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6"/>
  </p:normalViewPr>
  <p:slideViewPr>
    <p:cSldViewPr snapToGrid="0" snapToObjects="1">
      <p:cViewPr varScale="1">
        <p:scale>
          <a:sx n="68" d="100"/>
          <a:sy n="68" d="100"/>
        </p:scale>
        <p:origin x="-564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906B5-6EC0-DA45-AEF1-DB0E27F6352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5CD92-1CC1-BF43-A773-E5CCE812F10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13E21-6734-2044-A406-CB77FAAB44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CBDC0-7743-D048-A2A8-4FCB973E0D6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jpeg"/><Relationship Id="rId8" Type="http://schemas.openxmlformats.org/officeDocument/2006/relationships/image" Target="../media/image15.jpeg"/><Relationship Id="rId7" Type="http://schemas.openxmlformats.org/officeDocument/2006/relationships/image" Target="../media/image14.jpeg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7.jpe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9" y="621796"/>
            <a:ext cx="11941725" cy="5107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/>
          <p:nvPr/>
        </p:nvSpPr>
        <p:spPr>
          <a:xfrm>
            <a:off x="1135569" y="3050110"/>
            <a:ext cx="9921206" cy="823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4000" b="1" dirty="0" smtClean="0">
                <a:solidFill>
                  <a:schemeClr val="bg1"/>
                </a:solidFill>
              </a:rPr>
              <a:t>智能</a:t>
            </a:r>
            <a:r>
              <a:rPr kumimoji="1" lang="zh-CN" altLang="en-US" sz="4000" b="1" dirty="0">
                <a:solidFill>
                  <a:schemeClr val="bg1"/>
                </a:solidFill>
              </a:rPr>
              <a:t>测温与人体识别解决</a:t>
            </a:r>
            <a:r>
              <a:rPr kumimoji="1" lang="zh-CN" altLang="en-US" sz="4000" b="1" dirty="0" smtClean="0">
                <a:solidFill>
                  <a:schemeClr val="bg1"/>
                </a:solidFill>
              </a:rPr>
              <a:t>方案</a:t>
            </a:r>
            <a:endParaRPr kumimoji="1" lang="en-US" altLang="zh-CN" sz="4000" b="1" dirty="0" smtClean="0">
              <a:solidFill>
                <a:schemeClr val="bg1"/>
              </a:solidFill>
            </a:endParaRPr>
          </a:p>
          <a:p>
            <a:r>
              <a:rPr kumimoji="1" lang="zh-CN" altLang="en-US" sz="4000" b="1" dirty="0" smtClean="0">
                <a:solidFill>
                  <a:schemeClr val="bg1"/>
                </a:solidFill>
              </a:rPr>
              <a:t>贺</a:t>
            </a:r>
            <a:r>
              <a:rPr kumimoji="1" lang="zh-CN" altLang="en-US" sz="4000" b="1" dirty="0">
                <a:solidFill>
                  <a:schemeClr val="bg1"/>
                </a:solidFill>
              </a:rPr>
              <a:t>科达</a:t>
            </a:r>
            <a:endParaRPr kumimoji="1" lang="en-US" altLang="zh-CN" sz="4000" b="1" dirty="0" smtClean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/>
          <p:cNvCxnSpPr/>
          <p:nvPr/>
        </p:nvCxnSpPr>
        <p:spPr>
          <a:xfrm>
            <a:off x="1008365" y="3647257"/>
            <a:ext cx="4608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连接符 13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/>
          <p:cNvCxnSpPr/>
          <p:nvPr/>
        </p:nvCxnSpPr>
        <p:spPr>
          <a:xfrm flipV="1">
            <a:off x="5621726" y="3643878"/>
            <a:ext cx="0" cy="21558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连接符 14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/>
          <p:cNvCxnSpPr/>
          <p:nvPr/>
        </p:nvCxnSpPr>
        <p:spPr>
          <a:xfrm>
            <a:off x="5621758" y="5806782"/>
            <a:ext cx="5760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椭圆 15"/>
          <p:cNvSpPr/>
          <p:nvPr/>
        </p:nvSpPr>
        <p:spPr>
          <a:xfrm>
            <a:off x="1846628" y="2378755"/>
            <a:ext cx="2520000" cy="2520000"/>
          </a:xfrm>
          <a:prstGeom prst="ellipse">
            <a:avLst/>
          </a:prstGeom>
          <a:gradFill>
            <a:gsLst>
              <a:gs pos="53000">
                <a:srgbClr val="294E7B"/>
              </a:gs>
              <a:gs pos="0">
                <a:srgbClr val="132333"/>
              </a:gs>
              <a:gs pos="100000">
                <a:srgbClr val="13233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23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/>
          <p:cNvSpPr txBox="1"/>
          <p:nvPr/>
        </p:nvSpPr>
        <p:spPr>
          <a:xfrm>
            <a:off x="5723401" y="3698465"/>
            <a:ext cx="5556714" cy="1938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该系统采用世界领先的红外热成像机芯、最新的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人脸识别算法和最先进的自动温度校正算法，将人脸识别和体温采集一体机内置热成像人群测温模块，能全自动人脸识别、实时准确地测量通行人员体温、自动存储热成像图像，并在体温异常时进行实时报警。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 2"/>
          <p:cNvSpPr/>
          <p:nvPr/>
        </p:nvSpPr>
        <p:spPr>
          <a:xfrm>
            <a:off x="2203090" y="2738755"/>
            <a:ext cx="1800000" cy="1800000"/>
          </a:xfrm>
          <a:prstGeom prst="ellipse">
            <a:avLst/>
          </a:prstGeom>
          <a:blipFill>
            <a:blip r:embed="rId1" cstate="print"/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/>
          <p:cNvSpPr txBox="1"/>
          <p:nvPr/>
        </p:nvSpPr>
        <p:spPr>
          <a:xfrm>
            <a:off x="1333571" y="1463288"/>
            <a:ext cx="9828530" cy="8299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当前新冠肺炎疫情形式严峻，为响应国家号召专注体温安全预警开发，我司重磅推出：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NJ-1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热成像智能测温系统。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8253" y="5162509"/>
            <a:ext cx="463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看到即测到，测到即报警，报警即跟踪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3090" y="77029"/>
            <a:ext cx="1922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产品概况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  <a:p>
            <a:endParaRPr lang="zh-CN" altLang="en-US" sz="28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0" y="217708"/>
            <a:ext cx="2780270" cy="429992"/>
            <a:chOff x="0" y="217708"/>
            <a:chExt cx="2780270" cy="429992"/>
          </a:xfrm>
        </p:grpSpPr>
        <p:sp>
          <p:nvSpPr>
            <p:cNvPr id="18" name="标题 2"/>
            <p:cNvSpPr txBox="1"/>
            <p:nvPr/>
          </p:nvSpPr>
          <p:spPr>
            <a:xfrm>
              <a:off x="637779" y="217708"/>
              <a:ext cx="2142491" cy="42579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dirty="0">
                  <a:gradFill>
                    <a:gsLst>
                      <a:gs pos="53000">
                        <a:srgbClr val="294E7B"/>
                      </a:gs>
                      <a:gs pos="0">
                        <a:srgbClr val="132333"/>
                      </a:gs>
                      <a:gs pos="100000">
                        <a:srgbClr val="132333"/>
                      </a:gs>
                    </a:gsLst>
                    <a:lin ang="108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产品概况</a:t>
              </a:r>
              <a:endParaRPr lang="zh-CN" altLang="en-US" sz="2800" dirty="0">
                <a:gradFill>
                  <a:gsLst>
                    <a:gs pos="53000">
                      <a:srgbClr val="294E7B"/>
                    </a:gs>
                    <a:gs pos="0">
                      <a:srgbClr val="132333"/>
                    </a:gs>
                    <a:gs pos="100000">
                      <a:srgbClr val="132333"/>
                    </a:gs>
                  </a:gsLst>
                  <a:lin ang="10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221272"/>
              <a:ext cx="482600" cy="426428"/>
            </a:xfrm>
            <a:prstGeom prst="rect">
              <a:avLst/>
            </a:prstGeom>
            <a:solidFill>
              <a:srgbClr val="2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52450" y="221272"/>
              <a:ext cx="58539" cy="426428"/>
            </a:xfrm>
            <a:prstGeom prst="rect">
              <a:avLst/>
            </a:prstGeom>
            <a:solidFill>
              <a:srgbClr val="2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/>
      <p:bldP spid="23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530975" y="1027587"/>
            <a:ext cx="834011" cy="858279"/>
            <a:chOff x="3687842" y="2185070"/>
            <a:chExt cx="834011" cy="858279"/>
          </a:xfrm>
        </p:grpSpPr>
        <p:grpSp>
          <p:nvGrpSpPr>
            <p:cNvPr id="7" name="组合 6"/>
            <p:cNvGrpSpPr/>
            <p:nvPr/>
          </p:nvGrpSpPr>
          <p:grpSpPr>
            <a:xfrm>
              <a:off x="3687842" y="2185070"/>
              <a:ext cx="834011" cy="858279"/>
              <a:chOff x="1463339" y="1072758"/>
              <a:chExt cx="1546058" cy="1546058"/>
            </a:xfrm>
            <a:effectLst>
              <a:outerShdw blurRad="330200" dist="215900" dir="6900000" sx="81000" sy="8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10" name="同心圆 9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22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5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484232" y="1093651"/>
                <a:ext cx="1504273" cy="15042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rgbClr val="C5C5C5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22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5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3789243" y="2289423"/>
              <a:ext cx="631213" cy="649581"/>
            </a:xfrm>
            <a:prstGeom prst="ellipse">
              <a:avLst/>
            </a:prstGeom>
            <a:gradFill>
              <a:gsLst>
                <a:gs pos="53000">
                  <a:srgbClr val="294E7B"/>
                </a:gs>
                <a:gs pos="0">
                  <a:srgbClr val="132333"/>
                </a:gs>
                <a:gs pos="100000">
                  <a:srgbClr val="132333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3128" tIns="61564" rIns="123128" bIns="61564" rtlCol="0" anchor="ctr"/>
            <a:lstStyle/>
            <a:p>
              <a:pPr algn="ctr" defTabSz="121221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38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76"/>
            <p:cNvSpPr txBox="1"/>
            <p:nvPr/>
          </p:nvSpPr>
          <p:spPr>
            <a:xfrm>
              <a:off x="3792994" y="2353104"/>
              <a:ext cx="631213" cy="510270"/>
            </a:xfrm>
            <a:prstGeom prst="rect">
              <a:avLst/>
            </a:prstGeom>
            <a:noFill/>
          </p:spPr>
          <p:txBody>
            <a:bodyPr wrap="square" lIns="123128" tIns="61564" rIns="123128" bIns="61564" rtlCol="0">
              <a:spAutoFit/>
            </a:bodyPr>
            <a:lstStyle/>
            <a:p>
              <a:pPr defTabSz="12122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1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5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516084" y="2452327"/>
            <a:ext cx="834011" cy="858279"/>
            <a:chOff x="3672951" y="3609810"/>
            <a:chExt cx="834011" cy="858279"/>
          </a:xfrm>
        </p:grpSpPr>
        <p:grpSp>
          <p:nvGrpSpPr>
            <p:cNvPr id="13" name="组合 12"/>
            <p:cNvGrpSpPr/>
            <p:nvPr/>
          </p:nvGrpSpPr>
          <p:grpSpPr>
            <a:xfrm>
              <a:off x="3672951" y="3609810"/>
              <a:ext cx="834011" cy="858279"/>
              <a:chOff x="1463339" y="1072758"/>
              <a:chExt cx="1546058" cy="1546058"/>
            </a:xfrm>
            <a:effectLst>
              <a:outerShdw blurRad="330200" dist="215900" dir="6900000" sx="81000" sy="8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16" name="同心圆 15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22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5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484232" y="1093651"/>
                <a:ext cx="1504273" cy="15042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rgbClr val="C5C5C5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22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5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3774351" y="3714163"/>
              <a:ext cx="631213" cy="649581"/>
            </a:xfrm>
            <a:prstGeom prst="ellipse">
              <a:avLst/>
            </a:prstGeom>
            <a:gradFill>
              <a:gsLst>
                <a:gs pos="53000">
                  <a:srgbClr val="294E7B"/>
                </a:gs>
                <a:gs pos="0">
                  <a:srgbClr val="132333"/>
                </a:gs>
                <a:gs pos="100000">
                  <a:srgbClr val="132333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3128" tIns="61564" rIns="123128" bIns="61564" rtlCol="0" anchor="ctr"/>
            <a:lstStyle/>
            <a:p>
              <a:pPr algn="ctr" defTabSz="121221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38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77"/>
            <p:cNvSpPr txBox="1"/>
            <p:nvPr/>
          </p:nvSpPr>
          <p:spPr>
            <a:xfrm>
              <a:off x="3778814" y="3784790"/>
              <a:ext cx="631213" cy="510270"/>
            </a:xfrm>
            <a:prstGeom prst="rect">
              <a:avLst/>
            </a:prstGeom>
            <a:noFill/>
          </p:spPr>
          <p:txBody>
            <a:bodyPr wrap="square" lIns="123128" tIns="61564" rIns="123128" bIns="61564" rtlCol="0">
              <a:spAutoFit/>
            </a:bodyPr>
            <a:lstStyle/>
            <a:p>
              <a:pPr defTabSz="12122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1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5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586728" y="3762049"/>
            <a:ext cx="834011" cy="858279"/>
            <a:chOff x="3672951" y="4967964"/>
            <a:chExt cx="834011" cy="858279"/>
          </a:xfrm>
        </p:grpSpPr>
        <p:grpSp>
          <p:nvGrpSpPr>
            <p:cNvPr id="19" name="组合 18"/>
            <p:cNvGrpSpPr/>
            <p:nvPr/>
          </p:nvGrpSpPr>
          <p:grpSpPr>
            <a:xfrm>
              <a:off x="3672951" y="4967964"/>
              <a:ext cx="834011" cy="858279"/>
              <a:chOff x="1463339" y="1072758"/>
              <a:chExt cx="1546058" cy="1546058"/>
            </a:xfrm>
            <a:effectLst>
              <a:outerShdw blurRad="330200" dist="215900" dir="6900000" sx="81000" sy="8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22" name="同心圆 21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22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5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484232" y="1093652"/>
                <a:ext cx="1504272" cy="15042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rgbClr val="C5C5C5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22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5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3774351" y="5072317"/>
              <a:ext cx="631213" cy="649581"/>
            </a:xfrm>
            <a:prstGeom prst="ellipse">
              <a:avLst/>
            </a:prstGeom>
            <a:gradFill>
              <a:gsLst>
                <a:gs pos="53000">
                  <a:srgbClr val="294E7B"/>
                </a:gs>
                <a:gs pos="0">
                  <a:srgbClr val="132333"/>
                </a:gs>
                <a:gs pos="100000">
                  <a:srgbClr val="132333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3128" tIns="61564" rIns="123128" bIns="61564" rtlCol="0" anchor="ctr"/>
            <a:lstStyle/>
            <a:p>
              <a:pPr algn="ctr" defTabSz="121221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38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78"/>
            <p:cNvSpPr txBox="1"/>
            <p:nvPr/>
          </p:nvSpPr>
          <p:spPr>
            <a:xfrm>
              <a:off x="3778818" y="5139350"/>
              <a:ext cx="631213" cy="510270"/>
            </a:xfrm>
            <a:prstGeom prst="rect">
              <a:avLst/>
            </a:prstGeom>
            <a:noFill/>
          </p:spPr>
          <p:txBody>
            <a:bodyPr wrap="square" lIns="123128" tIns="61564" rIns="123128" bIns="61564" rtlCol="0">
              <a:spAutoFit/>
            </a:bodyPr>
            <a:lstStyle/>
            <a:p>
              <a:pPr defTabSz="12122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1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5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720140" y="3810481"/>
            <a:ext cx="834011" cy="858279"/>
            <a:chOff x="7877007" y="4967964"/>
            <a:chExt cx="834011" cy="858279"/>
          </a:xfrm>
        </p:grpSpPr>
        <p:grpSp>
          <p:nvGrpSpPr>
            <p:cNvPr id="25" name="组合 24"/>
            <p:cNvGrpSpPr/>
            <p:nvPr/>
          </p:nvGrpSpPr>
          <p:grpSpPr>
            <a:xfrm>
              <a:off x="7877007" y="4967964"/>
              <a:ext cx="834011" cy="858279"/>
              <a:chOff x="1463339" y="1072758"/>
              <a:chExt cx="1546058" cy="1546058"/>
            </a:xfrm>
            <a:effectLst>
              <a:outerShdw blurRad="330200" dist="215900" dir="6900000" sx="81000" sy="8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28" name="同心圆 27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22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5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1484232" y="1093651"/>
                <a:ext cx="1504273" cy="15042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rgbClr val="C5C5C5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22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5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" name="椭圆 25"/>
            <p:cNvSpPr/>
            <p:nvPr/>
          </p:nvSpPr>
          <p:spPr>
            <a:xfrm>
              <a:off x="7978406" y="5072317"/>
              <a:ext cx="631213" cy="649581"/>
            </a:xfrm>
            <a:prstGeom prst="ellipse">
              <a:avLst/>
            </a:prstGeom>
            <a:gradFill>
              <a:gsLst>
                <a:gs pos="53000">
                  <a:srgbClr val="294E7B"/>
                </a:gs>
                <a:gs pos="0">
                  <a:srgbClr val="132333"/>
                </a:gs>
                <a:gs pos="100000">
                  <a:srgbClr val="132333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3128" tIns="61564" rIns="123128" bIns="61564" rtlCol="0" anchor="ctr"/>
            <a:lstStyle/>
            <a:p>
              <a:pPr algn="ctr" defTabSz="121221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38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79"/>
            <p:cNvSpPr txBox="1"/>
            <p:nvPr/>
          </p:nvSpPr>
          <p:spPr>
            <a:xfrm>
              <a:off x="7978405" y="5133162"/>
              <a:ext cx="631213" cy="510270"/>
            </a:xfrm>
            <a:prstGeom prst="rect">
              <a:avLst/>
            </a:prstGeom>
            <a:noFill/>
          </p:spPr>
          <p:txBody>
            <a:bodyPr wrap="square" lIns="123128" tIns="61564" rIns="123128" bIns="61564" rtlCol="0">
              <a:spAutoFit/>
            </a:bodyPr>
            <a:lstStyle/>
            <a:p>
              <a:pPr defTabSz="12122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1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25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720140" y="2452327"/>
            <a:ext cx="834011" cy="858279"/>
            <a:chOff x="7877007" y="3609810"/>
            <a:chExt cx="834011" cy="858279"/>
          </a:xfrm>
        </p:grpSpPr>
        <p:grpSp>
          <p:nvGrpSpPr>
            <p:cNvPr id="31" name="组合 30"/>
            <p:cNvGrpSpPr/>
            <p:nvPr/>
          </p:nvGrpSpPr>
          <p:grpSpPr>
            <a:xfrm>
              <a:off x="7877007" y="3609810"/>
              <a:ext cx="834011" cy="858279"/>
              <a:chOff x="1463339" y="1072758"/>
              <a:chExt cx="1546058" cy="1546058"/>
            </a:xfrm>
            <a:effectLst>
              <a:outerShdw blurRad="330200" dist="215900" dir="6900000" sx="81000" sy="8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34" name="同心圆 33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22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5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484232" y="1093651"/>
                <a:ext cx="1504273" cy="15042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rgbClr val="C5C5C5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22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5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7978406" y="3714163"/>
              <a:ext cx="631213" cy="649581"/>
            </a:xfrm>
            <a:prstGeom prst="ellipse">
              <a:avLst/>
            </a:prstGeom>
            <a:gradFill>
              <a:gsLst>
                <a:gs pos="53000">
                  <a:srgbClr val="294E7B"/>
                </a:gs>
                <a:gs pos="0">
                  <a:srgbClr val="132333"/>
                </a:gs>
                <a:gs pos="100000">
                  <a:srgbClr val="132333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3128" tIns="61564" rIns="123128" bIns="61564" rtlCol="0" anchor="ctr"/>
            <a:lstStyle/>
            <a:p>
              <a:pPr algn="ctr" defTabSz="121221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38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Box 80"/>
            <p:cNvSpPr txBox="1"/>
            <p:nvPr/>
          </p:nvSpPr>
          <p:spPr>
            <a:xfrm>
              <a:off x="7979612" y="3787241"/>
              <a:ext cx="631213" cy="510270"/>
            </a:xfrm>
            <a:prstGeom prst="rect">
              <a:avLst/>
            </a:prstGeom>
            <a:noFill/>
          </p:spPr>
          <p:txBody>
            <a:bodyPr wrap="square" lIns="123128" tIns="61564" rIns="123128" bIns="61564" rtlCol="0">
              <a:spAutoFit/>
            </a:bodyPr>
            <a:lstStyle/>
            <a:p>
              <a:pPr defTabSz="12122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1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5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735031" y="1027587"/>
            <a:ext cx="834011" cy="858279"/>
            <a:chOff x="7891898" y="2185070"/>
            <a:chExt cx="834011" cy="858279"/>
          </a:xfrm>
        </p:grpSpPr>
        <p:grpSp>
          <p:nvGrpSpPr>
            <p:cNvPr id="37" name="组合 36"/>
            <p:cNvGrpSpPr/>
            <p:nvPr/>
          </p:nvGrpSpPr>
          <p:grpSpPr>
            <a:xfrm>
              <a:off x="7891898" y="2185070"/>
              <a:ext cx="834011" cy="858279"/>
              <a:chOff x="1463339" y="1072758"/>
              <a:chExt cx="1546058" cy="1546058"/>
            </a:xfrm>
            <a:effectLst>
              <a:outerShdw blurRad="330200" dist="215900" dir="6900000" sx="81000" sy="8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40" name="同心圆 39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22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5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1484232" y="1093651"/>
                <a:ext cx="1504273" cy="15042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rgbClr val="C5C5C5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22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5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椭圆 37"/>
            <p:cNvSpPr/>
            <p:nvPr/>
          </p:nvSpPr>
          <p:spPr>
            <a:xfrm>
              <a:off x="7993297" y="2289423"/>
              <a:ext cx="631213" cy="649581"/>
            </a:xfrm>
            <a:prstGeom prst="ellipse">
              <a:avLst/>
            </a:prstGeom>
            <a:gradFill>
              <a:gsLst>
                <a:gs pos="53000">
                  <a:srgbClr val="294E7B"/>
                </a:gs>
                <a:gs pos="0">
                  <a:srgbClr val="132333"/>
                </a:gs>
                <a:gs pos="100000">
                  <a:srgbClr val="132333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3128" tIns="61564" rIns="123128" bIns="61564" rtlCol="0" anchor="ctr"/>
            <a:lstStyle/>
            <a:p>
              <a:pPr algn="ctr" defTabSz="121221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38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81"/>
            <p:cNvSpPr txBox="1"/>
            <p:nvPr/>
          </p:nvSpPr>
          <p:spPr>
            <a:xfrm>
              <a:off x="7995213" y="2355683"/>
              <a:ext cx="631213" cy="510270"/>
            </a:xfrm>
            <a:prstGeom prst="rect">
              <a:avLst/>
            </a:prstGeom>
            <a:noFill/>
          </p:spPr>
          <p:txBody>
            <a:bodyPr wrap="square" lIns="123128" tIns="61564" rIns="123128" bIns="61564" rtlCol="0">
              <a:spAutoFit/>
            </a:bodyPr>
            <a:lstStyle/>
            <a:p>
              <a:pPr defTabSz="12122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1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5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文本框 48"/>
          <p:cNvSpPr txBox="1"/>
          <p:nvPr/>
        </p:nvSpPr>
        <p:spPr>
          <a:xfrm>
            <a:off x="482600" y="868617"/>
            <a:ext cx="3075201" cy="131420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采用世界领先红外技术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全球第一的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FLIR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（菲利尔）公司的热成像传感器，高可靠性。热成像分辨率：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160*120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，灵敏度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70mk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9"/>
          <p:cNvSpPr txBox="1"/>
          <p:nvPr/>
        </p:nvSpPr>
        <p:spPr>
          <a:xfrm>
            <a:off x="482600" y="2178806"/>
            <a:ext cx="2970001" cy="131420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无接触自动测温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支持戴口罩，戴头盔，多人同时识别；支持行走中识别，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米范围内精确识别；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54"/>
          <p:cNvSpPr txBox="1"/>
          <p:nvPr/>
        </p:nvSpPr>
        <p:spPr>
          <a:xfrm>
            <a:off x="459335" y="3652837"/>
            <a:ext cx="2970001" cy="10556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简单易用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普通人员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分钟快速安装，轻松完成系统部署；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62"/>
          <p:cNvSpPr txBox="1"/>
          <p:nvPr/>
        </p:nvSpPr>
        <p:spPr>
          <a:xfrm>
            <a:off x="8593281" y="868617"/>
            <a:ext cx="3075201" cy="10556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无需外置电源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全国首家提出无外置电源解决方案，无需任何布线安装工程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63"/>
          <p:cNvSpPr txBox="1"/>
          <p:nvPr/>
        </p:nvSpPr>
        <p:spPr>
          <a:xfrm>
            <a:off x="8580313" y="1909309"/>
            <a:ext cx="3390854" cy="18312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自有防控管理平台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多种工作模式可选，方便数据分析管理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系统既可单机工作，也可连接端云平台，实现多点布控，数据追溯，大数据分析，可视化数据呈现，进而实现跨平台对接管理（如直接对接政府管理系统）等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64"/>
          <p:cNvSpPr txBox="1"/>
          <p:nvPr/>
        </p:nvSpPr>
        <p:spPr>
          <a:xfrm>
            <a:off x="8593281" y="3652837"/>
            <a:ext cx="3402124" cy="131420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智能筛查，实时警报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当发现体温超过预警范围的疑似发热人员，系统将自动报告，以便相关工作人员快速进行确认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object 11"/>
          <p:cNvSpPr/>
          <p:nvPr/>
        </p:nvSpPr>
        <p:spPr>
          <a:xfrm>
            <a:off x="731817" y="4780620"/>
            <a:ext cx="2764536" cy="15985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9" name="图片 48" descr="图片包含 游戏机, 自然, 夜空, 星星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186" y="4892244"/>
            <a:ext cx="2355024" cy="1522043"/>
          </a:xfrm>
          <a:prstGeom prst="rect">
            <a:avLst/>
          </a:prstGeom>
        </p:spPr>
      </p:pic>
      <p:sp>
        <p:nvSpPr>
          <p:cNvPr id="50" name="object 16"/>
          <p:cNvSpPr/>
          <p:nvPr/>
        </p:nvSpPr>
        <p:spPr>
          <a:xfrm>
            <a:off x="4928197" y="4804522"/>
            <a:ext cx="2803214" cy="15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object 61"/>
          <p:cNvSpPr/>
          <p:nvPr/>
        </p:nvSpPr>
        <p:spPr>
          <a:xfrm>
            <a:off x="4999686" y="1195621"/>
            <a:ext cx="2398784" cy="31889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0" y="217708"/>
            <a:ext cx="2438400" cy="429992"/>
            <a:chOff x="0" y="217708"/>
            <a:chExt cx="2438400" cy="429992"/>
          </a:xfrm>
        </p:grpSpPr>
        <p:sp>
          <p:nvSpPr>
            <p:cNvPr id="54" name="标题 2"/>
            <p:cNvSpPr txBox="1"/>
            <p:nvPr/>
          </p:nvSpPr>
          <p:spPr>
            <a:xfrm>
              <a:off x="637779" y="217708"/>
              <a:ext cx="1800621" cy="42579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dirty="0">
                  <a:gradFill>
                    <a:gsLst>
                      <a:gs pos="53000">
                        <a:srgbClr val="294E7B"/>
                      </a:gs>
                      <a:gs pos="0">
                        <a:srgbClr val="132333"/>
                      </a:gs>
                      <a:gs pos="100000">
                        <a:srgbClr val="132333"/>
                      </a:gs>
                    </a:gsLst>
                    <a:lin ang="108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产品优势</a:t>
              </a:r>
              <a:endParaRPr lang="en-US" altLang="zh-CN" sz="2800" dirty="0">
                <a:gradFill>
                  <a:gsLst>
                    <a:gs pos="53000">
                      <a:srgbClr val="294E7B"/>
                    </a:gs>
                    <a:gs pos="0">
                      <a:srgbClr val="132333"/>
                    </a:gs>
                    <a:gs pos="100000">
                      <a:srgbClr val="132333"/>
                    </a:gs>
                  </a:gsLst>
                  <a:lin ang="10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0" y="221272"/>
              <a:ext cx="482600" cy="426428"/>
            </a:xfrm>
            <a:prstGeom prst="rect">
              <a:avLst/>
            </a:prstGeom>
            <a:solidFill>
              <a:srgbClr val="2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52450" y="221272"/>
              <a:ext cx="58539" cy="426428"/>
            </a:xfrm>
            <a:prstGeom prst="rect">
              <a:avLst/>
            </a:prstGeom>
            <a:solidFill>
              <a:srgbClr val="2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4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44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4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44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44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44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圆角矩形 52"/>
          <p:cNvSpPr/>
          <p:nvPr/>
        </p:nvSpPr>
        <p:spPr>
          <a:xfrm>
            <a:off x="853748" y="998375"/>
            <a:ext cx="1017037" cy="1017037"/>
          </a:xfrm>
          <a:prstGeom prst="round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endParaRPr lang="zh-CN" altLang="en-US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853747" y="2394846"/>
            <a:ext cx="1017037" cy="1017037"/>
          </a:xfrm>
          <a:prstGeom prst="round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</a:t>
            </a:r>
            <a:endParaRPr lang="zh-CN" altLang="en-US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53746" y="3722915"/>
            <a:ext cx="1017037" cy="1017037"/>
          </a:xfrm>
          <a:prstGeom prst="round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endParaRPr lang="zh-CN" altLang="en-US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821073" y="5052447"/>
            <a:ext cx="1017037" cy="1017037"/>
          </a:xfrm>
          <a:prstGeom prst="round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</a:t>
            </a:r>
            <a:endParaRPr lang="zh-CN" altLang="en-US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67812" y="1306084"/>
            <a:ext cx="8450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批量检测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多人（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1-4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人）同时批量监测，效率更高；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67812" y="2564810"/>
            <a:ext cx="84504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快速测温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基于算法，将环境温度、湿度、风速、测温距离、辐射面系数等修正的校正值进行补充，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快速测温响应，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（秒）检测完成，不影响人流速度；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67812" y="3785845"/>
            <a:ext cx="8450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精确安全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光谱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视频相机里直接植入拟合测温环境数学模型和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算法，测温指标精确度可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±0.4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℃，确保疑似人员不遗漏；工作人员远离被测人群，避免交叉感染；戴口罩不影响检测；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67812" y="5222411"/>
            <a:ext cx="84504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成本更低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售价低于现有同类产品的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以上，但技术性能与质量保证，部署便捷、操作简单；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217708"/>
            <a:ext cx="2438400" cy="429992"/>
            <a:chOff x="0" y="217708"/>
            <a:chExt cx="2438400" cy="429992"/>
          </a:xfrm>
        </p:grpSpPr>
        <p:sp>
          <p:nvSpPr>
            <p:cNvPr id="14" name="标题 2"/>
            <p:cNvSpPr txBox="1"/>
            <p:nvPr/>
          </p:nvSpPr>
          <p:spPr>
            <a:xfrm>
              <a:off x="637779" y="217708"/>
              <a:ext cx="1800621" cy="42579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dirty="0" smtClean="0">
                  <a:gradFill>
                    <a:gsLst>
                      <a:gs pos="53000">
                        <a:srgbClr val="294E7B"/>
                      </a:gs>
                      <a:gs pos="0">
                        <a:srgbClr val="132333"/>
                      </a:gs>
                      <a:gs pos="100000">
                        <a:srgbClr val="132333"/>
                      </a:gs>
                    </a:gsLst>
                    <a:lin ang="108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产品</a:t>
              </a:r>
              <a:r>
                <a:rPr lang="zh-CN" altLang="en-US" sz="2800" dirty="0">
                  <a:gradFill>
                    <a:gsLst>
                      <a:gs pos="53000">
                        <a:srgbClr val="294E7B"/>
                      </a:gs>
                      <a:gs pos="0">
                        <a:srgbClr val="132333"/>
                      </a:gs>
                      <a:gs pos="100000">
                        <a:srgbClr val="132333"/>
                      </a:gs>
                    </a:gsLst>
                    <a:lin ang="108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特点</a:t>
              </a:r>
              <a:endParaRPr lang="en-US" altLang="zh-CN" sz="2800" dirty="0">
                <a:gradFill>
                  <a:gsLst>
                    <a:gs pos="53000">
                      <a:srgbClr val="294E7B"/>
                    </a:gs>
                    <a:gs pos="0">
                      <a:srgbClr val="132333"/>
                    </a:gs>
                    <a:gs pos="100000">
                      <a:srgbClr val="132333"/>
                    </a:gs>
                  </a:gsLst>
                  <a:lin ang="10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221272"/>
              <a:ext cx="482600" cy="426428"/>
            </a:xfrm>
            <a:prstGeom prst="rect">
              <a:avLst/>
            </a:prstGeom>
            <a:solidFill>
              <a:srgbClr val="2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52450" y="221272"/>
              <a:ext cx="58539" cy="426428"/>
            </a:xfrm>
            <a:prstGeom prst="rect">
              <a:avLst/>
            </a:prstGeom>
            <a:solidFill>
              <a:srgbClr val="2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标题 2"/>
          <p:cNvSpPr txBox="1"/>
          <p:nvPr/>
        </p:nvSpPr>
        <p:spPr>
          <a:xfrm>
            <a:off x="2167812" y="142328"/>
            <a:ext cx="1800621" cy="4257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应用场景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l="6372"/>
          <a:stretch>
            <a:fillRect/>
          </a:stretch>
        </p:blipFill>
        <p:spPr>
          <a:xfrm>
            <a:off x="310439" y="3178094"/>
            <a:ext cx="1797666" cy="1440000"/>
          </a:xfrm>
          <a:prstGeom prst="rect">
            <a:avLst/>
          </a:prstGeom>
          <a:ln w="57150">
            <a:solidFill>
              <a:srgbClr val="264060"/>
            </a:solidFill>
          </a:ln>
        </p:spPr>
      </p:pic>
      <p:sp>
        <p:nvSpPr>
          <p:cNvPr id="13" name="圆角矩形 12"/>
          <p:cNvSpPr/>
          <p:nvPr/>
        </p:nvSpPr>
        <p:spPr>
          <a:xfrm>
            <a:off x="2283315" y="716594"/>
            <a:ext cx="7208185" cy="1813034"/>
          </a:xfrm>
          <a:prstGeom prst="roundRect">
            <a:avLst/>
          </a:prstGeom>
          <a:gradFill>
            <a:gsLst>
              <a:gs pos="53000">
                <a:srgbClr val="294E7B"/>
              </a:gs>
              <a:gs pos="0">
                <a:srgbClr val="132333"/>
              </a:gs>
              <a:gs pos="100000">
                <a:srgbClr val="132333"/>
              </a:gs>
            </a:gsLst>
            <a:lin ang="10800000" scaled="0"/>
          </a:gradFill>
          <a:ln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4" name="Picture 2" descr="https://timgsa.baidu.com/timg?image&amp;quality=80&amp;size=b9999_10000&amp;sec=1586080380934&amp;di=c489492fe14f009f6052f9f40857b6f2&amp;imgtype=0&amp;src=http%3A%2F%2Fmpic.tiankong.com%2F21a%2F006%2F21a0064e3632c9b5f6cb6bc32686eb77%2F64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32"/>
          <a:stretch>
            <a:fillRect/>
          </a:stretch>
        </p:blipFill>
        <p:spPr bwMode="auto">
          <a:xfrm>
            <a:off x="1422961" y="4242499"/>
            <a:ext cx="1800000" cy="1430817"/>
          </a:xfrm>
          <a:prstGeom prst="rect">
            <a:avLst/>
          </a:prstGeom>
          <a:noFill/>
          <a:ln w="57150">
            <a:solidFill>
              <a:srgbClr val="264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2140012" y="1671057"/>
            <a:ext cx="741066" cy="741066"/>
            <a:chOff x="2140012" y="2552801"/>
            <a:chExt cx="741066" cy="741066"/>
          </a:xfrm>
        </p:grpSpPr>
        <p:sp>
          <p:nvSpPr>
            <p:cNvPr id="16" name="椭圆 15"/>
            <p:cNvSpPr/>
            <p:nvPr/>
          </p:nvSpPr>
          <p:spPr>
            <a:xfrm>
              <a:off x="2200148" y="2621535"/>
              <a:ext cx="603596" cy="6035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 rot="5400000">
              <a:off x="2140012" y="2552801"/>
              <a:ext cx="741066" cy="741066"/>
              <a:chOff x="5817389" y="4621066"/>
              <a:chExt cx="517363" cy="517363"/>
            </a:xfrm>
            <a:solidFill>
              <a:schemeClr val="bg1">
                <a:lumMod val="85000"/>
              </a:schemeClr>
            </a:solidFill>
          </p:grpSpPr>
          <p:sp>
            <p:nvSpPr>
              <p:cNvPr id="18" name="Freeform 12"/>
              <p:cNvSpPr/>
              <p:nvPr/>
            </p:nvSpPr>
            <p:spPr bwMode="auto">
              <a:xfrm rot="10800000">
                <a:off x="5945339" y="4785175"/>
                <a:ext cx="261463" cy="225304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24" y="47"/>
                  </a:cxn>
                  <a:cxn ang="0">
                    <a:pos x="24" y="81"/>
                  </a:cxn>
                  <a:cxn ang="0">
                    <a:pos x="70" y="81"/>
                  </a:cxn>
                  <a:cxn ang="0">
                    <a:pos x="70" y="47"/>
                  </a:cxn>
                  <a:cxn ang="0">
                    <a:pos x="94" y="47"/>
                  </a:cxn>
                  <a:cxn ang="0">
                    <a:pos x="46" y="0"/>
                  </a:cxn>
                  <a:cxn ang="0">
                    <a:pos x="0" y="47"/>
                  </a:cxn>
                </a:cxnLst>
                <a:rect l="0" t="0" r="r" b="b"/>
                <a:pathLst>
                  <a:path w="94" h="81">
                    <a:moveTo>
                      <a:pt x="0" y="47"/>
                    </a:moveTo>
                    <a:lnTo>
                      <a:pt x="24" y="47"/>
                    </a:lnTo>
                    <a:lnTo>
                      <a:pt x="24" y="81"/>
                    </a:lnTo>
                    <a:lnTo>
                      <a:pt x="70" y="81"/>
                    </a:lnTo>
                    <a:lnTo>
                      <a:pt x="70" y="47"/>
                    </a:lnTo>
                    <a:lnTo>
                      <a:pt x="94" y="47"/>
                    </a:lnTo>
                    <a:lnTo>
                      <a:pt x="46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Freeform 13"/>
              <p:cNvSpPr>
                <a:spLocks noEditPoints="1"/>
              </p:cNvSpPr>
              <p:nvPr/>
            </p:nvSpPr>
            <p:spPr bwMode="auto">
              <a:xfrm rot="10800000">
                <a:off x="5817389" y="4621066"/>
                <a:ext cx="517363" cy="517363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0" y="58"/>
                  </a:cxn>
                  <a:cxn ang="0">
                    <a:pos x="58" y="117"/>
                  </a:cxn>
                  <a:cxn ang="0">
                    <a:pos x="117" y="58"/>
                  </a:cxn>
                  <a:cxn ang="0">
                    <a:pos x="58" y="0"/>
                  </a:cxn>
                  <a:cxn ang="0">
                    <a:pos x="58" y="102"/>
                  </a:cxn>
                  <a:cxn ang="0">
                    <a:pos x="15" y="58"/>
                  </a:cxn>
                  <a:cxn ang="0">
                    <a:pos x="58" y="15"/>
                  </a:cxn>
                  <a:cxn ang="0">
                    <a:pos x="102" y="58"/>
                  </a:cxn>
                  <a:cxn ang="0">
                    <a:pos x="58" y="102"/>
                  </a:cxn>
                </a:cxnLst>
                <a:rect l="0" t="0" r="r" b="b"/>
                <a:pathLst>
                  <a:path w="117" h="117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8" y="117"/>
                    </a:cubicBezTo>
                    <a:cubicBezTo>
                      <a:pt x="91" y="117"/>
                      <a:pt x="117" y="91"/>
                      <a:pt x="117" y="58"/>
                    </a:cubicBezTo>
                    <a:cubicBezTo>
                      <a:pt x="117" y="26"/>
                      <a:pt x="91" y="0"/>
                      <a:pt x="58" y="0"/>
                    </a:cubicBezTo>
                    <a:close/>
                    <a:moveTo>
                      <a:pt x="58" y="102"/>
                    </a:moveTo>
                    <a:cubicBezTo>
                      <a:pt x="34" y="102"/>
                      <a:pt x="15" y="82"/>
                      <a:pt x="15" y="58"/>
                    </a:cubicBezTo>
                    <a:cubicBezTo>
                      <a:pt x="15" y="34"/>
                      <a:pt x="34" y="15"/>
                      <a:pt x="58" y="15"/>
                    </a:cubicBezTo>
                    <a:cubicBezTo>
                      <a:pt x="83" y="15"/>
                      <a:pt x="102" y="34"/>
                      <a:pt x="102" y="58"/>
                    </a:cubicBezTo>
                    <a:cubicBezTo>
                      <a:pt x="102" y="82"/>
                      <a:pt x="83" y="102"/>
                      <a:pt x="58" y="10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9339599" y="1671057"/>
            <a:ext cx="741066" cy="741066"/>
            <a:chOff x="9339599" y="2552801"/>
            <a:chExt cx="741066" cy="741066"/>
          </a:xfrm>
        </p:grpSpPr>
        <p:sp>
          <p:nvSpPr>
            <p:cNvPr id="21" name="椭圆 20"/>
            <p:cNvSpPr/>
            <p:nvPr/>
          </p:nvSpPr>
          <p:spPr>
            <a:xfrm>
              <a:off x="9408333" y="2621535"/>
              <a:ext cx="603596" cy="6035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 rot="5400000" flipH="1">
              <a:off x="9548770" y="2761972"/>
              <a:ext cx="374517" cy="322723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24" y="47"/>
                </a:cxn>
                <a:cxn ang="0">
                  <a:pos x="24" y="81"/>
                </a:cxn>
                <a:cxn ang="0">
                  <a:pos x="70" y="81"/>
                </a:cxn>
                <a:cxn ang="0">
                  <a:pos x="70" y="47"/>
                </a:cxn>
                <a:cxn ang="0">
                  <a:pos x="94" y="47"/>
                </a:cxn>
                <a:cxn ang="0">
                  <a:pos x="46" y="0"/>
                </a:cxn>
                <a:cxn ang="0">
                  <a:pos x="0" y="47"/>
                </a:cxn>
              </a:cxnLst>
              <a:rect l="0" t="0" r="r" b="b"/>
              <a:pathLst>
                <a:path w="94" h="81">
                  <a:moveTo>
                    <a:pt x="0" y="47"/>
                  </a:moveTo>
                  <a:lnTo>
                    <a:pt x="24" y="47"/>
                  </a:lnTo>
                  <a:lnTo>
                    <a:pt x="24" y="81"/>
                  </a:lnTo>
                  <a:lnTo>
                    <a:pt x="70" y="81"/>
                  </a:lnTo>
                  <a:lnTo>
                    <a:pt x="70" y="47"/>
                  </a:lnTo>
                  <a:lnTo>
                    <a:pt x="94" y="47"/>
                  </a:lnTo>
                  <a:lnTo>
                    <a:pt x="46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 rot="5400000" flipH="1">
              <a:off x="9339599" y="2552801"/>
              <a:ext cx="741066" cy="741066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0" y="58"/>
                </a:cxn>
                <a:cxn ang="0">
                  <a:pos x="58" y="117"/>
                </a:cxn>
                <a:cxn ang="0">
                  <a:pos x="117" y="58"/>
                </a:cxn>
                <a:cxn ang="0">
                  <a:pos x="58" y="0"/>
                </a:cxn>
                <a:cxn ang="0">
                  <a:pos x="58" y="102"/>
                </a:cxn>
                <a:cxn ang="0">
                  <a:pos x="15" y="58"/>
                </a:cxn>
                <a:cxn ang="0">
                  <a:pos x="58" y="15"/>
                </a:cxn>
                <a:cxn ang="0">
                  <a:pos x="102" y="58"/>
                </a:cxn>
                <a:cxn ang="0">
                  <a:pos x="58" y="102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8" y="117"/>
                  </a:cubicBezTo>
                  <a:cubicBezTo>
                    <a:pt x="91" y="117"/>
                    <a:pt x="117" y="91"/>
                    <a:pt x="117" y="58"/>
                  </a:cubicBezTo>
                  <a:cubicBezTo>
                    <a:pt x="117" y="26"/>
                    <a:pt x="91" y="0"/>
                    <a:pt x="58" y="0"/>
                  </a:cubicBezTo>
                  <a:close/>
                  <a:moveTo>
                    <a:pt x="58" y="102"/>
                  </a:moveTo>
                  <a:cubicBezTo>
                    <a:pt x="34" y="102"/>
                    <a:pt x="15" y="82"/>
                    <a:pt x="15" y="58"/>
                  </a:cubicBezTo>
                  <a:cubicBezTo>
                    <a:pt x="15" y="34"/>
                    <a:pt x="34" y="15"/>
                    <a:pt x="58" y="15"/>
                  </a:cubicBezTo>
                  <a:cubicBezTo>
                    <a:pt x="83" y="15"/>
                    <a:pt x="102" y="34"/>
                    <a:pt x="102" y="58"/>
                  </a:cubicBezTo>
                  <a:cubicBezTo>
                    <a:pt x="102" y="82"/>
                    <a:pt x="83" y="102"/>
                    <a:pt x="58" y="102"/>
                  </a:cubicBez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2447905" y="3163712"/>
            <a:ext cx="1800000" cy="1440000"/>
          </a:xfrm>
          <a:prstGeom prst="rect">
            <a:avLst/>
          </a:prstGeom>
          <a:blipFill>
            <a:blip r:embed="rId3"/>
            <a:srcRect/>
            <a:stretch>
              <a:fillRect l="-10071" r="-9929"/>
            </a:stretch>
          </a:blipFill>
          <a:ln w="63500">
            <a:gradFill>
              <a:gsLst>
                <a:gs pos="0">
                  <a:srgbClr val="182C42"/>
                </a:gs>
                <a:gs pos="53000">
                  <a:srgbClr val="294E7B"/>
                </a:gs>
                <a:gs pos="100000">
                  <a:srgbClr val="182C42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75651" y="4253444"/>
            <a:ext cx="1800000" cy="1440000"/>
          </a:xfrm>
          <a:prstGeom prst="rect">
            <a:avLst/>
          </a:prstGeom>
          <a:blipFill>
            <a:blip r:embed="rId4"/>
            <a:srcRect/>
            <a:stretch>
              <a:fillRect l="-3358" r="-3310"/>
            </a:stretch>
          </a:blipFill>
          <a:ln w="63500">
            <a:gradFill>
              <a:gsLst>
                <a:gs pos="0">
                  <a:srgbClr val="182C42"/>
                </a:gs>
                <a:gs pos="53000">
                  <a:srgbClr val="294E7B"/>
                </a:gs>
                <a:gs pos="100000">
                  <a:srgbClr val="182C42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4"/>
          <p:cNvSpPr txBox="1"/>
          <p:nvPr/>
        </p:nvSpPr>
        <p:spPr>
          <a:xfrm>
            <a:off x="3109136" y="993103"/>
            <a:ext cx="5926339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2235" marR="137795" algn="just">
              <a:lnSpc>
                <a:spcPct val="100000"/>
              </a:lnSpc>
              <a:spcBef>
                <a:spcPts val="5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NJ-1</a:t>
            </a: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热成像智能测温系统可基于不同的硬件外设</a:t>
            </a:r>
            <a:r>
              <a:rPr lang="zh-CN" altLang="en-US" spc="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环</a:t>
            </a: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境， 个性化定制移动端应用以及后台管</a:t>
            </a:r>
            <a:r>
              <a:rPr lang="zh-CN" altLang="en-US" spc="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理</a:t>
            </a: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系统</a:t>
            </a:r>
            <a:r>
              <a:rPr lang="zh-CN" altLang="en-US" spc="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满足</a:t>
            </a:r>
            <a:r>
              <a:rPr lang="zh-CN" altLang="en-US" spc="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</a:t>
            </a: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同场 景的测温需求。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102235" marR="5080">
              <a:lnSpc>
                <a:spcPct val="100000"/>
              </a:lnSpc>
            </a:pP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政务大</a:t>
            </a:r>
            <a:r>
              <a:rPr lang="zh-CN" altLang="en-US" spc="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厅</a:t>
            </a: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、三</a:t>
            </a:r>
            <a:r>
              <a:rPr lang="zh-CN" altLang="en-US" spc="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站</a:t>
            </a: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一场</a:t>
            </a:r>
            <a:r>
              <a:rPr lang="zh-CN" altLang="en-US" spc="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医</a:t>
            </a:r>
            <a:r>
              <a:rPr lang="zh-CN" altLang="en-US" spc="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院</a:t>
            </a: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、学校</a:t>
            </a:r>
            <a:r>
              <a:rPr lang="zh-CN" altLang="en-US" spc="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银行</a:t>
            </a:r>
            <a:r>
              <a:rPr lang="zh-CN" altLang="en-US" spc="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酒店</a:t>
            </a:r>
            <a:r>
              <a:rPr lang="zh-CN" altLang="en-US" spc="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商</a:t>
            </a:r>
            <a:r>
              <a:rPr lang="zh-CN" altLang="en-US" spc="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超</a:t>
            </a: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 社区、写字楼、工厂等场景均可使</a:t>
            </a:r>
            <a:r>
              <a:rPr lang="zh-CN" altLang="en-US" spc="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</a:t>
            </a: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4" descr="https://timgsa.baidu.com/timg?image&amp;quality=80&amp;size=b9999_10000&amp;sec=1586080734880&amp;di=36df0a06d61bfbbcd88a9133a5e21a19&amp;imgtype=0&amp;src=http%3A%2F%2Fpic.66zhuang.com%2Farticle%2Fpics%2Fimage%2F2015-01-17%2F90765576362d7877be860bd65d678468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9"/>
          <a:stretch>
            <a:fillRect/>
          </a:stretch>
        </p:blipFill>
        <p:spPr bwMode="auto">
          <a:xfrm>
            <a:off x="4561138" y="3163712"/>
            <a:ext cx="1794249" cy="1440000"/>
          </a:xfrm>
          <a:prstGeom prst="rect">
            <a:avLst/>
          </a:prstGeom>
          <a:noFill/>
          <a:ln w="57150">
            <a:solidFill>
              <a:srgbClr val="264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https://timgsa.baidu.com/timg?image&amp;quality=80&amp;size=b9999_10000&amp;sec=1586080921219&amp;di=220446b7ffdf4fbb3e0e493a17f73ec2&amp;imgtype=0&amp;src=http%3A%2F%2Fac-q.static.booking.cn%2Fimages%2Fhotel%2Fmax1280x900%2F679%2F67990251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9" r="5901"/>
          <a:stretch>
            <a:fillRect/>
          </a:stretch>
        </p:blipFill>
        <p:spPr bwMode="auto">
          <a:xfrm>
            <a:off x="5742175" y="4237907"/>
            <a:ext cx="1815353" cy="1440000"/>
          </a:xfrm>
          <a:prstGeom prst="rect">
            <a:avLst/>
          </a:prstGeom>
          <a:noFill/>
          <a:ln w="57150">
            <a:solidFill>
              <a:srgbClr val="264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/>
        </p:nvSpPr>
        <p:spPr>
          <a:xfrm>
            <a:off x="6697378" y="3151102"/>
            <a:ext cx="1800000" cy="1440000"/>
          </a:xfrm>
          <a:prstGeom prst="rect">
            <a:avLst/>
          </a:prstGeom>
          <a:blipFill>
            <a:blip r:embed="rId7"/>
            <a:srcRect/>
            <a:stretch>
              <a:fillRect l="-10071" r="-9929"/>
            </a:stretch>
          </a:blipFill>
          <a:ln w="63500">
            <a:gradFill>
              <a:gsLst>
                <a:gs pos="0">
                  <a:srgbClr val="182C42"/>
                </a:gs>
                <a:gs pos="53000">
                  <a:srgbClr val="294E7B"/>
                </a:gs>
                <a:gs pos="100000">
                  <a:srgbClr val="182C42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954685" y="4257205"/>
            <a:ext cx="1800000" cy="1440000"/>
          </a:xfrm>
          <a:prstGeom prst="rect">
            <a:avLst/>
          </a:prstGeom>
          <a:blipFill>
            <a:blip r:embed="rId8"/>
            <a:srcRect/>
            <a:stretch>
              <a:fillRect l="-10213" r="-10069"/>
            </a:stretch>
          </a:blipFill>
          <a:ln w="63500">
            <a:gradFill>
              <a:gsLst>
                <a:gs pos="0">
                  <a:srgbClr val="182C42"/>
                </a:gs>
                <a:gs pos="53000">
                  <a:srgbClr val="294E7B"/>
                </a:gs>
                <a:gs pos="100000">
                  <a:srgbClr val="182C42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808733" y="3150872"/>
            <a:ext cx="1800000" cy="1440000"/>
          </a:xfrm>
          <a:prstGeom prst="rect">
            <a:avLst/>
          </a:prstGeom>
          <a:blipFill>
            <a:blip r:embed="rId9"/>
            <a:srcRect/>
            <a:stretch>
              <a:fillRect l="-10071" r="-9929"/>
            </a:stretch>
          </a:blipFill>
          <a:ln w="63500">
            <a:gradFill>
              <a:gsLst>
                <a:gs pos="0">
                  <a:srgbClr val="182C42"/>
                </a:gs>
                <a:gs pos="53000">
                  <a:srgbClr val="294E7B"/>
                </a:gs>
                <a:gs pos="100000">
                  <a:srgbClr val="182C42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078605" y="4148369"/>
            <a:ext cx="1800000" cy="1440000"/>
          </a:xfrm>
          <a:prstGeom prst="rect">
            <a:avLst/>
          </a:prstGeom>
          <a:blipFill>
            <a:blip r:embed="rId10"/>
            <a:srcRect/>
            <a:stretch>
              <a:fillRect l="-10071" r="-9929"/>
            </a:stretch>
          </a:blipFill>
          <a:ln w="63500">
            <a:gradFill>
              <a:gsLst>
                <a:gs pos="0">
                  <a:srgbClr val="182C42"/>
                </a:gs>
                <a:gs pos="53000">
                  <a:srgbClr val="294E7B"/>
                </a:gs>
                <a:gs pos="100000">
                  <a:srgbClr val="182C42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2"/>
          <p:cNvSpPr txBox="1"/>
          <p:nvPr/>
        </p:nvSpPr>
        <p:spPr>
          <a:xfrm>
            <a:off x="618200" y="2799226"/>
            <a:ext cx="122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政务大厅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2"/>
          <p:cNvSpPr txBox="1"/>
          <p:nvPr/>
        </p:nvSpPr>
        <p:spPr>
          <a:xfrm>
            <a:off x="1611553" y="5740898"/>
            <a:ext cx="122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三站一场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3"/>
          <p:cNvSpPr txBox="1"/>
          <p:nvPr/>
        </p:nvSpPr>
        <p:spPr>
          <a:xfrm>
            <a:off x="2845920" y="2827378"/>
            <a:ext cx="122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医院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6"/>
          <p:cNvSpPr txBox="1"/>
          <p:nvPr/>
        </p:nvSpPr>
        <p:spPr>
          <a:xfrm>
            <a:off x="3988023" y="5693444"/>
            <a:ext cx="122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学校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51"/>
          <p:cNvSpPr txBox="1"/>
          <p:nvPr/>
        </p:nvSpPr>
        <p:spPr>
          <a:xfrm>
            <a:off x="4845050" y="2815097"/>
            <a:ext cx="122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52"/>
          <p:cNvSpPr txBox="1"/>
          <p:nvPr/>
        </p:nvSpPr>
        <p:spPr>
          <a:xfrm>
            <a:off x="6095505" y="5718745"/>
            <a:ext cx="122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酒店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53"/>
          <p:cNvSpPr txBox="1"/>
          <p:nvPr/>
        </p:nvSpPr>
        <p:spPr>
          <a:xfrm>
            <a:off x="7049582" y="2846067"/>
            <a:ext cx="122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超市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54"/>
          <p:cNvSpPr txBox="1"/>
          <p:nvPr/>
        </p:nvSpPr>
        <p:spPr>
          <a:xfrm>
            <a:off x="8249722" y="5728135"/>
            <a:ext cx="122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5"/>
          <p:cNvSpPr txBox="1"/>
          <p:nvPr/>
        </p:nvSpPr>
        <p:spPr>
          <a:xfrm>
            <a:off x="9095521" y="2825019"/>
            <a:ext cx="122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写字楼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56"/>
          <p:cNvSpPr txBox="1"/>
          <p:nvPr/>
        </p:nvSpPr>
        <p:spPr>
          <a:xfrm>
            <a:off x="10422596" y="5667435"/>
            <a:ext cx="122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217708"/>
            <a:ext cx="2780270" cy="429992"/>
            <a:chOff x="0" y="217708"/>
            <a:chExt cx="2780270" cy="429992"/>
          </a:xfrm>
        </p:grpSpPr>
        <p:sp>
          <p:nvSpPr>
            <p:cNvPr id="44" name="标题 2"/>
            <p:cNvSpPr txBox="1"/>
            <p:nvPr/>
          </p:nvSpPr>
          <p:spPr>
            <a:xfrm>
              <a:off x="637779" y="217708"/>
              <a:ext cx="2142491" cy="42579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dirty="0">
                  <a:gradFill>
                    <a:gsLst>
                      <a:gs pos="53000">
                        <a:srgbClr val="294E7B"/>
                      </a:gs>
                      <a:gs pos="0">
                        <a:srgbClr val="132333"/>
                      </a:gs>
                      <a:gs pos="100000">
                        <a:srgbClr val="132333"/>
                      </a:gs>
                    </a:gsLst>
                    <a:lin ang="108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应用场景</a:t>
              </a:r>
              <a:endParaRPr lang="zh-CN" altLang="en-US" sz="2800" dirty="0">
                <a:gradFill>
                  <a:gsLst>
                    <a:gs pos="53000">
                      <a:srgbClr val="294E7B"/>
                    </a:gs>
                    <a:gs pos="0">
                      <a:srgbClr val="132333"/>
                    </a:gs>
                    <a:gs pos="100000">
                      <a:srgbClr val="132333"/>
                    </a:gs>
                  </a:gsLst>
                  <a:lin ang="10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0" y="221272"/>
              <a:ext cx="482600" cy="426428"/>
            </a:xfrm>
            <a:prstGeom prst="rect">
              <a:avLst/>
            </a:prstGeom>
            <a:solidFill>
              <a:srgbClr val="2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552450" y="221272"/>
              <a:ext cx="58539" cy="426428"/>
            </a:xfrm>
            <a:prstGeom prst="rect">
              <a:avLst/>
            </a:prstGeom>
            <a:solidFill>
              <a:srgbClr val="2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标题 2"/>
          <p:cNvSpPr txBox="1"/>
          <p:nvPr/>
        </p:nvSpPr>
        <p:spPr>
          <a:xfrm>
            <a:off x="2167812" y="142328"/>
            <a:ext cx="2814735" cy="4257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产品参数及配件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530301" y="1335646"/>
          <a:ext cx="5443306" cy="4155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7345"/>
                <a:gridCol w="2605961"/>
              </a:tblGrid>
              <a:tr h="419466">
                <a:tc>
                  <a:txBody>
                    <a:bodyPr/>
                    <a:lstStyle/>
                    <a:p>
                      <a:pPr marL="73025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zh-CN" sz="2100" spc="5">
                          <a:effectLst/>
                        </a:rPr>
                        <a:t>产品型号</a:t>
                      </a:r>
                      <a:endParaRPr lang="zh-CN" sz="2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52" marR="8452" marT="34655" marB="0"/>
                </a:tc>
                <a:tc>
                  <a:txBody>
                    <a:bodyPr/>
                    <a:lstStyle/>
                    <a:p>
                      <a:pPr marL="73025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2100" spc="-65">
                          <a:effectLst/>
                        </a:rPr>
                        <a:t>NJ-1</a:t>
                      </a:r>
                      <a:endParaRPr lang="zh-CN" sz="2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52" marR="8452" marT="34655" marB="0"/>
                </a:tc>
              </a:tr>
              <a:tr h="419466">
                <a:tc>
                  <a:txBody>
                    <a:bodyPr/>
                    <a:lstStyle/>
                    <a:p>
                      <a:pPr marL="73025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zh-CN" sz="2100" spc="5">
                          <a:effectLst/>
                        </a:rPr>
                        <a:t>可见光分辨率</a:t>
                      </a:r>
                      <a:endParaRPr lang="zh-CN" sz="2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52" marR="8452" marT="34655" marB="0"/>
                </a:tc>
                <a:tc>
                  <a:txBody>
                    <a:bodyPr/>
                    <a:lstStyle/>
                    <a:p>
                      <a:pPr marL="73025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1440 </a:t>
                      </a:r>
                      <a:r>
                        <a:rPr lang="en-US" sz="2100" spc="-5">
                          <a:effectLst/>
                        </a:rPr>
                        <a:t>x</a:t>
                      </a:r>
                      <a:r>
                        <a:rPr lang="en-US" sz="2100" spc="-20">
                          <a:effectLst/>
                        </a:rPr>
                        <a:t> </a:t>
                      </a:r>
                      <a:r>
                        <a:rPr lang="en-US" sz="2100">
                          <a:effectLst/>
                        </a:rPr>
                        <a:t>1080</a:t>
                      </a:r>
                      <a:endParaRPr lang="zh-CN" sz="2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52" marR="8452" marT="34655" marB="0"/>
                </a:tc>
              </a:tr>
              <a:tr h="419466">
                <a:tc>
                  <a:txBody>
                    <a:bodyPr/>
                    <a:lstStyle/>
                    <a:p>
                      <a:pPr marL="73025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zh-CN" sz="2100" spc="5">
                          <a:effectLst/>
                        </a:rPr>
                        <a:t>红外热成像</a:t>
                      </a:r>
                      <a:r>
                        <a:rPr lang="zh-CN" sz="2100" spc="-5">
                          <a:effectLst/>
                        </a:rPr>
                        <a:t>分辨率</a:t>
                      </a:r>
                      <a:endParaRPr lang="zh-CN" sz="2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52" marR="8452" marT="34655" marB="0"/>
                </a:tc>
                <a:tc>
                  <a:txBody>
                    <a:bodyPr/>
                    <a:lstStyle/>
                    <a:p>
                      <a:pPr marL="73025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160 </a:t>
                      </a:r>
                      <a:r>
                        <a:rPr lang="en-US" sz="2100" spc="-5">
                          <a:effectLst/>
                        </a:rPr>
                        <a:t>x</a:t>
                      </a:r>
                      <a:r>
                        <a:rPr lang="en-US" sz="2100" spc="-20">
                          <a:effectLst/>
                        </a:rPr>
                        <a:t> </a:t>
                      </a:r>
                      <a:r>
                        <a:rPr lang="en-US" sz="2100">
                          <a:effectLst/>
                        </a:rPr>
                        <a:t>120</a:t>
                      </a:r>
                      <a:endParaRPr lang="zh-CN" sz="2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52" marR="8452" marT="34655" marB="0"/>
                </a:tc>
              </a:tr>
              <a:tr h="419466">
                <a:tc>
                  <a:txBody>
                    <a:bodyPr/>
                    <a:lstStyle/>
                    <a:p>
                      <a:pPr marL="73025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2100" spc="-175">
                          <a:effectLst/>
                        </a:rPr>
                        <a:t>CPU</a:t>
                      </a:r>
                      <a:endParaRPr lang="zh-CN" sz="2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52" marR="8452" marT="34655" marB="0"/>
                </a:tc>
                <a:tc>
                  <a:txBody>
                    <a:bodyPr/>
                    <a:lstStyle/>
                    <a:p>
                      <a:pPr marL="73025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zh-CN" sz="2100" spc="-5" dirty="0">
                          <a:effectLst/>
                        </a:rPr>
                        <a:t>麒麟</a:t>
                      </a:r>
                      <a:r>
                        <a:rPr lang="en-US" sz="2100" dirty="0">
                          <a:effectLst/>
                        </a:rPr>
                        <a:t>990</a:t>
                      </a:r>
                      <a:endParaRPr lang="zh-CN" sz="2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52" marR="8452" marT="34655" marB="0"/>
                </a:tc>
              </a:tr>
              <a:tr h="380531">
                <a:tc>
                  <a:txBody>
                    <a:bodyPr/>
                    <a:lstStyle/>
                    <a:p>
                      <a:pPr marL="73025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zh-CN" sz="2100" spc="5">
                          <a:effectLst/>
                        </a:rPr>
                        <a:t>显示尺寸</a:t>
                      </a:r>
                      <a:endParaRPr lang="zh-CN" sz="2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52" marR="8452" marT="34655" marB="0"/>
                </a:tc>
                <a:tc>
                  <a:txBody>
                    <a:bodyPr/>
                    <a:lstStyle/>
                    <a:p>
                      <a:pPr marL="73025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10.8"</a:t>
                      </a:r>
                      <a:endParaRPr lang="zh-CN" sz="2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52" marR="8452" marT="34655" marB="0"/>
                </a:tc>
              </a:tr>
              <a:tr h="419466">
                <a:tc>
                  <a:txBody>
                    <a:bodyPr/>
                    <a:lstStyle/>
                    <a:p>
                      <a:pPr marL="73025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zh-CN" sz="2100" spc="5">
                          <a:effectLst/>
                        </a:rPr>
                        <a:t>测温精度</a:t>
                      </a:r>
                      <a:endParaRPr lang="zh-CN" sz="2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52" marR="8452" marT="34655" marB="0"/>
                </a:tc>
                <a:tc>
                  <a:txBody>
                    <a:bodyPr/>
                    <a:lstStyle/>
                    <a:p>
                      <a:pPr marL="73025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zh-CN" sz="2100" spc="-5">
                          <a:effectLst/>
                        </a:rPr>
                        <a:t>± </a:t>
                      </a:r>
                      <a:r>
                        <a:rPr lang="en-US" sz="2100">
                          <a:effectLst/>
                        </a:rPr>
                        <a:t>0.5</a:t>
                      </a:r>
                      <a:r>
                        <a:rPr lang="en-US" sz="2100" spc="-10">
                          <a:effectLst/>
                        </a:rPr>
                        <a:t> </a:t>
                      </a:r>
                      <a:r>
                        <a:rPr lang="zh-CN" sz="2100" spc="-5">
                          <a:effectLst/>
                        </a:rPr>
                        <a:t>℃</a:t>
                      </a:r>
                      <a:endParaRPr lang="zh-CN" sz="2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52" marR="8452" marT="34655" marB="0"/>
                </a:tc>
              </a:tr>
              <a:tr h="419466">
                <a:tc>
                  <a:txBody>
                    <a:bodyPr/>
                    <a:lstStyle/>
                    <a:p>
                      <a:pPr marL="73025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zh-CN" sz="2100" spc="5">
                          <a:effectLst/>
                        </a:rPr>
                        <a:t>调色板</a:t>
                      </a:r>
                      <a:endParaRPr lang="zh-CN" sz="2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52" marR="8452" marT="34655" marB="0"/>
                </a:tc>
                <a:tc>
                  <a:txBody>
                    <a:bodyPr/>
                    <a:lstStyle/>
                    <a:p>
                      <a:pPr marL="73025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zh-CN" sz="2100" spc="-5">
                          <a:effectLst/>
                        </a:rPr>
                        <a:t>支持</a:t>
                      </a:r>
                      <a:r>
                        <a:rPr lang="en-US" sz="2100" spc="-5">
                          <a:effectLst/>
                        </a:rPr>
                        <a:t> 8</a:t>
                      </a:r>
                      <a:r>
                        <a:rPr lang="en-US" sz="2100" spc="5">
                          <a:effectLst/>
                        </a:rPr>
                        <a:t> </a:t>
                      </a:r>
                      <a:r>
                        <a:rPr lang="zh-CN" sz="2100" spc="-5">
                          <a:effectLst/>
                        </a:rPr>
                        <a:t>种</a:t>
                      </a:r>
                      <a:endParaRPr lang="zh-CN" sz="2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52" marR="8452" marT="34655" marB="0"/>
                </a:tc>
              </a:tr>
              <a:tr h="419466">
                <a:tc>
                  <a:txBody>
                    <a:bodyPr/>
                    <a:lstStyle/>
                    <a:p>
                      <a:pPr marL="73025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zh-CN" sz="2100" spc="5">
                          <a:effectLst/>
                        </a:rPr>
                        <a:t>图像存储</a:t>
                      </a:r>
                      <a:endParaRPr lang="zh-CN" sz="2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52" marR="8452" marT="34655" marB="0"/>
                </a:tc>
                <a:tc>
                  <a:txBody>
                    <a:bodyPr/>
                    <a:lstStyle/>
                    <a:p>
                      <a:pPr marL="73025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zh-CN" sz="2100" spc="-5">
                          <a:effectLst/>
                        </a:rPr>
                        <a:t>支持</a:t>
                      </a:r>
                      <a:r>
                        <a:rPr lang="en-US" sz="2100">
                          <a:effectLst/>
                        </a:rPr>
                        <a:t>30</a:t>
                      </a:r>
                      <a:r>
                        <a:rPr lang="zh-CN" sz="2100" spc="-5">
                          <a:effectLst/>
                        </a:rPr>
                        <a:t>天报警信息</a:t>
                      </a:r>
                      <a:endParaRPr lang="zh-CN" sz="2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52" marR="8452" marT="34655" marB="0"/>
                </a:tc>
              </a:tr>
              <a:tr h="419466">
                <a:tc>
                  <a:txBody>
                    <a:bodyPr/>
                    <a:lstStyle/>
                    <a:p>
                      <a:pPr marL="73025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zh-CN" sz="2100" spc="5">
                          <a:effectLst/>
                        </a:rPr>
                        <a:t>网络连接</a:t>
                      </a:r>
                      <a:endParaRPr lang="zh-CN" sz="2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52" marR="8452" marT="34655" marB="0"/>
                </a:tc>
                <a:tc>
                  <a:txBody>
                    <a:bodyPr/>
                    <a:lstStyle/>
                    <a:p>
                      <a:pPr marL="73025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Wifi</a:t>
                      </a:r>
                      <a:r>
                        <a:rPr lang="zh-CN" sz="2100">
                          <a:effectLst/>
                        </a:rPr>
                        <a:t>，</a:t>
                      </a:r>
                      <a:r>
                        <a:rPr lang="en-US" sz="2100">
                          <a:effectLst/>
                        </a:rPr>
                        <a:t>4G</a:t>
                      </a:r>
                      <a:endParaRPr lang="zh-CN" sz="2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52" marR="8452" marT="34655" marB="0"/>
                </a:tc>
              </a:tr>
              <a:tr h="419466">
                <a:tc>
                  <a:txBody>
                    <a:bodyPr/>
                    <a:lstStyle/>
                    <a:p>
                      <a:pPr marL="73025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zh-CN" sz="2100" spc="5">
                          <a:effectLst/>
                        </a:rPr>
                        <a:t>工作温度</a:t>
                      </a:r>
                      <a:endParaRPr lang="zh-CN" sz="2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52" marR="8452" marT="34655" marB="0"/>
                </a:tc>
                <a:tc>
                  <a:txBody>
                    <a:bodyPr/>
                    <a:lstStyle/>
                    <a:p>
                      <a:pPr marL="73025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2100" spc="-5" dirty="0">
                          <a:effectLst/>
                        </a:rPr>
                        <a:t>0</a:t>
                      </a:r>
                      <a:r>
                        <a:rPr lang="zh-CN" sz="2100" spc="-5" dirty="0">
                          <a:effectLst/>
                        </a:rPr>
                        <a:t>℃至</a:t>
                      </a:r>
                      <a:r>
                        <a:rPr lang="en-US" sz="2100" dirty="0">
                          <a:effectLst/>
                        </a:rPr>
                        <a:t>45</a:t>
                      </a:r>
                      <a:r>
                        <a:rPr lang="zh-CN" sz="2100" dirty="0">
                          <a:effectLst/>
                        </a:rPr>
                        <a:t>℃</a:t>
                      </a:r>
                      <a:endParaRPr lang="zh-CN" sz="2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52" marR="8452" marT="34655" marB="0"/>
                </a:tc>
              </a:tr>
            </a:tbl>
          </a:graphicData>
        </a:graphic>
      </p:graphicFrame>
      <p:sp>
        <p:nvSpPr>
          <p:cNvPr id="44" name="object 2"/>
          <p:cNvSpPr>
            <a:spLocks noChangeAspect="1"/>
          </p:cNvSpPr>
          <p:nvPr/>
        </p:nvSpPr>
        <p:spPr>
          <a:xfrm>
            <a:off x="7239247" y="1973509"/>
            <a:ext cx="2067280" cy="1440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</a:endParaRPr>
          </a:p>
        </p:txBody>
      </p:sp>
      <p:sp>
        <p:nvSpPr>
          <p:cNvPr id="45" name="object 11"/>
          <p:cNvSpPr txBox="1"/>
          <p:nvPr/>
        </p:nvSpPr>
        <p:spPr>
          <a:xfrm>
            <a:off x="7239247" y="1533495"/>
            <a:ext cx="3575214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u"/>
              <a:tabLst>
                <a:tab pos="234315" algn="l"/>
              </a:tabLst>
            </a:pPr>
            <a:r>
              <a:rPr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HUAWEI MatePad</a:t>
            </a:r>
            <a:r>
              <a:rPr spc="-1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Pro</a:t>
            </a:r>
            <a:endParaRPr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6" name="object 14"/>
          <p:cNvSpPr txBox="1"/>
          <p:nvPr/>
        </p:nvSpPr>
        <p:spPr>
          <a:xfrm>
            <a:off x="9919522" y="1494776"/>
            <a:ext cx="1789878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u"/>
              <a:tabLst>
                <a:tab pos="234315" algn="l"/>
              </a:tabLst>
            </a:pPr>
            <a:r>
              <a:rPr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FLIR One</a:t>
            </a:r>
            <a:r>
              <a:rPr spc="-1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Pro</a:t>
            </a:r>
            <a:endParaRPr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7" name="object 15"/>
          <p:cNvSpPr>
            <a:spLocks noChangeAspect="1"/>
          </p:cNvSpPr>
          <p:nvPr/>
        </p:nvSpPr>
        <p:spPr>
          <a:xfrm>
            <a:off x="10119463" y="1894039"/>
            <a:ext cx="997602" cy="144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</a:endParaRPr>
          </a:p>
        </p:txBody>
      </p:sp>
      <p:sp>
        <p:nvSpPr>
          <p:cNvPr id="48" name="object 18"/>
          <p:cNvSpPr txBox="1"/>
          <p:nvPr/>
        </p:nvSpPr>
        <p:spPr>
          <a:xfrm>
            <a:off x="10046384" y="3877521"/>
            <a:ext cx="1112201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u"/>
              <a:tabLst>
                <a:tab pos="234315" algn="l"/>
              </a:tabLst>
            </a:pPr>
            <a:r>
              <a:rPr spc="-5" dirty="0" err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三脚架</a:t>
            </a:r>
            <a:endParaRPr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9" name="object 22"/>
          <p:cNvSpPr txBox="1"/>
          <p:nvPr/>
        </p:nvSpPr>
        <p:spPr>
          <a:xfrm>
            <a:off x="7433152" y="3878162"/>
            <a:ext cx="1561357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u"/>
              <a:tabLst>
                <a:tab pos="234950" algn="l"/>
              </a:tabLst>
            </a:pPr>
            <a:r>
              <a:rPr spc="-5" dirty="0" err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无线充电器</a:t>
            </a:r>
            <a:endParaRPr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0" name="object 23"/>
          <p:cNvSpPr/>
          <p:nvPr/>
        </p:nvSpPr>
        <p:spPr>
          <a:xfrm>
            <a:off x="10282558" y="4263839"/>
            <a:ext cx="639855" cy="144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>
              <a:solidFill>
                <a:srgbClr val="000000"/>
              </a:solidFill>
            </a:endParaRPr>
          </a:p>
        </p:txBody>
      </p:sp>
      <p:sp>
        <p:nvSpPr>
          <p:cNvPr id="51" name="object 26"/>
          <p:cNvSpPr>
            <a:spLocks noChangeAspect="1"/>
          </p:cNvSpPr>
          <p:nvPr/>
        </p:nvSpPr>
        <p:spPr>
          <a:xfrm>
            <a:off x="7327964" y="4288215"/>
            <a:ext cx="1978563" cy="1080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>
              <a:solidFill>
                <a:srgbClr val="00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217708"/>
            <a:ext cx="3349487" cy="429992"/>
            <a:chOff x="0" y="217708"/>
            <a:chExt cx="3349487" cy="429992"/>
          </a:xfrm>
        </p:grpSpPr>
        <p:sp>
          <p:nvSpPr>
            <p:cNvPr id="14" name="标题 2"/>
            <p:cNvSpPr txBox="1"/>
            <p:nvPr/>
          </p:nvSpPr>
          <p:spPr>
            <a:xfrm>
              <a:off x="637779" y="217708"/>
              <a:ext cx="2711708" cy="42579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dirty="0">
                  <a:gradFill>
                    <a:gsLst>
                      <a:gs pos="53000">
                        <a:srgbClr val="294E7B"/>
                      </a:gs>
                      <a:gs pos="0">
                        <a:srgbClr val="132333"/>
                      </a:gs>
                      <a:gs pos="100000">
                        <a:srgbClr val="132333"/>
                      </a:gs>
                    </a:gsLst>
                    <a:lin ang="108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产品参数及配件</a:t>
              </a:r>
              <a:endParaRPr lang="zh-CN" altLang="en-US" sz="2800" dirty="0">
                <a:gradFill>
                  <a:gsLst>
                    <a:gs pos="53000">
                      <a:srgbClr val="294E7B"/>
                    </a:gs>
                    <a:gs pos="0">
                      <a:srgbClr val="132333"/>
                    </a:gs>
                    <a:gs pos="100000">
                      <a:srgbClr val="132333"/>
                    </a:gs>
                  </a:gsLst>
                  <a:lin ang="10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221272"/>
              <a:ext cx="482600" cy="426428"/>
            </a:xfrm>
            <a:prstGeom prst="rect">
              <a:avLst/>
            </a:prstGeom>
            <a:solidFill>
              <a:srgbClr val="2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52450" y="221272"/>
              <a:ext cx="58539" cy="426428"/>
            </a:xfrm>
            <a:prstGeom prst="rect">
              <a:avLst/>
            </a:prstGeom>
            <a:solidFill>
              <a:srgbClr val="2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"/>
          <p:cNvSpPr/>
          <p:nvPr/>
        </p:nvSpPr>
        <p:spPr>
          <a:xfrm>
            <a:off x="4601011" y="3620002"/>
            <a:ext cx="517869" cy="520160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FFC000"/>
              </a:solidFill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4773056" y="3740824"/>
            <a:ext cx="173779" cy="278517"/>
            <a:chOff x="4638" y="-33"/>
            <a:chExt cx="667" cy="1069"/>
          </a:xfrm>
          <a:solidFill>
            <a:srgbClr val="122A4A"/>
          </a:solidFill>
        </p:grpSpPr>
        <p:sp>
          <p:nvSpPr>
            <p:cNvPr id="15" name="Freeform 5"/>
            <p:cNvSpPr/>
            <p:nvPr/>
          </p:nvSpPr>
          <p:spPr bwMode="auto">
            <a:xfrm>
              <a:off x="4638" y="556"/>
              <a:ext cx="667" cy="480"/>
            </a:xfrm>
            <a:custGeom>
              <a:avLst/>
              <a:gdLst>
                <a:gd name="T0" fmla="*/ 67 w 67"/>
                <a:gd name="T1" fmla="*/ 15 h 49"/>
                <a:gd name="T2" fmla="*/ 52 w 67"/>
                <a:gd name="T3" fmla="*/ 0 h 49"/>
                <a:gd name="T4" fmla="*/ 38 w 67"/>
                <a:gd name="T5" fmla="*/ 24 h 49"/>
                <a:gd name="T6" fmla="*/ 36 w 67"/>
                <a:gd name="T7" fmla="*/ 13 h 49"/>
                <a:gd name="T8" fmla="*/ 38 w 67"/>
                <a:gd name="T9" fmla="*/ 9 h 49"/>
                <a:gd name="T10" fmla="*/ 34 w 67"/>
                <a:gd name="T11" fmla="*/ 5 h 49"/>
                <a:gd name="T12" fmla="*/ 30 w 67"/>
                <a:gd name="T13" fmla="*/ 9 h 49"/>
                <a:gd name="T14" fmla="*/ 31 w 67"/>
                <a:gd name="T15" fmla="*/ 13 h 49"/>
                <a:gd name="T16" fmla="*/ 30 w 67"/>
                <a:gd name="T17" fmla="*/ 24 h 49"/>
                <a:gd name="T18" fmla="*/ 16 w 67"/>
                <a:gd name="T19" fmla="*/ 0 h 49"/>
                <a:gd name="T20" fmla="*/ 1 w 67"/>
                <a:gd name="T21" fmla="*/ 15 h 49"/>
                <a:gd name="T22" fmla="*/ 0 w 67"/>
                <a:gd name="T23" fmla="*/ 15 h 49"/>
                <a:gd name="T24" fmla="*/ 0 w 67"/>
                <a:gd name="T25" fmla="*/ 45 h 49"/>
                <a:gd name="T26" fmla="*/ 1 w 67"/>
                <a:gd name="T27" fmla="*/ 45 h 49"/>
                <a:gd name="T28" fmla="*/ 34 w 67"/>
                <a:gd name="T29" fmla="*/ 49 h 49"/>
                <a:gd name="T30" fmla="*/ 66 w 67"/>
                <a:gd name="T31" fmla="*/ 45 h 49"/>
                <a:gd name="T32" fmla="*/ 67 w 67"/>
                <a:gd name="T33" fmla="*/ 45 h 49"/>
                <a:gd name="T34" fmla="*/ 67 w 67"/>
                <a:gd name="T35" fmla="*/ 1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49">
                  <a:moveTo>
                    <a:pt x="67" y="15"/>
                  </a:moveTo>
                  <a:cubicBezTo>
                    <a:pt x="66" y="9"/>
                    <a:pt x="60" y="3"/>
                    <a:pt x="52" y="0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7" y="12"/>
                    <a:pt x="38" y="11"/>
                    <a:pt x="38" y="9"/>
                  </a:cubicBezTo>
                  <a:cubicBezTo>
                    <a:pt x="38" y="7"/>
                    <a:pt x="36" y="5"/>
                    <a:pt x="34" y="5"/>
                  </a:cubicBezTo>
                  <a:cubicBezTo>
                    <a:pt x="31" y="5"/>
                    <a:pt x="30" y="7"/>
                    <a:pt x="30" y="9"/>
                  </a:cubicBezTo>
                  <a:cubicBezTo>
                    <a:pt x="30" y="11"/>
                    <a:pt x="30" y="12"/>
                    <a:pt x="31" y="13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3"/>
                    <a:pt x="2" y="9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4" y="47"/>
                    <a:pt x="18" y="49"/>
                    <a:pt x="34" y="49"/>
                  </a:cubicBezTo>
                  <a:cubicBezTo>
                    <a:pt x="50" y="49"/>
                    <a:pt x="63" y="47"/>
                    <a:pt x="66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15"/>
                    <a:pt x="67" y="15"/>
                    <a:pt x="6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defTabSz="685800"/>
              <a:endParaRPr lang="zh-CN" altLang="en-US" sz="1350">
                <a:solidFill>
                  <a:srgbClr val="FFC000"/>
                </a:solidFill>
              </a:endParaRPr>
            </a:p>
          </p:txBody>
        </p:sp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4737" y="-33"/>
              <a:ext cx="449" cy="589"/>
            </a:xfrm>
            <a:custGeom>
              <a:avLst/>
              <a:gdLst>
                <a:gd name="T0" fmla="*/ 3 w 45"/>
                <a:gd name="T1" fmla="*/ 38 h 60"/>
                <a:gd name="T2" fmla="*/ 7 w 45"/>
                <a:gd name="T3" fmla="*/ 43 h 60"/>
                <a:gd name="T4" fmla="*/ 23 w 45"/>
                <a:gd name="T5" fmla="*/ 60 h 60"/>
                <a:gd name="T6" fmla="*/ 40 w 45"/>
                <a:gd name="T7" fmla="*/ 43 h 60"/>
                <a:gd name="T8" fmla="*/ 40 w 45"/>
                <a:gd name="T9" fmla="*/ 43 h 60"/>
                <a:gd name="T10" fmla="*/ 44 w 45"/>
                <a:gd name="T11" fmla="*/ 38 h 60"/>
                <a:gd name="T12" fmla="*/ 41 w 45"/>
                <a:gd name="T13" fmla="*/ 33 h 60"/>
                <a:gd name="T14" fmla="*/ 41 w 45"/>
                <a:gd name="T15" fmla="*/ 33 h 60"/>
                <a:gd name="T16" fmla="*/ 36 w 45"/>
                <a:gd name="T17" fmla="*/ 13 h 60"/>
                <a:gd name="T18" fmla="*/ 12 w 45"/>
                <a:gd name="T19" fmla="*/ 10 h 60"/>
                <a:gd name="T20" fmla="*/ 6 w 45"/>
                <a:gd name="T21" fmla="*/ 33 h 60"/>
                <a:gd name="T22" fmla="*/ 6 w 45"/>
                <a:gd name="T23" fmla="*/ 33 h 60"/>
                <a:gd name="T24" fmla="*/ 3 w 45"/>
                <a:gd name="T25" fmla="*/ 38 h 60"/>
                <a:gd name="T26" fmla="*/ 8 w 45"/>
                <a:gd name="T27" fmla="*/ 34 h 60"/>
                <a:gd name="T28" fmla="*/ 8 w 45"/>
                <a:gd name="T29" fmla="*/ 34 h 60"/>
                <a:gd name="T30" fmla="*/ 8 w 45"/>
                <a:gd name="T31" fmla="*/ 34 h 60"/>
                <a:gd name="T32" fmla="*/ 8 w 45"/>
                <a:gd name="T33" fmla="*/ 32 h 60"/>
                <a:gd name="T34" fmla="*/ 9 w 45"/>
                <a:gd name="T35" fmla="*/ 25 h 60"/>
                <a:gd name="T36" fmla="*/ 11 w 45"/>
                <a:gd name="T37" fmla="*/ 23 h 60"/>
                <a:gd name="T38" fmla="*/ 29 w 45"/>
                <a:gd name="T39" fmla="*/ 19 h 60"/>
                <a:gd name="T40" fmla="*/ 38 w 45"/>
                <a:gd name="T41" fmla="*/ 34 h 60"/>
                <a:gd name="T42" fmla="*/ 38 w 45"/>
                <a:gd name="T43" fmla="*/ 34 h 60"/>
                <a:gd name="T44" fmla="*/ 39 w 45"/>
                <a:gd name="T45" fmla="*/ 34 h 60"/>
                <a:gd name="T46" fmla="*/ 40 w 45"/>
                <a:gd name="T47" fmla="*/ 34 h 60"/>
                <a:gd name="T48" fmla="*/ 42 w 45"/>
                <a:gd name="T49" fmla="*/ 35 h 60"/>
                <a:gd name="T50" fmla="*/ 43 w 45"/>
                <a:gd name="T51" fmla="*/ 38 h 60"/>
                <a:gd name="T52" fmla="*/ 42 w 45"/>
                <a:gd name="T53" fmla="*/ 41 h 60"/>
                <a:gd name="T54" fmla="*/ 40 w 45"/>
                <a:gd name="T55" fmla="*/ 42 h 60"/>
                <a:gd name="T56" fmla="*/ 40 w 45"/>
                <a:gd name="T57" fmla="*/ 42 h 60"/>
                <a:gd name="T58" fmla="*/ 39 w 45"/>
                <a:gd name="T59" fmla="*/ 42 h 60"/>
                <a:gd name="T60" fmla="*/ 38 w 45"/>
                <a:gd name="T61" fmla="*/ 43 h 60"/>
                <a:gd name="T62" fmla="*/ 33 w 45"/>
                <a:gd name="T63" fmla="*/ 54 h 60"/>
                <a:gd name="T64" fmla="*/ 29 w 45"/>
                <a:gd name="T65" fmla="*/ 58 h 60"/>
                <a:gd name="T66" fmla="*/ 23 w 45"/>
                <a:gd name="T67" fmla="*/ 59 h 60"/>
                <a:gd name="T68" fmla="*/ 18 w 45"/>
                <a:gd name="T69" fmla="*/ 58 h 60"/>
                <a:gd name="T70" fmla="*/ 14 w 45"/>
                <a:gd name="T71" fmla="*/ 54 h 60"/>
                <a:gd name="T72" fmla="*/ 8 w 45"/>
                <a:gd name="T73" fmla="*/ 43 h 60"/>
                <a:gd name="T74" fmla="*/ 8 w 45"/>
                <a:gd name="T75" fmla="*/ 42 h 60"/>
                <a:gd name="T76" fmla="*/ 7 w 45"/>
                <a:gd name="T77" fmla="*/ 42 h 60"/>
                <a:gd name="T78" fmla="*/ 5 w 45"/>
                <a:gd name="T79" fmla="*/ 38 h 60"/>
                <a:gd name="T80" fmla="*/ 5 w 45"/>
                <a:gd name="T81" fmla="*/ 35 h 60"/>
                <a:gd name="T82" fmla="*/ 8 w 45"/>
                <a:gd name="T8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" h="60">
                  <a:moveTo>
                    <a:pt x="3" y="38"/>
                  </a:moveTo>
                  <a:cubicBezTo>
                    <a:pt x="3" y="40"/>
                    <a:pt x="5" y="43"/>
                    <a:pt x="7" y="43"/>
                  </a:cubicBezTo>
                  <a:cubicBezTo>
                    <a:pt x="9" y="53"/>
                    <a:pt x="16" y="60"/>
                    <a:pt x="23" y="60"/>
                  </a:cubicBezTo>
                  <a:cubicBezTo>
                    <a:pt x="31" y="60"/>
                    <a:pt x="38" y="53"/>
                    <a:pt x="40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2" y="43"/>
                    <a:pt x="44" y="41"/>
                    <a:pt x="44" y="38"/>
                  </a:cubicBezTo>
                  <a:cubicBezTo>
                    <a:pt x="44" y="35"/>
                    <a:pt x="43" y="33"/>
                    <a:pt x="41" y="33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3"/>
                    <a:pt x="45" y="18"/>
                    <a:pt x="36" y="13"/>
                  </a:cubicBezTo>
                  <a:cubicBezTo>
                    <a:pt x="35" y="0"/>
                    <a:pt x="12" y="10"/>
                    <a:pt x="12" y="10"/>
                  </a:cubicBezTo>
                  <a:cubicBezTo>
                    <a:pt x="0" y="17"/>
                    <a:pt x="6" y="33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4"/>
                    <a:pt x="3" y="36"/>
                    <a:pt x="3" y="38"/>
                  </a:cubicBezTo>
                  <a:close/>
                  <a:moveTo>
                    <a:pt x="8" y="34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4"/>
                    <a:pt x="11" y="23"/>
                    <a:pt x="11" y="23"/>
                  </a:cubicBezTo>
                  <a:cubicBezTo>
                    <a:pt x="21" y="24"/>
                    <a:pt x="29" y="19"/>
                    <a:pt x="29" y="19"/>
                  </a:cubicBezTo>
                  <a:cubicBezTo>
                    <a:pt x="36" y="13"/>
                    <a:pt x="38" y="34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4"/>
                    <a:pt x="41" y="34"/>
                    <a:pt x="42" y="35"/>
                  </a:cubicBezTo>
                  <a:cubicBezTo>
                    <a:pt x="43" y="35"/>
                    <a:pt x="43" y="37"/>
                    <a:pt x="43" y="38"/>
                  </a:cubicBezTo>
                  <a:cubicBezTo>
                    <a:pt x="43" y="39"/>
                    <a:pt x="43" y="40"/>
                    <a:pt x="42" y="41"/>
                  </a:cubicBezTo>
                  <a:cubicBezTo>
                    <a:pt x="41" y="41"/>
                    <a:pt x="41" y="42"/>
                    <a:pt x="40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7"/>
                    <a:pt x="36" y="51"/>
                    <a:pt x="33" y="54"/>
                  </a:cubicBezTo>
                  <a:cubicBezTo>
                    <a:pt x="32" y="56"/>
                    <a:pt x="30" y="57"/>
                    <a:pt x="29" y="58"/>
                  </a:cubicBezTo>
                  <a:cubicBezTo>
                    <a:pt x="27" y="58"/>
                    <a:pt x="25" y="59"/>
                    <a:pt x="23" y="59"/>
                  </a:cubicBezTo>
                  <a:cubicBezTo>
                    <a:pt x="22" y="59"/>
                    <a:pt x="20" y="58"/>
                    <a:pt x="18" y="58"/>
                  </a:cubicBezTo>
                  <a:cubicBezTo>
                    <a:pt x="17" y="57"/>
                    <a:pt x="15" y="56"/>
                    <a:pt x="14" y="54"/>
                  </a:cubicBezTo>
                  <a:cubicBezTo>
                    <a:pt x="11" y="51"/>
                    <a:pt x="9" y="47"/>
                    <a:pt x="8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5" y="40"/>
                    <a:pt x="5" y="38"/>
                  </a:cubicBezTo>
                  <a:cubicBezTo>
                    <a:pt x="5" y="37"/>
                    <a:pt x="5" y="35"/>
                    <a:pt x="5" y="35"/>
                  </a:cubicBezTo>
                  <a:cubicBezTo>
                    <a:pt x="6" y="34"/>
                    <a:pt x="7" y="34"/>
                    <a:pt x="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defTabSz="685800"/>
              <a:endParaRPr lang="zh-CN" altLang="en-US" sz="1350">
                <a:solidFill>
                  <a:srgbClr val="FFC000"/>
                </a:solidFill>
              </a:endParaRPr>
            </a:p>
          </p:txBody>
        </p:sp>
      </p:grpSp>
      <p:sp>
        <p:nvSpPr>
          <p:cNvPr id="17" name="Oval 4"/>
          <p:cNvSpPr/>
          <p:nvPr/>
        </p:nvSpPr>
        <p:spPr>
          <a:xfrm>
            <a:off x="5539173" y="3620002"/>
            <a:ext cx="517869" cy="520160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FFC000"/>
              </a:solidFill>
            </a:endParaRPr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 rot="19469485">
            <a:off x="5649820" y="3722072"/>
            <a:ext cx="296576" cy="31601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rgbClr val="122A4A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800">
              <a:solidFill>
                <a:srgbClr val="FFC000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6350336" y="3635578"/>
            <a:ext cx="517869" cy="520160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FFC000"/>
              </a:solidFill>
            </a:endParaRPr>
          </a:p>
        </p:txBody>
      </p:sp>
      <p:sp>
        <p:nvSpPr>
          <p:cNvPr id="20" name="Freeform 145"/>
          <p:cNvSpPr>
            <a:spLocks noEditPoints="1"/>
          </p:cNvSpPr>
          <p:nvPr/>
        </p:nvSpPr>
        <p:spPr bwMode="auto">
          <a:xfrm>
            <a:off x="6518379" y="3758577"/>
            <a:ext cx="181783" cy="274163"/>
          </a:xfrm>
          <a:custGeom>
            <a:avLst/>
            <a:gdLst>
              <a:gd name="T0" fmla="*/ 92 w 122"/>
              <a:gd name="T1" fmla="*/ 98 h 184"/>
              <a:gd name="T2" fmla="*/ 80 w 122"/>
              <a:gd name="T3" fmla="*/ 55 h 184"/>
              <a:gd name="T4" fmla="*/ 111 w 122"/>
              <a:gd name="T5" fmla="*/ 73 h 184"/>
              <a:gd name="T6" fmla="*/ 122 w 122"/>
              <a:gd name="T7" fmla="*/ 117 h 184"/>
              <a:gd name="T8" fmla="*/ 92 w 122"/>
              <a:gd name="T9" fmla="*/ 98 h 184"/>
              <a:gd name="T10" fmla="*/ 31 w 122"/>
              <a:gd name="T11" fmla="*/ 36 h 184"/>
              <a:gd name="T12" fmla="*/ 18 w 122"/>
              <a:gd name="T13" fmla="*/ 0 h 184"/>
              <a:gd name="T14" fmla="*/ 80 w 122"/>
              <a:gd name="T15" fmla="*/ 0 h 184"/>
              <a:gd name="T16" fmla="*/ 67 w 122"/>
              <a:gd name="T17" fmla="*/ 36 h 184"/>
              <a:gd name="T18" fmla="*/ 31 w 122"/>
              <a:gd name="T19" fmla="*/ 36 h 184"/>
              <a:gd name="T20" fmla="*/ 67 w 122"/>
              <a:gd name="T21" fmla="*/ 43 h 184"/>
              <a:gd name="T22" fmla="*/ 89 w 122"/>
              <a:gd name="T23" fmla="*/ 112 h 184"/>
              <a:gd name="T24" fmla="*/ 90 w 122"/>
              <a:gd name="T25" fmla="*/ 112 h 184"/>
              <a:gd name="T26" fmla="*/ 89 w 122"/>
              <a:gd name="T27" fmla="*/ 113 h 184"/>
              <a:gd name="T28" fmla="*/ 98 w 122"/>
              <a:gd name="T29" fmla="*/ 141 h 184"/>
              <a:gd name="T30" fmla="*/ 49 w 122"/>
              <a:gd name="T31" fmla="*/ 184 h 184"/>
              <a:gd name="T32" fmla="*/ 0 w 122"/>
              <a:gd name="T33" fmla="*/ 141 h 184"/>
              <a:gd name="T34" fmla="*/ 31 w 122"/>
              <a:gd name="T35" fmla="*/ 43 h 184"/>
              <a:gd name="T36" fmla="*/ 67 w 122"/>
              <a:gd name="T37" fmla="*/ 43 h 184"/>
              <a:gd name="T38" fmla="*/ 55 w 122"/>
              <a:gd name="T39" fmla="*/ 55 h 184"/>
              <a:gd name="T40" fmla="*/ 43 w 122"/>
              <a:gd name="T41" fmla="*/ 55 h 184"/>
              <a:gd name="T42" fmla="*/ 35 w 122"/>
              <a:gd name="T43" fmla="*/ 81 h 184"/>
              <a:gd name="T44" fmla="*/ 56 w 122"/>
              <a:gd name="T45" fmla="*/ 60 h 184"/>
              <a:gd name="T46" fmla="*/ 55 w 122"/>
              <a:gd name="T47" fmla="*/ 55 h 184"/>
              <a:gd name="T48" fmla="*/ 49 w 122"/>
              <a:gd name="T49" fmla="*/ 166 h 184"/>
              <a:gd name="T50" fmla="*/ 80 w 122"/>
              <a:gd name="T51" fmla="*/ 135 h 184"/>
              <a:gd name="T52" fmla="*/ 77 w 122"/>
              <a:gd name="T53" fmla="*/ 125 h 184"/>
              <a:gd name="T54" fmla="*/ 43 w 122"/>
              <a:gd name="T55" fmla="*/ 160 h 184"/>
              <a:gd name="T56" fmla="*/ 49 w 122"/>
              <a:gd name="T57" fmla="*/ 166 h 184"/>
              <a:gd name="T58" fmla="*/ 33 w 122"/>
              <a:gd name="T59" fmla="*/ 149 h 184"/>
              <a:gd name="T60" fmla="*/ 72 w 122"/>
              <a:gd name="T61" fmla="*/ 110 h 184"/>
              <a:gd name="T62" fmla="*/ 68 w 122"/>
              <a:gd name="T63" fmla="*/ 98 h 184"/>
              <a:gd name="T64" fmla="*/ 25 w 122"/>
              <a:gd name="T65" fmla="*/ 141 h 184"/>
              <a:gd name="T66" fmla="*/ 33 w 122"/>
              <a:gd name="T67" fmla="*/ 149 h 184"/>
              <a:gd name="T68" fmla="*/ 21 w 122"/>
              <a:gd name="T69" fmla="*/ 128 h 184"/>
              <a:gd name="T70" fmla="*/ 64 w 122"/>
              <a:gd name="T71" fmla="*/ 84 h 184"/>
              <a:gd name="T72" fmla="*/ 61 w 122"/>
              <a:gd name="T73" fmla="*/ 73 h 184"/>
              <a:gd name="T74" fmla="*/ 27 w 122"/>
              <a:gd name="T75" fmla="*/ 106 h 184"/>
              <a:gd name="T76" fmla="*/ 21 w 122"/>
              <a:gd name="T77" fmla="*/ 128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2" h="184">
                <a:moveTo>
                  <a:pt x="92" y="98"/>
                </a:moveTo>
                <a:lnTo>
                  <a:pt x="80" y="55"/>
                </a:lnTo>
                <a:lnTo>
                  <a:pt x="111" y="73"/>
                </a:lnTo>
                <a:lnTo>
                  <a:pt x="122" y="117"/>
                </a:lnTo>
                <a:lnTo>
                  <a:pt x="92" y="98"/>
                </a:lnTo>
                <a:close/>
                <a:moveTo>
                  <a:pt x="31" y="36"/>
                </a:moveTo>
                <a:lnTo>
                  <a:pt x="18" y="0"/>
                </a:lnTo>
                <a:lnTo>
                  <a:pt x="80" y="0"/>
                </a:lnTo>
                <a:lnTo>
                  <a:pt x="67" y="36"/>
                </a:lnTo>
                <a:lnTo>
                  <a:pt x="31" y="36"/>
                </a:lnTo>
                <a:close/>
                <a:moveTo>
                  <a:pt x="67" y="43"/>
                </a:moveTo>
                <a:lnTo>
                  <a:pt x="89" y="112"/>
                </a:lnTo>
                <a:lnTo>
                  <a:pt x="90" y="112"/>
                </a:lnTo>
                <a:lnTo>
                  <a:pt x="89" y="113"/>
                </a:lnTo>
                <a:lnTo>
                  <a:pt x="98" y="141"/>
                </a:lnTo>
                <a:lnTo>
                  <a:pt x="49" y="184"/>
                </a:lnTo>
                <a:lnTo>
                  <a:pt x="0" y="141"/>
                </a:lnTo>
                <a:lnTo>
                  <a:pt x="31" y="43"/>
                </a:lnTo>
                <a:lnTo>
                  <a:pt x="67" y="43"/>
                </a:lnTo>
                <a:close/>
                <a:moveTo>
                  <a:pt x="55" y="55"/>
                </a:moveTo>
                <a:lnTo>
                  <a:pt x="43" y="55"/>
                </a:lnTo>
                <a:lnTo>
                  <a:pt x="35" y="81"/>
                </a:lnTo>
                <a:lnTo>
                  <a:pt x="56" y="60"/>
                </a:lnTo>
                <a:lnTo>
                  <a:pt x="55" y="55"/>
                </a:lnTo>
                <a:close/>
                <a:moveTo>
                  <a:pt x="49" y="166"/>
                </a:moveTo>
                <a:lnTo>
                  <a:pt x="80" y="135"/>
                </a:lnTo>
                <a:lnTo>
                  <a:pt x="77" y="125"/>
                </a:lnTo>
                <a:lnTo>
                  <a:pt x="43" y="160"/>
                </a:lnTo>
                <a:lnTo>
                  <a:pt x="49" y="166"/>
                </a:lnTo>
                <a:close/>
                <a:moveTo>
                  <a:pt x="33" y="149"/>
                </a:moveTo>
                <a:lnTo>
                  <a:pt x="72" y="110"/>
                </a:lnTo>
                <a:lnTo>
                  <a:pt x="68" y="98"/>
                </a:lnTo>
                <a:lnTo>
                  <a:pt x="25" y="141"/>
                </a:lnTo>
                <a:lnTo>
                  <a:pt x="33" y="149"/>
                </a:lnTo>
                <a:close/>
                <a:moveTo>
                  <a:pt x="21" y="128"/>
                </a:moveTo>
                <a:lnTo>
                  <a:pt x="64" y="84"/>
                </a:lnTo>
                <a:lnTo>
                  <a:pt x="61" y="73"/>
                </a:lnTo>
                <a:lnTo>
                  <a:pt x="27" y="106"/>
                </a:lnTo>
                <a:lnTo>
                  <a:pt x="21" y="128"/>
                </a:lnTo>
                <a:close/>
              </a:path>
            </a:pathLst>
          </a:custGeom>
          <a:solidFill>
            <a:srgbClr val="122A4A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800">
              <a:solidFill>
                <a:srgbClr val="FFC000"/>
              </a:solidFill>
            </a:endParaRPr>
          </a:p>
        </p:txBody>
      </p:sp>
      <p:sp>
        <p:nvSpPr>
          <p:cNvPr id="21" name="Oval 4"/>
          <p:cNvSpPr/>
          <p:nvPr/>
        </p:nvSpPr>
        <p:spPr>
          <a:xfrm>
            <a:off x="7097998" y="3635578"/>
            <a:ext cx="517869" cy="520160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FFC000"/>
              </a:solidFill>
            </a:endParaRPr>
          </a:p>
        </p:txBody>
      </p:sp>
      <p:sp>
        <p:nvSpPr>
          <p:cNvPr id="22" name="Freeform 206"/>
          <p:cNvSpPr>
            <a:spLocks noChangeAspect="1" noEditPoints="1"/>
          </p:cNvSpPr>
          <p:nvPr/>
        </p:nvSpPr>
        <p:spPr bwMode="auto">
          <a:xfrm>
            <a:off x="7247870" y="3763824"/>
            <a:ext cx="218127" cy="263669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122A4A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8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36182" y="1985619"/>
            <a:ext cx="549381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b="1" spc="3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感谢您的聆听</a:t>
            </a:r>
            <a:endParaRPr lang="zh-CN" altLang="en-US" sz="6600" b="1" spc="3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32839" y="2983228"/>
            <a:ext cx="5100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LISTENING</a:t>
            </a:r>
            <a:endParaRPr lang="zh-CN" altLang="en-US" sz="28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1120</Words>
  <Application>WPS 演示</Application>
  <PresentationFormat>自定义</PresentationFormat>
  <Paragraphs>148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Arial</vt:lpstr>
      <vt:lpstr>微软雅黑</vt:lpstr>
      <vt:lpstr>Kartika</vt:lpstr>
      <vt:lpstr>PMingLiU-ExtB</vt:lpstr>
      <vt:lpstr>Times New Roman</vt:lpstr>
      <vt:lpstr>Arial Unicode MS</vt:lpstr>
      <vt:lpstr>Calibri Light</vt:lpstr>
      <vt:lpstr>Calibri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Jiang</dc:creator>
  <cp:lastModifiedBy>穷酸书生而已</cp:lastModifiedBy>
  <cp:revision>12</cp:revision>
  <dcterms:created xsi:type="dcterms:W3CDTF">2020-04-07T06:12:00Z</dcterms:created>
  <dcterms:modified xsi:type="dcterms:W3CDTF">2020-04-28T09:18:31Z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