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9" r:id="rId4"/>
    <p:sldId id="258" r:id="rId5"/>
    <p:sldId id="267" r:id="rId6"/>
    <p:sldId id="262" r:id="rId7"/>
    <p:sldId id="263" r:id="rId8"/>
    <p:sldId id="264" r:id="rId9"/>
    <p:sldId id="260" r:id="rId10"/>
    <p:sldId id="268" r:id="rId11"/>
    <p:sldId id="269" r:id="rId12"/>
    <p:sldId id="261"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155" d="100"/>
          <a:sy n="155" d="100"/>
        </p:scale>
        <p:origin x="162"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58F8-5BB2-49D5-B927-67CE9146C94E}" type="datetimeFigureOut">
              <a:rPr lang="en-NZ" smtClean="0"/>
              <a:t>13/10/2016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E9626-3A85-497A-A4D4-49E7195DA778}" type="slidenum">
              <a:rPr lang="en-NZ" smtClean="0"/>
              <a:t>‹#›</a:t>
            </a:fld>
            <a:endParaRPr lang="en-NZ"/>
          </a:p>
        </p:txBody>
      </p:sp>
    </p:spTree>
    <p:extLst>
      <p:ext uri="{BB962C8B-B14F-4D97-AF65-F5344CB8AC3E}">
        <p14:creationId xmlns:p14="http://schemas.microsoft.com/office/powerpoint/2010/main" val="255376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a:t>https://www.youtube.com/watch?v=moUOV-zzJ0Q</a:t>
            </a:r>
          </a:p>
          <a:p>
            <a:endParaRPr lang="en-NZ" dirty="0"/>
          </a:p>
        </p:txBody>
      </p:sp>
      <p:sp>
        <p:nvSpPr>
          <p:cNvPr id="4" name="Slide Number Placeholder 3"/>
          <p:cNvSpPr>
            <a:spLocks noGrp="1"/>
          </p:cNvSpPr>
          <p:nvPr>
            <p:ph type="sldNum" sz="quarter" idx="10"/>
          </p:nvPr>
        </p:nvSpPr>
        <p:spPr/>
        <p:txBody>
          <a:bodyPr/>
          <a:lstStyle/>
          <a:p>
            <a:fld id="{7E5E9626-3A85-497A-A4D4-49E7195DA778}" type="slidenum">
              <a:rPr lang="en-NZ" smtClean="0"/>
              <a:t>9</a:t>
            </a:fld>
            <a:endParaRPr lang="en-NZ"/>
          </a:p>
        </p:txBody>
      </p:sp>
    </p:spTree>
    <p:extLst>
      <p:ext uri="{BB962C8B-B14F-4D97-AF65-F5344CB8AC3E}">
        <p14:creationId xmlns:p14="http://schemas.microsoft.com/office/powerpoint/2010/main" val="241059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45460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77552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47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59928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80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36554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96433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21003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12640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2F758-BD24-4043-829E-59EA283273FF}" type="datetimeFigureOut">
              <a:rPr lang="en-NZ" smtClean="0"/>
              <a:t>13/10/2016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0703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579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2F758-BD24-4043-829E-59EA283273FF}" type="datetimeFigureOut">
              <a:rPr lang="en-NZ" smtClean="0"/>
              <a:t>13/10/2016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5140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2F758-BD24-4043-829E-59EA283273FF}" type="datetimeFigureOut">
              <a:rPr lang="en-NZ" smtClean="0"/>
              <a:t>13/10/2016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05587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2F758-BD24-4043-829E-59EA283273FF}" type="datetimeFigureOut">
              <a:rPr lang="en-NZ" smtClean="0"/>
              <a:t>13/10/2016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215121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319422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12F758-BD24-4043-829E-59EA283273FF}" type="datetimeFigureOut">
              <a:rPr lang="en-NZ" smtClean="0"/>
              <a:t>13/10/2016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148D075-F078-4674-8722-CDAAF196B097}" type="slidenum">
              <a:rPr lang="en-NZ" smtClean="0"/>
              <a:t>‹#›</a:t>
            </a:fld>
            <a:endParaRPr lang="en-NZ"/>
          </a:p>
        </p:txBody>
      </p:sp>
    </p:spTree>
    <p:extLst>
      <p:ext uri="{BB962C8B-B14F-4D97-AF65-F5344CB8AC3E}">
        <p14:creationId xmlns:p14="http://schemas.microsoft.com/office/powerpoint/2010/main" val="175818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12F758-BD24-4043-829E-59EA283273FF}" type="datetimeFigureOut">
              <a:rPr lang="en-NZ" smtClean="0"/>
              <a:t>13/10/2016</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48D075-F078-4674-8722-CDAAF196B097}" type="slidenum">
              <a:rPr lang="en-NZ" smtClean="0"/>
              <a:t>‹#›</a:t>
            </a:fld>
            <a:endParaRPr lang="en-NZ"/>
          </a:p>
        </p:txBody>
      </p:sp>
    </p:spTree>
    <p:extLst>
      <p:ext uri="{BB962C8B-B14F-4D97-AF65-F5344CB8AC3E}">
        <p14:creationId xmlns:p14="http://schemas.microsoft.com/office/powerpoint/2010/main" val="106339397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Assignment 1 </a:t>
            </a:r>
            <a:br>
              <a:rPr lang="en-NZ" dirty="0"/>
            </a:br>
            <a:r>
              <a:rPr lang="en-NZ" dirty="0"/>
              <a:t>Game proposition</a:t>
            </a:r>
          </a:p>
        </p:txBody>
      </p:sp>
      <p:sp>
        <p:nvSpPr>
          <p:cNvPr id="3" name="Subtitle 2"/>
          <p:cNvSpPr>
            <a:spLocks noGrp="1"/>
          </p:cNvSpPr>
          <p:nvPr>
            <p:ph type="subTitle" idx="1"/>
          </p:nvPr>
        </p:nvSpPr>
        <p:spPr/>
        <p:txBody>
          <a:bodyPr/>
          <a:lstStyle/>
          <a:p>
            <a:r>
              <a:rPr lang="en-NZ" dirty="0"/>
              <a:t>ISCG 6442 Game Programming</a:t>
            </a:r>
          </a:p>
          <a:p>
            <a:r>
              <a:rPr lang="en-NZ" dirty="0"/>
              <a:t>Steven Bellamy, Aquila Halp</a:t>
            </a:r>
            <a:r>
              <a:rPr lang="en-NZ" b="1" dirty="0"/>
              <a:t>é, Jesse Schollitt</a:t>
            </a:r>
          </a:p>
          <a:p>
            <a:endParaRPr lang="en-NZ" dirty="0"/>
          </a:p>
        </p:txBody>
      </p:sp>
    </p:spTree>
    <p:extLst>
      <p:ext uri="{BB962C8B-B14F-4D97-AF65-F5344CB8AC3E}">
        <p14:creationId xmlns:p14="http://schemas.microsoft.com/office/powerpoint/2010/main" val="57925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Breadth First Search</a:t>
            </a:r>
          </a:p>
        </p:txBody>
      </p:sp>
      <p:sp>
        <p:nvSpPr>
          <p:cNvPr id="4" name="Rectangle 1"/>
          <p:cNvSpPr>
            <a:spLocks noGrp="1" noChangeArrowheads="1"/>
          </p:cNvSpPr>
          <p:nvPr>
            <p:ph idx="1"/>
          </p:nvPr>
        </p:nvSpPr>
        <p:spPr bwMode="auto">
          <a:xfrm>
            <a:off x="339811" y="2362041"/>
            <a:ext cx="648729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Simple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bfs</a:t>
            </a:r>
            <a:r>
              <a:rPr kumimoji="0" lang="en-US" altLang="en-US" sz="11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structure 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position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pos</a:t>
            </a:r>
            <a:r>
              <a:rPr kumimoji="0" lang="en-US" altLang="en-US" sz="11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node *parent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function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bfs</a:t>
            </a:r>
            <a:r>
              <a:rPr kumimoji="0" lang="en-US" altLang="en-US" sz="1100" b="0" i="0" u="none" strike="noStrike" cap="none" normalizeH="0" baseline="0" dirty="0">
                <a:ln>
                  <a:noFill/>
                </a:ln>
                <a:solidFill>
                  <a:schemeClr val="tx1"/>
                </a:solidFill>
                <a:effectLst/>
                <a:latin typeface="Arial Unicode MS" panose="020B0604020202020204" pitchFamily="34" charset="-128"/>
              </a:rPr>
              <a:t>(node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start_position</a:t>
            </a:r>
            <a:r>
              <a:rPr kumimoji="0" lang="en-US" altLang="en-US" sz="11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add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start_position</a:t>
            </a:r>
            <a:r>
              <a:rPr kumimoji="0" lang="en-US" altLang="en-US" sz="1100" b="0" i="0" u="none" strike="noStrike" cap="none" normalizeH="0" baseline="0" dirty="0">
                <a:ln>
                  <a:noFill/>
                </a:ln>
                <a:solidFill>
                  <a:schemeClr val="tx1"/>
                </a:solidFill>
                <a:effectLst/>
                <a:latin typeface="Arial Unicode MS" panose="020B0604020202020204" pitchFamily="34" charset="-128"/>
              </a:rPr>
              <a:t> to the queue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while the queue is not empty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pop a node off the queue, call it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color item on the graph // make sure we don't search it again </a:t>
            </a:r>
          </a:p>
          <a:p>
            <a:pPr marL="0" lvl="0" indent="0" defTabSz="914400" eaLnBrk="0" fontAlgn="base" hangingPunct="0">
              <a:spcBef>
                <a:spcPct val="0"/>
              </a:spcBef>
              <a:spcAft>
                <a:spcPct val="0"/>
              </a:spcAft>
              <a:buClrTx/>
              <a:buSzTx/>
              <a:buNone/>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generate the 8 successors to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set the parent of each successor to "item" // this is so we can backtrack our final 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for each successor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if the successor is the goal node, end the search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else, push it to the back of the queue // So we can search this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if we have a goal node, look at its ancestry to find the path (node-&gt;parent-&gt;parent-&gt;parent...,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etc</a:t>
            </a:r>
            <a:r>
              <a:rPr kumimoji="0" lang="en-US" altLang="en-US" sz="11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if not, the queue was empty and we didn't find a path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end</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7055708" y="3500812"/>
            <a:ext cx="4244546" cy="1200329"/>
          </a:xfrm>
          <a:prstGeom prst="rect">
            <a:avLst/>
          </a:prstGeom>
          <a:noFill/>
        </p:spPr>
        <p:txBody>
          <a:bodyPr wrap="square" rtlCol="0">
            <a:spAutoFit/>
          </a:bodyPr>
          <a:lstStyle/>
          <a:p>
            <a:r>
              <a:rPr lang="en-NZ" dirty="0"/>
              <a:t>Unlike Depth First Search, BFS guarantees a path and gives the shortest route to the target location (vs no or first path)</a:t>
            </a:r>
          </a:p>
        </p:txBody>
      </p:sp>
    </p:spTree>
    <p:extLst>
      <p:ext uri="{BB962C8B-B14F-4D97-AF65-F5344CB8AC3E}">
        <p14:creationId xmlns:p14="http://schemas.microsoft.com/office/powerpoint/2010/main" val="97376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a:t>
            </a:r>
          </a:p>
        </p:txBody>
      </p:sp>
      <p:sp>
        <p:nvSpPr>
          <p:cNvPr id="4" name="Rectangle 1"/>
          <p:cNvSpPr>
            <a:spLocks noGrp="1" noChangeArrowheads="1"/>
          </p:cNvSpPr>
          <p:nvPr>
            <p:ph idx="1"/>
          </p:nvPr>
        </p:nvSpPr>
        <p:spPr bwMode="auto">
          <a:xfrm>
            <a:off x="677334" y="1768818"/>
            <a:ext cx="5105885"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initialize the open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initialize the closed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        put the starting node on the open list (you can leave its </a:t>
            </a:r>
            <a:r>
              <a:rPr kumimoji="0" lang="en-US" altLang="en-US" sz="1100" b="1" i="0" u="none" strike="noStrike" cap="none" normalizeH="0" baseline="0" dirty="0">
                <a:ln>
                  <a:noFill/>
                </a:ln>
                <a:solidFill>
                  <a:schemeClr val="tx1"/>
                </a:solidFill>
                <a:effectLst/>
                <a:latin typeface="Arial Unicode MS" panose="020B0604020202020204" pitchFamily="34" charset="-128"/>
              </a:rPr>
              <a:t>f</a:t>
            </a:r>
            <a:r>
              <a:rPr kumimoji="0" lang="en-US" altLang="en-US" sz="1100" b="0" i="0" u="none" strike="noStrike" cap="none" normalizeH="0" baseline="0" dirty="0">
                <a:ln>
                  <a:noFill/>
                </a:ln>
                <a:solidFill>
                  <a:schemeClr val="tx1"/>
                </a:solidFill>
                <a:effectLst/>
                <a:latin typeface="Arial Unicode MS" panose="020B0604020202020204" pitchFamily="34" charset="-128"/>
              </a:rPr>
              <a:t> at zero)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while the open list is not empty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find the node with the least </a:t>
            </a:r>
            <a:r>
              <a:rPr kumimoji="0" lang="en-US" altLang="en-US" sz="1100" b="1" i="0" u="none" strike="noStrike" cap="none" normalizeH="0" baseline="0" dirty="0">
                <a:ln>
                  <a:noFill/>
                </a:ln>
                <a:solidFill>
                  <a:schemeClr val="tx1"/>
                </a:solidFill>
                <a:effectLst/>
                <a:latin typeface="Arial Unicode MS" panose="020B0604020202020204" pitchFamily="34" charset="-128"/>
              </a:rPr>
              <a:t>f</a:t>
            </a:r>
            <a:r>
              <a:rPr kumimoji="0" lang="en-US" altLang="en-US" sz="1100" b="0" i="0" u="none" strike="noStrike" cap="none" normalizeH="0" baseline="0" dirty="0">
                <a:ln>
                  <a:noFill/>
                </a:ln>
                <a:solidFill>
                  <a:schemeClr val="tx1"/>
                </a:solidFill>
                <a:effectLst/>
                <a:latin typeface="Arial Unicode MS" panose="020B0604020202020204" pitchFamily="34" charset="-128"/>
              </a:rPr>
              <a:t> on the open list, call it "q"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pop q off the open list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generate q's 8 successors and set their parents to q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for each successor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if successor is the goal, stop the search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successor.g</a:t>
            </a:r>
            <a:r>
              <a:rPr kumimoji="0" lang="en-US" altLang="en-US" sz="1100" b="0" i="0" u="none" strike="noStrike" cap="none" normalizeH="0" baseline="0" dirty="0">
                <a:ln>
                  <a:noFill/>
                </a:ln>
                <a:solidFill>
                  <a:schemeClr val="tx1"/>
                </a:solidFill>
                <a:effectLst/>
                <a:latin typeface="Arial Unicode MS" panose="020B0604020202020204" pitchFamily="34" charset="-128"/>
              </a:rPr>
              <a:t> =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q.g</a:t>
            </a:r>
            <a:r>
              <a:rPr kumimoji="0" lang="en-US" altLang="en-US" sz="1100" b="0" i="0" u="none" strike="noStrike" cap="none" normalizeH="0" baseline="0" dirty="0">
                <a:ln>
                  <a:noFill/>
                </a:ln>
                <a:solidFill>
                  <a:schemeClr val="tx1"/>
                </a:solidFill>
                <a:effectLst/>
                <a:latin typeface="Arial Unicode MS" panose="020B0604020202020204" pitchFamily="34" charset="-128"/>
              </a:rPr>
              <a:t> + distance between successor and q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successor.h</a:t>
            </a:r>
            <a:r>
              <a:rPr kumimoji="0" lang="en-US" altLang="en-US" sz="1100" b="0" i="0" u="none" strike="noStrike" cap="none" normalizeH="0" baseline="0" dirty="0">
                <a:ln>
                  <a:noFill/>
                </a:ln>
                <a:solidFill>
                  <a:schemeClr val="tx1"/>
                </a:solidFill>
                <a:effectLst/>
                <a:latin typeface="Arial Unicode MS" panose="020B0604020202020204" pitchFamily="34" charset="-128"/>
              </a:rPr>
              <a:t> = distance from goal to successor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successor.f</a:t>
            </a:r>
            <a:r>
              <a:rPr kumimoji="0" lang="en-US" altLang="en-US" sz="1100" b="0" i="0" u="none" strike="noStrike" cap="none" normalizeH="0" baseline="0" dirty="0">
                <a:ln>
                  <a:noFill/>
                </a:ln>
                <a:solidFill>
                  <a:schemeClr val="tx1"/>
                </a:solidFill>
                <a:effectLst/>
                <a:latin typeface="Arial Unicode MS" panose="020B0604020202020204" pitchFamily="34" charset="-128"/>
              </a:rPr>
              <a:t> =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successor.g</a:t>
            </a:r>
            <a:r>
              <a:rPr kumimoji="0" lang="en-US" altLang="en-US" sz="1100" b="0" i="0" u="none" strike="noStrike" cap="none" normalizeH="0" baseline="0" dirty="0">
                <a:ln>
                  <a:noFill/>
                </a:ln>
                <a:solidFill>
                  <a:schemeClr val="tx1"/>
                </a:solidFill>
                <a:effectLst/>
                <a:latin typeface="Arial Unicode MS" panose="020B0604020202020204" pitchFamily="34" charset="-128"/>
              </a:rPr>
              <a:t> + </a:t>
            </a:r>
            <a:r>
              <a:rPr kumimoji="0" lang="en-US" altLang="en-US" sz="1100" b="0" i="0" u="none" strike="noStrike" cap="none" normalizeH="0" baseline="0" dirty="0" err="1">
                <a:ln>
                  <a:noFill/>
                </a:ln>
                <a:solidFill>
                  <a:schemeClr val="tx1"/>
                </a:solidFill>
                <a:effectLst/>
                <a:latin typeface="Arial Unicode MS" panose="020B0604020202020204" pitchFamily="34" charset="-128"/>
              </a:rPr>
              <a:t>successor.h</a:t>
            </a:r>
            <a:r>
              <a:rPr kumimoji="0" lang="en-US" altLang="en-US" sz="11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if a node with the same position as successor is in the OPEN list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which has a lower </a:t>
            </a:r>
            <a:r>
              <a:rPr kumimoji="0" lang="en-US" altLang="en-US" sz="1100" b="1" i="0" u="none" strike="noStrike" cap="none" normalizeH="0" baseline="0" dirty="0">
                <a:ln>
                  <a:noFill/>
                </a:ln>
                <a:solidFill>
                  <a:schemeClr val="tx1"/>
                </a:solidFill>
                <a:effectLst/>
                <a:latin typeface="Arial Unicode MS" panose="020B0604020202020204" pitchFamily="34" charset="-128"/>
              </a:rPr>
              <a:t>f</a:t>
            </a:r>
            <a:r>
              <a:rPr kumimoji="0" lang="en-US" altLang="en-US" sz="1100" b="0" i="0" u="none" strike="noStrike" cap="none" normalizeH="0" baseline="0" dirty="0">
                <a:ln>
                  <a:noFill/>
                </a:ln>
                <a:solidFill>
                  <a:schemeClr val="tx1"/>
                </a:solidFill>
                <a:effectLst/>
                <a:latin typeface="Arial Unicode MS" panose="020B0604020202020204" pitchFamily="34" charset="-128"/>
              </a:rPr>
              <a:t> than successor, skip this successor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if a node with the same position as successor is in the CLOSED list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which has a lower </a:t>
            </a:r>
            <a:r>
              <a:rPr kumimoji="0" lang="en-US" altLang="en-US" sz="1100" b="1" i="0" u="none" strike="noStrike" cap="none" normalizeH="0" baseline="0" dirty="0">
                <a:ln>
                  <a:noFill/>
                </a:ln>
                <a:solidFill>
                  <a:schemeClr val="tx1"/>
                </a:solidFill>
                <a:effectLst/>
                <a:latin typeface="Arial Unicode MS" panose="020B0604020202020204" pitchFamily="34" charset="-128"/>
              </a:rPr>
              <a:t>f</a:t>
            </a:r>
            <a:r>
              <a:rPr kumimoji="0" lang="en-US" altLang="en-US" sz="1100" b="0" i="0" u="none" strike="noStrike" cap="none" normalizeH="0" baseline="0" dirty="0">
                <a:ln>
                  <a:noFill/>
                </a:ln>
                <a:solidFill>
                  <a:schemeClr val="tx1"/>
                </a:solidFill>
                <a:effectLst/>
                <a:latin typeface="Arial Unicode MS" panose="020B0604020202020204" pitchFamily="34" charset="-128"/>
              </a:rPr>
              <a:t> than successor, skip this successor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otherwise, add the node to the open list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  end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Arial Unicode MS" panose="020B0604020202020204" pitchFamily="34" charset="-128"/>
              </a:rPr>
              <a:t>         </a:t>
            </a:r>
            <a:r>
              <a:rPr kumimoji="0" lang="en-US" altLang="en-US" sz="1100" b="0" i="0" u="none" strike="noStrike" cap="none" normalizeH="0" baseline="0" dirty="0">
                <a:ln>
                  <a:noFill/>
                </a:ln>
                <a:solidFill>
                  <a:schemeClr val="tx1"/>
                </a:solidFill>
                <a:effectLst/>
                <a:latin typeface="Arial Unicode MS" panose="020B0604020202020204" pitchFamily="34" charset="-128"/>
              </a:rPr>
              <a:t>push q on the closed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panose="020B0604020202020204" pitchFamily="34" charset="-128"/>
              </a:rPr>
              <a:t>end</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6697362" y="3348680"/>
            <a:ext cx="4176584" cy="1477328"/>
          </a:xfrm>
          <a:prstGeom prst="rect">
            <a:avLst/>
          </a:prstGeom>
          <a:noFill/>
        </p:spPr>
        <p:txBody>
          <a:bodyPr wrap="square" rtlCol="0">
            <a:spAutoFit/>
          </a:bodyPr>
          <a:lstStyle/>
          <a:p>
            <a:r>
              <a:rPr lang="en-NZ" dirty="0"/>
              <a:t>Combines Dijkstra’s Algorithm and best-first. Uses weight based on distance travelled and linear distance to the target to prioritise more likely nodes/path.</a:t>
            </a:r>
          </a:p>
        </p:txBody>
      </p:sp>
    </p:spTree>
    <p:extLst>
      <p:ext uri="{BB962C8B-B14F-4D97-AF65-F5344CB8AC3E}">
        <p14:creationId xmlns:p14="http://schemas.microsoft.com/office/powerpoint/2010/main" val="150372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Combat Interaction</a:t>
            </a:r>
          </a:p>
        </p:txBody>
      </p:sp>
      <p:sp>
        <p:nvSpPr>
          <p:cNvPr id="3" name="Content Placeholder 2"/>
          <p:cNvSpPr>
            <a:spLocks noGrp="1"/>
          </p:cNvSpPr>
          <p:nvPr>
            <p:ph idx="1"/>
          </p:nvPr>
        </p:nvSpPr>
        <p:spPr>
          <a:xfrm>
            <a:off x="4645479" y="1275064"/>
            <a:ext cx="7119257" cy="5403321"/>
          </a:xfrm>
        </p:spPr>
        <p:txBody>
          <a:bodyPr/>
          <a:lstStyle/>
          <a:p>
            <a:r>
              <a:rPr lang="en-NZ" dirty="0"/>
              <a:t>Combat done in phases;</a:t>
            </a:r>
          </a:p>
          <a:p>
            <a:r>
              <a:rPr lang="en-NZ" dirty="0"/>
              <a:t>Movement phase -&gt; action phase -&gt; RNG phase</a:t>
            </a:r>
          </a:p>
          <a:p>
            <a:r>
              <a:rPr lang="en-NZ" dirty="0"/>
              <a:t>After all actions have been decided, the game will run through a sequence that goes in turn and performs actions based on the decisions made and RNG will dictate damage, chance to hit etc.</a:t>
            </a:r>
          </a:p>
          <a:p>
            <a:r>
              <a:rPr lang="en-NZ" dirty="0"/>
              <a:t>After this the computer will cycle back to the movement phase for the player who’s first in turn order.</a:t>
            </a:r>
          </a:p>
          <a:p>
            <a:r>
              <a:rPr lang="en-NZ" dirty="0"/>
              <a:t>Will likely be implemented using a variable to dictate current phase state, and then while loops will decide what code will be running (what actions are available) during that phase. Minimal actions will be available during the RNG phase (likely just pause ability, if that.)</a:t>
            </a:r>
          </a:p>
        </p:txBody>
      </p:sp>
      <p:pic>
        <p:nvPicPr>
          <p:cNvPr id="5122" name="Picture 2" descr="http://image.jeuxvideo.com/images/videos/extraits-images/201005/final_fantasy_tactics_advance_gba-00008547-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2916083"/>
            <a:ext cx="2619375" cy="17462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cdn2.gameslikezone.com/wp-content/uploads/2016/04/Turn-Based-Strategy-Games-Like-XCOM-Final-Fantasy-Tactics-1024x57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5723" y="1275064"/>
            <a:ext cx="2619375" cy="147339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final fantasy tactics advance comb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724" y="4837028"/>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38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Class Diagram</a:t>
            </a:r>
          </a:p>
        </p:txBody>
      </p:sp>
      <p:sp>
        <p:nvSpPr>
          <p:cNvPr id="6" name="Rectangle 5"/>
          <p:cNvSpPr/>
          <p:nvPr/>
        </p:nvSpPr>
        <p:spPr>
          <a:xfrm>
            <a:off x="2300419" y="2286681"/>
            <a:ext cx="1311879" cy="9974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Animation.cpp</a:t>
            </a:r>
            <a:endParaRPr lang="en-NZ" dirty="0">
              <a:solidFill>
                <a:schemeClr val="bg1"/>
              </a:solidFill>
            </a:endParaRPr>
          </a:p>
          <a:p>
            <a:r>
              <a:rPr lang="en-NZ" sz="500" dirty="0">
                <a:solidFill>
                  <a:schemeClr val="bg1"/>
                </a:solidFill>
              </a:rPr>
              <a:t>Animation();</a:t>
            </a:r>
          </a:p>
          <a:p>
            <a:r>
              <a:rPr lang="en-NZ" sz="500" dirty="0">
                <a:solidFill>
                  <a:schemeClr val="bg1"/>
                </a:solidFill>
              </a:rPr>
              <a:t>void </a:t>
            </a:r>
            <a:r>
              <a:rPr lang="en-NZ" sz="500" dirty="0" err="1">
                <a:solidFill>
                  <a:schemeClr val="bg1"/>
                </a:solidFill>
              </a:rPr>
              <a:t>addFrame</a:t>
            </a:r>
            <a:r>
              <a:rPr lang="en-NZ" sz="500" dirty="0">
                <a:solidFill>
                  <a:schemeClr val="bg1"/>
                </a:solidFill>
              </a:rPr>
              <a:t>(sf::</a:t>
            </a:r>
            <a:r>
              <a:rPr lang="en-NZ" sz="500" dirty="0" err="1">
                <a:solidFill>
                  <a:schemeClr val="bg1"/>
                </a:solidFill>
              </a:rPr>
              <a:t>IntRect</a:t>
            </a:r>
            <a:r>
              <a:rPr lang="en-NZ" sz="500" dirty="0">
                <a:solidFill>
                  <a:schemeClr val="bg1"/>
                </a:solidFill>
              </a:rPr>
              <a:t> </a:t>
            </a:r>
            <a:r>
              <a:rPr lang="en-NZ" sz="500" dirty="0" err="1">
                <a:solidFill>
                  <a:schemeClr val="bg1"/>
                </a:solidFill>
              </a:rPr>
              <a:t>rect</a:t>
            </a:r>
            <a:r>
              <a:rPr lang="en-NZ" sz="500" dirty="0">
                <a:solidFill>
                  <a:schemeClr val="bg1"/>
                </a:solidFill>
              </a:rPr>
              <a:t>);</a:t>
            </a:r>
          </a:p>
          <a:p>
            <a:r>
              <a:rPr lang="en-NZ" sz="500" dirty="0">
                <a:solidFill>
                  <a:schemeClr val="bg1"/>
                </a:solidFill>
              </a:rPr>
              <a:t>void </a:t>
            </a:r>
            <a:r>
              <a:rPr lang="en-NZ" sz="500" dirty="0" err="1">
                <a:solidFill>
                  <a:schemeClr val="bg1"/>
                </a:solidFill>
              </a:rPr>
              <a:t>setSpriteSheet</a:t>
            </a:r>
            <a:r>
              <a:rPr lang="en-NZ" sz="500" dirty="0">
                <a:solidFill>
                  <a:schemeClr val="bg1"/>
                </a:solidFill>
              </a:rPr>
              <a:t>(</a:t>
            </a:r>
            <a:r>
              <a:rPr lang="en-NZ" sz="500" dirty="0" err="1">
                <a:solidFill>
                  <a:schemeClr val="bg1"/>
                </a:solidFill>
              </a:rPr>
              <a:t>const</a:t>
            </a:r>
            <a:r>
              <a:rPr lang="en-NZ" sz="500" dirty="0">
                <a:solidFill>
                  <a:schemeClr val="bg1"/>
                </a:solidFill>
              </a:rPr>
              <a:t> sf::Texture&amp; texture);</a:t>
            </a:r>
          </a:p>
          <a:p>
            <a:r>
              <a:rPr lang="en-NZ" sz="500" dirty="0" err="1">
                <a:solidFill>
                  <a:schemeClr val="bg1"/>
                </a:solidFill>
              </a:rPr>
              <a:t>const</a:t>
            </a:r>
            <a:r>
              <a:rPr lang="en-NZ" sz="500" dirty="0">
                <a:solidFill>
                  <a:schemeClr val="bg1"/>
                </a:solidFill>
              </a:rPr>
              <a:t> sf::Texture* </a:t>
            </a:r>
            <a:r>
              <a:rPr lang="en-NZ" sz="500" dirty="0" err="1">
                <a:solidFill>
                  <a:schemeClr val="bg1"/>
                </a:solidFill>
              </a:rPr>
              <a:t>getSpriteSheet</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err="1">
                <a:solidFill>
                  <a:schemeClr val="bg1"/>
                </a:solidFill>
              </a:rPr>
              <a:t>std</a:t>
            </a:r>
            <a:r>
              <a:rPr lang="en-NZ" sz="500" dirty="0">
                <a:solidFill>
                  <a:schemeClr val="bg1"/>
                </a:solidFill>
              </a:rPr>
              <a:t>::</a:t>
            </a:r>
            <a:r>
              <a:rPr lang="en-NZ" sz="500" dirty="0" err="1">
                <a:solidFill>
                  <a:schemeClr val="bg1"/>
                </a:solidFill>
              </a:rPr>
              <a:t>size_t</a:t>
            </a:r>
            <a:r>
              <a:rPr lang="en-NZ" sz="500" dirty="0">
                <a:solidFill>
                  <a:schemeClr val="bg1"/>
                </a:solidFill>
              </a:rPr>
              <a:t> </a:t>
            </a:r>
            <a:r>
              <a:rPr lang="en-NZ" sz="500" dirty="0" err="1">
                <a:solidFill>
                  <a:schemeClr val="bg1"/>
                </a:solidFill>
              </a:rPr>
              <a:t>getSize</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err="1">
                <a:solidFill>
                  <a:schemeClr val="bg1"/>
                </a:solidFill>
              </a:rPr>
              <a:t>const</a:t>
            </a:r>
            <a:r>
              <a:rPr lang="en-NZ" sz="500" dirty="0">
                <a:solidFill>
                  <a:schemeClr val="bg1"/>
                </a:solidFill>
              </a:rPr>
              <a:t> sf::</a:t>
            </a:r>
            <a:r>
              <a:rPr lang="en-NZ" sz="500" dirty="0" err="1">
                <a:solidFill>
                  <a:schemeClr val="bg1"/>
                </a:solidFill>
              </a:rPr>
              <a:t>IntRect</a:t>
            </a:r>
            <a:r>
              <a:rPr lang="en-NZ" sz="500" dirty="0">
                <a:solidFill>
                  <a:schemeClr val="bg1"/>
                </a:solidFill>
              </a:rPr>
              <a:t> </a:t>
            </a:r>
            <a:r>
              <a:rPr lang="en-NZ" sz="500" dirty="0" err="1">
                <a:solidFill>
                  <a:schemeClr val="bg1"/>
                </a:solidFill>
              </a:rPr>
              <a:t>getFrame</a:t>
            </a:r>
            <a:r>
              <a:rPr lang="en-NZ" sz="500" dirty="0">
                <a:solidFill>
                  <a:schemeClr val="bg1"/>
                </a:solidFill>
              </a:rPr>
              <a:t>(</a:t>
            </a:r>
            <a:r>
              <a:rPr lang="en-NZ" sz="500" dirty="0" err="1">
                <a:solidFill>
                  <a:schemeClr val="bg1"/>
                </a:solidFill>
              </a:rPr>
              <a:t>std</a:t>
            </a:r>
            <a:r>
              <a:rPr lang="en-NZ" sz="500" dirty="0">
                <a:solidFill>
                  <a:schemeClr val="bg1"/>
                </a:solidFill>
              </a:rPr>
              <a:t>::</a:t>
            </a:r>
            <a:r>
              <a:rPr lang="en-NZ" sz="500" dirty="0" err="1">
                <a:solidFill>
                  <a:schemeClr val="bg1"/>
                </a:solidFill>
              </a:rPr>
              <a:t>size_t</a:t>
            </a:r>
            <a:r>
              <a:rPr lang="en-NZ" sz="500" dirty="0">
                <a:solidFill>
                  <a:schemeClr val="bg1"/>
                </a:solidFill>
              </a:rPr>
              <a:t> n) </a:t>
            </a:r>
            <a:r>
              <a:rPr lang="en-NZ" sz="500" dirty="0" err="1">
                <a:solidFill>
                  <a:schemeClr val="bg1"/>
                </a:solidFill>
              </a:rPr>
              <a:t>const</a:t>
            </a:r>
            <a:r>
              <a:rPr lang="en-NZ" sz="500" dirty="0">
                <a:solidFill>
                  <a:schemeClr val="bg1"/>
                </a:solidFill>
              </a:rPr>
              <a:t>;</a:t>
            </a:r>
          </a:p>
          <a:p>
            <a:endParaRPr lang="en-NZ" sz="500" dirty="0">
              <a:solidFill>
                <a:schemeClr val="bg1"/>
              </a:solidFill>
            </a:endParaRPr>
          </a:p>
        </p:txBody>
      </p:sp>
      <p:sp>
        <p:nvSpPr>
          <p:cNvPr id="7" name="Rectangle 6"/>
          <p:cNvSpPr/>
          <p:nvPr/>
        </p:nvSpPr>
        <p:spPr>
          <a:xfrm>
            <a:off x="2160377" y="4997967"/>
            <a:ext cx="1451921" cy="1721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NZ" sz="1100" dirty="0">
                <a:solidFill>
                  <a:schemeClr val="bg1"/>
                </a:solidFill>
              </a:rPr>
              <a:t>AnimatedSprite.cpp</a:t>
            </a:r>
          </a:p>
          <a:p>
            <a:endParaRPr lang="en-NZ" sz="600" dirty="0">
              <a:solidFill>
                <a:schemeClr val="bg1"/>
              </a:solidFill>
            </a:endParaRPr>
          </a:p>
          <a:p>
            <a:r>
              <a:rPr lang="en-NZ" sz="500" dirty="0">
                <a:solidFill>
                  <a:schemeClr val="bg1"/>
                </a:solidFill>
              </a:rPr>
              <a:t>void update(sf::Time </a:t>
            </a:r>
            <a:r>
              <a:rPr lang="en-NZ" sz="500" dirty="0" err="1">
                <a:solidFill>
                  <a:schemeClr val="bg1"/>
                </a:solidFill>
              </a:rPr>
              <a:t>deltaTime</a:t>
            </a:r>
            <a:r>
              <a:rPr lang="en-NZ" sz="500" dirty="0">
                <a:solidFill>
                  <a:schemeClr val="bg1"/>
                </a:solidFill>
              </a:rPr>
              <a:t>);</a:t>
            </a:r>
          </a:p>
          <a:p>
            <a:r>
              <a:rPr lang="en-NZ" sz="500" dirty="0">
                <a:solidFill>
                  <a:schemeClr val="bg1"/>
                </a:solidFill>
              </a:rPr>
              <a:t>void </a:t>
            </a:r>
            <a:r>
              <a:rPr lang="en-NZ" sz="500" dirty="0" err="1">
                <a:solidFill>
                  <a:schemeClr val="bg1"/>
                </a:solidFill>
              </a:rPr>
              <a:t>setAnimation</a:t>
            </a:r>
            <a:r>
              <a:rPr lang="en-NZ" sz="500" dirty="0">
                <a:solidFill>
                  <a:schemeClr val="bg1"/>
                </a:solidFill>
              </a:rPr>
              <a:t>(</a:t>
            </a:r>
            <a:r>
              <a:rPr lang="en-NZ" sz="500" dirty="0" err="1">
                <a:solidFill>
                  <a:schemeClr val="bg1"/>
                </a:solidFill>
              </a:rPr>
              <a:t>const</a:t>
            </a:r>
            <a:r>
              <a:rPr lang="en-NZ" sz="500" dirty="0">
                <a:solidFill>
                  <a:schemeClr val="bg1"/>
                </a:solidFill>
              </a:rPr>
              <a:t> Animation&amp; animation);</a:t>
            </a:r>
          </a:p>
          <a:p>
            <a:r>
              <a:rPr lang="en-NZ" sz="500" dirty="0">
                <a:solidFill>
                  <a:schemeClr val="bg1"/>
                </a:solidFill>
              </a:rPr>
              <a:t>void </a:t>
            </a:r>
            <a:r>
              <a:rPr lang="en-NZ" sz="500" dirty="0" err="1">
                <a:solidFill>
                  <a:schemeClr val="bg1"/>
                </a:solidFill>
              </a:rPr>
              <a:t>setFrameTime</a:t>
            </a:r>
            <a:r>
              <a:rPr lang="en-NZ" sz="500" dirty="0">
                <a:solidFill>
                  <a:schemeClr val="bg1"/>
                </a:solidFill>
              </a:rPr>
              <a:t>(sf::Time time);</a:t>
            </a:r>
          </a:p>
          <a:p>
            <a:r>
              <a:rPr lang="en-NZ" sz="500" dirty="0">
                <a:solidFill>
                  <a:schemeClr val="bg1"/>
                </a:solidFill>
              </a:rPr>
              <a:t>void play();</a:t>
            </a:r>
          </a:p>
          <a:p>
            <a:r>
              <a:rPr lang="en-NZ" sz="500" dirty="0">
                <a:solidFill>
                  <a:schemeClr val="bg1"/>
                </a:solidFill>
              </a:rPr>
              <a:t>void play(</a:t>
            </a:r>
            <a:r>
              <a:rPr lang="en-NZ" sz="500" dirty="0" err="1">
                <a:solidFill>
                  <a:schemeClr val="bg1"/>
                </a:solidFill>
              </a:rPr>
              <a:t>const</a:t>
            </a:r>
            <a:r>
              <a:rPr lang="en-NZ" sz="500" dirty="0">
                <a:solidFill>
                  <a:schemeClr val="bg1"/>
                </a:solidFill>
              </a:rPr>
              <a:t> Animation&amp; animation);</a:t>
            </a:r>
          </a:p>
          <a:p>
            <a:r>
              <a:rPr lang="en-NZ" sz="500" dirty="0">
                <a:solidFill>
                  <a:schemeClr val="bg1"/>
                </a:solidFill>
              </a:rPr>
              <a:t>void pause();</a:t>
            </a:r>
          </a:p>
          <a:p>
            <a:r>
              <a:rPr lang="en-NZ" sz="500" dirty="0">
                <a:solidFill>
                  <a:schemeClr val="bg1"/>
                </a:solidFill>
              </a:rPr>
              <a:t>void stop();</a:t>
            </a:r>
          </a:p>
          <a:p>
            <a:r>
              <a:rPr lang="en-NZ" sz="500" dirty="0">
                <a:solidFill>
                  <a:schemeClr val="bg1"/>
                </a:solidFill>
              </a:rPr>
              <a:t>void </a:t>
            </a:r>
            <a:r>
              <a:rPr lang="en-NZ" sz="500" dirty="0" err="1">
                <a:solidFill>
                  <a:schemeClr val="bg1"/>
                </a:solidFill>
              </a:rPr>
              <a:t>setLooped</a:t>
            </a:r>
            <a:r>
              <a:rPr lang="en-NZ" sz="500" dirty="0">
                <a:solidFill>
                  <a:schemeClr val="bg1"/>
                </a:solidFill>
              </a:rPr>
              <a:t>(bool looped);</a:t>
            </a:r>
          </a:p>
          <a:p>
            <a:r>
              <a:rPr lang="en-NZ" sz="500" dirty="0">
                <a:solidFill>
                  <a:schemeClr val="bg1"/>
                </a:solidFill>
              </a:rPr>
              <a:t>void </a:t>
            </a:r>
            <a:r>
              <a:rPr lang="en-NZ" sz="500" dirty="0" err="1">
                <a:solidFill>
                  <a:schemeClr val="bg1"/>
                </a:solidFill>
              </a:rPr>
              <a:t>setColor</a:t>
            </a:r>
            <a:r>
              <a:rPr lang="en-NZ" sz="500" dirty="0">
                <a:solidFill>
                  <a:schemeClr val="bg1"/>
                </a:solidFill>
              </a:rPr>
              <a:t>(</a:t>
            </a:r>
            <a:r>
              <a:rPr lang="en-NZ" sz="500" dirty="0" err="1">
                <a:solidFill>
                  <a:schemeClr val="bg1"/>
                </a:solidFill>
              </a:rPr>
              <a:t>const</a:t>
            </a:r>
            <a:r>
              <a:rPr lang="en-NZ" sz="500" dirty="0">
                <a:solidFill>
                  <a:schemeClr val="bg1"/>
                </a:solidFill>
              </a:rPr>
              <a:t> sf::</a:t>
            </a:r>
            <a:r>
              <a:rPr lang="en-NZ" sz="500" dirty="0" err="1">
                <a:solidFill>
                  <a:schemeClr val="bg1"/>
                </a:solidFill>
              </a:rPr>
              <a:t>Color</a:t>
            </a:r>
            <a:r>
              <a:rPr lang="en-NZ" sz="500" dirty="0">
                <a:solidFill>
                  <a:schemeClr val="bg1"/>
                </a:solidFill>
              </a:rPr>
              <a:t>&amp; </a:t>
            </a:r>
            <a:r>
              <a:rPr lang="en-NZ" sz="500" dirty="0" err="1">
                <a:solidFill>
                  <a:schemeClr val="bg1"/>
                </a:solidFill>
              </a:rPr>
              <a:t>color</a:t>
            </a:r>
            <a:r>
              <a:rPr lang="en-NZ" sz="500" dirty="0">
                <a:solidFill>
                  <a:schemeClr val="bg1"/>
                </a:solidFill>
              </a:rPr>
              <a:t>);</a:t>
            </a:r>
          </a:p>
          <a:p>
            <a:r>
              <a:rPr lang="en-NZ" sz="500" dirty="0" err="1">
                <a:solidFill>
                  <a:schemeClr val="bg1"/>
                </a:solidFill>
              </a:rPr>
              <a:t>const</a:t>
            </a:r>
            <a:r>
              <a:rPr lang="en-NZ" sz="500" dirty="0">
                <a:solidFill>
                  <a:schemeClr val="bg1"/>
                </a:solidFill>
              </a:rPr>
              <a:t> Animation* </a:t>
            </a:r>
            <a:r>
              <a:rPr lang="en-NZ" sz="500" dirty="0" err="1">
                <a:solidFill>
                  <a:schemeClr val="bg1"/>
                </a:solidFill>
              </a:rPr>
              <a:t>getAnimation</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sf::</a:t>
            </a:r>
            <a:r>
              <a:rPr lang="en-NZ" sz="500" dirty="0" err="1">
                <a:solidFill>
                  <a:schemeClr val="bg1"/>
                </a:solidFill>
              </a:rPr>
              <a:t>FloatRect</a:t>
            </a:r>
            <a:r>
              <a:rPr lang="en-NZ" sz="500" dirty="0">
                <a:solidFill>
                  <a:schemeClr val="bg1"/>
                </a:solidFill>
              </a:rPr>
              <a:t> </a:t>
            </a:r>
            <a:r>
              <a:rPr lang="en-NZ" sz="500" dirty="0" err="1">
                <a:solidFill>
                  <a:schemeClr val="bg1"/>
                </a:solidFill>
              </a:rPr>
              <a:t>getLocalBounds</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sf::</a:t>
            </a:r>
            <a:r>
              <a:rPr lang="en-NZ" sz="500" dirty="0" err="1">
                <a:solidFill>
                  <a:schemeClr val="bg1"/>
                </a:solidFill>
              </a:rPr>
              <a:t>FloatRect</a:t>
            </a:r>
            <a:r>
              <a:rPr lang="en-NZ" sz="500" dirty="0">
                <a:solidFill>
                  <a:schemeClr val="bg1"/>
                </a:solidFill>
              </a:rPr>
              <a:t> </a:t>
            </a:r>
            <a:r>
              <a:rPr lang="en-NZ" sz="500" dirty="0" err="1">
                <a:solidFill>
                  <a:schemeClr val="bg1"/>
                </a:solidFill>
              </a:rPr>
              <a:t>getGlobalBounds</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bool </a:t>
            </a:r>
            <a:r>
              <a:rPr lang="en-NZ" sz="500" dirty="0" err="1">
                <a:solidFill>
                  <a:schemeClr val="bg1"/>
                </a:solidFill>
              </a:rPr>
              <a:t>isLooped</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bool </a:t>
            </a:r>
            <a:r>
              <a:rPr lang="en-NZ" sz="500" dirty="0" err="1">
                <a:solidFill>
                  <a:schemeClr val="bg1"/>
                </a:solidFill>
              </a:rPr>
              <a:t>isPlaying</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sf::Time </a:t>
            </a:r>
            <a:r>
              <a:rPr lang="en-NZ" sz="500" dirty="0" err="1">
                <a:solidFill>
                  <a:schemeClr val="bg1"/>
                </a:solidFill>
              </a:rPr>
              <a:t>getFrameTime</a:t>
            </a:r>
            <a:r>
              <a:rPr lang="en-NZ" sz="500" dirty="0">
                <a:solidFill>
                  <a:schemeClr val="bg1"/>
                </a:solidFill>
              </a:rPr>
              <a:t>() </a:t>
            </a:r>
            <a:r>
              <a:rPr lang="en-NZ" sz="500" dirty="0" err="1">
                <a:solidFill>
                  <a:schemeClr val="bg1"/>
                </a:solidFill>
              </a:rPr>
              <a:t>const</a:t>
            </a:r>
            <a:r>
              <a:rPr lang="en-NZ" sz="500" dirty="0">
                <a:solidFill>
                  <a:schemeClr val="bg1"/>
                </a:solidFill>
              </a:rPr>
              <a:t>;</a:t>
            </a:r>
          </a:p>
          <a:p>
            <a:r>
              <a:rPr lang="en-NZ" sz="500" dirty="0">
                <a:solidFill>
                  <a:schemeClr val="bg1"/>
                </a:solidFill>
              </a:rPr>
              <a:t>void </a:t>
            </a:r>
            <a:r>
              <a:rPr lang="en-NZ" sz="500" dirty="0" err="1">
                <a:solidFill>
                  <a:schemeClr val="bg1"/>
                </a:solidFill>
              </a:rPr>
              <a:t>setFrame</a:t>
            </a:r>
            <a:r>
              <a:rPr lang="en-NZ" sz="500" dirty="0">
                <a:solidFill>
                  <a:schemeClr val="bg1"/>
                </a:solidFill>
              </a:rPr>
              <a:t>(</a:t>
            </a:r>
            <a:r>
              <a:rPr lang="en-NZ" sz="500" dirty="0" err="1">
                <a:solidFill>
                  <a:schemeClr val="bg1"/>
                </a:solidFill>
              </a:rPr>
              <a:t>std</a:t>
            </a:r>
            <a:r>
              <a:rPr lang="en-NZ" sz="500" dirty="0">
                <a:solidFill>
                  <a:schemeClr val="bg1"/>
                </a:solidFill>
              </a:rPr>
              <a:t>::</a:t>
            </a:r>
            <a:r>
              <a:rPr lang="en-NZ" sz="500" dirty="0" err="1">
                <a:solidFill>
                  <a:schemeClr val="bg1"/>
                </a:solidFill>
              </a:rPr>
              <a:t>size_t</a:t>
            </a:r>
            <a:r>
              <a:rPr lang="en-NZ" sz="500" dirty="0">
                <a:solidFill>
                  <a:schemeClr val="bg1"/>
                </a:solidFill>
              </a:rPr>
              <a:t> </a:t>
            </a:r>
            <a:r>
              <a:rPr lang="en-NZ" sz="500" dirty="0" err="1">
                <a:solidFill>
                  <a:schemeClr val="bg1"/>
                </a:solidFill>
              </a:rPr>
              <a:t>newFrame</a:t>
            </a:r>
            <a:r>
              <a:rPr lang="en-NZ" sz="500" dirty="0">
                <a:solidFill>
                  <a:schemeClr val="bg1"/>
                </a:solidFill>
              </a:rPr>
              <a:t>, bool </a:t>
            </a:r>
            <a:r>
              <a:rPr lang="en-NZ" sz="500" dirty="0" err="1">
                <a:solidFill>
                  <a:schemeClr val="bg1"/>
                </a:solidFill>
              </a:rPr>
              <a:t>resetTime</a:t>
            </a:r>
            <a:r>
              <a:rPr lang="en-NZ" sz="500" dirty="0">
                <a:solidFill>
                  <a:schemeClr val="bg1"/>
                </a:solidFill>
              </a:rPr>
              <a:t> = true);</a:t>
            </a:r>
          </a:p>
          <a:p>
            <a:endParaRPr lang="en-NZ" sz="1400" dirty="0">
              <a:solidFill>
                <a:schemeClr val="bg1"/>
              </a:solidFill>
            </a:endParaRPr>
          </a:p>
        </p:txBody>
      </p:sp>
      <p:sp>
        <p:nvSpPr>
          <p:cNvPr id="9" name="Rectangle 8"/>
          <p:cNvSpPr/>
          <p:nvPr/>
        </p:nvSpPr>
        <p:spPr>
          <a:xfrm>
            <a:off x="2300419" y="1736805"/>
            <a:ext cx="1311877" cy="527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a:solidFill>
                  <a:schemeClr val="bg1"/>
                </a:solidFill>
              </a:rPr>
              <a:t>Animation.hpp</a:t>
            </a:r>
          </a:p>
          <a:p>
            <a:r>
              <a:rPr lang="en-NZ" sz="500" dirty="0">
                <a:solidFill>
                  <a:schemeClr val="bg1"/>
                </a:solidFill>
              </a:rPr>
              <a:t>Private:</a:t>
            </a:r>
          </a:p>
          <a:p>
            <a:r>
              <a:rPr lang="en-NZ" sz="500" dirty="0" err="1">
                <a:solidFill>
                  <a:schemeClr val="bg1"/>
                </a:solidFill>
              </a:rPr>
              <a:t>std</a:t>
            </a:r>
            <a:r>
              <a:rPr lang="en-NZ" sz="500" dirty="0">
                <a:solidFill>
                  <a:schemeClr val="bg1"/>
                </a:solidFill>
              </a:rPr>
              <a:t>::vector&lt;sf::</a:t>
            </a:r>
            <a:r>
              <a:rPr lang="en-NZ" sz="500" dirty="0" err="1">
                <a:solidFill>
                  <a:schemeClr val="bg1"/>
                </a:solidFill>
              </a:rPr>
              <a:t>IntRect</a:t>
            </a:r>
            <a:r>
              <a:rPr lang="en-NZ" sz="500" dirty="0">
                <a:solidFill>
                  <a:schemeClr val="bg1"/>
                </a:solidFill>
              </a:rPr>
              <a:t>&gt; </a:t>
            </a:r>
            <a:r>
              <a:rPr lang="en-NZ" sz="500" dirty="0" err="1">
                <a:solidFill>
                  <a:schemeClr val="bg1"/>
                </a:solidFill>
              </a:rPr>
              <a:t>m_frames</a:t>
            </a:r>
            <a:r>
              <a:rPr lang="en-NZ" sz="500" dirty="0">
                <a:solidFill>
                  <a:schemeClr val="bg1"/>
                </a:solidFill>
              </a:rPr>
              <a:t>;</a:t>
            </a:r>
          </a:p>
          <a:p>
            <a:r>
              <a:rPr lang="en-NZ" sz="500" dirty="0" err="1">
                <a:solidFill>
                  <a:schemeClr val="bg1"/>
                </a:solidFill>
              </a:rPr>
              <a:t>const</a:t>
            </a:r>
            <a:r>
              <a:rPr lang="en-NZ" sz="500" dirty="0">
                <a:solidFill>
                  <a:schemeClr val="bg1"/>
                </a:solidFill>
              </a:rPr>
              <a:t> sf::Texture* </a:t>
            </a:r>
            <a:r>
              <a:rPr lang="en-NZ" sz="500" dirty="0" err="1">
                <a:solidFill>
                  <a:schemeClr val="bg1"/>
                </a:solidFill>
              </a:rPr>
              <a:t>m_texture</a:t>
            </a:r>
            <a:r>
              <a:rPr lang="en-NZ" sz="500" dirty="0">
                <a:solidFill>
                  <a:schemeClr val="bg1"/>
                </a:solidFill>
              </a:rPr>
              <a:t>;</a:t>
            </a:r>
            <a:endParaRPr lang="en-NZ" sz="300" dirty="0">
              <a:solidFill>
                <a:schemeClr val="bg1"/>
              </a:solidFill>
            </a:endParaRPr>
          </a:p>
          <a:p>
            <a:endParaRPr lang="en-NZ" sz="1400" dirty="0">
              <a:solidFill>
                <a:schemeClr val="bg1"/>
              </a:solidFill>
            </a:endParaRPr>
          </a:p>
        </p:txBody>
      </p:sp>
      <p:sp>
        <p:nvSpPr>
          <p:cNvPr id="14" name="Rectangle 13"/>
          <p:cNvSpPr/>
          <p:nvPr/>
        </p:nvSpPr>
        <p:spPr>
          <a:xfrm>
            <a:off x="2160377" y="3792491"/>
            <a:ext cx="1451921" cy="11883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a:solidFill>
                  <a:schemeClr val="bg1"/>
                </a:solidFill>
              </a:rPr>
              <a:t>AnimatedSprite.hpp</a:t>
            </a:r>
          </a:p>
          <a:p>
            <a:r>
              <a:rPr lang="en-NZ" sz="500" dirty="0">
                <a:solidFill>
                  <a:schemeClr val="bg1"/>
                </a:solidFill>
              </a:rPr>
              <a:t>Private:</a:t>
            </a:r>
          </a:p>
          <a:p>
            <a:r>
              <a:rPr lang="en-NZ" sz="500" dirty="0" err="1">
                <a:solidFill>
                  <a:schemeClr val="bg1"/>
                </a:solidFill>
              </a:rPr>
              <a:t>const</a:t>
            </a:r>
            <a:r>
              <a:rPr lang="en-NZ" sz="500" dirty="0">
                <a:solidFill>
                  <a:schemeClr val="bg1"/>
                </a:solidFill>
              </a:rPr>
              <a:t> Animation* </a:t>
            </a:r>
            <a:r>
              <a:rPr lang="en-NZ" sz="500" dirty="0" err="1">
                <a:solidFill>
                  <a:schemeClr val="bg1"/>
                </a:solidFill>
              </a:rPr>
              <a:t>m_animation</a:t>
            </a:r>
            <a:r>
              <a:rPr lang="en-NZ" sz="500" dirty="0">
                <a:solidFill>
                  <a:schemeClr val="bg1"/>
                </a:solidFill>
              </a:rPr>
              <a:t>;</a:t>
            </a:r>
          </a:p>
          <a:p>
            <a:r>
              <a:rPr lang="en-NZ" sz="500" dirty="0">
                <a:solidFill>
                  <a:schemeClr val="bg1"/>
                </a:solidFill>
              </a:rPr>
              <a:t>sf::Time </a:t>
            </a:r>
            <a:r>
              <a:rPr lang="en-NZ" sz="500" dirty="0" err="1">
                <a:solidFill>
                  <a:schemeClr val="bg1"/>
                </a:solidFill>
              </a:rPr>
              <a:t>m_frameTime</a:t>
            </a:r>
            <a:r>
              <a:rPr lang="en-NZ" sz="500" dirty="0">
                <a:solidFill>
                  <a:schemeClr val="bg1"/>
                </a:solidFill>
              </a:rPr>
              <a:t>;</a:t>
            </a:r>
          </a:p>
          <a:p>
            <a:r>
              <a:rPr lang="en-NZ" sz="500" dirty="0">
                <a:solidFill>
                  <a:schemeClr val="bg1"/>
                </a:solidFill>
              </a:rPr>
              <a:t>sf::Time </a:t>
            </a:r>
            <a:r>
              <a:rPr lang="en-NZ" sz="500" dirty="0" err="1">
                <a:solidFill>
                  <a:schemeClr val="bg1"/>
                </a:solidFill>
              </a:rPr>
              <a:t>m_currentTime</a:t>
            </a:r>
            <a:r>
              <a:rPr lang="en-NZ" sz="500" dirty="0">
                <a:solidFill>
                  <a:schemeClr val="bg1"/>
                </a:solidFill>
              </a:rPr>
              <a:t>;</a:t>
            </a:r>
          </a:p>
          <a:p>
            <a:r>
              <a:rPr lang="en-NZ" sz="500" dirty="0" err="1">
                <a:solidFill>
                  <a:schemeClr val="bg1"/>
                </a:solidFill>
              </a:rPr>
              <a:t>std</a:t>
            </a:r>
            <a:r>
              <a:rPr lang="en-NZ" sz="500" dirty="0">
                <a:solidFill>
                  <a:schemeClr val="bg1"/>
                </a:solidFill>
              </a:rPr>
              <a:t>::</a:t>
            </a:r>
            <a:r>
              <a:rPr lang="en-NZ" sz="500" dirty="0" err="1">
                <a:solidFill>
                  <a:schemeClr val="bg1"/>
                </a:solidFill>
              </a:rPr>
              <a:t>size_t</a:t>
            </a:r>
            <a:r>
              <a:rPr lang="en-NZ" sz="500" dirty="0">
                <a:solidFill>
                  <a:schemeClr val="bg1"/>
                </a:solidFill>
              </a:rPr>
              <a:t> </a:t>
            </a:r>
            <a:r>
              <a:rPr lang="en-NZ" sz="500" dirty="0" err="1">
                <a:solidFill>
                  <a:schemeClr val="bg1"/>
                </a:solidFill>
              </a:rPr>
              <a:t>m_currentFrame</a:t>
            </a:r>
            <a:r>
              <a:rPr lang="en-NZ" sz="500" dirty="0">
                <a:solidFill>
                  <a:schemeClr val="bg1"/>
                </a:solidFill>
              </a:rPr>
              <a:t>;</a:t>
            </a:r>
          </a:p>
          <a:p>
            <a:r>
              <a:rPr lang="en-NZ" sz="500" dirty="0">
                <a:solidFill>
                  <a:schemeClr val="bg1"/>
                </a:solidFill>
              </a:rPr>
              <a:t>bool </a:t>
            </a:r>
            <a:r>
              <a:rPr lang="en-NZ" sz="500" dirty="0" err="1">
                <a:solidFill>
                  <a:schemeClr val="bg1"/>
                </a:solidFill>
              </a:rPr>
              <a:t>m_isPaused</a:t>
            </a:r>
            <a:r>
              <a:rPr lang="en-NZ" sz="500" dirty="0">
                <a:solidFill>
                  <a:schemeClr val="bg1"/>
                </a:solidFill>
              </a:rPr>
              <a:t>;</a:t>
            </a:r>
          </a:p>
          <a:p>
            <a:r>
              <a:rPr lang="en-NZ" sz="500" dirty="0">
                <a:solidFill>
                  <a:schemeClr val="bg1"/>
                </a:solidFill>
              </a:rPr>
              <a:t>bool </a:t>
            </a:r>
            <a:r>
              <a:rPr lang="en-NZ" sz="500" dirty="0" err="1">
                <a:solidFill>
                  <a:schemeClr val="bg1"/>
                </a:solidFill>
              </a:rPr>
              <a:t>m_isLooped</a:t>
            </a:r>
            <a:r>
              <a:rPr lang="en-NZ" sz="500" dirty="0">
                <a:solidFill>
                  <a:schemeClr val="bg1"/>
                </a:solidFill>
              </a:rPr>
              <a:t>;</a:t>
            </a:r>
          </a:p>
          <a:p>
            <a:r>
              <a:rPr lang="en-NZ" sz="500" dirty="0" err="1">
                <a:solidFill>
                  <a:schemeClr val="bg1"/>
                </a:solidFill>
              </a:rPr>
              <a:t>const</a:t>
            </a:r>
            <a:r>
              <a:rPr lang="en-NZ" sz="500" dirty="0">
                <a:solidFill>
                  <a:schemeClr val="bg1"/>
                </a:solidFill>
              </a:rPr>
              <a:t> sf::Texture* </a:t>
            </a:r>
            <a:r>
              <a:rPr lang="en-NZ" sz="500" dirty="0" err="1">
                <a:solidFill>
                  <a:schemeClr val="bg1"/>
                </a:solidFill>
              </a:rPr>
              <a:t>m_texture</a:t>
            </a:r>
            <a:r>
              <a:rPr lang="en-NZ" sz="500" dirty="0">
                <a:solidFill>
                  <a:schemeClr val="bg1"/>
                </a:solidFill>
              </a:rPr>
              <a:t>;</a:t>
            </a:r>
          </a:p>
          <a:p>
            <a:r>
              <a:rPr lang="en-NZ" sz="500" dirty="0">
                <a:solidFill>
                  <a:schemeClr val="bg1"/>
                </a:solidFill>
              </a:rPr>
              <a:t>sf::Vertex </a:t>
            </a:r>
            <a:r>
              <a:rPr lang="en-NZ" sz="500" dirty="0" err="1">
                <a:solidFill>
                  <a:schemeClr val="bg1"/>
                </a:solidFill>
              </a:rPr>
              <a:t>m_vertices</a:t>
            </a:r>
            <a:r>
              <a:rPr lang="en-NZ" sz="500" dirty="0">
                <a:solidFill>
                  <a:schemeClr val="bg1"/>
                </a:solidFill>
              </a:rPr>
              <a:t>[4];</a:t>
            </a:r>
          </a:p>
          <a:p>
            <a:endParaRPr lang="en-NZ" sz="500" dirty="0">
              <a:solidFill>
                <a:schemeClr val="bg1"/>
              </a:solidFill>
            </a:endParaRPr>
          </a:p>
          <a:p>
            <a:r>
              <a:rPr lang="en-NZ" sz="500" dirty="0">
                <a:solidFill>
                  <a:schemeClr val="bg1"/>
                </a:solidFill>
              </a:rPr>
              <a:t>virtual void draw(sf::</a:t>
            </a:r>
            <a:r>
              <a:rPr lang="en-NZ" sz="500" dirty="0" err="1">
                <a:solidFill>
                  <a:schemeClr val="bg1"/>
                </a:solidFill>
              </a:rPr>
              <a:t>RenderTarget</a:t>
            </a:r>
            <a:r>
              <a:rPr lang="en-NZ" sz="500" dirty="0">
                <a:solidFill>
                  <a:schemeClr val="bg1"/>
                </a:solidFill>
              </a:rPr>
              <a:t>&amp; target, sf::</a:t>
            </a:r>
            <a:r>
              <a:rPr lang="en-NZ" sz="500" dirty="0" err="1">
                <a:solidFill>
                  <a:schemeClr val="bg1"/>
                </a:solidFill>
              </a:rPr>
              <a:t>RenderStates</a:t>
            </a:r>
            <a:r>
              <a:rPr lang="en-NZ" sz="500" dirty="0">
                <a:solidFill>
                  <a:schemeClr val="bg1"/>
                </a:solidFill>
              </a:rPr>
              <a:t> states) </a:t>
            </a:r>
            <a:r>
              <a:rPr lang="en-NZ" sz="500" dirty="0" err="1">
                <a:solidFill>
                  <a:schemeClr val="bg1"/>
                </a:solidFill>
              </a:rPr>
              <a:t>const</a:t>
            </a:r>
            <a:r>
              <a:rPr lang="en-NZ" sz="500" dirty="0">
                <a:solidFill>
                  <a:schemeClr val="bg1"/>
                </a:solidFill>
              </a:rPr>
              <a:t>;</a:t>
            </a:r>
          </a:p>
          <a:p>
            <a:endParaRPr lang="en-NZ" sz="1400" dirty="0">
              <a:solidFill>
                <a:schemeClr val="bg1"/>
              </a:solidFill>
            </a:endParaRPr>
          </a:p>
          <a:p>
            <a:endParaRPr lang="en-NZ" sz="1400" dirty="0">
              <a:solidFill>
                <a:schemeClr val="bg1"/>
              </a:solidFill>
            </a:endParaRPr>
          </a:p>
        </p:txBody>
      </p:sp>
      <p:sp>
        <p:nvSpPr>
          <p:cNvPr id="15" name="Rectangle 14"/>
          <p:cNvSpPr/>
          <p:nvPr/>
        </p:nvSpPr>
        <p:spPr>
          <a:xfrm>
            <a:off x="5391796" y="1736805"/>
            <a:ext cx="1311877" cy="18185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err="1">
                <a:solidFill>
                  <a:schemeClr val="bg1"/>
                </a:solidFill>
              </a:rPr>
              <a:t>Game.h</a:t>
            </a:r>
            <a:endParaRPr lang="en-NZ" sz="1100" dirty="0">
              <a:solidFill>
                <a:schemeClr val="bg1"/>
              </a:solidFill>
            </a:endParaRPr>
          </a:p>
          <a:p>
            <a:r>
              <a:rPr lang="en-NZ" sz="500" dirty="0">
                <a:solidFill>
                  <a:schemeClr val="bg1"/>
                </a:solidFill>
              </a:rPr>
              <a:t>Private:</a:t>
            </a:r>
          </a:p>
          <a:p>
            <a:r>
              <a:rPr lang="en-NZ" sz="500" dirty="0">
                <a:solidFill>
                  <a:schemeClr val="bg1"/>
                </a:solidFill>
              </a:rPr>
              <a:t>sf::</a:t>
            </a:r>
            <a:r>
              <a:rPr lang="en-NZ" sz="500" dirty="0" err="1">
                <a:solidFill>
                  <a:schemeClr val="bg1"/>
                </a:solidFill>
              </a:rPr>
              <a:t>RenderWindow</a:t>
            </a:r>
            <a:r>
              <a:rPr lang="en-NZ" sz="500" dirty="0">
                <a:solidFill>
                  <a:schemeClr val="bg1"/>
                </a:solidFill>
              </a:rPr>
              <a:t> </a:t>
            </a:r>
            <a:r>
              <a:rPr lang="en-NZ" sz="500" dirty="0" err="1">
                <a:solidFill>
                  <a:schemeClr val="bg1"/>
                </a:solidFill>
              </a:rPr>
              <a:t>m_window</a:t>
            </a:r>
            <a:r>
              <a:rPr lang="en-NZ" sz="500" dirty="0">
                <a:solidFill>
                  <a:schemeClr val="bg1"/>
                </a:solidFill>
              </a:rPr>
              <a:t>;</a:t>
            </a:r>
          </a:p>
          <a:p>
            <a:r>
              <a:rPr lang="en-NZ" sz="500" dirty="0">
                <a:solidFill>
                  <a:schemeClr val="bg1"/>
                </a:solidFill>
              </a:rPr>
              <a:t>World </a:t>
            </a:r>
            <a:r>
              <a:rPr lang="en-NZ" sz="500" dirty="0" err="1">
                <a:solidFill>
                  <a:schemeClr val="bg1"/>
                </a:solidFill>
              </a:rPr>
              <a:t>m_world</a:t>
            </a:r>
            <a:r>
              <a:rPr lang="en-NZ" sz="500" dirty="0">
                <a:solidFill>
                  <a:schemeClr val="bg1"/>
                </a:solidFill>
              </a:rPr>
              <a:t>;</a:t>
            </a:r>
          </a:p>
          <a:p>
            <a:r>
              <a:rPr lang="en-NZ" sz="500" dirty="0">
                <a:solidFill>
                  <a:schemeClr val="bg1"/>
                </a:solidFill>
              </a:rPr>
              <a:t>sf::View </a:t>
            </a:r>
            <a:r>
              <a:rPr lang="en-NZ" sz="500" dirty="0" err="1">
                <a:solidFill>
                  <a:schemeClr val="bg1"/>
                </a:solidFill>
              </a:rPr>
              <a:t>m_view</a:t>
            </a:r>
            <a:r>
              <a:rPr lang="en-NZ" sz="500" dirty="0">
                <a:solidFill>
                  <a:schemeClr val="bg1"/>
                </a:solidFill>
              </a:rPr>
              <a:t>;</a:t>
            </a:r>
          </a:p>
          <a:p>
            <a:r>
              <a:rPr lang="en-NZ" sz="500" dirty="0">
                <a:solidFill>
                  <a:schemeClr val="bg1"/>
                </a:solidFill>
              </a:rPr>
              <a:t>sf::View </a:t>
            </a:r>
            <a:r>
              <a:rPr lang="en-NZ" sz="500" dirty="0" err="1">
                <a:solidFill>
                  <a:schemeClr val="bg1"/>
                </a:solidFill>
              </a:rPr>
              <a:t>m_miniMap</a:t>
            </a:r>
            <a:r>
              <a:rPr lang="en-NZ" sz="500" dirty="0">
                <a:solidFill>
                  <a:schemeClr val="bg1"/>
                </a:solidFill>
              </a:rPr>
              <a:t>;</a:t>
            </a:r>
          </a:p>
          <a:p>
            <a:r>
              <a:rPr lang="en-NZ" sz="500" dirty="0">
                <a:solidFill>
                  <a:schemeClr val="bg1"/>
                </a:solidFill>
              </a:rPr>
              <a:t>sf::</a:t>
            </a:r>
            <a:r>
              <a:rPr lang="en-NZ" sz="500" dirty="0" err="1">
                <a:solidFill>
                  <a:schemeClr val="bg1"/>
                </a:solidFill>
              </a:rPr>
              <a:t>RectangleShape</a:t>
            </a:r>
            <a:r>
              <a:rPr lang="en-NZ" sz="500" dirty="0">
                <a:solidFill>
                  <a:schemeClr val="bg1"/>
                </a:solidFill>
              </a:rPr>
              <a:t> </a:t>
            </a:r>
            <a:r>
              <a:rPr lang="en-NZ" sz="500" dirty="0" err="1">
                <a:solidFill>
                  <a:schemeClr val="bg1"/>
                </a:solidFill>
              </a:rPr>
              <a:t>m_miniMapSprite</a:t>
            </a:r>
            <a:r>
              <a:rPr lang="en-NZ" sz="500" dirty="0">
                <a:solidFill>
                  <a:schemeClr val="bg1"/>
                </a:solidFill>
              </a:rPr>
              <a:t>;</a:t>
            </a:r>
          </a:p>
          <a:p>
            <a:r>
              <a:rPr lang="en-NZ" sz="500" dirty="0">
                <a:solidFill>
                  <a:schemeClr val="bg1"/>
                </a:solidFill>
              </a:rPr>
              <a:t>bool </a:t>
            </a:r>
            <a:r>
              <a:rPr lang="en-NZ" sz="500" dirty="0" err="1">
                <a:solidFill>
                  <a:schemeClr val="bg1"/>
                </a:solidFill>
              </a:rPr>
              <a:t>m_fullscreen</a:t>
            </a:r>
            <a:r>
              <a:rPr lang="en-NZ" sz="500" dirty="0">
                <a:solidFill>
                  <a:schemeClr val="bg1"/>
                </a:solidFill>
              </a:rPr>
              <a:t> = true;</a:t>
            </a:r>
          </a:p>
          <a:p>
            <a:endParaRPr lang="en-NZ" sz="500" dirty="0">
              <a:solidFill>
                <a:schemeClr val="bg1"/>
              </a:solidFill>
            </a:endParaRPr>
          </a:p>
          <a:p>
            <a:r>
              <a:rPr lang="en-NZ" sz="500" dirty="0">
                <a:solidFill>
                  <a:schemeClr val="bg1"/>
                </a:solidFill>
              </a:rPr>
              <a:t>UI </a:t>
            </a:r>
            <a:r>
              <a:rPr lang="en-NZ" sz="500" dirty="0" err="1">
                <a:solidFill>
                  <a:schemeClr val="bg1"/>
                </a:solidFill>
              </a:rPr>
              <a:t>m_ui</a:t>
            </a:r>
            <a:r>
              <a:rPr lang="en-NZ" sz="500" dirty="0">
                <a:solidFill>
                  <a:schemeClr val="bg1"/>
                </a:solidFill>
              </a:rPr>
              <a:t>;</a:t>
            </a:r>
          </a:p>
          <a:p>
            <a:endParaRPr lang="en-NZ" sz="500" dirty="0">
              <a:solidFill>
                <a:schemeClr val="bg1"/>
              </a:solidFill>
            </a:endParaRPr>
          </a:p>
          <a:p>
            <a:r>
              <a:rPr lang="en-NZ" sz="500" dirty="0">
                <a:solidFill>
                  <a:schemeClr val="bg1"/>
                </a:solidFill>
              </a:rPr>
              <a:t>sf::Clock </a:t>
            </a:r>
            <a:r>
              <a:rPr lang="en-NZ" sz="500" dirty="0" err="1">
                <a:solidFill>
                  <a:schemeClr val="bg1"/>
                </a:solidFill>
              </a:rPr>
              <a:t>m_tickTimer</a:t>
            </a:r>
            <a:r>
              <a:rPr lang="en-NZ" sz="500" dirty="0">
                <a:solidFill>
                  <a:schemeClr val="bg1"/>
                </a:solidFill>
              </a:rPr>
              <a:t>;</a:t>
            </a:r>
          </a:p>
          <a:p>
            <a:r>
              <a:rPr lang="en-NZ" sz="500" dirty="0">
                <a:solidFill>
                  <a:schemeClr val="bg1"/>
                </a:solidFill>
              </a:rPr>
              <a:t>	</a:t>
            </a:r>
          </a:p>
          <a:p>
            <a:r>
              <a:rPr lang="en-NZ" sz="500" dirty="0" err="1">
                <a:solidFill>
                  <a:schemeClr val="bg1"/>
                </a:solidFill>
              </a:rPr>
              <a:t>const</a:t>
            </a:r>
            <a:r>
              <a:rPr lang="en-NZ" sz="500" dirty="0">
                <a:solidFill>
                  <a:schemeClr val="bg1"/>
                </a:solidFill>
              </a:rPr>
              <a:t> </a:t>
            </a:r>
            <a:r>
              <a:rPr lang="en-NZ" sz="500" dirty="0" err="1">
                <a:solidFill>
                  <a:schemeClr val="bg1"/>
                </a:solidFill>
              </a:rPr>
              <a:t>int</a:t>
            </a:r>
            <a:r>
              <a:rPr lang="en-NZ" sz="500" dirty="0">
                <a:solidFill>
                  <a:schemeClr val="bg1"/>
                </a:solidFill>
              </a:rPr>
              <a:t> </a:t>
            </a:r>
            <a:r>
              <a:rPr lang="en-NZ" sz="500" dirty="0" err="1">
                <a:solidFill>
                  <a:schemeClr val="bg1"/>
                </a:solidFill>
              </a:rPr>
              <a:t>m_tickRate</a:t>
            </a:r>
            <a:r>
              <a:rPr lang="en-NZ" sz="500" dirty="0">
                <a:solidFill>
                  <a:schemeClr val="bg1"/>
                </a:solidFill>
              </a:rPr>
              <a:t> = 20;</a:t>
            </a:r>
          </a:p>
          <a:p>
            <a:endParaRPr lang="en-NZ" sz="500" dirty="0">
              <a:solidFill>
                <a:schemeClr val="bg1"/>
              </a:solidFill>
            </a:endParaRPr>
          </a:p>
          <a:p>
            <a:r>
              <a:rPr lang="en-NZ" sz="500" dirty="0">
                <a:solidFill>
                  <a:schemeClr val="bg1"/>
                </a:solidFill>
              </a:rPr>
              <a:t>void </a:t>
            </a:r>
            <a:r>
              <a:rPr lang="en-NZ" sz="500" dirty="0" err="1">
                <a:solidFill>
                  <a:schemeClr val="bg1"/>
                </a:solidFill>
              </a:rPr>
              <a:t>handleEvents</a:t>
            </a:r>
            <a:r>
              <a:rPr lang="en-NZ" sz="500" dirty="0">
                <a:solidFill>
                  <a:schemeClr val="bg1"/>
                </a:solidFill>
              </a:rPr>
              <a:t>();</a:t>
            </a:r>
          </a:p>
          <a:p>
            <a:r>
              <a:rPr lang="en-NZ" sz="500" dirty="0">
                <a:solidFill>
                  <a:schemeClr val="bg1"/>
                </a:solidFill>
              </a:rPr>
              <a:t>void </a:t>
            </a:r>
            <a:r>
              <a:rPr lang="en-NZ" sz="500" dirty="0" err="1">
                <a:solidFill>
                  <a:schemeClr val="bg1"/>
                </a:solidFill>
              </a:rPr>
              <a:t>beginDraw</a:t>
            </a:r>
            <a:r>
              <a:rPr lang="en-NZ" sz="500" dirty="0">
                <a:solidFill>
                  <a:schemeClr val="bg1"/>
                </a:solidFill>
              </a:rPr>
              <a:t>();</a:t>
            </a:r>
          </a:p>
          <a:p>
            <a:r>
              <a:rPr lang="en-NZ" sz="500" dirty="0">
                <a:solidFill>
                  <a:schemeClr val="bg1"/>
                </a:solidFill>
              </a:rPr>
              <a:t>void </a:t>
            </a:r>
            <a:r>
              <a:rPr lang="en-NZ" sz="500" dirty="0" err="1">
                <a:solidFill>
                  <a:schemeClr val="bg1"/>
                </a:solidFill>
              </a:rPr>
              <a:t>endDraw</a:t>
            </a:r>
            <a:r>
              <a:rPr lang="en-NZ" sz="500" dirty="0">
                <a:solidFill>
                  <a:schemeClr val="bg1"/>
                </a:solidFill>
              </a:rPr>
              <a:t>();</a:t>
            </a:r>
          </a:p>
          <a:p>
            <a:r>
              <a:rPr lang="en-NZ" sz="500" dirty="0">
                <a:solidFill>
                  <a:schemeClr val="bg1"/>
                </a:solidFill>
              </a:rPr>
              <a:t>void tick();</a:t>
            </a:r>
          </a:p>
          <a:p>
            <a:r>
              <a:rPr lang="en-NZ" sz="500" dirty="0">
                <a:solidFill>
                  <a:schemeClr val="bg1"/>
                </a:solidFill>
              </a:rPr>
              <a:t>void update();</a:t>
            </a:r>
          </a:p>
          <a:p>
            <a:r>
              <a:rPr lang="en-NZ" sz="500" dirty="0">
                <a:solidFill>
                  <a:schemeClr val="bg1"/>
                </a:solidFill>
              </a:rPr>
              <a:t>void </a:t>
            </a:r>
            <a:r>
              <a:rPr lang="en-NZ" sz="500" dirty="0" err="1">
                <a:solidFill>
                  <a:schemeClr val="bg1"/>
                </a:solidFill>
              </a:rPr>
              <a:t>toggleFullscreen</a:t>
            </a:r>
            <a:r>
              <a:rPr lang="en-NZ" sz="500" dirty="0">
                <a:solidFill>
                  <a:schemeClr val="bg1"/>
                </a:solidFill>
              </a:rPr>
              <a:t>();</a:t>
            </a:r>
          </a:p>
          <a:p>
            <a:endParaRPr lang="en-NZ" sz="1100" dirty="0">
              <a:solidFill>
                <a:schemeClr val="bg1"/>
              </a:solidFill>
            </a:endParaRPr>
          </a:p>
          <a:p>
            <a:endParaRPr lang="en-NZ" sz="1400" dirty="0">
              <a:solidFill>
                <a:schemeClr val="bg1"/>
              </a:solidFill>
            </a:endParaRPr>
          </a:p>
          <a:p>
            <a:endParaRPr lang="en-NZ" sz="1400" dirty="0">
              <a:solidFill>
                <a:schemeClr val="bg1"/>
              </a:solidFill>
            </a:endParaRPr>
          </a:p>
        </p:txBody>
      </p:sp>
      <p:sp>
        <p:nvSpPr>
          <p:cNvPr id="16" name="Rectangle 15"/>
          <p:cNvSpPr/>
          <p:nvPr/>
        </p:nvSpPr>
        <p:spPr>
          <a:xfrm>
            <a:off x="5391796" y="199933"/>
            <a:ext cx="1311877" cy="4530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err="1">
                <a:solidFill>
                  <a:schemeClr val="bg1"/>
                </a:solidFill>
              </a:rPr>
              <a:t>Targetver.h</a:t>
            </a:r>
            <a:endParaRPr lang="en-NZ" sz="1100" dirty="0">
              <a:solidFill>
                <a:schemeClr val="bg1"/>
              </a:solidFill>
            </a:endParaRPr>
          </a:p>
          <a:p>
            <a:r>
              <a:rPr lang="en-NZ" sz="500" dirty="0">
                <a:solidFill>
                  <a:schemeClr val="bg1"/>
                </a:solidFill>
              </a:rPr>
              <a:t>Private:</a:t>
            </a:r>
          </a:p>
          <a:p>
            <a:r>
              <a:rPr lang="en-NZ" sz="500" dirty="0">
                <a:solidFill>
                  <a:schemeClr val="bg1"/>
                </a:solidFill>
              </a:rPr>
              <a:t>(</a:t>
            </a:r>
            <a:r>
              <a:rPr lang="en-NZ" sz="500" dirty="0" err="1">
                <a:solidFill>
                  <a:schemeClr val="bg1"/>
                </a:solidFill>
              </a:rPr>
              <a:t>tbd</a:t>
            </a:r>
            <a:r>
              <a:rPr lang="en-NZ" sz="500" dirty="0">
                <a:solidFill>
                  <a:schemeClr val="bg1"/>
                </a:solidFill>
              </a:rPr>
              <a:t>)</a:t>
            </a:r>
          </a:p>
          <a:p>
            <a:endParaRPr lang="en-NZ" sz="1400" dirty="0">
              <a:solidFill>
                <a:schemeClr val="bg1"/>
              </a:solidFill>
            </a:endParaRPr>
          </a:p>
          <a:p>
            <a:endParaRPr lang="en-NZ" sz="1400" dirty="0">
              <a:solidFill>
                <a:schemeClr val="bg1"/>
              </a:solidFill>
            </a:endParaRPr>
          </a:p>
        </p:txBody>
      </p:sp>
      <p:sp>
        <p:nvSpPr>
          <p:cNvPr id="17" name="Rectangle 16"/>
          <p:cNvSpPr/>
          <p:nvPr/>
        </p:nvSpPr>
        <p:spPr>
          <a:xfrm>
            <a:off x="5391796" y="4875808"/>
            <a:ext cx="1311877" cy="821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err="1">
                <a:solidFill>
                  <a:schemeClr val="bg1"/>
                </a:solidFill>
              </a:rPr>
              <a:t>UI.h</a:t>
            </a:r>
            <a:endParaRPr lang="en-NZ" sz="1100" dirty="0">
              <a:solidFill>
                <a:schemeClr val="bg1"/>
              </a:solidFill>
            </a:endParaRPr>
          </a:p>
          <a:p>
            <a:r>
              <a:rPr lang="en-NZ" sz="500" dirty="0">
                <a:solidFill>
                  <a:schemeClr val="bg1"/>
                </a:solidFill>
              </a:rPr>
              <a:t>Private:</a:t>
            </a:r>
          </a:p>
          <a:p>
            <a:r>
              <a:rPr lang="en-NZ" sz="500" dirty="0" err="1">
                <a:solidFill>
                  <a:schemeClr val="bg1"/>
                </a:solidFill>
              </a:rPr>
              <a:t>int</a:t>
            </a:r>
            <a:r>
              <a:rPr lang="en-NZ" sz="500" dirty="0">
                <a:solidFill>
                  <a:schemeClr val="bg1"/>
                </a:solidFill>
              </a:rPr>
              <a:t> </a:t>
            </a:r>
            <a:r>
              <a:rPr lang="en-NZ" sz="500" dirty="0" err="1">
                <a:solidFill>
                  <a:schemeClr val="bg1"/>
                </a:solidFill>
              </a:rPr>
              <a:t>m_drawTime</a:t>
            </a:r>
            <a:r>
              <a:rPr lang="en-NZ" sz="500" dirty="0">
                <a:solidFill>
                  <a:schemeClr val="bg1"/>
                </a:solidFill>
              </a:rPr>
              <a:t> = 0;</a:t>
            </a:r>
          </a:p>
          <a:p>
            <a:r>
              <a:rPr lang="en-NZ" sz="500" dirty="0">
                <a:solidFill>
                  <a:schemeClr val="bg1"/>
                </a:solidFill>
              </a:rPr>
              <a:t>sf::Clock </a:t>
            </a:r>
            <a:r>
              <a:rPr lang="en-NZ" sz="500" dirty="0" err="1">
                <a:solidFill>
                  <a:schemeClr val="bg1"/>
                </a:solidFill>
              </a:rPr>
              <a:t>m_drawTimer</a:t>
            </a:r>
            <a:r>
              <a:rPr lang="en-NZ" sz="500" dirty="0">
                <a:solidFill>
                  <a:schemeClr val="bg1"/>
                </a:solidFill>
              </a:rPr>
              <a:t>;</a:t>
            </a:r>
          </a:p>
          <a:p>
            <a:r>
              <a:rPr lang="en-NZ" sz="500" dirty="0">
                <a:solidFill>
                  <a:schemeClr val="bg1"/>
                </a:solidFill>
              </a:rPr>
              <a:t>sf::Text </a:t>
            </a:r>
            <a:r>
              <a:rPr lang="en-NZ" sz="500" dirty="0" err="1">
                <a:solidFill>
                  <a:schemeClr val="bg1"/>
                </a:solidFill>
              </a:rPr>
              <a:t>m_txtFps</a:t>
            </a:r>
            <a:r>
              <a:rPr lang="en-NZ" sz="500" dirty="0">
                <a:solidFill>
                  <a:schemeClr val="bg1"/>
                </a:solidFill>
              </a:rPr>
              <a:t>;</a:t>
            </a:r>
          </a:p>
          <a:p>
            <a:r>
              <a:rPr lang="en-NZ" sz="500" dirty="0">
                <a:solidFill>
                  <a:schemeClr val="bg1"/>
                </a:solidFill>
              </a:rPr>
              <a:t>sf::Font </a:t>
            </a:r>
            <a:r>
              <a:rPr lang="en-NZ" sz="500" dirty="0" err="1">
                <a:solidFill>
                  <a:schemeClr val="bg1"/>
                </a:solidFill>
              </a:rPr>
              <a:t>m_fontArial</a:t>
            </a:r>
            <a:r>
              <a:rPr lang="en-NZ" sz="500" dirty="0">
                <a:solidFill>
                  <a:schemeClr val="bg1"/>
                </a:solidFill>
              </a:rPr>
              <a:t>;</a:t>
            </a:r>
          </a:p>
          <a:p>
            <a:r>
              <a:rPr lang="en-NZ" sz="500" dirty="0">
                <a:solidFill>
                  <a:schemeClr val="bg1"/>
                </a:solidFill>
              </a:rPr>
              <a:t>void draw(sf::</a:t>
            </a:r>
            <a:r>
              <a:rPr lang="en-NZ" sz="500" dirty="0" err="1">
                <a:solidFill>
                  <a:schemeClr val="bg1"/>
                </a:solidFill>
              </a:rPr>
              <a:t>RenderTarget</a:t>
            </a:r>
            <a:r>
              <a:rPr lang="en-NZ" sz="500" dirty="0">
                <a:solidFill>
                  <a:schemeClr val="bg1"/>
                </a:solidFill>
              </a:rPr>
              <a:t>&amp; target, sf::</a:t>
            </a:r>
            <a:r>
              <a:rPr lang="en-NZ" sz="500" dirty="0" err="1">
                <a:solidFill>
                  <a:schemeClr val="bg1"/>
                </a:solidFill>
              </a:rPr>
              <a:t>RenderStates</a:t>
            </a:r>
            <a:r>
              <a:rPr lang="en-NZ" sz="500" dirty="0">
                <a:solidFill>
                  <a:schemeClr val="bg1"/>
                </a:solidFill>
              </a:rPr>
              <a:t> states) </a:t>
            </a:r>
            <a:r>
              <a:rPr lang="en-NZ" sz="500" dirty="0" err="1">
                <a:solidFill>
                  <a:schemeClr val="bg1"/>
                </a:solidFill>
              </a:rPr>
              <a:t>const</a:t>
            </a:r>
            <a:r>
              <a:rPr lang="en-NZ" sz="500" dirty="0">
                <a:solidFill>
                  <a:schemeClr val="bg1"/>
                </a:solidFill>
              </a:rPr>
              <a:t>;</a:t>
            </a:r>
          </a:p>
          <a:p>
            <a:endParaRPr lang="en-NZ" sz="1400" dirty="0">
              <a:solidFill>
                <a:schemeClr val="bg1"/>
              </a:solidFill>
            </a:endParaRPr>
          </a:p>
          <a:p>
            <a:endParaRPr lang="en-NZ" sz="1400" dirty="0">
              <a:solidFill>
                <a:schemeClr val="bg1"/>
              </a:solidFill>
            </a:endParaRPr>
          </a:p>
        </p:txBody>
      </p:sp>
      <p:sp>
        <p:nvSpPr>
          <p:cNvPr id="18" name="Rectangle 17"/>
          <p:cNvSpPr/>
          <p:nvPr/>
        </p:nvSpPr>
        <p:spPr>
          <a:xfrm>
            <a:off x="8326758" y="1736805"/>
            <a:ext cx="1311877" cy="585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err="1">
                <a:solidFill>
                  <a:schemeClr val="bg1"/>
                </a:solidFill>
              </a:rPr>
              <a:t>World.h</a:t>
            </a:r>
            <a:endParaRPr lang="en-NZ" sz="1100" dirty="0">
              <a:solidFill>
                <a:schemeClr val="bg1"/>
              </a:solidFill>
            </a:endParaRPr>
          </a:p>
          <a:p>
            <a:r>
              <a:rPr lang="en-NZ" sz="500" dirty="0">
                <a:solidFill>
                  <a:schemeClr val="bg1"/>
                </a:solidFill>
              </a:rPr>
              <a:t>Private:</a:t>
            </a:r>
          </a:p>
          <a:p>
            <a:r>
              <a:rPr lang="en-NZ" sz="500" dirty="0">
                <a:solidFill>
                  <a:schemeClr val="bg1"/>
                </a:solidFill>
              </a:rPr>
              <a:t>void draw(sf::</a:t>
            </a:r>
            <a:r>
              <a:rPr lang="en-NZ" sz="500" dirty="0" err="1">
                <a:solidFill>
                  <a:schemeClr val="bg1"/>
                </a:solidFill>
              </a:rPr>
              <a:t>RenderTarget</a:t>
            </a:r>
            <a:r>
              <a:rPr lang="en-NZ" sz="500" dirty="0">
                <a:solidFill>
                  <a:schemeClr val="bg1"/>
                </a:solidFill>
              </a:rPr>
              <a:t>&amp; target, sf::</a:t>
            </a:r>
            <a:r>
              <a:rPr lang="en-NZ" sz="500" dirty="0" err="1">
                <a:solidFill>
                  <a:schemeClr val="bg1"/>
                </a:solidFill>
              </a:rPr>
              <a:t>RenderStates</a:t>
            </a:r>
            <a:r>
              <a:rPr lang="en-NZ" sz="500" dirty="0">
                <a:solidFill>
                  <a:schemeClr val="bg1"/>
                </a:solidFill>
              </a:rPr>
              <a:t> states) </a:t>
            </a:r>
            <a:r>
              <a:rPr lang="en-NZ" sz="500" dirty="0" err="1">
                <a:solidFill>
                  <a:schemeClr val="bg1"/>
                </a:solidFill>
              </a:rPr>
              <a:t>const</a:t>
            </a:r>
            <a:r>
              <a:rPr lang="en-NZ" sz="500" dirty="0">
                <a:solidFill>
                  <a:schemeClr val="bg1"/>
                </a:solidFill>
              </a:rPr>
              <a:t>;</a:t>
            </a:r>
          </a:p>
          <a:p>
            <a:r>
              <a:rPr lang="en-NZ" sz="500" dirty="0">
                <a:solidFill>
                  <a:schemeClr val="bg1"/>
                </a:solidFill>
              </a:rPr>
              <a:t>sf::Texture </a:t>
            </a:r>
            <a:r>
              <a:rPr lang="en-NZ" sz="500" dirty="0" err="1">
                <a:solidFill>
                  <a:schemeClr val="bg1"/>
                </a:solidFill>
              </a:rPr>
              <a:t>m_texture</a:t>
            </a:r>
            <a:r>
              <a:rPr lang="en-NZ" sz="500" dirty="0">
                <a:solidFill>
                  <a:schemeClr val="bg1"/>
                </a:solidFill>
              </a:rPr>
              <a:t>;</a:t>
            </a:r>
          </a:p>
          <a:p>
            <a:endParaRPr lang="en-NZ" sz="300" dirty="0">
              <a:solidFill>
                <a:schemeClr val="bg1"/>
              </a:solidFill>
            </a:endParaRPr>
          </a:p>
          <a:p>
            <a:endParaRPr lang="en-NZ" sz="1400" dirty="0">
              <a:solidFill>
                <a:schemeClr val="bg1"/>
              </a:solidFill>
            </a:endParaRPr>
          </a:p>
        </p:txBody>
      </p:sp>
      <p:sp>
        <p:nvSpPr>
          <p:cNvPr id="19" name="Rectangle 18"/>
          <p:cNvSpPr/>
          <p:nvPr/>
        </p:nvSpPr>
        <p:spPr>
          <a:xfrm>
            <a:off x="5391794" y="3587488"/>
            <a:ext cx="1311879" cy="5045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Game.cpp</a:t>
            </a:r>
            <a:endParaRPr lang="en-NZ" dirty="0">
              <a:solidFill>
                <a:schemeClr val="bg1"/>
              </a:solidFill>
            </a:endParaRPr>
          </a:p>
          <a:p>
            <a:r>
              <a:rPr lang="en-NZ" sz="500" dirty="0">
                <a:solidFill>
                  <a:schemeClr val="bg1"/>
                </a:solidFill>
              </a:rPr>
              <a:t>Game();</a:t>
            </a:r>
          </a:p>
          <a:p>
            <a:r>
              <a:rPr lang="en-NZ" sz="500" dirty="0">
                <a:solidFill>
                  <a:schemeClr val="bg1"/>
                </a:solidFill>
              </a:rPr>
              <a:t>~Game();</a:t>
            </a:r>
          </a:p>
          <a:p>
            <a:r>
              <a:rPr lang="en-NZ" sz="500" dirty="0">
                <a:solidFill>
                  <a:schemeClr val="bg1"/>
                </a:solidFill>
              </a:rPr>
              <a:t>Void Run();</a:t>
            </a:r>
          </a:p>
        </p:txBody>
      </p:sp>
      <p:sp>
        <p:nvSpPr>
          <p:cNvPr id="20" name="Rectangle 19"/>
          <p:cNvSpPr/>
          <p:nvPr/>
        </p:nvSpPr>
        <p:spPr>
          <a:xfrm>
            <a:off x="5391794" y="660302"/>
            <a:ext cx="1311879" cy="499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Targetver.cpp</a:t>
            </a:r>
            <a:endParaRPr lang="en-NZ" dirty="0">
              <a:solidFill>
                <a:schemeClr val="bg1"/>
              </a:solidFill>
            </a:endParaRPr>
          </a:p>
          <a:p>
            <a:r>
              <a:rPr lang="en-NZ" sz="500" dirty="0">
                <a:solidFill>
                  <a:schemeClr val="bg1"/>
                </a:solidFill>
              </a:rPr>
              <a:t>(</a:t>
            </a:r>
            <a:r>
              <a:rPr lang="en-NZ" sz="500" dirty="0" err="1">
                <a:solidFill>
                  <a:schemeClr val="bg1"/>
                </a:solidFill>
              </a:rPr>
              <a:t>tbd</a:t>
            </a:r>
            <a:r>
              <a:rPr lang="en-NZ" sz="500" dirty="0">
                <a:solidFill>
                  <a:schemeClr val="bg1"/>
                </a:solidFill>
              </a:rPr>
              <a:t>)</a:t>
            </a:r>
          </a:p>
        </p:txBody>
      </p:sp>
      <p:sp>
        <p:nvSpPr>
          <p:cNvPr id="21" name="Rectangle 20"/>
          <p:cNvSpPr/>
          <p:nvPr/>
        </p:nvSpPr>
        <p:spPr>
          <a:xfrm>
            <a:off x="5391794" y="5696848"/>
            <a:ext cx="1311879" cy="1040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UI.cpp</a:t>
            </a:r>
            <a:endParaRPr lang="en-NZ" dirty="0">
              <a:solidFill>
                <a:schemeClr val="bg1"/>
              </a:solidFill>
            </a:endParaRPr>
          </a:p>
          <a:p>
            <a:r>
              <a:rPr lang="en-NZ" sz="500" dirty="0">
                <a:solidFill>
                  <a:schemeClr val="bg1"/>
                </a:solidFill>
              </a:rPr>
              <a:t>UI();</a:t>
            </a:r>
          </a:p>
          <a:p>
            <a:r>
              <a:rPr lang="en-NZ" sz="500" dirty="0">
                <a:solidFill>
                  <a:schemeClr val="bg1"/>
                </a:solidFill>
              </a:rPr>
              <a:t>~UI();</a:t>
            </a:r>
          </a:p>
          <a:p>
            <a:r>
              <a:rPr lang="en-NZ" sz="500" dirty="0">
                <a:solidFill>
                  <a:schemeClr val="bg1"/>
                </a:solidFill>
              </a:rPr>
              <a:t>void </a:t>
            </a:r>
            <a:r>
              <a:rPr lang="en-NZ" sz="500" dirty="0" err="1">
                <a:solidFill>
                  <a:schemeClr val="bg1"/>
                </a:solidFill>
              </a:rPr>
              <a:t>handleInput</a:t>
            </a:r>
            <a:r>
              <a:rPr lang="en-NZ" sz="500" dirty="0">
                <a:solidFill>
                  <a:schemeClr val="bg1"/>
                </a:solidFill>
              </a:rPr>
              <a:t>(sf::Keyboard::Key key);</a:t>
            </a:r>
          </a:p>
          <a:p>
            <a:r>
              <a:rPr lang="en-NZ" sz="500" dirty="0">
                <a:solidFill>
                  <a:schemeClr val="bg1"/>
                </a:solidFill>
              </a:rPr>
              <a:t>void </a:t>
            </a:r>
            <a:r>
              <a:rPr lang="en-NZ" sz="500" dirty="0" err="1">
                <a:solidFill>
                  <a:schemeClr val="bg1"/>
                </a:solidFill>
              </a:rPr>
              <a:t>handleInput</a:t>
            </a:r>
            <a:r>
              <a:rPr lang="en-NZ" sz="500" dirty="0">
                <a:solidFill>
                  <a:schemeClr val="bg1"/>
                </a:solidFill>
              </a:rPr>
              <a:t>(sf::Mouse::Button button);</a:t>
            </a:r>
          </a:p>
          <a:p>
            <a:r>
              <a:rPr lang="en-NZ" sz="500" dirty="0">
                <a:solidFill>
                  <a:schemeClr val="bg1"/>
                </a:solidFill>
              </a:rPr>
              <a:t>sf::</a:t>
            </a:r>
            <a:r>
              <a:rPr lang="en-NZ" sz="500" dirty="0" err="1">
                <a:solidFill>
                  <a:schemeClr val="bg1"/>
                </a:solidFill>
              </a:rPr>
              <a:t>RectangleShape</a:t>
            </a:r>
            <a:r>
              <a:rPr lang="en-NZ" sz="500" dirty="0">
                <a:solidFill>
                  <a:schemeClr val="bg1"/>
                </a:solidFill>
              </a:rPr>
              <a:t> </a:t>
            </a:r>
            <a:r>
              <a:rPr lang="en-NZ" sz="500" dirty="0" err="1">
                <a:solidFill>
                  <a:schemeClr val="bg1"/>
                </a:solidFill>
              </a:rPr>
              <a:t>m_debugOverlay</a:t>
            </a:r>
            <a:r>
              <a:rPr lang="en-NZ" sz="500" dirty="0">
                <a:solidFill>
                  <a:schemeClr val="bg1"/>
                </a:solidFill>
              </a:rPr>
              <a:t>;</a:t>
            </a:r>
          </a:p>
          <a:p>
            <a:r>
              <a:rPr lang="en-NZ" sz="500" dirty="0">
                <a:solidFill>
                  <a:schemeClr val="bg1"/>
                </a:solidFill>
              </a:rPr>
              <a:t>bool </a:t>
            </a:r>
            <a:r>
              <a:rPr lang="en-NZ" sz="500" dirty="0" err="1">
                <a:solidFill>
                  <a:schemeClr val="bg1"/>
                </a:solidFill>
              </a:rPr>
              <a:t>m_debugOverlayEnabled</a:t>
            </a:r>
            <a:r>
              <a:rPr lang="en-NZ" sz="500" dirty="0">
                <a:solidFill>
                  <a:schemeClr val="bg1"/>
                </a:solidFill>
              </a:rPr>
              <a:t> = false;</a:t>
            </a:r>
          </a:p>
          <a:p>
            <a:r>
              <a:rPr lang="en-NZ" sz="500" dirty="0">
                <a:solidFill>
                  <a:schemeClr val="bg1"/>
                </a:solidFill>
              </a:rPr>
              <a:t>void </a:t>
            </a:r>
            <a:r>
              <a:rPr lang="en-NZ" sz="500" dirty="0" err="1">
                <a:solidFill>
                  <a:schemeClr val="bg1"/>
                </a:solidFill>
              </a:rPr>
              <a:t>toggleDebugMenu</a:t>
            </a:r>
            <a:r>
              <a:rPr lang="en-NZ" sz="500" dirty="0">
                <a:solidFill>
                  <a:schemeClr val="bg1"/>
                </a:solidFill>
              </a:rPr>
              <a:t>();</a:t>
            </a:r>
          </a:p>
          <a:p>
            <a:r>
              <a:rPr lang="en-NZ" sz="500" dirty="0">
                <a:solidFill>
                  <a:schemeClr val="bg1"/>
                </a:solidFill>
              </a:rPr>
              <a:t>void </a:t>
            </a:r>
            <a:r>
              <a:rPr lang="en-NZ" sz="500" dirty="0" err="1">
                <a:solidFill>
                  <a:schemeClr val="bg1"/>
                </a:solidFill>
              </a:rPr>
              <a:t>updateDrawTime</a:t>
            </a:r>
            <a:r>
              <a:rPr lang="en-NZ" sz="500" dirty="0">
                <a:solidFill>
                  <a:schemeClr val="bg1"/>
                </a:solidFill>
              </a:rPr>
              <a:t>();</a:t>
            </a:r>
          </a:p>
        </p:txBody>
      </p:sp>
      <p:sp>
        <p:nvSpPr>
          <p:cNvPr id="22" name="Rectangle 21"/>
          <p:cNvSpPr/>
          <p:nvPr/>
        </p:nvSpPr>
        <p:spPr>
          <a:xfrm>
            <a:off x="8326758" y="2350870"/>
            <a:ext cx="1311879" cy="5800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World.cpp</a:t>
            </a:r>
            <a:endParaRPr lang="en-NZ" dirty="0">
              <a:solidFill>
                <a:schemeClr val="bg1"/>
              </a:solidFill>
            </a:endParaRPr>
          </a:p>
          <a:p>
            <a:r>
              <a:rPr lang="en-NZ" sz="500" dirty="0">
                <a:solidFill>
                  <a:schemeClr val="bg1"/>
                </a:solidFill>
              </a:rPr>
              <a:t>World();</a:t>
            </a:r>
          </a:p>
          <a:p>
            <a:r>
              <a:rPr lang="en-NZ" sz="500" dirty="0">
                <a:solidFill>
                  <a:schemeClr val="bg1"/>
                </a:solidFill>
              </a:rPr>
              <a:t>~World():</a:t>
            </a:r>
          </a:p>
          <a:p>
            <a:r>
              <a:rPr lang="en-NZ" sz="500" dirty="0">
                <a:solidFill>
                  <a:schemeClr val="bg1"/>
                </a:solidFill>
              </a:rPr>
              <a:t>void tick();</a:t>
            </a:r>
          </a:p>
          <a:p>
            <a:r>
              <a:rPr lang="en-NZ" sz="500" dirty="0">
                <a:solidFill>
                  <a:schemeClr val="bg1"/>
                </a:solidFill>
              </a:rPr>
              <a:t>Void update();</a:t>
            </a:r>
          </a:p>
        </p:txBody>
      </p:sp>
      <p:sp>
        <p:nvSpPr>
          <p:cNvPr id="23" name="Rectangle 22"/>
          <p:cNvSpPr/>
          <p:nvPr/>
        </p:nvSpPr>
        <p:spPr>
          <a:xfrm>
            <a:off x="8326756" y="4194090"/>
            <a:ext cx="1311879" cy="3569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200" dirty="0">
                <a:solidFill>
                  <a:schemeClr val="bg1"/>
                </a:solidFill>
              </a:rPr>
              <a:t>Path.cpp</a:t>
            </a:r>
            <a:endParaRPr lang="en-NZ" dirty="0">
              <a:solidFill>
                <a:schemeClr val="bg1"/>
              </a:solidFill>
            </a:endParaRPr>
          </a:p>
          <a:p>
            <a:r>
              <a:rPr lang="en-NZ" sz="500" dirty="0">
                <a:solidFill>
                  <a:schemeClr val="bg1"/>
                </a:solidFill>
              </a:rPr>
              <a:t>(</a:t>
            </a:r>
            <a:r>
              <a:rPr lang="en-NZ" sz="500" dirty="0" err="1">
                <a:solidFill>
                  <a:schemeClr val="bg1"/>
                </a:solidFill>
              </a:rPr>
              <a:t>tbd</a:t>
            </a:r>
            <a:r>
              <a:rPr lang="en-NZ" sz="500" dirty="0">
                <a:solidFill>
                  <a:schemeClr val="bg1"/>
                </a:solidFill>
              </a:rPr>
              <a:t>)</a:t>
            </a:r>
          </a:p>
        </p:txBody>
      </p:sp>
      <p:sp>
        <p:nvSpPr>
          <p:cNvPr id="24" name="Rectangle 23"/>
          <p:cNvSpPr/>
          <p:nvPr/>
        </p:nvSpPr>
        <p:spPr>
          <a:xfrm>
            <a:off x="8326758" y="3792491"/>
            <a:ext cx="1311877" cy="4036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Z" sz="1100" dirty="0" err="1">
                <a:solidFill>
                  <a:schemeClr val="bg1"/>
                </a:solidFill>
              </a:rPr>
              <a:t>Path.h</a:t>
            </a:r>
            <a:endParaRPr lang="en-NZ" sz="1100" dirty="0">
              <a:solidFill>
                <a:schemeClr val="bg1"/>
              </a:solidFill>
            </a:endParaRPr>
          </a:p>
          <a:p>
            <a:r>
              <a:rPr lang="en-NZ" sz="500" dirty="0">
                <a:solidFill>
                  <a:schemeClr val="bg1"/>
                </a:solidFill>
              </a:rPr>
              <a:t>Private:</a:t>
            </a:r>
          </a:p>
          <a:p>
            <a:r>
              <a:rPr lang="en-NZ" sz="500" dirty="0">
                <a:solidFill>
                  <a:schemeClr val="bg1"/>
                </a:solidFill>
              </a:rPr>
              <a:t>(</a:t>
            </a:r>
            <a:r>
              <a:rPr lang="en-NZ" sz="500" dirty="0" err="1">
                <a:solidFill>
                  <a:schemeClr val="bg1"/>
                </a:solidFill>
              </a:rPr>
              <a:t>tbd</a:t>
            </a:r>
            <a:r>
              <a:rPr lang="en-NZ" sz="500" dirty="0">
                <a:solidFill>
                  <a:schemeClr val="bg1"/>
                </a:solidFill>
              </a:rPr>
              <a:t>)</a:t>
            </a:r>
          </a:p>
          <a:p>
            <a:endParaRPr lang="en-NZ" sz="1400" dirty="0">
              <a:solidFill>
                <a:schemeClr val="bg1"/>
              </a:solidFill>
            </a:endParaRPr>
          </a:p>
        </p:txBody>
      </p:sp>
    </p:spTree>
    <p:extLst>
      <p:ext uri="{BB962C8B-B14F-4D97-AF65-F5344CB8AC3E}">
        <p14:creationId xmlns:p14="http://schemas.microsoft.com/office/powerpoint/2010/main" val="124053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31056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590366" cy="1320800"/>
          </a:xfrm>
        </p:spPr>
        <p:txBody>
          <a:bodyPr/>
          <a:lstStyle/>
          <a:p>
            <a:pPr algn="r"/>
            <a:r>
              <a:rPr lang="en-NZ" dirty="0"/>
              <a:t>Initial Ideas</a:t>
            </a:r>
          </a:p>
        </p:txBody>
      </p:sp>
      <p:sp>
        <p:nvSpPr>
          <p:cNvPr id="3" name="Content Placeholder 2"/>
          <p:cNvSpPr>
            <a:spLocks noGrp="1"/>
          </p:cNvSpPr>
          <p:nvPr>
            <p:ph idx="1"/>
          </p:nvPr>
        </p:nvSpPr>
        <p:spPr>
          <a:xfrm>
            <a:off x="5350934" y="1930400"/>
            <a:ext cx="6587066" cy="3880773"/>
          </a:xfrm>
        </p:spPr>
        <p:txBody>
          <a:bodyPr/>
          <a:lstStyle/>
          <a:p>
            <a:r>
              <a:rPr lang="en-NZ" dirty="0"/>
              <a:t>Age of Empires style, Real Time Strategy civilisation management.</a:t>
            </a:r>
          </a:p>
          <a:p>
            <a:pPr lvl="1"/>
            <a:r>
              <a:rPr lang="en-NZ" dirty="0"/>
              <a:t>Isometric view</a:t>
            </a:r>
          </a:p>
          <a:p>
            <a:pPr lvl="1"/>
            <a:r>
              <a:rPr lang="en-NZ" dirty="0"/>
              <a:t>Mouse based interaction</a:t>
            </a:r>
          </a:p>
          <a:p>
            <a:pPr lvl="1"/>
            <a:r>
              <a:rPr lang="en-NZ" dirty="0"/>
              <a:t>Hot bar for menus and adjustments</a:t>
            </a:r>
          </a:p>
          <a:p>
            <a:pPr lvl="1"/>
            <a:r>
              <a:rPr lang="en-NZ" dirty="0"/>
              <a:t>Fog of War map discoverability</a:t>
            </a:r>
          </a:p>
          <a:p>
            <a:pPr lvl="1"/>
            <a:r>
              <a:rPr lang="en-NZ" dirty="0"/>
              <a:t>Unit grouping (Boids)</a:t>
            </a:r>
          </a:p>
          <a:p>
            <a:pPr lvl="1"/>
            <a:r>
              <a:rPr lang="en-NZ" dirty="0"/>
              <a:t>Competing against AI civilisation</a:t>
            </a:r>
          </a:p>
          <a:p>
            <a:r>
              <a:rPr lang="en-NZ" dirty="0"/>
              <a:t>Far too complicated for the time allocated and our knowledge level</a:t>
            </a:r>
          </a:p>
        </p:txBody>
      </p:sp>
      <p:pic>
        <p:nvPicPr>
          <p:cNvPr id="1026" name="Picture 2" descr="http://files.vforum.vn/2013/T06/img/diendanbaclieu-95792-age-of-empi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50362"/>
            <a:ext cx="5588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631" y="511176"/>
            <a:ext cx="3444702" cy="1320800"/>
          </a:xfrm>
        </p:spPr>
        <p:txBody>
          <a:bodyPr/>
          <a:lstStyle/>
          <a:p>
            <a:r>
              <a:rPr lang="en-NZ" dirty="0"/>
              <a:t>Adjusting Ideas</a:t>
            </a:r>
          </a:p>
        </p:txBody>
      </p:sp>
      <p:sp>
        <p:nvSpPr>
          <p:cNvPr id="3" name="Content Placeholder 2"/>
          <p:cNvSpPr>
            <a:spLocks noGrp="1"/>
          </p:cNvSpPr>
          <p:nvPr>
            <p:ph idx="1"/>
          </p:nvPr>
        </p:nvSpPr>
        <p:spPr>
          <a:xfrm>
            <a:off x="4660900" y="2262189"/>
            <a:ext cx="5486400" cy="3880773"/>
          </a:xfrm>
        </p:spPr>
        <p:txBody>
          <a:bodyPr/>
          <a:lstStyle/>
          <a:p>
            <a:pPr marL="0" indent="0">
              <a:buNone/>
            </a:pPr>
            <a:r>
              <a:rPr lang="en-NZ" dirty="0"/>
              <a:t>Look at other games such as X-Com, </a:t>
            </a:r>
            <a:r>
              <a:rPr lang="en-NZ" dirty="0" err="1"/>
              <a:t>Xenonauts</a:t>
            </a:r>
            <a:r>
              <a:rPr lang="en-NZ" dirty="0"/>
              <a:t> and Final Fantasy Tactics Advance</a:t>
            </a:r>
          </a:p>
          <a:p>
            <a:endParaRPr lang="en-NZ" dirty="0"/>
          </a:p>
          <a:p>
            <a:r>
              <a:rPr lang="en-NZ" dirty="0"/>
              <a:t>Change from RTS to Turn-Based Strategy</a:t>
            </a:r>
          </a:p>
          <a:p>
            <a:r>
              <a:rPr lang="en-NZ" dirty="0"/>
              <a:t>Simplify Fog-of-War to a smaller view window of a larger world</a:t>
            </a:r>
          </a:p>
          <a:p>
            <a:r>
              <a:rPr lang="en-NZ" dirty="0"/>
              <a:t>Change the sub-genre from civ management to shooter/action</a:t>
            </a:r>
          </a:p>
          <a:p>
            <a:pPr lvl="1"/>
            <a:r>
              <a:rPr lang="en-NZ" dirty="0"/>
              <a:t>Simplifies hot bar</a:t>
            </a:r>
          </a:p>
          <a:p>
            <a:pPr lvl="1"/>
            <a:r>
              <a:rPr lang="en-NZ" dirty="0"/>
              <a:t>Reduces the number of units and interactive object types</a:t>
            </a:r>
          </a:p>
        </p:txBody>
      </p:sp>
      <p:pic>
        <p:nvPicPr>
          <p:cNvPr id="2050" name="Picture 2" descr="http://cdn.escapistmagazine.com/media/global/images/library/deriv/56/5603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 y="3959225"/>
            <a:ext cx="44958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ytimg.com/vi/mZ3KK4edPk0/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096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67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Initial Concept</a:t>
            </a:r>
          </a:p>
        </p:txBody>
      </p:sp>
      <p:sp>
        <p:nvSpPr>
          <p:cNvPr id="3" name="Content Placeholder 2"/>
          <p:cNvSpPr>
            <a:spLocks noGrp="1"/>
          </p:cNvSpPr>
          <p:nvPr>
            <p:ph idx="1"/>
          </p:nvPr>
        </p:nvSpPr>
        <p:spPr>
          <a:xfrm>
            <a:off x="4610100" y="1549400"/>
            <a:ext cx="6146800" cy="4673600"/>
          </a:xfrm>
        </p:spPr>
        <p:txBody>
          <a:bodyPr>
            <a:normAutofit/>
          </a:bodyPr>
          <a:lstStyle/>
          <a:p>
            <a:r>
              <a:rPr lang="en-NZ" dirty="0"/>
              <a:t>Sci-Fi, Turn based shooter</a:t>
            </a:r>
          </a:p>
          <a:p>
            <a:r>
              <a:rPr lang="en-NZ" dirty="0"/>
              <a:t>Isometric view</a:t>
            </a:r>
          </a:p>
          <a:p>
            <a:r>
              <a:rPr lang="en-NZ" dirty="0"/>
              <a:t>Grid map</a:t>
            </a:r>
          </a:p>
          <a:p>
            <a:r>
              <a:rPr lang="en-NZ" dirty="0"/>
              <a:t>Open environments, tree obstacles</a:t>
            </a:r>
          </a:p>
          <a:p>
            <a:r>
              <a:rPr lang="en-NZ" dirty="0"/>
              <a:t>Rivers separating ‘Zones’, joined by bridges (variable)</a:t>
            </a:r>
          </a:p>
          <a:p>
            <a:r>
              <a:rPr lang="en-NZ" dirty="0"/>
              <a:t>Goal: to escape, path is unknown by player</a:t>
            </a:r>
          </a:p>
          <a:p>
            <a:r>
              <a:rPr lang="en-NZ" dirty="0"/>
              <a:t>Enemies within each zone</a:t>
            </a:r>
          </a:p>
          <a:p>
            <a:r>
              <a:rPr lang="en-NZ" dirty="0"/>
              <a:t>Click to move (A*/BFS pathfinding)</a:t>
            </a:r>
          </a:p>
          <a:p>
            <a:r>
              <a:rPr lang="en-NZ" dirty="0"/>
              <a:t>Limited actions per turn</a:t>
            </a:r>
          </a:p>
          <a:p>
            <a:r>
              <a:rPr lang="en-NZ" dirty="0"/>
              <a:t>Accuracy based on weapon type, distance and character</a:t>
            </a:r>
          </a:p>
          <a:p>
            <a:endParaRPr lang="en-NZ" dirty="0"/>
          </a:p>
          <a:p>
            <a:endParaRPr lang="en-NZ"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581" y="1483323"/>
            <a:ext cx="2975855" cy="421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3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Sprites</a:t>
            </a:r>
          </a:p>
        </p:txBody>
      </p:sp>
      <p:sp>
        <p:nvSpPr>
          <p:cNvPr id="3" name="Content Placeholder 2"/>
          <p:cNvSpPr>
            <a:spLocks noGrp="1"/>
          </p:cNvSpPr>
          <p:nvPr>
            <p:ph idx="1"/>
          </p:nvPr>
        </p:nvSpPr>
        <p:spPr>
          <a:xfrm>
            <a:off x="5609491" y="1572761"/>
            <a:ext cx="6302201" cy="4468601"/>
          </a:xfrm>
        </p:spPr>
        <p:txBody>
          <a:bodyPr/>
          <a:lstStyle/>
          <a:p>
            <a:r>
              <a:rPr lang="en-NZ" dirty="0"/>
              <a:t>Angles need to match the world offset</a:t>
            </a:r>
          </a:p>
          <a:p>
            <a:r>
              <a:rPr lang="en-NZ" dirty="0"/>
              <a:t>FFTA sprite sheet as reference for now as this is done in isometric view</a:t>
            </a:r>
          </a:p>
          <a:p>
            <a:r>
              <a:rPr lang="en-NZ" dirty="0"/>
              <a:t>Using SFML’s </a:t>
            </a:r>
            <a:r>
              <a:rPr lang="en-NZ" dirty="0" err="1"/>
              <a:t>sf</a:t>
            </a:r>
            <a:r>
              <a:rPr lang="en-NZ" dirty="0"/>
              <a:t>::texture and </a:t>
            </a:r>
            <a:r>
              <a:rPr lang="en-NZ" dirty="0" err="1"/>
              <a:t>sf</a:t>
            </a:r>
            <a:r>
              <a:rPr lang="en-NZ" dirty="0"/>
              <a:t>::sprite classes for implementation</a:t>
            </a:r>
          </a:p>
          <a:p>
            <a:r>
              <a:rPr lang="en-NZ" dirty="0"/>
              <a:t>Using the sprite sheet to the left (modified for implementation) as a placeholder, proper sprite design is secondary so this will be done only if there is extra time after main game logic has been implemented</a:t>
            </a:r>
          </a:p>
          <a:p>
            <a:endParaRPr lang="en-NZ" dirty="0"/>
          </a:p>
        </p:txBody>
      </p:sp>
      <p:pic>
        <p:nvPicPr>
          <p:cNvPr id="2050" name="Picture 2" descr="http://spritedatabase.net/files/gba/994/Sprite/Figh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66" y="1572761"/>
            <a:ext cx="5218363" cy="345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18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Character</a:t>
            </a:r>
          </a:p>
        </p:txBody>
      </p:sp>
      <p:sp>
        <p:nvSpPr>
          <p:cNvPr id="3" name="Content Placeholder 2"/>
          <p:cNvSpPr>
            <a:spLocks noGrp="1"/>
          </p:cNvSpPr>
          <p:nvPr>
            <p:ph idx="1"/>
          </p:nvPr>
        </p:nvSpPr>
        <p:spPr>
          <a:xfrm>
            <a:off x="5397500" y="2160589"/>
            <a:ext cx="6184900" cy="3880773"/>
          </a:xfrm>
        </p:spPr>
        <p:txBody>
          <a:bodyPr/>
          <a:lstStyle/>
          <a:p>
            <a:r>
              <a:rPr lang="en-NZ" dirty="0"/>
              <a:t>Information stored in character class/script file</a:t>
            </a:r>
          </a:p>
          <a:p>
            <a:r>
              <a:rPr lang="en-NZ" dirty="0"/>
              <a:t>One of three weapons: Pistol, Sniper rifle, Shotgun</a:t>
            </a:r>
          </a:p>
          <a:p>
            <a:r>
              <a:rPr lang="en-NZ" dirty="0"/>
              <a:t>Strengths and weaknesses(accuracy, movement, health, </a:t>
            </a:r>
            <a:r>
              <a:rPr lang="en-NZ" dirty="0" err="1"/>
              <a:t>etc</a:t>
            </a:r>
            <a:r>
              <a:rPr lang="en-NZ" dirty="0"/>
              <a:t>)</a:t>
            </a:r>
          </a:p>
          <a:p>
            <a:r>
              <a:rPr lang="en-NZ" dirty="0"/>
              <a:t>Characters, enemies, bosses will all be under a character class, but subclasses under these will dictate unique parameters</a:t>
            </a:r>
          </a:p>
          <a:p>
            <a:endParaRPr lang="en-NZ" dirty="0"/>
          </a:p>
        </p:txBody>
      </p:sp>
      <p:pic>
        <p:nvPicPr>
          <p:cNvPr id="1027" name="Picture 3" descr="C:\Users\·Aquila\Documents\Unitec 2016\ISCG6442 - Game\Assignment 2 files\char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00" y="1565731"/>
            <a:ext cx="4008384" cy="483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9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Enemies</a:t>
            </a:r>
          </a:p>
        </p:txBody>
      </p:sp>
      <p:sp>
        <p:nvSpPr>
          <p:cNvPr id="3" name="Content Placeholder 2"/>
          <p:cNvSpPr>
            <a:spLocks noGrp="1"/>
          </p:cNvSpPr>
          <p:nvPr>
            <p:ph idx="1"/>
          </p:nvPr>
        </p:nvSpPr>
        <p:spPr>
          <a:xfrm>
            <a:off x="4699000" y="2224089"/>
            <a:ext cx="6861002" cy="3880773"/>
          </a:xfrm>
        </p:spPr>
        <p:txBody>
          <a:bodyPr/>
          <a:lstStyle/>
          <a:p>
            <a:r>
              <a:rPr lang="en-NZ" dirty="0"/>
              <a:t>Standard enemies and boss enemy</a:t>
            </a:r>
          </a:p>
          <a:p>
            <a:r>
              <a:rPr lang="en-NZ" dirty="0"/>
              <a:t>Random accuracy, strength, health, movement (perhaps based on a difficulty setting / variable)</a:t>
            </a:r>
          </a:p>
          <a:p>
            <a:r>
              <a:rPr lang="en-NZ" dirty="0"/>
              <a:t>Limited roaming area (zone restricted?)</a:t>
            </a:r>
          </a:p>
          <a:p>
            <a:r>
              <a:rPr lang="en-NZ" dirty="0" err="1"/>
              <a:t>Etc</a:t>
            </a:r>
            <a:endParaRPr lang="en-NZ" dirty="0"/>
          </a:p>
          <a:p>
            <a:r>
              <a:rPr lang="en-NZ" dirty="0"/>
              <a:t>Boss enemies could take up double the space on the grid (2x2)</a:t>
            </a:r>
          </a:p>
          <a:p>
            <a:r>
              <a:rPr lang="en-NZ" dirty="0"/>
              <a:t>Characters, enemies, bosses will all be under a character class, but subclasses under these will dictate unique parameters</a:t>
            </a:r>
          </a:p>
          <a:p>
            <a:endParaRPr lang="en-NZ" dirty="0"/>
          </a:p>
        </p:txBody>
      </p:sp>
      <p:pic>
        <p:nvPicPr>
          <p:cNvPr id="3074" name="Picture 2" descr="C:\Users\·Aquila\Documents\Unitec 2016\ISCG6442 - Game\Assignment 2 files\enem_bo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629" y="1549399"/>
            <a:ext cx="3656693" cy="467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28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World</a:t>
            </a:r>
          </a:p>
        </p:txBody>
      </p:sp>
      <p:sp>
        <p:nvSpPr>
          <p:cNvPr id="3" name="Content Placeholder 2"/>
          <p:cNvSpPr>
            <a:spLocks noGrp="1"/>
          </p:cNvSpPr>
          <p:nvPr>
            <p:ph idx="1"/>
          </p:nvPr>
        </p:nvSpPr>
        <p:spPr>
          <a:xfrm>
            <a:off x="4392386" y="2160589"/>
            <a:ext cx="4881616" cy="3880773"/>
          </a:xfrm>
        </p:spPr>
        <p:txBody>
          <a:bodyPr/>
          <a:lstStyle/>
          <a:p>
            <a:r>
              <a:rPr lang="en-NZ" dirty="0"/>
              <a:t>Using Tiled for world construction, will be primarily focusing on flat plane level for now</a:t>
            </a:r>
          </a:p>
          <a:p>
            <a:r>
              <a:rPr lang="en-NZ" dirty="0"/>
              <a:t>Will implement elevated terrain if there’s time</a:t>
            </a:r>
          </a:p>
          <a:p>
            <a:r>
              <a:rPr lang="en-NZ" dirty="0"/>
              <a:t>Will be aiming to implement obstacles and differing terrain types (e.g., ground, bridge, river, out-of-bounds) that have conditional movement.</a:t>
            </a:r>
          </a:p>
        </p:txBody>
      </p:sp>
      <p:pic>
        <p:nvPicPr>
          <p:cNvPr id="4098" name="Picture 2" descr="http://ffta.mimigyaru.com/medias/lieux/carte_2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42647"/>
            <a:ext cx="41529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Pathfinding</a:t>
            </a:r>
          </a:p>
        </p:txBody>
      </p:sp>
      <p:sp>
        <p:nvSpPr>
          <p:cNvPr id="3" name="Content Placeholder 2"/>
          <p:cNvSpPr>
            <a:spLocks noGrp="1"/>
          </p:cNvSpPr>
          <p:nvPr>
            <p:ph idx="1"/>
          </p:nvPr>
        </p:nvSpPr>
        <p:spPr>
          <a:xfrm>
            <a:off x="4520514" y="1625146"/>
            <a:ext cx="5880100" cy="3880773"/>
          </a:xfrm>
        </p:spPr>
        <p:txBody>
          <a:bodyPr/>
          <a:lstStyle/>
          <a:p>
            <a:r>
              <a:rPr lang="en-NZ" dirty="0"/>
              <a:t>Breadth First Search or A* Algorithm</a:t>
            </a:r>
          </a:p>
          <a:p>
            <a:r>
              <a:rPr lang="en-NZ" dirty="0"/>
              <a:t>Check each grid location surrounding</a:t>
            </a:r>
          </a:p>
          <a:p>
            <a:r>
              <a:rPr lang="en-NZ" dirty="0"/>
              <a:t>Weighted nodes based on distance from finish</a:t>
            </a:r>
          </a:p>
          <a:p>
            <a:r>
              <a:rPr lang="en-NZ" dirty="0"/>
              <a:t>Once finish is found, use shortest path</a:t>
            </a:r>
          </a:p>
          <a:p>
            <a:r>
              <a:rPr lang="en-NZ" dirty="0"/>
              <a:t>Very efficient and performance friendly</a:t>
            </a:r>
          </a:p>
          <a:p>
            <a:endParaRPr lang="en-NZ"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3" y="1625146"/>
            <a:ext cx="4216853" cy="4216853"/>
          </a:xfrm>
          <a:prstGeom prst="rect">
            <a:avLst/>
          </a:prstGeom>
        </p:spPr>
      </p:pic>
    </p:spTree>
    <p:extLst>
      <p:ext uri="{BB962C8B-B14F-4D97-AF65-F5344CB8AC3E}">
        <p14:creationId xmlns:p14="http://schemas.microsoft.com/office/powerpoint/2010/main" val="118454070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648</TotalTime>
  <Words>1380</Words>
  <Application>Microsoft Office PowerPoint</Application>
  <PresentationFormat>Widescreen</PresentationFormat>
  <Paragraphs>214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Calibri</vt:lpstr>
      <vt:lpstr>Trebuchet MS</vt:lpstr>
      <vt:lpstr>Wingdings 3</vt:lpstr>
      <vt:lpstr>Facet</vt:lpstr>
      <vt:lpstr>Assignment 1  Game proposition</vt:lpstr>
      <vt:lpstr>Initial Ideas</vt:lpstr>
      <vt:lpstr>Adjusting Ideas</vt:lpstr>
      <vt:lpstr>Initial Concept</vt:lpstr>
      <vt:lpstr>Sprites</vt:lpstr>
      <vt:lpstr>Character</vt:lpstr>
      <vt:lpstr>Enemies</vt:lpstr>
      <vt:lpstr>World</vt:lpstr>
      <vt:lpstr>Pathfinding</vt:lpstr>
      <vt:lpstr>Breadth First Search</vt:lpstr>
      <vt:lpstr>A*</vt:lpstr>
      <vt:lpstr>Combat Interaction</vt:lpstr>
      <vt:lpstr>Class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Game proposition</dc:title>
  <dc:creator>Jesse Schollitt</dc:creator>
  <cp:lastModifiedBy>Jesse Schollitt</cp:lastModifiedBy>
  <cp:revision>47</cp:revision>
  <dcterms:created xsi:type="dcterms:W3CDTF">2016-09-29T00:59:53Z</dcterms:created>
  <dcterms:modified xsi:type="dcterms:W3CDTF">2016-10-13T10:06:57Z</dcterms:modified>
</cp:coreProperties>
</file>