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7" r:id="rId3"/>
    <p:sldId id="258" r:id="rId4"/>
    <p:sldId id="259" r:id="rId5"/>
    <p:sldId id="260" r:id="rId6"/>
    <p:sldId id="261" r:id="rId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F1876-93D0-4150-BF10-EC70A2BFFBC7}" v="10" dt="2021-01-10T18:20:21.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503" autoAdjust="0"/>
  </p:normalViewPr>
  <p:slideViewPr>
    <p:cSldViewPr snapToGrid="0">
      <p:cViewPr varScale="1">
        <p:scale>
          <a:sx n="69" d="100"/>
          <a:sy n="69" d="100"/>
        </p:scale>
        <p:origin x="-5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27502-C187-4B37-B6C2-54986F268E94}"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15748-31DB-4C07-946A-9317B1C92455}" type="slidenum">
              <a:rPr lang="en-US" smtClean="0"/>
              <a:t>‹#›</a:t>
            </a:fld>
            <a:endParaRPr lang="en-US"/>
          </a:p>
        </p:txBody>
      </p:sp>
    </p:spTree>
    <p:extLst>
      <p:ext uri="{BB962C8B-B14F-4D97-AF65-F5344CB8AC3E}">
        <p14:creationId xmlns:p14="http://schemas.microsoft.com/office/powerpoint/2010/main" val="352127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solidFill>
                  <a:srgbClr val="000000"/>
                </a:solidFill>
                <a:effectLst/>
                <a:latin typeface="tahoma" panose="020B0604030504040204" pitchFamily="34" charset="0"/>
              </a:rPr>
              <a:t> We would like to answer the question if microplastic exposure affects host susceptibility to infection, so </a:t>
            </a:r>
            <a:r>
              <a:rPr lang="en-US" dirty="0"/>
              <a:t>I would like to propose the following experimental design in order to do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solidFill>
                  <a:srgbClr val="000000"/>
                </a:solidFill>
                <a:effectLst/>
                <a:latin typeface="tahoma" panose="020B0604030504040204" pitchFamily="34" charset="0"/>
              </a:rPr>
              <a:t>we want to expose 2 clones of Daphnia </a:t>
            </a:r>
            <a:r>
              <a:rPr lang="en-US" b="0" i="0" dirty="0" err="1">
                <a:solidFill>
                  <a:srgbClr val="000000"/>
                </a:solidFill>
                <a:effectLst/>
                <a:latin typeface="tahoma" panose="020B0604030504040204" pitchFamily="34" charset="0"/>
              </a:rPr>
              <a:t>galeata</a:t>
            </a:r>
            <a:r>
              <a:rPr lang="en-US" b="0" i="0" dirty="0">
                <a:solidFill>
                  <a:srgbClr val="000000"/>
                </a:solidFill>
                <a:effectLst/>
                <a:latin typeface="tahoma" panose="020B0604030504040204" pitchFamily="34" charset="0"/>
              </a:rPr>
              <a:t> to two type of stressors: Infected and non-infected with the fungal parasite </a:t>
            </a:r>
            <a:r>
              <a:rPr lang="en-GB" b="0" i="0" dirty="0" err="1">
                <a:solidFill>
                  <a:srgbClr val="000000"/>
                </a:solidFill>
                <a:effectLst/>
                <a:latin typeface="tahoma" panose="020B0604030504040204" pitchFamily="34" charset="0"/>
              </a:rPr>
              <a:t>Metschikowia</a:t>
            </a:r>
            <a:r>
              <a:rPr lang="en-GB" b="0" i="0" dirty="0">
                <a:solidFill>
                  <a:srgbClr val="000000"/>
                </a:solidFill>
                <a:effectLst/>
                <a:latin typeface="tahoma" panose="020B0604030504040204" pitchFamily="34" charset="0"/>
              </a:rPr>
              <a:t>, and into three different concentrations of </a:t>
            </a:r>
            <a:r>
              <a:rPr lang="en-GB" b="0" i="0" dirty="0" err="1">
                <a:solidFill>
                  <a:srgbClr val="000000"/>
                </a:solidFill>
                <a:effectLst/>
                <a:latin typeface="tahoma" panose="020B0604030504040204" pitchFamily="34" charset="0"/>
              </a:rPr>
              <a:t>Nanoplastics</a:t>
            </a:r>
            <a:r>
              <a:rPr lang="en-GB" b="0" i="0" dirty="0">
                <a:solidFill>
                  <a:srgbClr val="000000"/>
                </a:solidFill>
                <a:effectLst/>
                <a:latin typeface="tahoma" panose="020B0604030504040204" pitchFamily="34" charset="0"/>
              </a:rPr>
              <a:t> control Low and high. This design will be replicated 20 times, giving us a total of 240 experimental units.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tahoma" panose="020B0604030504040204" pitchFamily="34" charset="0"/>
            </a:endParaRPr>
          </a:p>
          <a:p>
            <a:pPr algn="l"/>
            <a:r>
              <a:rPr lang="en-US" sz="1800" b="0" i="0" dirty="0">
                <a:solidFill>
                  <a:srgbClr val="000000"/>
                </a:solidFill>
                <a:effectLst/>
                <a:latin typeface="tahoma" panose="020B0604030504040204" pitchFamily="34" charset="0"/>
              </a:rPr>
              <a:t>we would like to discuss :</a:t>
            </a:r>
          </a:p>
          <a:p>
            <a:pPr algn="l"/>
            <a:r>
              <a:rPr lang="en-US" sz="1800" b="0" i="0" dirty="0">
                <a:solidFill>
                  <a:srgbClr val="000000"/>
                </a:solidFill>
                <a:effectLst/>
                <a:latin typeface="tahoma" panose="020B0604030504040204" pitchFamily="34" charset="0"/>
              </a:rPr>
              <a:t>If it is easier for the host to get infected in presence of </a:t>
            </a:r>
            <a:r>
              <a:rPr lang="en-US" sz="1800" b="0" i="0" dirty="0" err="1">
                <a:solidFill>
                  <a:srgbClr val="000000"/>
                </a:solidFill>
                <a:effectLst/>
                <a:latin typeface="tahoma" panose="020B0604030504040204" pitchFamily="34" charset="0"/>
              </a:rPr>
              <a:t>nanoplastics</a:t>
            </a:r>
            <a:endParaRPr lang="en-US" sz="1800" b="0" i="0" dirty="0">
              <a:solidFill>
                <a:srgbClr val="000000"/>
              </a:solidFill>
              <a:effectLst/>
              <a:latin typeface="tahoma" panose="020B0604030504040204" pitchFamily="34" charset="0"/>
            </a:endParaRPr>
          </a:p>
          <a:p>
            <a:pPr algn="l"/>
            <a:r>
              <a:rPr lang="en-US" sz="1800" b="0" i="0" dirty="0">
                <a:solidFill>
                  <a:srgbClr val="000000"/>
                </a:solidFill>
                <a:effectLst/>
                <a:latin typeface="tahoma" panose="020B0604030504040204" pitchFamily="34" charset="0"/>
              </a:rPr>
              <a:t>The intensity of infection. The </a:t>
            </a:r>
            <a:r>
              <a:rPr lang="en-US" sz="1800" b="0" i="0" dirty="0" err="1">
                <a:solidFill>
                  <a:srgbClr val="000000"/>
                </a:solidFill>
                <a:effectLst/>
                <a:latin typeface="tahoma" panose="020B0604030504040204" pitchFamily="34" charset="0"/>
              </a:rPr>
              <a:t>proporsion</a:t>
            </a:r>
            <a:r>
              <a:rPr lang="en-US" sz="1800" b="0" i="0" dirty="0">
                <a:solidFill>
                  <a:srgbClr val="000000"/>
                </a:solidFill>
                <a:effectLst/>
                <a:latin typeface="tahoma" panose="020B0604030504040204" pitchFamily="34" charset="0"/>
              </a:rPr>
              <a:t> of successfully terminally infected individuals..</a:t>
            </a:r>
          </a:p>
          <a:p>
            <a:pPr algn="l"/>
            <a:r>
              <a:rPr lang="en-US" sz="1800" b="0" i="0" dirty="0">
                <a:solidFill>
                  <a:srgbClr val="000000"/>
                </a:solidFill>
                <a:effectLst/>
                <a:latin typeface="tahoma" panose="020B0604030504040204" pitchFamily="34" charset="0"/>
              </a:rPr>
              <a:t> And if the </a:t>
            </a:r>
            <a:r>
              <a:rPr lang="en-US" sz="1800" b="0" i="0" dirty="0" err="1">
                <a:solidFill>
                  <a:srgbClr val="000000"/>
                </a:solidFill>
                <a:effectLst/>
                <a:latin typeface="tahoma" panose="020B0604030504040204" pitchFamily="34" charset="0"/>
              </a:rPr>
              <a:t>nanoplastics</a:t>
            </a:r>
            <a:r>
              <a:rPr lang="en-US" sz="1800" b="0" i="0" dirty="0">
                <a:solidFill>
                  <a:srgbClr val="000000"/>
                </a:solidFill>
                <a:effectLst/>
                <a:latin typeface="tahoma" panose="020B0604030504040204" pitchFamily="34" charset="0"/>
              </a:rPr>
              <a:t> have any influence at the spread of diseases.</a:t>
            </a:r>
            <a:br>
              <a:rPr lang="en-US" sz="1800" b="0" i="0" dirty="0">
                <a:solidFill>
                  <a:srgbClr val="000000"/>
                </a:solidFill>
                <a:effectLst/>
                <a:latin typeface="tahoma" panose="020B0604030504040204" pitchFamily="34" charset="0"/>
              </a:rPr>
            </a:br>
            <a:endParaRPr lang="en-US" sz="1800" b="0" i="0" dirty="0">
              <a:solidFill>
                <a:srgbClr val="000000"/>
              </a:solidFill>
              <a:effectLst/>
              <a:latin typeface="tahoma" panose="020B0604030504040204" pitchFamily="34" charset="0"/>
            </a:endParaRPr>
          </a:p>
          <a:p>
            <a:r>
              <a:rPr lang="en-US" dirty="0"/>
              <a:t/>
            </a:r>
            <a:br>
              <a:rPr lang="en-US" dirty="0"/>
            </a:br>
            <a:endParaRPr lang="en-US" dirty="0"/>
          </a:p>
        </p:txBody>
      </p:sp>
      <p:sp>
        <p:nvSpPr>
          <p:cNvPr id="4" name="Slide Number Placeholder 3"/>
          <p:cNvSpPr>
            <a:spLocks noGrp="1"/>
          </p:cNvSpPr>
          <p:nvPr>
            <p:ph type="sldNum" sz="quarter" idx="5"/>
          </p:nvPr>
        </p:nvSpPr>
        <p:spPr/>
        <p:txBody>
          <a:bodyPr/>
          <a:lstStyle/>
          <a:p>
            <a:fld id="{71B15748-31DB-4C07-946A-9317B1C92455}" type="slidenum">
              <a:rPr lang="en-US" smtClean="0"/>
              <a:t>2</a:t>
            </a:fld>
            <a:endParaRPr lang="en-US"/>
          </a:p>
        </p:txBody>
      </p:sp>
    </p:spTree>
    <p:extLst>
      <p:ext uri="{BB962C8B-B14F-4D97-AF65-F5344CB8AC3E}">
        <p14:creationId xmlns:p14="http://schemas.microsoft.com/office/powerpoint/2010/main" val="163591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FE6C57-57D7-4197-B587-69A07B09F8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3B9BD4B-5F7F-4C9E-9F87-739A962B6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F58D39C-EDE9-44A0-A4E5-840367A5A5C5}"/>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5" name="Footer Placeholder 4">
            <a:extLst>
              <a:ext uri="{FF2B5EF4-FFF2-40B4-BE49-F238E27FC236}">
                <a16:creationId xmlns="" xmlns:a16="http://schemas.microsoft.com/office/drawing/2014/main" id="{FADA2AB2-0E97-4552-B248-EC761A8CA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FC30A6-E16B-4BB5-900B-C42B4A892830}"/>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76692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31E5C9-A8A0-427A-AE23-579078818A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1270D36-C104-4DF1-BE1D-6A51F1537F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96F6BCA-574B-4AFC-8F8C-9B71523CF66D}"/>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5" name="Footer Placeholder 4">
            <a:extLst>
              <a:ext uri="{FF2B5EF4-FFF2-40B4-BE49-F238E27FC236}">
                <a16:creationId xmlns="" xmlns:a16="http://schemas.microsoft.com/office/drawing/2014/main" id="{6C13AF54-F44E-4E48-B53B-5C08F29E7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B957A4-DDF0-419D-ACD7-6B41A5AE7F80}"/>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303999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970CBE0-EFFF-4C8E-BB5D-F83A8FF50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8D17D1F-E835-492C-A745-11959DD13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70C413-F91D-4EEC-AE2A-5BDC607D152E}"/>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5" name="Footer Placeholder 4">
            <a:extLst>
              <a:ext uri="{FF2B5EF4-FFF2-40B4-BE49-F238E27FC236}">
                <a16:creationId xmlns="" xmlns:a16="http://schemas.microsoft.com/office/drawing/2014/main" id="{5F8DBA09-2649-4CDD-904D-578821FD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BF46E1-48A6-40D5-B938-C49FF1AA55B5}"/>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394022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785016-7929-4AD8-BA4F-FB3FCA756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C6590F4-FA11-4142-9340-F1C355FBE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0FBD8C-58C5-4931-B549-AB8DBE72BA32}"/>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5" name="Footer Placeholder 4">
            <a:extLst>
              <a:ext uri="{FF2B5EF4-FFF2-40B4-BE49-F238E27FC236}">
                <a16:creationId xmlns="" xmlns:a16="http://schemas.microsoft.com/office/drawing/2014/main" id="{E921BBD9-3F44-4ABF-8FDD-A09F79530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594DA0F-54D7-45AF-9BA2-7DA5E2D1A8FD}"/>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370664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E4835-4373-4270-BE47-C1201BB6D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8E682A1-5711-4BE3-8221-992D29A0A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AE5D108-97AF-4A2A-85FA-B022189A6F94}"/>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5" name="Footer Placeholder 4">
            <a:extLst>
              <a:ext uri="{FF2B5EF4-FFF2-40B4-BE49-F238E27FC236}">
                <a16:creationId xmlns="" xmlns:a16="http://schemas.microsoft.com/office/drawing/2014/main" id="{D58EA834-927E-41F5-A401-C99C81DFF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CC8A919-B47A-4F9E-A6C0-F05ABFEDED68}"/>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255433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2BA2F-138A-4390-B28F-3B75A4729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B043DD5-9F0E-4B4D-BD4D-7E55B7412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7FDD008-8BB5-495F-9B42-F3DC70C8C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9F5C19B-4E89-4424-BBBC-86F382F70BA3}"/>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6" name="Footer Placeholder 5">
            <a:extLst>
              <a:ext uri="{FF2B5EF4-FFF2-40B4-BE49-F238E27FC236}">
                <a16:creationId xmlns="" xmlns:a16="http://schemas.microsoft.com/office/drawing/2014/main" id="{9781A020-97EA-4D7A-9F1E-AE29BBDF2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2E16C0-B809-457F-A9AF-0854C8D58A7D}"/>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296893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709AA-C739-4AC8-B0DD-3F82C19DC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7F3BDFE-0BB3-439C-AB21-3F43F1B9C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287A455-168C-4D98-8E3A-D2D379894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074ECE5-87C7-493C-A140-2AB97D0CE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1EBD2D3-679D-4F82-86D9-E13F3F991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20C43BC-E57F-4EDC-BAE8-1AFEE50B0098}"/>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8" name="Footer Placeholder 7">
            <a:extLst>
              <a:ext uri="{FF2B5EF4-FFF2-40B4-BE49-F238E27FC236}">
                <a16:creationId xmlns="" xmlns:a16="http://schemas.microsoft.com/office/drawing/2014/main" id="{569F9E0A-46CD-424F-B4D6-F3598E87E8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FB998DB-3D95-4A19-B44E-A7373858C2B3}"/>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13417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5C83E-D00C-408E-A911-7361E8ED39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7680C94-88AE-4273-A0A0-1B44CAB9E1AC}"/>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4" name="Footer Placeholder 3">
            <a:extLst>
              <a:ext uri="{FF2B5EF4-FFF2-40B4-BE49-F238E27FC236}">
                <a16:creationId xmlns="" xmlns:a16="http://schemas.microsoft.com/office/drawing/2014/main" id="{0A562EB0-EFC9-4CD6-8A54-3608EFBD5A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DB174F7-6527-43BA-A3FA-9CDE8F720D23}"/>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65670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13F357E-8E03-4816-8776-D6A0CE8E4565}"/>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3" name="Footer Placeholder 2">
            <a:extLst>
              <a:ext uri="{FF2B5EF4-FFF2-40B4-BE49-F238E27FC236}">
                <a16:creationId xmlns="" xmlns:a16="http://schemas.microsoft.com/office/drawing/2014/main" id="{A4213CA3-73B4-4837-B5B2-024B0BFDE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B9AD320-F502-4DA6-9A9B-B763D2EC1349}"/>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338497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483C9-2B1D-4A4A-AC14-4C48B6D30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DC3EF33-9F3B-497E-B37B-43F096DEC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6045A7D-36D2-49B7-90D7-1274C800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54A75C-C58C-4411-B6E4-BDF7BB660DDF}"/>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6" name="Footer Placeholder 5">
            <a:extLst>
              <a:ext uri="{FF2B5EF4-FFF2-40B4-BE49-F238E27FC236}">
                <a16:creationId xmlns="" xmlns:a16="http://schemas.microsoft.com/office/drawing/2014/main" id="{A31BD7AB-0191-4534-99D3-001DDEA70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8B69A90-4276-4941-9F3E-5FE36D80FFA3}"/>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207963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ECDC6-4B7B-4ABC-9A9C-B4B34A987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85BF687-9664-4052-8271-F33ADC1C8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DF602C6-5BA3-4D7D-B4EC-E0D8A56E3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9806732-BCCB-45C0-9314-73ADD34244E0}"/>
              </a:ext>
            </a:extLst>
          </p:cNvPr>
          <p:cNvSpPr>
            <a:spLocks noGrp="1"/>
          </p:cNvSpPr>
          <p:nvPr>
            <p:ph type="dt" sz="half" idx="10"/>
          </p:nvPr>
        </p:nvSpPr>
        <p:spPr/>
        <p:txBody>
          <a:bodyPr/>
          <a:lstStyle/>
          <a:p>
            <a:fld id="{12A9CBBC-4414-4BEE-8B8D-80E3DBF16191}" type="datetimeFigureOut">
              <a:rPr lang="en-US" smtClean="0"/>
              <a:t>1/15/2021</a:t>
            </a:fld>
            <a:endParaRPr lang="en-US"/>
          </a:p>
        </p:txBody>
      </p:sp>
      <p:sp>
        <p:nvSpPr>
          <p:cNvPr id="6" name="Footer Placeholder 5">
            <a:extLst>
              <a:ext uri="{FF2B5EF4-FFF2-40B4-BE49-F238E27FC236}">
                <a16:creationId xmlns="" xmlns:a16="http://schemas.microsoft.com/office/drawing/2014/main" id="{DB05D43F-9D0B-47A1-A904-4019C2B4A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E84F31F-BE8D-417F-9CBA-60B92FA4CF74}"/>
              </a:ext>
            </a:extLst>
          </p:cNvPr>
          <p:cNvSpPr>
            <a:spLocks noGrp="1"/>
          </p:cNvSpPr>
          <p:nvPr>
            <p:ph type="sldNum" sz="quarter" idx="12"/>
          </p:nvPr>
        </p:nvSpPr>
        <p:spPr/>
        <p:txBody>
          <a:bodyPr/>
          <a:lstStyle/>
          <a:p>
            <a:fld id="{F0EFFD70-061A-46C8-B320-02284D56A81E}" type="slidenum">
              <a:rPr lang="en-US" smtClean="0"/>
              <a:t>‹#›</a:t>
            </a:fld>
            <a:endParaRPr lang="en-US"/>
          </a:p>
        </p:txBody>
      </p:sp>
    </p:spTree>
    <p:extLst>
      <p:ext uri="{BB962C8B-B14F-4D97-AF65-F5344CB8AC3E}">
        <p14:creationId xmlns:p14="http://schemas.microsoft.com/office/powerpoint/2010/main" val="357059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9AB0418-2EDE-430C-824A-7061A33A7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7AE772B-1F58-4D39-B307-1EA810412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F73EEB-BDE8-4AAC-95A0-2ACDAFB68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9CBBC-4414-4BEE-8B8D-80E3DBF16191}" type="datetimeFigureOut">
              <a:rPr lang="en-US" smtClean="0"/>
              <a:t>1/15/2021</a:t>
            </a:fld>
            <a:endParaRPr lang="en-US"/>
          </a:p>
        </p:txBody>
      </p:sp>
      <p:sp>
        <p:nvSpPr>
          <p:cNvPr id="5" name="Footer Placeholder 4">
            <a:extLst>
              <a:ext uri="{FF2B5EF4-FFF2-40B4-BE49-F238E27FC236}">
                <a16:creationId xmlns="" xmlns:a16="http://schemas.microsoft.com/office/drawing/2014/main" id="{CEBB722A-B7B1-4339-84E0-8CBF63CAA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80E83ED-4C4A-4B24-A717-367841F79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FFD70-061A-46C8-B320-02284D56A81E}" type="slidenum">
              <a:rPr lang="en-US" smtClean="0"/>
              <a:t>‹#›</a:t>
            </a:fld>
            <a:endParaRPr lang="en-US"/>
          </a:p>
        </p:txBody>
      </p:sp>
    </p:spTree>
    <p:extLst>
      <p:ext uri="{BB962C8B-B14F-4D97-AF65-F5344CB8AC3E}">
        <p14:creationId xmlns:p14="http://schemas.microsoft.com/office/powerpoint/2010/main" val="242627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DAMN</a:t>
            </a:r>
            <a:endParaRPr lang="en-US" dirty="0"/>
          </a:p>
        </p:txBody>
      </p:sp>
      <p:sp>
        <p:nvSpPr>
          <p:cNvPr id="3" name="Subtitle 2"/>
          <p:cNvSpPr>
            <a:spLocks noGrp="1"/>
          </p:cNvSpPr>
          <p:nvPr>
            <p:ph type="subTitle" idx="1"/>
          </p:nvPr>
        </p:nvSpPr>
        <p:spPr/>
        <p:txBody>
          <a:bodyPr/>
          <a:lstStyle/>
          <a:p>
            <a:r>
              <a:rPr lang="de-DE" b="1" dirty="0" smtClean="0"/>
              <a:t>DA</a:t>
            </a:r>
            <a:r>
              <a:rPr lang="de-DE" dirty="0" smtClean="0"/>
              <a:t>phnia </a:t>
            </a:r>
            <a:r>
              <a:rPr lang="de-DE" b="1" dirty="0" smtClean="0"/>
              <a:t>M</a:t>
            </a:r>
            <a:r>
              <a:rPr lang="de-DE" dirty="0" smtClean="0"/>
              <a:t>etschnikowia </a:t>
            </a:r>
            <a:r>
              <a:rPr lang="de-DE" b="1" dirty="0" smtClean="0"/>
              <a:t>N</a:t>
            </a:r>
            <a:r>
              <a:rPr lang="de-DE" dirty="0" smtClean="0"/>
              <a:t>anoplastics</a:t>
            </a:r>
          </a:p>
          <a:p>
            <a:r>
              <a:rPr lang="de-DE" dirty="0" smtClean="0"/>
              <a:t>Experiment</a:t>
            </a:r>
            <a:endParaRPr lang="en-US" dirty="0"/>
          </a:p>
        </p:txBody>
      </p:sp>
    </p:spTree>
    <p:extLst>
      <p:ext uri="{BB962C8B-B14F-4D97-AF65-F5344CB8AC3E}">
        <p14:creationId xmlns:p14="http://schemas.microsoft.com/office/powerpoint/2010/main" val="306990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0FA412D-F57B-447C-AB39-0FCB49700A13}"/>
              </a:ext>
            </a:extLst>
          </p:cNvPr>
          <p:cNvSpPr txBox="1"/>
          <p:nvPr/>
        </p:nvSpPr>
        <p:spPr>
          <a:xfrm>
            <a:off x="587230" y="5378517"/>
            <a:ext cx="947117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 the host more likely susceptible to the parasite?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Intensity of infection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Does the </a:t>
            </a:r>
            <a:r>
              <a:rPr lang="en-US" dirty="0" err="1">
                <a:latin typeface="Times New Roman" panose="02020603050405020304" pitchFamily="18" charset="0"/>
                <a:cs typeface="Times New Roman" panose="02020603050405020304" pitchFamily="18" charset="0"/>
              </a:rPr>
              <a:t>nanoplastic</a:t>
            </a:r>
            <a:r>
              <a:rPr lang="en-US" dirty="0">
                <a:latin typeface="Times New Roman" panose="02020603050405020304" pitchFamily="18" charset="0"/>
                <a:cs typeface="Times New Roman" panose="02020603050405020304" pitchFamily="18" charset="0"/>
              </a:rPr>
              <a:t> concentration have any influence on the spread of diseases?</a:t>
            </a:r>
          </a:p>
        </p:txBody>
      </p:sp>
      <p:pic>
        <p:nvPicPr>
          <p:cNvPr id="4" name="Graphic 3" descr="Beaker">
            <a:extLst>
              <a:ext uri="{FF2B5EF4-FFF2-40B4-BE49-F238E27FC236}">
                <a16:creationId xmlns="" xmlns:a16="http://schemas.microsoft.com/office/drawing/2014/main" id="{52B983B1-9F07-43F6-B8F8-9272F6AFA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909636" y="2619884"/>
            <a:ext cx="1802817" cy="1802817"/>
          </a:xfrm>
          <a:prstGeom prst="rect">
            <a:avLst/>
          </a:prstGeom>
        </p:spPr>
      </p:pic>
      <p:pic>
        <p:nvPicPr>
          <p:cNvPr id="5" name="Graphic 4" descr="Beaker">
            <a:extLst>
              <a:ext uri="{FF2B5EF4-FFF2-40B4-BE49-F238E27FC236}">
                <a16:creationId xmlns="" xmlns:a16="http://schemas.microsoft.com/office/drawing/2014/main" id="{FDFCA139-D239-4535-9FD1-717F9DB099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81607" y="2619884"/>
            <a:ext cx="1802817" cy="1802817"/>
          </a:xfrm>
          <a:prstGeom prst="rect">
            <a:avLst/>
          </a:prstGeom>
        </p:spPr>
      </p:pic>
      <p:sp>
        <p:nvSpPr>
          <p:cNvPr id="6" name="Rectangle 5">
            <a:extLst>
              <a:ext uri="{FF2B5EF4-FFF2-40B4-BE49-F238E27FC236}">
                <a16:creationId xmlns="" xmlns:a16="http://schemas.microsoft.com/office/drawing/2014/main" id="{08AB9A83-290E-45B8-AAE5-AD20AFCFFB39}"/>
              </a:ext>
            </a:extLst>
          </p:cNvPr>
          <p:cNvSpPr/>
          <p:nvPr/>
        </p:nvSpPr>
        <p:spPr>
          <a:xfrm>
            <a:off x="688212" y="4379492"/>
            <a:ext cx="118960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603050405020304" pitchFamily="18" charset="0"/>
                <a:cs typeface="Times New Roman" panose="02020603050405020304" pitchFamily="18" charset="0"/>
              </a:rPr>
              <a:t>Infected</a:t>
            </a:r>
            <a:endParaRPr lang="el-GR" sz="20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8329A87-1E12-438C-8267-5E1F9B7A7822}"/>
              </a:ext>
            </a:extLst>
          </p:cNvPr>
          <p:cNvSpPr txBox="1"/>
          <p:nvPr/>
        </p:nvSpPr>
        <p:spPr>
          <a:xfrm>
            <a:off x="6311654" y="4379492"/>
            <a:ext cx="1562470" cy="400110"/>
          </a:xfrm>
          <a:prstGeom prst="rect">
            <a:avLst/>
          </a:prstGeom>
          <a:noFill/>
        </p:spPr>
        <p:txBody>
          <a:bodyPr wrap="square" rtlCol="0" anchor="ctr">
            <a:spAutoFit/>
          </a:bodyPr>
          <a:lstStyle/>
          <a:p>
            <a:r>
              <a:rPr lang="en-US" sz="2000">
                <a:latin typeface="Times New Roman" panose="02020603050405020304" pitchFamily="18" charset="0"/>
                <a:cs typeface="Times New Roman" panose="02020603050405020304" pitchFamily="18" charset="0"/>
              </a:rPr>
              <a:t>Non-Infected</a:t>
            </a:r>
            <a:r>
              <a:rPr lang="en-US"/>
              <a:t> </a:t>
            </a:r>
            <a:endParaRPr lang="el-GR" dirty="0"/>
          </a:p>
        </p:txBody>
      </p:sp>
      <p:sp>
        <p:nvSpPr>
          <p:cNvPr id="9" name="TextBox 8">
            <a:extLst>
              <a:ext uri="{FF2B5EF4-FFF2-40B4-BE49-F238E27FC236}">
                <a16:creationId xmlns="" xmlns:a16="http://schemas.microsoft.com/office/drawing/2014/main" id="{886571E6-C92C-49E1-9630-9EB1B5B948A2}"/>
              </a:ext>
            </a:extLst>
          </p:cNvPr>
          <p:cNvSpPr txBox="1"/>
          <p:nvPr/>
        </p:nvSpPr>
        <p:spPr>
          <a:xfrm>
            <a:off x="2792804" y="3102219"/>
            <a:ext cx="2980303" cy="1477328"/>
          </a:xfrm>
          <a:prstGeom prst="rect">
            <a:avLst/>
          </a:prstGeom>
          <a:noFill/>
        </p:spPr>
        <p:txBody>
          <a:bodyPr wrap="non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Nanoplastic</a:t>
            </a:r>
            <a:r>
              <a:rPr lang="en-US" dirty="0">
                <a:latin typeface="Times New Roman" panose="02020603050405020304" pitchFamily="18" charset="0"/>
                <a:cs typeface="Times New Roman" panose="02020603050405020304" pitchFamily="18" charset="0"/>
              </a:rPr>
              <a:t> concentrations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Control</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Low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a:t>
            </a:r>
            <a:endParaRPr lang="en-US" dirty="0"/>
          </a:p>
        </p:txBody>
      </p:sp>
      <p:sp>
        <p:nvSpPr>
          <p:cNvPr id="10" name="TextBox 9">
            <a:extLst>
              <a:ext uri="{FF2B5EF4-FFF2-40B4-BE49-F238E27FC236}">
                <a16:creationId xmlns="" xmlns:a16="http://schemas.microsoft.com/office/drawing/2014/main" id="{6B80FC15-E598-4B72-927C-CC0F64380ED3}"/>
              </a:ext>
            </a:extLst>
          </p:cNvPr>
          <p:cNvSpPr txBox="1"/>
          <p:nvPr/>
        </p:nvSpPr>
        <p:spPr>
          <a:xfrm>
            <a:off x="7038363" y="525294"/>
            <a:ext cx="3934437" cy="369332"/>
          </a:xfrm>
          <a:prstGeom prst="rect">
            <a:avLst/>
          </a:prstGeom>
          <a:noFill/>
        </p:spPr>
        <p:txBody>
          <a:bodyPr wrap="square" rtlCol="0">
            <a:spAutoFit/>
          </a:bodyPr>
          <a:lstStyle/>
          <a:p>
            <a:r>
              <a:rPr lang="en-US"/>
              <a:t> </a:t>
            </a:r>
            <a:endParaRPr lang="en-US" dirty="0"/>
          </a:p>
        </p:txBody>
      </p:sp>
      <p:sp>
        <p:nvSpPr>
          <p:cNvPr id="11" name="TextBox 10">
            <a:extLst>
              <a:ext uri="{FF2B5EF4-FFF2-40B4-BE49-F238E27FC236}">
                <a16:creationId xmlns="" xmlns:a16="http://schemas.microsoft.com/office/drawing/2014/main" id="{6226E656-18A6-402E-856C-946D82A313FC}"/>
              </a:ext>
            </a:extLst>
          </p:cNvPr>
          <p:cNvSpPr txBox="1"/>
          <p:nvPr/>
        </p:nvSpPr>
        <p:spPr>
          <a:xfrm>
            <a:off x="381607" y="1933917"/>
            <a:ext cx="10377180" cy="369332"/>
          </a:xfrm>
          <a:prstGeom prst="rect">
            <a:avLst/>
          </a:prstGeom>
          <a:noFill/>
        </p:spPr>
        <p:txBody>
          <a:bodyPr wrap="square" rtlCol="0">
            <a:spAutoFit/>
          </a:bodyPr>
          <a:lstStyle/>
          <a:p>
            <a:r>
              <a:rPr lang="en-GB" b="0" i="0" dirty="0">
                <a:solidFill>
                  <a:srgbClr val="1D1C1D"/>
                </a:solidFill>
                <a:effectLst/>
                <a:latin typeface="Slack-Lato"/>
              </a:rPr>
              <a:t>2 (parasite / no parasite) x 3 (NP high/ NP low / control) x 2 (clones</a:t>
            </a:r>
            <a:r>
              <a:rPr lang="en-US" dirty="0">
                <a:latin typeface="Times New Roman" panose="02020603050405020304" pitchFamily="18" charset="0"/>
                <a:cs typeface="Times New Roman" panose="02020603050405020304" pitchFamily="18" charset="0"/>
              </a:rPr>
              <a:t> of </a:t>
            </a:r>
            <a:r>
              <a:rPr lang="en-US" i="1" dirty="0">
                <a:latin typeface="Times New Roman" panose="02020603050405020304" pitchFamily="18" charset="0"/>
                <a:cs typeface="Times New Roman" panose="02020603050405020304" pitchFamily="18" charset="0"/>
              </a:rPr>
              <a:t>Daphnia </a:t>
            </a:r>
            <a:r>
              <a:rPr lang="en-US" i="1" dirty="0" err="1">
                <a:latin typeface="Times New Roman" panose="02020603050405020304" pitchFamily="18" charset="0"/>
                <a:cs typeface="Times New Roman" panose="02020603050405020304" pitchFamily="18" charset="0"/>
              </a:rPr>
              <a:t>galeata</a:t>
            </a:r>
            <a:r>
              <a:rPr lang="en-GB" b="0" i="0" dirty="0">
                <a:solidFill>
                  <a:srgbClr val="1D1C1D"/>
                </a:solidFill>
                <a:effectLst/>
                <a:latin typeface="Slack-Lato"/>
              </a:rPr>
              <a:t>)x 20 (replicates)</a:t>
            </a:r>
          </a:p>
        </p:txBody>
      </p:sp>
      <p:sp>
        <p:nvSpPr>
          <p:cNvPr id="12" name="TextBox 11">
            <a:extLst>
              <a:ext uri="{FF2B5EF4-FFF2-40B4-BE49-F238E27FC236}">
                <a16:creationId xmlns="" xmlns:a16="http://schemas.microsoft.com/office/drawing/2014/main" id="{AE8C0F22-2DB6-4CD2-9F3F-715DE19E1DF6}"/>
              </a:ext>
            </a:extLst>
          </p:cNvPr>
          <p:cNvSpPr txBox="1"/>
          <p:nvPr/>
        </p:nvSpPr>
        <p:spPr>
          <a:xfrm>
            <a:off x="8699384" y="3656217"/>
            <a:ext cx="2533475" cy="369332"/>
          </a:xfrm>
          <a:prstGeom prst="rect">
            <a:avLst/>
          </a:prstGeom>
          <a:noFill/>
        </p:spPr>
        <p:txBody>
          <a:bodyPr wrap="square" rtlCol="0">
            <a:spAutoFit/>
          </a:bodyPr>
          <a:lstStyle/>
          <a:p>
            <a:r>
              <a:rPr lang="en-US"/>
              <a:t>= 240 experimental units </a:t>
            </a:r>
            <a:endParaRPr lang="en-US" dirty="0"/>
          </a:p>
        </p:txBody>
      </p:sp>
      <p:sp>
        <p:nvSpPr>
          <p:cNvPr id="13" name="TextBox 12">
            <a:extLst>
              <a:ext uri="{FF2B5EF4-FFF2-40B4-BE49-F238E27FC236}">
                <a16:creationId xmlns="" xmlns:a16="http://schemas.microsoft.com/office/drawing/2014/main" id="{85CC8CD1-7ABF-49EC-A962-D779A196C262}"/>
              </a:ext>
            </a:extLst>
          </p:cNvPr>
          <p:cNvSpPr txBox="1"/>
          <p:nvPr/>
        </p:nvSpPr>
        <p:spPr>
          <a:xfrm>
            <a:off x="520117" y="525294"/>
            <a:ext cx="3112316"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Proposed design: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825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92191186"/>
              </p:ext>
            </p:extLst>
          </p:nvPr>
        </p:nvGraphicFramePr>
        <p:xfrm>
          <a:off x="945661" y="1247775"/>
          <a:ext cx="8128002" cy="3853815"/>
        </p:xfrm>
        <a:graphic>
          <a:graphicData uri="http://schemas.openxmlformats.org/drawingml/2006/table">
            <a:tbl>
              <a:tblPr firstRow="1" bandRow="1">
                <a:tableStyleId>{5C22544A-7EE6-4342-B048-85BDC9FD1C3A}</a:tableStyleId>
              </a:tblPr>
              <a:tblGrid>
                <a:gridCol w="1438031"/>
                <a:gridCol w="1445846"/>
                <a:gridCol w="1180124"/>
                <a:gridCol w="1354667"/>
                <a:gridCol w="1354667"/>
                <a:gridCol w="1354667"/>
              </a:tblGrid>
              <a:tr h="1628775">
                <a:tc>
                  <a:txBody>
                    <a:bodyPr/>
                    <a:lstStyle/>
                    <a:p>
                      <a:r>
                        <a:rPr lang="de-DE" dirty="0" err="1" smtClean="0"/>
                        <a:t>Parasite</a:t>
                      </a:r>
                      <a:r>
                        <a:rPr lang="de-DE" dirty="0" smtClean="0"/>
                        <a:t>(y/n)</a:t>
                      </a:r>
                      <a:endParaRPr lang="de-DE" dirty="0"/>
                    </a:p>
                  </a:txBody>
                  <a:tcPr/>
                </a:tc>
                <a:tc>
                  <a:txBody>
                    <a:bodyPr/>
                    <a:lstStyle/>
                    <a:p>
                      <a:r>
                        <a:rPr lang="de-DE" dirty="0" smtClean="0"/>
                        <a:t>Nanoplastics </a:t>
                      </a:r>
                      <a:r>
                        <a:rPr lang="de-DE" dirty="0" err="1" smtClean="0"/>
                        <a:t>concentrations</a:t>
                      </a:r>
                      <a:r>
                        <a:rPr lang="de-DE" dirty="0" smtClean="0"/>
                        <a:t> (0,n,….)</a:t>
                      </a:r>
                      <a:endParaRPr lang="de-DE" dirty="0"/>
                    </a:p>
                  </a:txBody>
                  <a:tcPr/>
                </a:tc>
                <a:tc>
                  <a:txBody>
                    <a:bodyPr/>
                    <a:lstStyle/>
                    <a:p>
                      <a:r>
                        <a:rPr lang="de-DE" dirty="0" err="1" smtClean="0"/>
                        <a:t>Clones</a:t>
                      </a:r>
                      <a:r>
                        <a:rPr lang="de-DE" dirty="0" smtClean="0"/>
                        <a:t> (AMME 03, 12, 51)</a:t>
                      </a:r>
                      <a:endParaRPr lang="de-DE" dirty="0"/>
                    </a:p>
                  </a:txBody>
                  <a:tcPr/>
                </a:tc>
                <a:tc>
                  <a:txBody>
                    <a:bodyPr/>
                    <a:lstStyle/>
                    <a:p>
                      <a:r>
                        <a:rPr lang="de-DE" dirty="0" err="1" smtClean="0"/>
                        <a:t>Replicates</a:t>
                      </a:r>
                      <a:endParaRPr lang="de-DE" dirty="0"/>
                    </a:p>
                  </a:txBody>
                  <a:tcPr/>
                </a:tc>
                <a:tc>
                  <a:txBody>
                    <a:bodyPr/>
                    <a:lstStyle/>
                    <a:p>
                      <a:r>
                        <a:rPr lang="de-DE" dirty="0" smtClean="0"/>
                        <a:t>Total </a:t>
                      </a:r>
                      <a:r>
                        <a:rPr lang="de-DE" dirty="0" err="1" smtClean="0"/>
                        <a:t>number</a:t>
                      </a:r>
                      <a:r>
                        <a:rPr lang="de-DE" baseline="0" dirty="0" smtClean="0"/>
                        <a:t> </a:t>
                      </a:r>
                      <a:r>
                        <a:rPr lang="de-DE" baseline="0" dirty="0" err="1" smtClean="0"/>
                        <a:t>of</a:t>
                      </a:r>
                      <a:r>
                        <a:rPr lang="de-DE" baseline="0" dirty="0" smtClean="0"/>
                        <a:t> </a:t>
                      </a:r>
                      <a:r>
                        <a:rPr lang="de-DE" baseline="0" dirty="0" err="1" smtClean="0"/>
                        <a:t>jars</a:t>
                      </a:r>
                      <a:endParaRPr lang="de-DE" dirty="0"/>
                    </a:p>
                  </a:txBody>
                  <a:tcPr/>
                </a:tc>
                <a:tc>
                  <a:txBody>
                    <a:bodyPr/>
                    <a:lstStyle/>
                    <a:p>
                      <a:r>
                        <a:rPr lang="de-DE" dirty="0" err="1" smtClean="0"/>
                        <a:t>How</a:t>
                      </a:r>
                      <a:r>
                        <a:rPr lang="de-DE" dirty="0" smtClean="0"/>
                        <a:t> </a:t>
                      </a:r>
                      <a:r>
                        <a:rPr lang="de-DE" dirty="0" err="1" smtClean="0"/>
                        <a:t>many</a:t>
                      </a:r>
                      <a:r>
                        <a:rPr lang="de-DE" dirty="0" smtClean="0"/>
                        <a:t> </a:t>
                      </a:r>
                      <a:r>
                        <a:rPr lang="de-DE" dirty="0" err="1" smtClean="0"/>
                        <a:t>mothers</a:t>
                      </a:r>
                      <a:r>
                        <a:rPr lang="de-DE" dirty="0" smtClean="0"/>
                        <a:t> </a:t>
                      </a:r>
                      <a:r>
                        <a:rPr lang="de-DE" dirty="0" err="1" smtClean="0"/>
                        <a:t>would</a:t>
                      </a:r>
                      <a:r>
                        <a:rPr lang="de-DE" dirty="0" smtClean="0"/>
                        <a:t> </a:t>
                      </a:r>
                      <a:r>
                        <a:rPr lang="de-DE" dirty="0" err="1" smtClean="0"/>
                        <a:t>we</a:t>
                      </a:r>
                      <a:r>
                        <a:rPr lang="de-DE" dirty="0" smtClean="0"/>
                        <a:t> </a:t>
                      </a:r>
                      <a:r>
                        <a:rPr lang="de-DE" dirty="0" err="1" smtClean="0"/>
                        <a:t>need</a:t>
                      </a:r>
                      <a:r>
                        <a:rPr lang="de-DE" dirty="0" smtClean="0"/>
                        <a:t> per </a:t>
                      </a:r>
                      <a:r>
                        <a:rPr lang="de-DE" dirty="0" err="1" smtClean="0"/>
                        <a:t>clone</a:t>
                      </a:r>
                      <a:r>
                        <a:rPr lang="de-DE" dirty="0" smtClean="0"/>
                        <a:t>?*</a:t>
                      </a:r>
                      <a:endParaRPr lang="de-DE" dirty="0"/>
                    </a:p>
                  </a:txBody>
                  <a:tcPr/>
                </a:tc>
              </a:tr>
              <a:tr h="370840">
                <a:tc>
                  <a:txBody>
                    <a:bodyPr/>
                    <a:lstStyle/>
                    <a:p>
                      <a:r>
                        <a:rPr lang="de-DE" dirty="0" smtClean="0"/>
                        <a:t>2</a:t>
                      </a:r>
                      <a:endParaRPr lang="de-DE" dirty="0"/>
                    </a:p>
                  </a:txBody>
                  <a:tcPr/>
                </a:tc>
                <a:tc>
                  <a:txBody>
                    <a:bodyPr/>
                    <a:lstStyle/>
                    <a:p>
                      <a:r>
                        <a:rPr lang="de-DE" dirty="0" smtClean="0">
                          <a:solidFill>
                            <a:schemeClr val="bg1">
                              <a:lumMod val="50000"/>
                            </a:schemeClr>
                          </a:solidFill>
                        </a:rPr>
                        <a:t>2</a:t>
                      </a:r>
                      <a:endParaRPr lang="de-DE" dirty="0">
                        <a:solidFill>
                          <a:schemeClr val="bg1">
                            <a:lumMod val="50000"/>
                          </a:schemeClr>
                        </a:solidFill>
                      </a:endParaRPr>
                    </a:p>
                  </a:txBody>
                  <a:tcPr/>
                </a:tc>
                <a:tc>
                  <a:txBody>
                    <a:bodyPr/>
                    <a:lstStyle/>
                    <a:p>
                      <a:r>
                        <a:rPr lang="de-DE" dirty="0" smtClean="0"/>
                        <a:t>3</a:t>
                      </a:r>
                      <a:endParaRPr lang="de-DE" dirty="0"/>
                    </a:p>
                  </a:txBody>
                  <a:tcPr/>
                </a:tc>
                <a:tc>
                  <a:txBody>
                    <a:bodyPr/>
                    <a:lstStyle/>
                    <a:p>
                      <a:r>
                        <a:rPr lang="de-DE" dirty="0" smtClean="0"/>
                        <a:t>20/15</a:t>
                      </a:r>
                      <a:endParaRPr lang="de-DE" dirty="0"/>
                    </a:p>
                  </a:txBody>
                  <a:tcPr/>
                </a:tc>
                <a:tc>
                  <a:txBody>
                    <a:bodyPr/>
                    <a:lstStyle/>
                    <a:p>
                      <a:r>
                        <a:rPr lang="de-DE" dirty="0" smtClean="0"/>
                        <a:t>240/180</a:t>
                      </a:r>
                      <a:endParaRPr lang="de-DE" dirty="0"/>
                    </a:p>
                  </a:txBody>
                  <a:tcPr/>
                </a:tc>
                <a:tc>
                  <a:txBody>
                    <a:bodyPr/>
                    <a:lstStyle/>
                    <a:p>
                      <a:r>
                        <a:rPr lang="de-DE" dirty="0" smtClean="0"/>
                        <a:t>160/120</a:t>
                      </a:r>
                      <a:endParaRPr lang="de-DE" dirty="0"/>
                    </a:p>
                  </a:txBody>
                  <a:tcPr/>
                </a:tc>
              </a:tr>
              <a:tr h="370840">
                <a:tc>
                  <a:txBody>
                    <a:bodyPr/>
                    <a:lstStyle/>
                    <a:p>
                      <a:r>
                        <a:rPr lang="de-DE" b="1" dirty="0" smtClean="0"/>
                        <a:t>2</a:t>
                      </a:r>
                      <a:endParaRPr lang="de-DE" b="1" dirty="0"/>
                    </a:p>
                  </a:txBody>
                  <a:tcPr/>
                </a:tc>
                <a:tc>
                  <a:txBody>
                    <a:bodyPr/>
                    <a:lstStyle/>
                    <a:p>
                      <a:r>
                        <a:rPr lang="de-DE" b="1" dirty="0" smtClean="0"/>
                        <a:t>3</a:t>
                      </a:r>
                      <a:endParaRPr lang="de-DE" b="1" dirty="0"/>
                    </a:p>
                  </a:txBody>
                  <a:tcPr/>
                </a:tc>
                <a:tc>
                  <a:txBody>
                    <a:bodyPr/>
                    <a:lstStyle/>
                    <a:p>
                      <a:r>
                        <a:rPr lang="de-DE" b="1" dirty="0" smtClean="0"/>
                        <a:t>3</a:t>
                      </a:r>
                      <a:endParaRPr lang="de-DE" b="1" dirty="0"/>
                    </a:p>
                  </a:txBody>
                  <a:tcPr/>
                </a:tc>
                <a:tc>
                  <a:txBody>
                    <a:bodyPr/>
                    <a:lstStyle/>
                    <a:p>
                      <a:r>
                        <a:rPr lang="de-DE" b="1" dirty="0" smtClean="0"/>
                        <a:t>20</a:t>
                      </a:r>
                      <a:r>
                        <a:rPr lang="de-DE" dirty="0" smtClean="0"/>
                        <a:t>/15</a:t>
                      </a:r>
                      <a:endParaRPr lang="de-DE" dirty="0"/>
                    </a:p>
                  </a:txBody>
                  <a:tcPr/>
                </a:tc>
                <a:tc>
                  <a:txBody>
                    <a:bodyPr/>
                    <a:lstStyle/>
                    <a:p>
                      <a:r>
                        <a:rPr lang="de-DE" b="1" dirty="0" smtClean="0"/>
                        <a:t>360</a:t>
                      </a:r>
                      <a:r>
                        <a:rPr lang="de-DE" dirty="0" smtClean="0"/>
                        <a:t>/270</a:t>
                      </a:r>
                      <a:endParaRPr lang="de-DE" dirty="0"/>
                    </a:p>
                  </a:txBody>
                  <a:tcPr/>
                </a:tc>
                <a:tc>
                  <a:txBody>
                    <a:bodyPr/>
                    <a:lstStyle/>
                    <a:p>
                      <a:r>
                        <a:rPr lang="de-DE" dirty="0" smtClean="0"/>
                        <a:t>240/180</a:t>
                      </a:r>
                      <a:endParaRPr lang="de-DE" dirty="0"/>
                    </a:p>
                  </a:txBody>
                  <a:tcPr/>
                </a:tc>
              </a:tr>
              <a:tr h="370840">
                <a:tc>
                  <a:txBody>
                    <a:bodyPr/>
                    <a:lstStyle/>
                    <a:p>
                      <a:r>
                        <a:rPr lang="de-DE" dirty="0" smtClean="0"/>
                        <a:t>2</a:t>
                      </a:r>
                      <a:endParaRPr lang="de-DE" dirty="0"/>
                    </a:p>
                  </a:txBody>
                  <a:tcPr/>
                </a:tc>
                <a:tc>
                  <a:txBody>
                    <a:bodyPr/>
                    <a:lstStyle/>
                    <a:p>
                      <a:r>
                        <a:rPr lang="de-DE" dirty="0" smtClean="0">
                          <a:solidFill>
                            <a:schemeClr val="bg1">
                              <a:lumMod val="50000"/>
                            </a:schemeClr>
                          </a:solidFill>
                        </a:rPr>
                        <a:t>2</a:t>
                      </a:r>
                      <a:endParaRPr lang="de-DE" dirty="0">
                        <a:solidFill>
                          <a:schemeClr val="bg1">
                            <a:lumMod val="50000"/>
                          </a:schemeClr>
                        </a:solidFill>
                      </a:endParaRPr>
                    </a:p>
                  </a:txBody>
                  <a:tcPr/>
                </a:tc>
                <a:tc>
                  <a:txBody>
                    <a:bodyPr/>
                    <a:lstStyle/>
                    <a:p>
                      <a:r>
                        <a:rPr lang="de-DE" dirty="0" smtClean="0">
                          <a:solidFill>
                            <a:schemeClr val="bg1">
                              <a:lumMod val="50000"/>
                            </a:schemeClr>
                          </a:solidFill>
                        </a:rPr>
                        <a:t>2</a:t>
                      </a:r>
                      <a:endParaRPr lang="de-DE" dirty="0">
                        <a:solidFill>
                          <a:schemeClr val="bg1">
                            <a:lumMod val="50000"/>
                          </a:schemeClr>
                        </a:solidFill>
                      </a:endParaRPr>
                    </a:p>
                  </a:txBody>
                  <a:tcPr/>
                </a:tc>
                <a:tc>
                  <a:txBody>
                    <a:bodyPr/>
                    <a:lstStyle/>
                    <a:p>
                      <a:r>
                        <a:rPr lang="de-DE" dirty="0" smtClean="0"/>
                        <a:t>20/15</a:t>
                      </a:r>
                      <a:endParaRPr lang="de-DE" dirty="0"/>
                    </a:p>
                  </a:txBody>
                  <a:tcPr/>
                </a:tc>
                <a:tc>
                  <a:txBody>
                    <a:bodyPr/>
                    <a:lstStyle/>
                    <a:p>
                      <a:r>
                        <a:rPr lang="de-DE" dirty="0" smtClean="0"/>
                        <a:t>160/120</a:t>
                      </a:r>
                      <a:endParaRPr lang="de-DE" dirty="0"/>
                    </a:p>
                  </a:txBody>
                  <a:tcPr/>
                </a:tc>
                <a:tc>
                  <a:txBody>
                    <a:bodyPr/>
                    <a:lstStyle/>
                    <a:p>
                      <a:r>
                        <a:rPr lang="de-DE" dirty="0" smtClean="0"/>
                        <a:t>160/120</a:t>
                      </a:r>
                      <a:endParaRPr lang="de-DE" dirty="0"/>
                    </a:p>
                  </a:txBody>
                  <a:tcPr/>
                </a:tc>
              </a:tr>
              <a:tr h="370840">
                <a:tc>
                  <a:txBody>
                    <a:bodyPr/>
                    <a:lstStyle/>
                    <a:p>
                      <a:r>
                        <a:rPr lang="de-DE" dirty="0" smtClean="0"/>
                        <a:t>2</a:t>
                      </a:r>
                      <a:endParaRPr lang="de-DE" dirty="0"/>
                    </a:p>
                  </a:txBody>
                  <a:tcPr/>
                </a:tc>
                <a:tc>
                  <a:txBody>
                    <a:bodyPr/>
                    <a:lstStyle/>
                    <a:p>
                      <a:r>
                        <a:rPr lang="de-DE" dirty="0" smtClean="0">
                          <a:solidFill>
                            <a:schemeClr val="tx1"/>
                          </a:solidFill>
                        </a:rPr>
                        <a:t>3</a:t>
                      </a:r>
                      <a:endParaRPr lang="de-DE" dirty="0">
                        <a:solidFill>
                          <a:schemeClr val="tx1"/>
                        </a:solidFill>
                      </a:endParaRPr>
                    </a:p>
                  </a:txBody>
                  <a:tcPr/>
                </a:tc>
                <a:tc>
                  <a:txBody>
                    <a:bodyPr/>
                    <a:lstStyle/>
                    <a:p>
                      <a:r>
                        <a:rPr lang="de-DE" dirty="0" smtClean="0">
                          <a:solidFill>
                            <a:schemeClr val="bg1">
                              <a:lumMod val="50000"/>
                            </a:schemeClr>
                          </a:solidFill>
                        </a:rPr>
                        <a:t>2</a:t>
                      </a:r>
                      <a:endParaRPr lang="de-DE" dirty="0">
                        <a:solidFill>
                          <a:schemeClr val="bg1">
                            <a:lumMod val="50000"/>
                          </a:schemeClr>
                        </a:solidFill>
                      </a:endParaRPr>
                    </a:p>
                  </a:txBody>
                  <a:tcPr/>
                </a:tc>
                <a:tc>
                  <a:txBody>
                    <a:bodyPr/>
                    <a:lstStyle/>
                    <a:p>
                      <a:r>
                        <a:rPr lang="de-DE" dirty="0" smtClean="0"/>
                        <a:t>20/15</a:t>
                      </a:r>
                      <a:endParaRPr lang="de-DE" dirty="0"/>
                    </a:p>
                  </a:txBody>
                  <a:tcPr/>
                </a:tc>
                <a:tc>
                  <a:txBody>
                    <a:bodyPr/>
                    <a:lstStyle/>
                    <a:p>
                      <a:r>
                        <a:rPr lang="de-DE" dirty="0" smtClean="0"/>
                        <a:t>240/180</a:t>
                      </a:r>
                      <a:endParaRPr lang="de-DE" dirty="0"/>
                    </a:p>
                  </a:txBody>
                  <a:tcPr/>
                </a:tc>
                <a:tc>
                  <a:txBody>
                    <a:bodyPr/>
                    <a:lstStyle/>
                    <a:p>
                      <a:r>
                        <a:rPr lang="de-DE" dirty="0" smtClean="0"/>
                        <a:t>240/180</a:t>
                      </a:r>
                      <a:endParaRPr lang="de-DE" dirty="0"/>
                    </a:p>
                  </a:txBody>
                  <a:tcPr/>
                </a:tc>
              </a:tr>
              <a:tr h="370840">
                <a:tc>
                  <a:txBody>
                    <a:bodyPr/>
                    <a:lstStyle/>
                    <a:p>
                      <a:r>
                        <a:rPr lang="de-DE" dirty="0" smtClean="0"/>
                        <a:t>2</a:t>
                      </a:r>
                      <a:endParaRPr lang="de-DE" dirty="0"/>
                    </a:p>
                  </a:txBody>
                  <a:tcPr/>
                </a:tc>
                <a:tc>
                  <a:txBody>
                    <a:bodyPr/>
                    <a:lstStyle/>
                    <a:p>
                      <a:r>
                        <a:rPr lang="de-DE" dirty="0" smtClean="0">
                          <a:solidFill>
                            <a:schemeClr val="tx1"/>
                          </a:solidFill>
                        </a:rPr>
                        <a:t>3</a:t>
                      </a:r>
                      <a:endParaRPr lang="de-DE" dirty="0">
                        <a:solidFill>
                          <a:schemeClr val="tx1"/>
                        </a:solidFill>
                      </a:endParaRPr>
                    </a:p>
                  </a:txBody>
                  <a:tcPr/>
                </a:tc>
                <a:tc>
                  <a:txBody>
                    <a:bodyPr/>
                    <a:lstStyle/>
                    <a:p>
                      <a:r>
                        <a:rPr lang="de-DE" dirty="0" smtClean="0">
                          <a:solidFill>
                            <a:schemeClr val="bg1">
                              <a:lumMod val="50000"/>
                            </a:schemeClr>
                          </a:solidFill>
                        </a:rPr>
                        <a:t>2</a:t>
                      </a:r>
                      <a:endParaRPr lang="de-DE" dirty="0">
                        <a:solidFill>
                          <a:schemeClr val="bg1">
                            <a:lumMod val="50000"/>
                          </a:schemeClr>
                        </a:solidFill>
                      </a:endParaRPr>
                    </a:p>
                  </a:txBody>
                  <a:tcPr/>
                </a:tc>
                <a:tc>
                  <a:txBody>
                    <a:bodyPr/>
                    <a:lstStyle/>
                    <a:p>
                      <a:r>
                        <a:rPr lang="de-DE" dirty="0" smtClean="0"/>
                        <a:t>25</a:t>
                      </a:r>
                      <a:endParaRPr lang="de-DE" dirty="0"/>
                    </a:p>
                  </a:txBody>
                  <a:tcPr/>
                </a:tc>
                <a:tc>
                  <a:txBody>
                    <a:bodyPr/>
                    <a:lstStyle/>
                    <a:p>
                      <a:r>
                        <a:rPr lang="de-DE" dirty="0" smtClean="0"/>
                        <a:t>300</a:t>
                      </a:r>
                      <a:endParaRPr lang="de-DE" dirty="0"/>
                    </a:p>
                  </a:txBody>
                  <a:tcPr/>
                </a:tc>
                <a:tc>
                  <a:txBody>
                    <a:bodyPr/>
                    <a:lstStyle/>
                    <a:p>
                      <a:r>
                        <a:rPr lang="de-DE" dirty="0" smtClean="0"/>
                        <a:t>300</a:t>
                      </a:r>
                      <a:endParaRPr lang="de-DE" dirty="0"/>
                    </a:p>
                  </a:txBody>
                  <a:tcPr/>
                </a:tc>
              </a:tr>
              <a:tr h="370840">
                <a:tc>
                  <a:txBody>
                    <a:bodyPr/>
                    <a:lstStyle/>
                    <a:p>
                      <a:r>
                        <a:rPr lang="de-DE" b="1" dirty="0" smtClean="0"/>
                        <a:t>2</a:t>
                      </a:r>
                      <a:endParaRPr lang="de-DE" b="1" dirty="0"/>
                    </a:p>
                  </a:txBody>
                  <a:tcPr/>
                </a:tc>
                <a:tc>
                  <a:txBody>
                    <a:bodyPr/>
                    <a:lstStyle/>
                    <a:p>
                      <a:r>
                        <a:rPr lang="de-DE" b="1" dirty="0" smtClean="0">
                          <a:solidFill>
                            <a:schemeClr val="tx1"/>
                          </a:solidFill>
                        </a:rPr>
                        <a:t>3</a:t>
                      </a:r>
                      <a:endParaRPr lang="de-DE" b="1" dirty="0">
                        <a:solidFill>
                          <a:schemeClr val="tx1"/>
                        </a:solidFill>
                      </a:endParaRPr>
                    </a:p>
                  </a:txBody>
                  <a:tcPr/>
                </a:tc>
                <a:tc>
                  <a:txBody>
                    <a:bodyPr/>
                    <a:lstStyle/>
                    <a:p>
                      <a:r>
                        <a:rPr lang="de-DE" b="1" dirty="0" smtClean="0">
                          <a:solidFill>
                            <a:schemeClr val="bg1">
                              <a:lumMod val="50000"/>
                            </a:schemeClr>
                          </a:solidFill>
                        </a:rPr>
                        <a:t>2</a:t>
                      </a:r>
                      <a:endParaRPr lang="de-DE" b="1" dirty="0">
                        <a:solidFill>
                          <a:schemeClr val="bg1">
                            <a:lumMod val="50000"/>
                          </a:schemeClr>
                        </a:solidFill>
                      </a:endParaRPr>
                    </a:p>
                  </a:txBody>
                  <a:tcPr/>
                </a:tc>
                <a:tc>
                  <a:txBody>
                    <a:bodyPr/>
                    <a:lstStyle/>
                    <a:p>
                      <a:r>
                        <a:rPr lang="de-DE" b="1" dirty="0" smtClean="0"/>
                        <a:t>20 (+5extra)</a:t>
                      </a:r>
                      <a:endParaRPr lang="de-DE" b="1" dirty="0"/>
                    </a:p>
                  </a:txBody>
                  <a:tcPr/>
                </a:tc>
                <a:tc>
                  <a:txBody>
                    <a:bodyPr/>
                    <a:lstStyle/>
                    <a:p>
                      <a:r>
                        <a:rPr lang="de-DE" b="1" dirty="0" smtClean="0"/>
                        <a:t>240</a:t>
                      </a:r>
                      <a:endParaRPr lang="de-DE" b="1" dirty="0"/>
                    </a:p>
                  </a:txBody>
                  <a:tcPr/>
                </a:tc>
                <a:tc>
                  <a:txBody>
                    <a:bodyPr/>
                    <a:lstStyle/>
                    <a:p>
                      <a:r>
                        <a:rPr lang="de-DE" b="1" dirty="0" smtClean="0"/>
                        <a:t>300</a:t>
                      </a:r>
                      <a:endParaRPr lang="de-DE" b="1" dirty="0"/>
                    </a:p>
                  </a:txBody>
                  <a:tcPr/>
                </a:tc>
              </a:tr>
            </a:tbl>
          </a:graphicData>
        </a:graphic>
      </p:graphicFrame>
      <p:sp>
        <p:nvSpPr>
          <p:cNvPr id="4" name="TextBox 3"/>
          <p:cNvSpPr txBox="1"/>
          <p:nvPr/>
        </p:nvSpPr>
        <p:spPr>
          <a:xfrm>
            <a:off x="719015" y="640862"/>
            <a:ext cx="2635080" cy="461665"/>
          </a:xfrm>
          <a:prstGeom prst="rect">
            <a:avLst/>
          </a:prstGeom>
          <a:noFill/>
        </p:spPr>
        <p:txBody>
          <a:bodyPr wrap="none" rtlCol="0">
            <a:spAutoFit/>
          </a:bodyPr>
          <a:lstStyle/>
          <a:p>
            <a:r>
              <a:rPr lang="de-DE" sz="2400" b="1" dirty="0" smtClean="0"/>
              <a:t>Size </a:t>
            </a:r>
            <a:r>
              <a:rPr lang="de-DE" sz="2400" b="1" dirty="0" err="1" smtClean="0"/>
              <a:t>of</a:t>
            </a:r>
            <a:r>
              <a:rPr lang="de-DE" sz="2400" b="1" dirty="0" smtClean="0"/>
              <a:t> </a:t>
            </a:r>
            <a:r>
              <a:rPr lang="de-DE" sz="2400" b="1" dirty="0" err="1" smtClean="0"/>
              <a:t>experiment</a:t>
            </a:r>
            <a:r>
              <a:rPr lang="de-DE" sz="2400" b="1" dirty="0"/>
              <a:t>:</a:t>
            </a:r>
          </a:p>
        </p:txBody>
      </p:sp>
      <p:sp>
        <p:nvSpPr>
          <p:cNvPr id="5" name="TextBox 4"/>
          <p:cNvSpPr txBox="1"/>
          <p:nvPr/>
        </p:nvSpPr>
        <p:spPr>
          <a:xfrm>
            <a:off x="867508" y="5642708"/>
            <a:ext cx="6199582" cy="646331"/>
          </a:xfrm>
          <a:prstGeom prst="rect">
            <a:avLst/>
          </a:prstGeom>
          <a:noFill/>
        </p:spPr>
        <p:txBody>
          <a:bodyPr wrap="none" rtlCol="0">
            <a:spAutoFit/>
          </a:bodyPr>
          <a:lstStyle/>
          <a:p>
            <a:r>
              <a:rPr lang="de-DE" dirty="0" smtClean="0"/>
              <a:t>*</a:t>
            </a:r>
            <a:r>
              <a:rPr lang="de-DE" dirty="0" err="1" smtClean="0"/>
              <a:t>calculation</a:t>
            </a:r>
            <a:r>
              <a:rPr lang="de-DE" dirty="0" smtClean="0"/>
              <a:t>: 2 </a:t>
            </a:r>
            <a:r>
              <a:rPr lang="de-DE" dirty="0" err="1" smtClean="0"/>
              <a:t>mothers</a:t>
            </a:r>
            <a:r>
              <a:rPr lang="de-DE" dirty="0" smtClean="0"/>
              <a:t> per </a:t>
            </a:r>
            <a:r>
              <a:rPr lang="de-DE" dirty="0" err="1" smtClean="0"/>
              <a:t>one</a:t>
            </a:r>
            <a:r>
              <a:rPr lang="de-DE" dirty="0" smtClean="0"/>
              <a:t> </a:t>
            </a:r>
            <a:r>
              <a:rPr lang="de-DE" dirty="0" err="1" smtClean="0"/>
              <a:t>juveline</a:t>
            </a:r>
            <a:r>
              <a:rPr lang="de-DE" dirty="0" smtClean="0"/>
              <a:t>, on </a:t>
            </a:r>
            <a:r>
              <a:rPr lang="de-DE" dirty="0" err="1" smtClean="0"/>
              <a:t>average</a:t>
            </a:r>
            <a:endParaRPr lang="de-DE" dirty="0" smtClean="0"/>
          </a:p>
          <a:p>
            <a:r>
              <a:rPr lang="de-DE" dirty="0" smtClean="0"/>
              <a:t>(</a:t>
            </a:r>
            <a:r>
              <a:rPr lang="de-DE" dirty="0" err="1" smtClean="0"/>
              <a:t>currently</a:t>
            </a:r>
            <a:r>
              <a:rPr lang="de-DE" dirty="0" smtClean="0"/>
              <a:t> </a:t>
            </a:r>
            <a:r>
              <a:rPr lang="de-DE" dirty="0" err="1" smtClean="0"/>
              <a:t>we</a:t>
            </a:r>
            <a:r>
              <a:rPr lang="de-DE" dirty="0" smtClean="0"/>
              <a:t> </a:t>
            </a:r>
            <a:r>
              <a:rPr lang="de-DE" dirty="0" err="1" smtClean="0"/>
              <a:t>have</a:t>
            </a:r>
            <a:r>
              <a:rPr lang="de-DE" dirty="0" smtClean="0"/>
              <a:t> per </a:t>
            </a:r>
            <a:r>
              <a:rPr lang="de-DE" dirty="0" err="1" smtClean="0"/>
              <a:t>clone</a:t>
            </a:r>
            <a:r>
              <a:rPr lang="de-DE" dirty="0" smtClean="0"/>
              <a:t>: 11jars x 20mothers = 220mothers)</a:t>
            </a:r>
            <a:endParaRPr lang="de-DE" dirty="0"/>
          </a:p>
        </p:txBody>
      </p:sp>
      <p:sp>
        <p:nvSpPr>
          <p:cNvPr id="2" name="Rectangle 1"/>
          <p:cNvSpPr/>
          <p:nvPr/>
        </p:nvSpPr>
        <p:spPr>
          <a:xfrm>
            <a:off x="867508" y="4369155"/>
            <a:ext cx="8267256" cy="84903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34765" y="3208972"/>
            <a:ext cx="3057236" cy="2862322"/>
          </a:xfrm>
          <a:prstGeom prst="rect">
            <a:avLst/>
          </a:prstGeom>
          <a:noFill/>
        </p:spPr>
        <p:txBody>
          <a:bodyPr wrap="square" rtlCol="0">
            <a:spAutoFit/>
          </a:bodyPr>
          <a:lstStyle/>
          <a:p>
            <a:r>
              <a:rPr lang="de-DE" dirty="0" smtClean="0">
                <a:solidFill>
                  <a:srgbClr val="FF0000"/>
                </a:solidFill>
              </a:rPr>
              <a:t>Thinking about it again, I would propose 20 replicates, BUT make one more jar with 5juveniles in it (in 25ml instaed of 5ml), these backup juviniles can then be used in case any Daphnia would be dead next day (i.e. after first transfer – meaning: due to experimental handling)</a:t>
            </a:r>
            <a:endParaRPr lang="en-US" dirty="0">
              <a:solidFill>
                <a:srgbClr val="FF0000"/>
              </a:solidFill>
            </a:endParaRPr>
          </a:p>
        </p:txBody>
      </p:sp>
    </p:spTree>
    <p:extLst>
      <p:ext uri="{BB962C8B-B14F-4D97-AF65-F5344CB8AC3E}">
        <p14:creationId xmlns:p14="http://schemas.microsoft.com/office/powerpoint/2010/main" val="321227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015" y="640862"/>
            <a:ext cx="4770152" cy="461665"/>
          </a:xfrm>
          <a:prstGeom prst="rect">
            <a:avLst/>
          </a:prstGeom>
          <a:noFill/>
        </p:spPr>
        <p:txBody>
          <a:bodyPr wrap="none" rtlCol="0">
            <a:spAutoFit/>
          </a:bodyPr>
          <a:lstStyle/>
          <a:p>
            <a:r>
              <a:rPr lang="de-DE" sz="2400" b="1" dirty="0" err="1" smtClean="0"/>
              <a:t>When</a:t>
            </a:r>
            <a:r>
              <a:rPr lang="de-DE" sz="2400" b="1" dirty="0" smtClean="0"/>
              <a:t> </a:t>
            </a:r>
            <a:r>
              <a:rPr lang="de-DE" sz="2400" b="1" dirty="0" err="1" smtClean="0"/>
              <a:t>would</a:t>
            </a:r>
            <a:r>
              <a:rPr lang="de-DE" sz="2400" b="1" dirty="0" smtClean="0"/>
              <a:t> </a:t>
            </a:r>
            <a:r>
              <a:rPr lang="de-DE" sz="2400" b="1" dirty="0" err="1" smtClean="0"/>
              <a:t>this</a:t>
            </a:r>
            <a:r>
              <a:rPr lang="de-DE" sz="2400" b="1" dirty="0" smtClean="0"/>
              <a:t> </a:t>
            </a:r>
            <a:r>
              <a:rPr lang="de-DE" sz="2400" b="1" dirty="0" err="1" smtClean="0"/>
              <a:t>experiment</a:t>
            </a:r>
            <a:r>
              <a:rPr lang="de-DE" sz="2400" b="1" dirty="0" smtClean="0"/>
              <a:t> </a:t>
            </a:r>
            <a:r>
              <a:rPr lang="de-DE" sz="2400" b="1" dirty="0" err="1" smtClean="0"/>
              <a:t>start</a:t>
            </a:r>
            <a:r>
              <a:rPr lang="de-DE" sz="2400" b="1" dirty="0" smtClean="0"/>
              <a:t>? </a:t>
            </a:r>
            <a:endParaRPr lang="de-DE" sz="2400" b="1" dirty="0"/>
          </a:p>
        </p:txBody>
      </p:sp>
      <p:pic>
        <p:nvPicPr>
          <p:cNvPr id="1026" name="Picture 2" descr="https://ikalender.org/media/ausdrucken/2021/monatlich/januar/monatskalender-januar-20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7372" y="1138843"/>
            <a:ext cx="6956587" cy="49180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13231" y="2649420"/>
            <a:ext cx="726831" cy="707886"/>
          </a:xfrm>
          <a:prstGeom prst="rect">
            <a:avLst/>
          </a:prstGeom>
          <a:noFill/>
        </p:spPr>
        <p:txBody>
          <a:bodyPr wrap="square" rtlCol="0">
            <a:spAutoFit/>
          </a:bodyPr>
          <a:lstStyle/>
          <a:p>
            <a:r>
              <a:rPr lang="de-DE" sz="1000" dirty="0" smtClean="0"/>
              <a:t>Ma </a:t>
            </a:r>
            <a:r>
              <a:rPr lang="de-DE" sz="1000" dirty="0" err="1" smtClean="0"/>
              <a:t>isolated</a:t>
            </a:r>
            <a:r>
              <a:rPr lang="de-DE" sz="1000" dirty="0" smtClean="0"/>
              <a:t> (4 </a:t>
            </a:r>
            <a:r>
              <a:rPr lang="de-DE" sz="1000" dirty="0" err="1" smtClean="0"/>
              <a:t>jars</a:t>
            </a:r>
            <a:r>
              <a:rPr lang="de-DE" sz="1000" dirty="0" smtClean="0"/>
              <a:t> per </a:t>
            </a:r>
            <a:r>
              <a:rPr lang="de-DE" sz="1000" dirty="0" err="1" smtClean="0"/>
              <a:t>clone</a:t>
            </a:r>
            <a:r>
              <a:rPr lang="de-DE" sz="1000" dirty="0" smtClean="0"/>
              <a:t>)</a:t>
            </a:r>
            <a:endParaRPr lang="de-DE" sz="1000" dirty="0"/>
          </a:p>
        </p:txBody>
      </p:sp>
      <p:sp>
        <p:nvSpPr>
          <p:cNvPr id="9" name="TextBox 8"/>
          <p:cNvSpPr txBox="1"/>
          <p:nvPr/>
        </p:nvSpPr>
        <p:spPr>
          <a:xfrm>
            <a:off x="3442677" y="3411420"/>
            <a:ext cx="726831" cy="707886"/>
          </a:xfrm>
          <a:prstGeom prst="rect">
            <a:avLst/>
          </a:prstGeom>
          <a:noFill/>
        </p:spPr>
        <p:txBody>
          <a:bodyPr wrap="square" rtlCol="0">
            <a:spAutoFit/>
          </a:bodyPr>
          <a:lstStyle/>
          <a:p>
            <a:r>
              <a:rPr lang="de-DE" sz="1000" dirty="0" err="1" smtClean="0"/>
              <a:t>Mb</a:t>
            </a:r>
            <a:r>
              <a:rPr lang="de-DE" sz="1000" dirty="0" smtClean="0"/>
              <a:t> </a:t>
            </a:r>
            <a:r>
              <a:rPr lang="de-DE" sz="1000" dirty="0" err="1" smtClean="0"/>
              <a:t>isolated</a:t>
            </a:r>
            <a:r>
              <a:rPr lang="de-DE" sz="1000" dirty="0" smtClean="0"/>
              <a:t> (5 </a:t>
            </a:r>
            <a:r>
              <a:rPr lang="de-DE" sz="1000" dirty="0" err="1" smtClean="0"/>
              <a:t>jars</a:t>
            </a:r>
            <a:r>
              <a:rPr lang="de-DE" sz="1000" dirty="0" smtClean="0"/>
              <a:t> per </a:t>
            </a:r>
            <a:r>
              <a:rPr lang="de-DE" sz="1000" dirty="0" err="1" smtClean="0"/>
              <a:t>clone</a:t>
            </a:r>
            <a:r>
              <a:rPr lang="de-DE" sz="1000" dirty="0" smtClean="0"/>
              <a:t>)</a:t>
            </a:r>
            <a:endParaRPr lang="de-DE" sz="1000" dirty="0"/>
          </a:p>
        </p:txBody>
      </p:sp>
      <p:sp>
        <p:nvSpPr>
          <p:cNvPr id="10" name="TextBox 9"/>
          <p:cNvSpPr txBox="1"/>
          <p:nvPr/>
        </p:nvSpPr>
        <p:spPr>
          <a:xfrm>
            <a:off x="6213231" y="3387975"/>
            <a:ext cx="726831" cy="707886"/>
          </a:xfrm>
          <a:prstGeom prst="rect">
            <a:avLst/>
          </a:prstGeom>
          <a:noFill/>
        </p:spPr>
        <p:txBody>
          <a:bodyPr wrap="square" rtlCol="0">
            <a:spAutoFit/>
          </a:bodyPr>
          <a:lstStyle/>
          <a:p>
            <a:r>
              <a:rPr lang="de-DE" sz="1000" dirty="0" err="1" smtClean="0"/>
              <a:t>Mc</a:t>
            </a:r>
            <a:r>
              <a:rPr lang="de-DE" sz="1000" dirty="0" smtClean="0"/>
              <a:t> </a:t>
            </a:r>
            <a:r>
              <a:rPr lang="de-DE" sz="1000" dirty="0" err="1" smtClean="0"/>
              <a:t>isolated</a:t>
            </a:r>
            <a:r>
              <a:rPr lang="de-DE" sz="1000" dirty="0" smtClean="0"/>
              <a:t> (2 </a:t>
            </a:r>
            <a:r>
              <a:rPr lang="de-DE" sz="1000" dirty="0" err="1" smtClean="0"/>
              <a:t>jars</a:t>
            </a:r>
            <a:r>
              <a:rPr lang="de-DE" sz="1000" dirty="0" smtClean="0"/>
              <a:t> per </a:t>
            </a:r>
            <a:r>
              <a:rPr lang="de-DE" sz="1000" dirty="0" err="1" smtClean="0"/>
              <a:t>clone</a:t>
            </a:r>
            <a:r>
              <a:rPr lang="de-DE" sz="1000" dirty="0" smtClean="0"/>
              <a:t>)</a:t>
            </a:r>
            <a:endParaRPr lang="de-DE" sz="1000" dirty="0"/>
          </a:p>
        </p:txBody>
      </p:sp>
      <p:sp>
        <p:nvSpPr>
          <p:cNvPr id="11" name="TextBox 10"/>
          <p:cNvSpPr txBox="1"/>
          <p:nvPr/>
        </p:nvSpPr>
        <p:spPr>
          <a:xfrm>
            <a:off x="2497016" y="4208591"/>
            <a:ext cx="726831" cy="707886"/>
          </a:xfrm>
          <a:prstGeom prst="rect">
            <a:avLst/>
          </a:prstGeom>
          <a:noFill/>
        </p:spPr>
        <p:txBody>
          <a:bodyPr wrap="square" rtlCol="0">
            <a:spAutoFit/>
          </a:bodyPr>
          <a:lstStyle/>
          <a:p>
            <a:r>
              <a:rPr lang="de-DE" sz="1000" dirty="0" smtClean="0">
                <a:solidFill>
                  <a:schemeClr val="accent1"/>
                </a:solidFill>
              </a:rPr>
              <a:t>Ma </a:t>
            </a:r>
            <a:r>
              <a:rPr lang="de-DE" sz="1000" dirty="0" err="1" smtClean="0">
                <a:solidFill>
                  <a:schemeClr val="accent1"/>
                </a:solidFill>
              </a:rPr>
              <a:t>start</a:t>
            </a:r>
            <a:r>
              <a:rPr lang="de-DE" sz="1000" dirty="0" smtClean="0">
                <a:solidFill>
                  <a:schemeClr val="accent1"/>
                </a:solidFill>
              </a:rPr>
              <a:t> </a:t>
            </a:r>
            <a:r>
              <a:rPr lang="de-DE" sz="1000" dirty="0" err="1" smtClean="0">
                <a:solidFill>
                  <a:schemeClr val="accent1"/>
                </a:solidFill>
              </a:rPr>
              <a:t>reproducing</a:t>
            </a:r>
            <a:r>
              <a:rPr lang="de-DE" sz="1000" dirty="0" smtClean="0">
                <a:solidFill>
                  <a:schemeClr val="accent1"/>
                </a:solidFill>
              </a:rPr>
              <a:t> (4 </a:t>
            </a:r>
            <a:r>
              <a:rPr lang="de-DE" sz="1000" dirty="0" err="1" smtClean="0">
                <a:solidFill>
                  <a:schemeClr val="accent1"/>
                </a:solidFill>
              </a:rPr>
              <a:t>jars</a:t>
            </a:r>
            <a:r>
              <a:rPr lang="de-DE" sz="1000" dirty="0" smtClean="0">
                <a:solidFill>
                  <a:schemeClr val="accent1"/>
                </a:solidFill>
              </a:rPr>
              <a:t> per </a:t>
            </a:r>
            <a:r>
              <a:rPr lang="de-DE" sz="1000" dirty="0" err="1" smtClean="0">
                <a:solidFill>
                  <a:schemeClr val="accent1"/>
                </a:solidFill>
              </a:rPr>
              <a:t>clone</a:t>
            </a:r>
            <a:r>
              <a:rPr lang="de-DE" sz="1000" dirty="0" smtClean="0">
                <a:solidFill>
                  <a:schemeClr val="accent1"/>
                </a:solidFill>
              </a:rPr>
              <a:t>)</a:t>
            </a:r>
            <a:endParaRPr lang="de-DE" sz="1000" dirty="0">
              <a:solidFill>
                <a:schemeClr val="accent1"/>
              </a:solidFill>
            </a:endParaRPr>
          </a:p>
        </p:txBody>
      </p:sp>
      <p:sp>
        <p:nvSpPr>
          <p:cNvPr id="12" name="TextBox 11"/>
          <p:cNvSpPr txBox="1"/>
          <p:nvPr/>
        </p:nvSpPr>
        <p:spPr>
          <a:xfrm>
            <a:off x="6213231" y="4127126"/>
            <a:ext cx="726831" cy="707886"/>
          </a:xfrm>
          <a:prstGeom prst="rect">
            <a:avLst/>
          </a:prstGeom>
          <a:noFill/>
        </p:spPr>
        <p:txBody>
          <a:bodyPr wrap="square" rtlCol="0">
            <a:spAutoFit/>
          </a:bodyPr>
          <a:lstStyle/>
          <a:p>
            <a:r>
              <a:rPr lang="de-DE" sz="1000" dirty="0" err="1" smtClean="0">
                <a:solidFill>
                  <a:schemeClr val="accent1"/>
                </a:solidFill>
              </a:rPr>
              <a:t>Mb</a:t>
            </a:r>
            <a:r>
              <a:rPr lang="de-DE" sz="1000" dirty="0" smtClean="0">
                <a:solidFill>
                  <a:schemeClr val="accent1"/>
                </a:solidFill>
              </a:rPr>
              <a:t> </a:t>
            </a:r>
            <a:r>
              <a:rPr lang="de-DE" sz="1000" dirty="0" err="1" smtClean="0">
                <a:solidFill>
                  <a:schemeClr val="accent1"/>
                </a:solidFill>
              </a:rPr>
              <a:t>start</a:t>
            </a:r>
            <a:r>
              <a:rPr lang="de-DE" sz="1000" dirty="0" smtClean="0">
                <a:solidFill>
                  <a:schemeClr val="accent1"/>
                </a:solidFill>
              </a:rPr>
              <a:t> </a:t>
            </a:r>
            <a:r>
              <a:rPr lang="de-DE" sz="1000" dirty="0" err="1" smtClean="0">
                <a:solidFill>
                  <a:schemeClr val="accent1"/>
                </a:solidFill>
              </a:rPr>
              <a:t>reproducing</a:t>
            </a:r>
            <a:r>
              <a:rPr lang="de-DE" sz="1000" dirty="0" smtClean="0">
                <a:solidFill>
                  <a:schemeClr val="accent1"/>
                </a:solidFill>
              </a:rPr>
              <a:t> (5 </a:t>
            </a:r>
            <a:r>
              <a:rPr lang="de-DE" sz="1000" dirty="0" err="1" smtClean="0">
                <a:solidFill>
                  <a:schemeClr val="accent1"/>
                </a:solidFill>
              </a:rPr>
              <a:t>jars</a:t>
            </a:r>
            <a:r>
              <a:rPr lang="de-DE" sz="1000" dirty="0" smtClean="0">
                <a:solidFill>
                  <a:schemeClr val="accent1"/>
                </a:solidFill>
              </a:rPr>
              <a:t> per </a:t>
            </a:r>
            <a:r>
              <a:rPr lang="de-DE" sz="1000" dirty="0" err="1" smtClean="0">
                <a:solidFill>
                  <a:schemeClr val="accent1"/>
                </a:solidFill>
              </a:rPr>
              <a:t>clone</a:t>
            </a:r>
            <a:r>
              <a:rPr lang="de-DE" sz="1000" dirty="0" smtClean="0">
                <a:solidFill>
                  <a:schemeClr val="accent1"/>
                </a:solidFill>
              </a:rPr>
              <a:t>)</a:t>
            </a:r>
            <a:endParaRPr lang="de-DE" sz="1000" dirty="0">
              <a:solidFill>
                <a:schemeClr val="accent1"/>
              </a:solidFill>
            </a:endParaRPr>
          </a:p>
        </p:txBody>
      </p:sp>
      <p:sp>
        <p:nvSpPr>
          <p:cNvPr id="13" name="TextBox 12"/>
          <p:cNvSpPr txBox="1"/>
          <p:nvPr/>
        </p:nvSpPr>
        <p:spPr>
          <a:xfrm>
            <a:off x="2481386" y="4916477"/>
            <a:ext cx="726831" cy="707886"/>
          </a:xfrm>
          <a:prstGeom prst="rect">
            <a:avLst/>
          </a:prstGeom>
          <a:noFill/>
        </p:spPr>
        <p:txBody>
          <a:bodyPr wrap="square" rtlCol="0">
            <a:spAutoFit/>
          </a:bodyPr>
          <a:lstStyle/>
          <a:p>
            <a:r>
              <a:rPr lang="de-DE" sz="1000" dirty="0" err="1" smtClean="0">
                <a:solidFill>
                  <a:schemeClr val="accent1"/>
                </a:solidFill>
              </a:rPr>
              <a:t>Mc</a:t>
            </a:r>
            <a:r>
              <a:rPr lang="de-DE" sz="1000" dirty="0" smtClean="0">
                <a:solidFill>
                  <a:schemeClr val="accent1"/>
                </a:solidFill>
              </a:rPr>
              <a:t> </a:t>
            </a:r>
            <a:r>
              <a:rPr lang="de-DE" sz="1000" dirty="0" err="1" smtClean="0">
                <a:solidFill>
                  <a:schemeClr val="accent1"/>
                </a:solidFill>
              </a:rPr>
              <a:t>start</a:t>
            </a:r>
            <a:r>
              <a:rPr lang="de-DE" sz="1000" dirty="0" smtClean="0">
                <a:solidFill>
                  <a:schemeClr val="accent1"/>
                </a:solidFill>
              </a:rPr>
              <a:t> </a:t>
            </a:r>
            <a:r>
              <a:rPr lang="de-DE" sz="1000" dirty="0" err="1" smtClean="0">
                <a:solidFill>
                  <a:schemeClr val="accent1"/>
                </a:solidFill>
              </a:rPr>
              <a:t>reproducing</a:t>
            </a:r>
            <a:r>
              <a:rPr lang="de-DE" sz="1000" dirty="0" smtClean="0">
                <a:solidFill>
                  <a:schemeClr val="accent1"/>
                </a:solidFill>
              </a:rPr>
              <a:t> (2 </a:t>
            </a:r>
            <a:r>
              <a:rPr lang="de-DE" sz="1000" dirty="0" err="1" smtClean="0">
                <a:solidFill>
                  <a:schemeClr val="accent1"/>
                </a:solidFill>
              </a:rPr>
              <a:t>jars</a:t>
            </a:r>
            <a:r>
              <a:rPr lang="de-DE" sz="1000" dirty="0" smtClean="0">
                <a:solidFill>
                  <a:schemeClr val="accent1"/>
                </a:solidFill>
              </a:rPr>
              <a:t> per </a:t>
            </a:r>
            <a:r>
              <a:rPr lang="de-DE" sz="1000" dirty="0" err="1" smtClean="0">
                <a:solidFill>
                  <a:schemeClr val="accent1"/>
                </a:solidFill>
              </a:rPr>
              <a:t>clone</a:t>
            </a:r>
            <a:r>
              <a:rPr lang="de-DE" sz="1000" dirty="0" smtClean="0">
                <a:solidFill>
                  <a:schemeClr val="accent1"/>
                </a:solidFill>
              </a:rPr>
              <a:t>)</a:t>
            </a:r>
            <a:endParaRPr lang="de-DE" sz="1000" dirty="0">
              <a:solidFill>
                <a:schemeClr val="accent1"/>
              </a:solidFill>
            </a:endParaRPr>
          </a:p>
        </p:txBody>
      </p:sp>
      <p:sp>
        <p:nvSpPr>
          <p:cNvPr id="8" name="TextBox 7"/>
          <p:cNvSpPr txBox="1"/>
          <p:nvPr/>
        </p:nvSpPr>
        <p:spPr>
          <a:xfrm>
            <a:off x="3505201" y="4875414"/>
            <a:ext cx="726830" cy="400110"/>
          </a:xfrm>
          <a:prstGeom prst="rect">
            <a:avLst/>
          </a:prstGeom>
          <a:noFill/>
        </p:spPr>
        <p:txBody>
          <a:bodyPr wrap="square" rtlCol="0">
            <a:spAutoFit/>
          </a:bodyPr>
          <a:lstStyle/>
          <a:p>
            <a:r>
              <a:rPr lang="de-DE" sz="1000" dirty="0" smtClean="0">
                <a:solidFill>
                  <a:schemeClr val="accent6">
                    <a:lumMod val="75000"/>
                  </a:schemeClr>
                </a:solidFill>
              </a:rPr>
              <a:t>Remove all </a:t>
            </a:r>
            <a:r>
              <a:rPr lang="de-DE" sz="1000" dirty="0" err="1" smtClean="0">
                <a:solidFill>
                  <a:schemeClr val="accent6">
                    <a:lumMod val="75000"/>
                  </a:schemeClr>
                </a:solidFill>
              </a:rPr>
              <a:t>juv</a:t>
            </a:r>
            <a:endParaRPr lang="de-DE" sz="1000" dirty="0">
              <a:solidFill>
                <a:schemeClr val="accent6">
                  <a:lumMod val="75000"/>
                </a:schemeClr>
              </a:solidFill>
            </a:endParaRPr>
          </a:p>
        </p:txBody>
      </p:sp>
      <p:sp>
        <p:nvSpPr>
          <p:cNvPr id="15" name="TextBox 14"/>
          <p:cNvSpPr txBox="1"/>
          <p:nvPr/>
        </p:nvSpPr>
        <p:spPr>
          <a:xfrm>
            <a:off x="4381296" y="4856948"/>
            <a:ext cx="726830" cy="1323439"/>
          </a:xfrm>
          <a:prstGeom prst="rect">
            <a:avLst/>
          </a:prstGeom>
          <a:noFill/>
        </p:spPr>
        <p:txBody>
          <a:bodyPr wrap="square" rtlCol="0">
            <a:spAutoFit/>
          </a:bodyPr>
          <a:lstStyle/>
          <a:p>
            <a:r>
              <a:rPr lang="de-DE" sz="1000" dirty="0" err="1" smtClean="0">
                <a:solidFill>
                  <a:schemeClr val="accent6">
                    <a:lumMod val="75000"/>
                  </a:schemeClr>
                </a:solidFill>
              </a:rPr>
              <a:t>Collect</a:t>
            </a:r>
            <a:r>
              <a:rPr lang="de-DE" sz="1000" dirty="0" smtClean="0">
                <a:solidFill>
                  <a:schemeClr val="accent6">
                    <a:lumMod val="75000"/>
                  </a:schemeClr>
                </a:solidFill>
              </a:rPr>
              <a:t> </a:t>
            </a:r>
            <a:r>
              <a:rPr lang="de-DE" sz="1000" dirty="0" err="1" smtClean="0">
                <a:solidFill>
                  <a:schemeClr val="accent6">
                    <a:lumMod val="75000"/>
                  </a:schemeClr>
                </a:solidFill>
              </a:rPr>
              <a:t>juv</a:t>
            </a:r>
            <a:r>
              <a:rPr lang="de-DE" sz="1000" dirty="0" smtClean="0">
                <a:solidFill>
                  <a:schemeClr val="accent6">
                    <a:lumMod val="75000"/>
                  </a:schemeClr>
                </a:solidFill>
              </a:rPr>
              <a:t> </a:t>
            </a:r>
            <a:r>
              <a:rPr lang="de-DE" sz="1000" dirty="0" err="1" smtClean="0">
                <a:solidFill>
                  <a:schemeClr val="accent6">
                    <a:lumMod val="75000"/>
                  </a:schemeClr>
                </a:solidFill>
              </a:rPr>
              <a:t>for</a:t>
            </a:r>
            <a:r>
              <a:rPr lang="de-DE" sz="1000" dirty="0" smtClean="0">
                <a:solidFill>
                  <a:schemeClr val="accent6">
                    <a:lumMod val="75000"/>
                  </a:schemeClr>
                </a:solidFill>
              </a:rPr>
              <a:t> </a:t>
            </a:r>
            <a:r>
              <a:rPr lang="de-DE" sz="1000" dirty="0" err="1" smtClean="0">
                <a:solidFill>
                  <a:schemeClr val="accent6">
                    <a:lumMod val="75000"/>
                  </a:schemeClr>
                </a:solidFill>
              </a:rPr>
              <a:t>exp</a:t>
            </a:r>
            <a:r>
              <a:rPr lang="de-DE" sz="1000" dirty="0" smtClean="0">
                <a:solidFill>
                  <a:schemeClr val="accent6">
                    <a:lumMod val="75000"/>
                  </a:schemeClr>
                </a:solidFill>
              </a:rPr>
              <a:t> (</a:t>
            </a:r>
            <a:r>
              <a:rPr lang="de-DE" sz="1000" dirty="0" err="1" smtClean="0">
                <a:solidFill>
                  <a:schemeClr val="accent6">
                    <a:lumMod val="75000"/>
                  </a:schemeClr>
                </a:solidFill>
              </a:rPr>
              <a:t>by</a:t>
            </a:r>
            <a:r>
              <a:rPr lang="de-DE" sz="1000" dirty="0" smtClean="0">
                <a:solidFill>
                  <a:schemeClr val="accent6">
                    <a:lumMod val="75000"/>
                  </a:schemeClr>
                </a:solidFill>
              </a:rPr>
              <a:t> </a:t>
            </a:r>
            <a:r>
              <a:rPr lang="de-DE" sz="1000" dirty="0" err="1" smtClean="0">
                <a:solidFill>
                  <a:schemeClr val="accent6">
                    <a:lumMod val="75000"/>
                  </a:schemeClr>
                </a:solidFill>
              </a:rPr>
              <a:t>removing</a:t>
            </a:r>
            <a:r>
              <a:rPr lang="de-DE" sz="1000" dirty="0" smtClean="0">
                <a:solidFill>
                  <a:schemeClr val="accent6">
                    <a:lumMod val="75000"/>
                  </a:schemeClr>
                </a:solidFill>
              </a:rPr>
              <a:t> M), </a:t>
            </a:r>
            <a:r>
              <a:rPr lang="de-DE" sz="1000" dirty="0" err="1" smtClean="0">
                <a:solidFill>
                  <a:schemeClr val="accent6">
                    <a:lumMod val="75000"/>
                  </a:schemeClr>
                </a:solidFill>
              </a:rPr>
              <a:t>prepare</a:t>
            </a:r>
            <a:r>
              <a:rPr lang="de-DE" sz="1000" dirty="0" smtClean="0">
                <a:solidFill>
                  <a:schemeClr val="accent6">
                    <a:lumMod val="75000"/>
                  </a:schemeClr>
                </a:solidFill>
              </a:rPr>
              <a:t> NP </a:t>
            </a:r>
            <a:r>
              <a:rPr lang="de-DE" sz="1000" dirty="0" err="1" smtClean="0">
                <a:solidFill>
                  <a:schemeClr val="accent6">
                    <a:lumMod val="75000"/>
                  </a:schemeClr>
                </a:solidFill>
              </a:rPr>
              <a:t>solutions</a:t>
            </a:r>
            <a:endParaRPr lang="de-DE" sz="1000" dirty="0">
              <a:solidFill>
                <a:schemeClr val="accent6">
                  <a:lumMod val="75000"/>
                </a:schemeClr>
              </a:solidFill>
            </a:endParaRPr>
          </a:p>
        </p:txBody>
      </p:sp>
      <p:sp>
        <p:nvSpPr>
          <p:cNvPr id="16" name="TextBox 15"/>
          <p:cNvSpPr txBox="1"/>
          <p:nvPr/>
        </p:nvSpPr>
        <p:spPr>
          <a:xfrm>
            <a:off x="5353540" y="4875414"/>
            <a:ext cx="726830" cy="707886"/>
          </a:xfrm>
          <a:prstGeom prst="rect">
            <a:avLst/>
          </a:prstGeom>
          <a:noFill/>
        </p:spPr>
        <p:txBody>
          <a:bodyPr wrap="square" rtlCol="0">
            <a:spAutoFit/>
          </a:bodyPr>
          <a:lstStyle/>
          <a:p>
            <a:r>
              <a:rPr lang="de-DE" sz="1000" dirty="0" smtClean="0">
                <a:solidFill>
                  <a:schemeClr val="accent6">
                    <a:lumMod val="75000"/>
                  </a:schemeClr>
                </a:solidFill>
              </a:rPr>
              <a:t>Transfer </a:t>
            </a:r>
            <a:r>
              <a:rPr lang="de-DE" sz="1000" dirty="0" err="1" smtClean="0">
                <a:solidFill>
                  <a:schemeClr val="accent6">
                    <a:lumMod val="75000"/>
                  </a:schemeClr>
                </a:solidFill>
              </a:rPr>
              <a:t>juv</a:t>
            </a:r>
            <a:r>
              <a:rPr lang="de-DE" sz="1000" dirty="0" smtClean="0">
                <a:solidFill>
                  <a:schemeClr val="accent6">
                    <a:lumMod val="75000"/>
                  </a:schemeClr>
                </a:solidFill>
              </a:rPr>
              <a:t> </a:t>
            </a:r>
            <a:r>
              <a:rPr lang="de-DE" sz="1000" dirty="0" err="1" smtClean="0">
                <a:solidFill>
                  <a:schemeClr val="accent6">
                    <a:lumMod val="75000"/>
                  </a:schemeClr>
                </a:solidFill>
              </a:rPr>
              <a:t>to</a:t>
            </a:r>
            <a:r>
              <a:rPr lang="de-DE" sz="1000" dirty="0" smtClean="0">
                <a:solidFill>
                  <a:schemeClr val="accent6">
                    <a:lumMod val="75000"/>
                  </a:schemeClr>
                </a:solidFill>
              </a:rPr>
              <a:t> experimental </a:t>
            </a:r>
            <a:r>
              <a:rPr lang="de-DE" sz="1000" dirty="0" err="1" smtClean="0">
                <a:solidFill>
                  <a:schemeClr val="accent6">
                    <a:lumMod val="75000"/>
                  </a:schemeClr>
                </a:solidFill>
              </a:rPr>
              <a:t>jars</a:t>
            </a:r>
            <a:endParaRPr lang="de-DE" sz="1000" dirty="0">
              <a:solidFill>
                <a:schemeClr val="accent6">
                  <a:lumMod val="75000"/>
                </a:schemeClr>
              </a:solidFill>
            </a:endParaRPr>
          </a:p>
        </p:txBody>
      </p:sp>
      <p:sp>
        <p:nvSpPr>
          <p:cNvPr id="17" name="TextBox 16"/>
          <p:cNvSpPr txBox="1"/>
          <p:nvPr/>
        </p:nvSpPr>
        <p:spPr>
          <a:xfrm>
            <a:off x="7123725" y="4916477"/>
            <a:ext cx="726830" cy="553998"/>
          </a:xfrm>
          <a:prstGeom prst="rect">
            <a:avLst/>
          </a:prstGeom>
          <a:noFill/>
        </p:spPr>
        <p:txBody>
          <a:bodyPr wrap="square" rtlCol="0">
            <a:spAutoFit/>
          </a:bodyPr>
          <a:lstStyle/>
          <a:p>
            <a:r>
              <a:rPr lang="de-DE" sz="1000" dirty="0" err="1" smtClean="0">
                <a:solidFill>
                  <a:schemeClr val="accent6">
                    <a:lumMod val="75000"/>
                  </a:schemeClr>
                </a:solidFill>
              </a:rPr>
              <a:t>Parasite</a:t>
            </a:r>
            <a:r>
              <a:rPr lang="de-DE" sz="1000" dirty="0" smtClean="0">
                <a:solidFill>
                  <a:schemeClr val="accent6">
                    <a:lumMod val="75000"/>
                  </a:schemeClr>
                </a:solidFill>
              </a:rPr>
              <a:t> </a:t>
            </a:r>
            <a:r>
              <a:rPr lang="de-DE" sz="1000" dirty="0" err="1" smtClean="0">
                <a:solidFill>
                  <a:schemeClr val="accent6">
                    <a:lumMod val="75000"/>
                  </a:schemeClr>
                </a:solidFill>
              </a:rPr>
              <a:t>innoculation</a:t>
            </a:r>
            <a:endParaRPr lang="de-DE" sz="1000" dirty="0">
              <a:solidFill>
                <a:schemeClr val="accent6">
                  <a:lumMod val="75000"/>
                </a:schemeClr>
              </a:solidFill>
            </a:endParaRPr>
          </a:p>
        </p:txBody>
      </p:sp>
      <p:sp>
        <p:nvSpPr>
          <p:cNvPr id="18" name="TextBox 17"/>
          <p:cNvSpPr txBox="1"/>
          <p:nvPr/>
        </p:nvSpPr>
        <p:spPr>
          <a:xfrm>
            <a:off x="2461848" y="5634700"/>
            <a:ext cx="726830" cy="861774"/>
          </a:xfrm>
          <a:prstGeom prst="rect">
            <a:avLst/>
          </a:prstGeom>
          <a:noFill/>
        </p:spPr>
        <p:txBody>
          <a:bodyPr wrap="square" rtlCol="0">
            <a:spAutoFit/>
          </a:bodyPr>
          <a:lstStyle/>
          <a:p>
            <a:r>
              <a:rPr lang="de-DE" sz="1000" dirty="0" smtClean="0">
                <a:solidFill>
                  <a:schemeClr val="accent6">
                    <a:lumMod val="75000"/>
                  </a:schemeClr>
                </a:solidFill>
              </a:rPr>
              <a:t>Set </a:t>
            </a:r>
            <a:r>
              <a:rPr lang="de-DE" sz="1000" dirty="0" err="1" smtClean="0">
                <a:solidFill>
                  <a:schemeClr val="accent6">
                    <a:lumMod val="75000"/>
                  </a:schemeClr>
                </a:solidFill>
              </a:rPr>
              <a:t>up</a:t>
            </a:r>
            <a:r>
              <a:rPr lang="de-DE" sz="1000" dirty="0" smtClean="0">
                <a:solidFill>
                  <a:schemeClr val="accent6">
                    <a:lumMod val="75000"/>
                  </a:schemeClr>
                </a:solidFill>
              </a:rPr>
              <a:t> extra M </a:t>
            </a:r>
            <a:r>
              <a:rPr lang="de-DE" sz="1000" dirty="0" err="1" smtClean="0">
                <a:solidFill>
                  <a:schemeClr val="accent6">
                    <a:lumMod val="75000"/>
                  </a:schemeClr>
                </a:solidFill>
              </a:rPr>
              <a:t>from</a:t>
            </a:r>
            <a:r>
              <a:rPr lang="de-DE" sz="1000" dirty="0" smtClean="0">
                <a:solidFill>
                  <a:schemeClr val="accent6">
                    <a:lumMod val="75000"/>
                  </a:schemeClr>
                </a:solidFill>
              </a:rPr>
              <a:t> </a:t>
            </a:r>
            <a:r>
              <a:rPr lang="de-DE" sz="1000" dirty="0" err="1" smtClean="0">
                <a:solidFill>
                  <a:schemeClr val="accent6">
                    <a:lumMod val="75000"/>
                  </a:schemeClr>
                </a:solidFill>
              </a:rPr>
              <a:t>stocks</a:t>
            </a:r>
            <a:r>
              <a:rPr lang="de-DE" sz="1000" dirty="0" smtClean="0">
                <a:solidFill>
                  <a:schemeClr val="accent6">
                    <a:lumMod val="75000"/>
                  </a:schemeClr>
                </a:solidFill>
              </a:rPr>
              <a:t>, </a:t>
            </a:r>
            <a:r>
              <a:rPr lang="de-DE" sz="1000" dirty="0" err="1" smtClean="0">
                <a:solidFill>
                  <a:schemeClr val="accent6">
                    <a:lumMod val="75000"/>
                  </a:schemeClr>
                </a:solidFill>
              </a:rPr>
              <a:t>if</a:t>
            </a:r>
            <a:r>
              <a:rPr lang="de-DE" sz="1000" dirty="0" smtClean="0">
                <a:solidFill>
                  <a:schemeClr val="accent6">
                    <a:lumMod val="75000"/>
                  </a:schemeClr>
                </a:solidFill>
              </a:rPr>
              <a:t> </a:t>
            </a:r>
            <a:r>
              <a:rPr lang="de-DE" sz="1000" dirty="0" err="1" smtClean="0">
                <a:solidFill>
                  <a:schemeClr val="accent6">
                    <a:lumMod val="75000"/>
                  </a:schemeClr>
                </a:solidFill>
              </a:rPr>
              <a:t>needed</a:t>
            </a:r>
            <a:endParaRPr lang="de-DE" sz="1000" dirty="0">
              <a:solidFill>
                <a:schemeClr val="accent6">
                  <a:lumMod val="75000"/>
                </a:schemeClr>
              </a:solidFill>
            </a:endParaRPr>
          </a:p>
        </p:txBody>
      </p:sp>
    </p:spTree>
    <p:extLst>
      <p:ext uri="{BB962C8B-B14F-4D97-AF65-F5344CB8AC3E}">
        <p14:creationId xmlns:p14="http://schemas.microsoft.com/office/powerpoint/2010/main" val="300837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015" y="640862"/>
            <a:ext cx="7298729" cy="461665"/>
          </a:xfrm>
          <a:prstGeom prst="rect">
            <a:avLst/>
          </a:prstGeom>
          <a:noFill/>
        </p:spPr>
        <p:txBody>
          <a:bodyPr wrap="none" rtlCol="0">
            <a:spAutoFit/>
          </a:bodyPr>
          <a:lstStyle/>
          <a:p>
            <a:r>
              <a:rPr lang="de-DE" sz="2400" b="1" dirty="0" err="1" smtClean="0"/>
              <a:t>Important</a:t>
            </a:r>
            <a:r>
              <a:rPr lang="de-DE" sz="2400" b="1" dirty="0" smtClean="0"/>
              <a:t> </a:t>
            </a:r>
            <a:r>
              <a:rPr lang="de-DE" sz="2400" b="1" dirty="0" err="1" smtClean="0"/>
              <a:t>decisions</a:t>
            </a:r>
            <a:r>
              <a:rPr lang="de-DE" sz="2400" b="1" dirty="0" smtClean="0"/>
              <a:t> </a:t>
            </a:r>
            <a:r>
              <a:rPr lang="de-DE" sz="2400" b="1" dirty="0" err="1" smtClean="0"/>
              <a:t>to</a:t>
            </a:r>
            <a:r>
              <a:rPr lang="de-DE" sz="2400" b="1" dirty="0" smtClean="0"/>
              <a:t> </a:t>
            </a:r>
            <a:r>
              <a:rPr lang="de-DE" sz="2400" b="1" dirty="0" err="1" smtClean="0"/>
              <a:t>be</a:t>
            </a:r>
            <a:r>
              <a:rPr lang="de-DE" sz="2400" b="1" dirty="0" smtClean="0"/>
              <a:t> </a:t>
            </a:r>
            <a:r>
              <a:rPr lang="de-DE" sz="2400" b="1" dirty="0" err="1" smtClean="0"/>
              <a:t>taken</a:t>
            </a:r>
            <a:r>
              <a:rPr lang="de-DE" sz="2400" b="1" dirty="0" smtClean="0"/>
              <a:t> (not </a:t>
            </a:r>
            <a:r>
              <a:rPr lang="de-DE" sz="2400" b="1" dirty="0" err="1" smtClean="0"/>
              <a:t>necessarily</a:t>
            </a:r>
            <a:r>
              <a:rPr lang="de-DE" sz="2400" b="1" dirty="0" smtClean="0"/>
              <a:t> </a:t>
            </a:r>
            <a:r>
              <a:rPr lang="de-DE" sz="2400" b="1" dirty="0" err="1" smtClean="0"/>
              <a:t>today</a:t>
            </a:r>
            <a:r>
              <a:rPr lang="de-DE" sz="2400" b="1" dirty="0" smtClean="0"/>
              <a:t>):</a:t>
            </a:r>
            <a:endParaRPr lang="de-DE" sz="2400" b="1" dirty="0"/>
          </a:p>
        </p:txBody>
      </p:sp>
      <p:sp>
        <p:nvSpPr>
          <p:cNvPr id="2" name="TextBox 1"/>
          <p:cNvSpPr txBox="1"/>
          <p:nvPr/>
        </p:nvSpPr>
        <p:spPr>
          <a:xfrm>
            <a:off x="1031631" y="1041599"/>
            <a:ext cx="10925907" cy="7986802"/>
          </a:xfrm>
          <a:prstGeom prst="rect">
            <a:avLst/>
          </a:prstGeom>
          <a:noFill/>
        </p:spPr>
        <p:txBody>
          <a:bodyPr wrap="square" rtlCol="0">
            <a:spAutoFit/>
          </a:bodyPr>
          <a:lstStyle/>
          <a:p>
            <a:pPr marL="285750" indent="-285750">
              <a:lnSpc>
                <a:spcPct val="250000"/>
              </a:lnSpc>
              <a:buFontTx/>
              <a:buChar char="-"/>
            </a:pPr>
            <a:r>
              <a:rPr lang="de-DE" dirty="0" smtClean="0"/>
              <a:t>Which </a:t>
            </a:r>
            <a:r>
              <a:rPr lang="de-DE" dirty="0" smtClean="0"/>
              <a:t>NP concentrations to use? </a:t>
            </a:r>
            <a:r>
              <a:rPr lang="de-DE" sz="1200" dirty="0" smtClean="0"/>
              <a:t>(we need to make sure that with at least one concentration („low“) Daphnia will survive 10 days post-parasite exposure (as our question is: </a:t>
            </a:r>
            <a:r>
              <a:rPr lang="de-DE" sz="1200" dirty="0" smtClean="0">
                <a:solidFill>
                  <a:schemeClr val="accent1"/>
                </a:solidFill>
              </a:rPr>
              <a:t>how NPs affect daphnia susceptibility?</a:t>
            </a:r>
            <a:r>
              <a:rPr lang="de-DE" sz="1200" dirty="0" smtClean="0"/>
              <a:t>); with the second concentration („high“) Daphnia can be dead before we are able</a:t>
            </a:r>
            <a:r>
              <a:rPr lang="de-DE" sz="1200" dirty="0"/>
              <a:t> </a:t>
            </a:r>
            <a:r>
              <a:rPr lang="de-DE" sz="1200" dirty="0" smtClean="0"/>
              <a:t>to assess them for infection</a:t>
            </a:r>
            <a:r>
              <a:rPr lang="de-DE" sz="1200" dirty="0"/>
              <a:t> </a:t>
            </a:r>
            <a:r>
              <a:rPr lang="de-DE" sz="1200" dirty="0" smtClean="0"/>
              <a:t>(so we will test a bit different question here: </a:t>
            </a:r>
            <a:r>
              <a:rPr lang="de-DE" sz="1200" dirty="0" smtClean="0">
                <a:solidFill>
                  <a:schemeClr val="accent1"/>
                </a:solidFill>
              </a:rPr>
              <a:t>how two stressors combined affect daphnia fitness</a:t>
            </a:r>
            <a:r>
              <a:rPr lang="de-DE" sz="1200" dirty="0" smtClean="0">
                <a:solidFill>
                  <a:schemeClr val="accent1"/>
                </a:solidFill>
              </a:rPr>
              <a:t>?</a:t>
            </a:r>
            <a:r>
              <a:rPr lang="de-DE" sz="1200" dirty="0" smtClean="0"/>
              <a:t>) </a:t>
            </a:r>
            <a:endParaRPr lang="de-DE" sz="1200" dirty="0" smtClean="0"/>
          </a:p>
          <a:p>
            <a:pPr marL="285750" indent="-285750">
              <a:lnSpc>
                <a:spcPct val="250000"/>
              </a:lnSpc>
              <a:buFontTx/>
              <a:buChar char="-"/>
            </a:pPr>
            <a:r>
              <a:rPr lang="de-DE" dirty="0" err="1" smtClean="0"/>
              <a:t>Which</a:t>
            </a:r>
            <a:r>
              <a:rPr lang="de-DE" dirty="0" smtClean="0"/>
              <a:t> NPs do </a:t>
            </a:r>
            <a:r>
              <a:rPr lang="de-DE" dirty="0" err="1" smtClean="0"/>
              <a:t>we</a:t>
            </a:r>
            <a:r>
              <a:rPr lang="de-DE" dirty="0" smtClean="0"/>
              <a:t> </a:t>
            </a:r>
            <a:r>
              <a:rPr lang="de-DE" dirty="0" err="1" smtClean="0"/>
              <a:t>use</a:t>
            </a:r>
            <a:r>
              <a:rPr lang="de-DE" dirty="0" smtClean="0"/>
              <a:t>? (in terms of size</a:t>
            </a:r>
            <a:r>
              <a:rPr lang="de-DE" dirty="0"/>
              <a:t> </a:t>
            </a:r>
            <a:r>
              <a:rPr lang="de-DE" dirty="0" smtClean="0"/>
              <a:t>and, also, old or new stocks</a:t>
            </a:r>
            <a:r>
              <a:rPr lang="de-DE" dirty="0" smtClean="0"/>
              <a:t>): </a:t>
            </a:r>
            <a:r>
              <a:rPr lang="de-DE" dirty="0" smtClean="0">
                <a:solidFill>
                  <a:srgbClr val="FF0000"/>
                </a:solidFill>
              </a:rPr>
              <a:t>100um, new stock</a:t>
            </a:r>
          </a:p>
          <a:p>
            <a:pPr marL="285750" indent="-285750">
              <a:lnSpc>
                <a:spcPct val="250000"/>
              </a:lnSpc>
              <a:buFontTx/>
              <a:buChar char="-"/>
            </a:pPr>
            <a:r>
              <a:rPr lang="de-DE" dirty="0" smtClean="0"/>
              <a:t>Feeding: how often? How </a:t>
            </a:r>
            <a:r>
              <a:rPr lang="de-DE" dirty="0"/>
              <a:t>much? </a:t>
            </a:r>
            <a:r>
              <a:rPr lang="de-DE" dirty="0" smtClean="0">
                <a:solidFill>
                  <a:srgbClr val="FF0000"/>
                </a:solidFill>
              </a:rPr>
              <a:t>Every day (except one parasite-innoculation day), 0.5C/ml</a:t>
            </a:r>
            <a:endParaRPr lang="de-DE" dirty="0" smtClean="0">
              <a:solidFill>
                <a:srgbClr val="FF0000"/>
              </a:solidFill>
            </a:endParaRPr>
          </a:p>
          <a:p>
            <a:pPr marL="285750" indent="-285750">
              <a:lnSpc>
                <a:spcPct val="250000"/>
              </a:lnSpc>
              <a:buFontTx/>
              <a:buChar char="-"/>
            </a:pPr>
            <a:r>
              <a:rPr lang="de-DE" dirty="0" smtClean="0"/>
              <a:t>How often Daphnia need to be transfered to new media? </a:t>
            </a:r>
            <a:r>
              <a:rPr lang="de-DE" dirty="0" smtClean="0">
                <a:solidFill>
                  <a:srgbClr val="FF0000"/>
                </a:solidFill>
              </a:rPr>
              <a:t>Every four days</a:t>
            </a:r>
            <a:endParaRPr lang="de-DE" dirty="0" smtClean="0">
              <a:solidFill>
                <a:srgbClr val="FF0000"/>
              </a:solidFill>
            </a:endParaRPr>
          </a:p>
          <a:p>
            <a:pPr marL="285750" indent="-285750">
              <a:lnSpc>
                <a:spcPct val="250000"/>
              </a:lnSpc>
              <a:buFontTx/>
              <a:buChar char="-"/>
            </a:pPr>
            <a:r>
              <a:rPr lang="de-DE" dirty="0" err="1" smtClean="0"/>
              <a:t>Which</a:t>
            </a:r>
            <a:r>
              <a:rPr lang="de-DE" dirty="0" smtClean="0"/>
              <a:t> </a:t>
            </a:r>
            <a:r>
              <a:rPr lang="de-DE" dirty="0" err="1" smtClean="0"/>
              <a:t>parasite</a:t>
            </a:r>
            <a:r>
              <a:rPr lang="de-DE" dirty="0" smtClean="0"/>
              <a:t> </a:t>
            </a:r>
            <a:r>
              <a:rPr lang="de-DE" dirty="0" err="1" smtClean="0"/>
              <a:t>doses</a:t>
            </a:r>
            <a:r>
              <a:rPr lang="de-DE" dirty="0" smtClean="0"/>
              <a:t> </a:t>
            </a:r>
            <a:r>
              <a:rPr lang="de-DE" dirty="0" err="1" smtClean="0"/>
              <a:t>should</a:t>
            </a:r>
            <a:r>
              <a:rPr lang="de-DE" dirty="0" smtClean="0"/>
              <a:t> </a:t>
            </a:r>
            <a:r>
              <a:rPr lang="de-DE" dirty="0" err="1" smtClean="0"/>
              <a:t>we</a:t>
            </a:r>
            <a:r>
              <a:rPr lang="de-DE" dirty="0" smtClean="0"/>
              <a:t> </a:t>
            </a:r>
            <a:r>
              <a:rPr lang="de-DE" dirty="0" err="1" smtClean="0"/>
              <a:t>use</a:t>
            </a:r>
            <a:r>
              <a:rPr lang="de-DE" dirty="0" smtClean="0"/>
              <a:t>? (and is one inoculation enough</a:t>
            </a:r>
            <a:r>
              <a:rPr lang="de-DE" dirty="0" smtClean="0"/>
              <a:t>?) </a:t>
            </a:r>
            <a:r>
              <a:rPr lang="de-DE" dirty="0" smtClean="0">
                <a:solidFill>
                  <a:srgbClr val="FF0000"/>
                </a:solidFill>
              </a:rPr>
              <a:t>1000 spores / ml, one dose only</a:t>
            </a:r>
          </a:p>
          <a:p>
            <a:pPr marL="285750" indent="-285750">
              <a:lnSpc>
                <a:spcPct val="250000"/>
              </a:lnSpc>
              <a:buFontTx/>
              <a:buChar char="-"/>
            </a:pPr>
            <a:r>
              <a:rPr lang="en-US" dirty="0" smtClean="0"/>
              <a:t>How to prepare experimental media? </a:t>
            </a:r>
            <a:r>
              <a:rPr lang="en-US" dirty="0" smtClean="0">
                <a:solidFill>
                  <a:srgbClr val="FF0000"/>
                </a:solidFill>
              </a:rPr>
              <a:t>medium + NPs + food mixed in ISO bottles and then redistributed into the experimental jars. If 5ml – then electronic pipette. If 20ml, then “by hand”.</a:t>
            </a:r>
            <a:endParaRPr lang="en-US" dirty="0">
              <a:solidFill>
                <a:srgbClr val="FF0000"/>
              </a:solidFill>
            </a:endParaRPr>
          </a:p>
          <a:p>
            <a:pPr marL="285750" indent="-285750">
              <a:lnSpc>
                <a:spcPct val="250000"/>
              </a:lnSpc>
              <a:buFontTx/>
              <a:buChar char="-"/>
            </a:pPr>
            <a:endParaRPr lang="de-DE" dirty="0" smtClean="0">
              <a:solidFill>
                <a:srgbClr val="FF0000"/>
              </a:solidFill>
            </a:endParaRPr>
          </a:p>
          <a:p>
            <a:pPr marL="285750" indent="-285750">
              <a:lnSpc>
                <a:spcPct val="250000"/>
              </a:lnSpc>
              <a:buFontTx/>
              <a:buChar char="-"/>
            </a:pPr>
            <a:endParaRPr lang="de-DE" dirty="0" smtClean="0"/>
          </a:p>
          <a:p>
            <a:pPr marL="285750" indent="-285750">
              <a:buFontTx/>
              <a:buChar char="-"/>
            </a:pPr>
            <a:endParaRPr lang="de-DE" dirty="0" smtClean="0"/>
          </a:p>
          <a:p>
            <a:pPr marL="285750" indent="-285750">
              <a:buFontTx/>
              <a:buChar char="-"/>
            </a:pPr>
            <a:endParaRPr lang="de-DE" sz="1200" dirty="0" smtClean="0"/>
          </a:p>
          <a:p>
            <a:pPr marL="285750" indent="-285750">
              <a:buFontTx/>
              <a:buChar char="-"/>
            </a:pPr>
            <a:endParaRPr lang="de-DE" dirty="0"/>
          </a:p>
        </p:txBody>
      </p:sp>
    </p:spTree>
    <p:extLst>
      <p:ext uri="{BB962C8B-B14F-4D97-AF65-F5344CB8AC3E}">
        <p14:creationId xmlns:p14="http://schemas.microsoft.com/office/powerpoint/2010/main" val="54104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015" y="640862"/>
            <a:ext cx="3603551" cy="461665"/>
          </a:xfrm>
          <a:prstGeom prst="rect">
            <a:avLst/>
          </a:prstGeom>
          <a:noFill/>
        </p:spPr>
        <p:txBody>
          <a:bodyPr wrap="none" rtlCol="0">
            <a:spAutoFit/>
          </a:bodyPr>
          <a:lstStyle/>
          <a:p>
            <a:r>
              <a:rPr lang="de-DE" sz="2400" b="1" dirty="0" err="1" smtClean="0"/>
              <a:t>To</a:t>
            </a:r>
            <a:r>
              <a:rPr lang="de-DE" sz="2400" b="1" dirty="0" smtClean="0"/>
              <a:t> do (in </a:t>
            </a:r>
            <a:r>
              <a:rPr lang="de-DE" sz="2400" b="1" dirty="0" err="1" smtClean="0"/>
              <a:t>the</a:t>
            </a:r>
            <a:r>
              <a:rPr lang="de-DE" sz="2400" b="1" dirty="0" smtClean="0"/>
              <a:t> </a:t>
            </a:r>
            <a:r>
              <a:rPr lang="de-DE" sz="2400" b="1" dirty="0" err="1" smtClean="0"/>
              <a:t>coming</a:t>
            </a:r>
            <a:r>
              <a:rPr lang="de-DE" sz="2400" b="1" dirty="0" smtClean="0"/>
              <a:t> </a:t>
            </a:r>
            <a:r>
              <a:rPr lang="de-DE" sz="2400" b="1" dirty="0" err="1" smtClean="0"/>
              <a:t>days</a:t>
            </a:r>
            <a:r>
              <a:rPr lang="de-DE" sz="2400" b="1" dirty="0" smtClean="0"/>
              <a:t>):</a:t>
            </a:r>
            <a:endParaRPr lang="de-DE" sz="2400" b="1" dirty="0"/>
          </a:p>
        </p:txBody>
      </p:sp>
      <p:sp>
        <p:nvSpPr>
          <p:cNvPr id="2" name="TextBox 1"/>
          <p:cNvSpPr txBox="1"/>
          <p:nvPr/>
        </p:nvSpPr>
        <p:spPr>
          <a:xfrm>
            <a:off x="1031631" y="1109808"/>
            <a:ext cx="10925907" cy="6647974"/>
          </a:xfrm>
          <a:prstGeom prst="rect">
            <a:avLst/>
          </a:prstGeom>
          <a:noFill/>
        </p:spPr>
        <p:txBody>
          <a:bodyPr wrap="square" rtlCol="0">
            <a:spAutoFit/>
          </a:bodyPr>
          <a:lstStyle/>
          <a:p>
            <a:pPr marL="285750" indent="-285750">
              <a:lnSpc>
                <a:spcPct val="150000"/>
              </a:lnSpc>
              <a:buFontTx/>
              <a:buChar char="-"/>
            </a:pPr>
            <a:r>
              <a:rPr lang="de-DE" dirty="0" smtClean="0"/>
              <a:t>Wash </a:t>
            </a:r>
            <a:r>
              <a:rPr lang="de-DE" dirty="0" smtClean="0"/>
              <a:t>experimental jars (done! Big </a:t>
            </a:r>
            <a:r>
              <a:rPr lang="de-DE" dirty="0" err="1" smtClean="0"/>
              <a:t>thanks</a:t>
            </a:r>
            <a:r>
              <a:rPr lang="de-DE" dirty="0" smtClean="0"/>
              <a:t> </a:t>
            </a:r>
            <a:r>
              <a:rPr lang="de-DE" dirty="0" err="1" smtClean="0"/>
              <a:t>to</a:t>
            </a:r>
            <a:r>
              <a:rPr lang="de-DE" dirty="0" smtClean="0"/>
              <a:t> Mareike!)</a:t>
            </a:r>
          </a:p>
          <a:p>
            <a:pPr marL="285750" indent="-285750">
              <a:lnSpc>
                <a:spcPct val="150000"/>
              </a:lnSpc>
              <a:buFontTx/>
              <a:buChar char="-"/>
            </a:pPr>
            <a:r>
              <a:rPr lang="de-DE" dirty="0" smtClean="0"/>
              <a:t>Find enough </a:t>
            </a:r>
            <a:r>
              <a:rPr lang="de-DE" dirty="0" smtClean="0"/>
              <a:t>racks </a:t>
            </a:r>
            <a:r>
              <a:rPr lang="de-DE" dirty="0" smtClean="0">
                <a:solidFill>
                  <a:srgbClr val="FF0000"/>
                </a:solidFill>
              </a:rPr>
              <a:t>(for 240 jars plus some extras)</a:t>
            </a:r>
            <a:r>
              <a:rPr lang="de-DE" dirty="0" smtClean="0"/>
              <a:t>, </a:t>
            </a:r>
            <a:r>
              <a:rPr lang="de-DE" dirty="0" smtClean="0"/>
              <a:t>and organize experimental space – </a:t>
            </a:r>
            <a:r>
              <a:rPr lang="de-DE" dirty="0" smtClean="0">
                <a:solidFill>
                  <a:srgbClr val="FF0000"/>
                </a:solidFill>
              </a:rPr>
              <a:t>Daphnia lab, clones need to be rearranched </a:t>
            </a:r>
            <a:r>
              <a:rPr lang="de-DE" b="1" dirty="0" smtClean="0">
                <a:solidFill>
                  <a:schemeClr val="accent6">
                    <a:lumMod val="75000"/>
                  </a:schemeClr>
                </a:solidFill>
              </a:rPr>
              <a:t>→ Mareike</a:t>
            </a:r>
            <a:endParaRPr lang="de-DE" b="1" dirty="0" smtClean="0">
              <a:solidFill>
                <a:schemeClr val="accent6">
                  <a:lumMod val="75000"/>
                </a:schemeClr>
              </a:solidFill>
            </a:endParaRPr>
          </a:p>
          <a:p>
            <a:pPr marL="285750" indent="-285750">
              <a:lnSpc>
                <a:spcPct val="150000"/>
              </a:lnSpc>
              <a:buFontTx/>
              <a:buChar char="-"/>
            </a:pPr>
            <a:r>
              <a:rPr lang="de-DE" dirty="0" smtClean="0"/>
              <a:t>Prepare excel with labels</a:t>
            </a:r>
            <a:r>
              <a:rPr lang="de-DE" b="1" dirty="0">
                <a:solidFill>
                  <a:schemeClr val="accent6">
                    <a:lumMod val="75000"/>
                  </a:schemeClr>
                </a:solidFill>
              </a:rPr>
              <a:t> </a:t>
            </a:r>
            <a:r>
              <a:rPr lang="de-DE" dirty="0" smtClean="0"/>
              <a:t>for jars and eppendorfs </a:t>
            </a:r>
            <a:r>
              <a:rPr lang="de-DE" b="1" dirty="0" smtClean="0">
                <a:solidFill>
                  <a:schemeClr val="accent6">
                    <a:lumMod val="75000"/>
                  </a:schemeClr>
                </a:solidFill>
              </a:rPr>
              <a:t>→ Steve</a:t>
            </a:r>
            <a:r>
              <a:rPr lang="de-DE" dirty="0" smtClean="0"/>
              <a:t> </a:t>
            </a:r>
            <a:endParaRPr lang="de-DE" dirty="0" smtClean="0"/>
          </a:p>
          <a:p>
            <a:pPr marL="285750" indent="-285750">
              <a:lnSpc>
                <a:spcPct val="150000"/>
              </a:lnSpc>
              <a:buFontTx/>
              <a:buChar char="-"/>
            </a:pPr>
            <a:r>
              <a:rPr lang="de-DE" dirty="0" smtClean="0"/>
              <a:t>Label </a:t>
            </a:r>
            <a:r>
              <a:rPr lang="de-DE" dirty="0" smtClean="0"/>
              <a:t>experimental </a:t>
            </a:r>
            <a:r>
              <a:rPr lang="de-DE" dirty="0" smtClean="0"/>
              <a:t>jars and </a:t>
            </a:r>
            <a:r>
              <a:rPr lang="de-DE" dirty="0"/>
              <a:t>eppendorfs </a:t>
            </a:r>
            <a:r>
              <a:rPr lang="de-DE" b="1" dirty="0">
                <a:solidFill>
                  <a:schemeClr val="accent6">
                    <a:lumMod val="75000"/>
                  </a:schemeClr>
                </a:solidFill>
              </a:rPr>
              <a:t>→ </a:t>
            </a:r>
            <a:r>
              <a:rPr lang="de-DE" b="1" dirty="0" smtClean="0">
                <a:solidFill>
                  <a:schemeClr val="accent6">
                    <a:lumMod val="75000"/>
                  </a:schemeClr>
                </a:solidFill>
              </a:rPr>
              <a:t>Steve</a:t>
            </a:r>
            <a:r>
              <a:rPr lang="de-DE" b="1" dirty="0" smtClean="0">
                <a:solidFill>
                  <a:schemeClr val="accent6">
                    <a:lumMod val="75000"/>
                  </a:schemeClr>
                </a:solidFill>
              </a:rPr>
              <a:t>/Mareike (Noemi?)</a:t>
            </a:r>
          </a:p>
          <a:p>
            <a:pPr marL="285750" indent="-285750">
              <a:lnSpc>
                <a:spcPct val="150000"/>
              </a:lnSpc>
              <a:buFontTx/>
              <a:buChar char="-"/>
            </a:pPr>
            <a:r>
              <a:rPr lang="de-DE" dirty="0" smtClean="0"/>
              <a:t>Explain </a:t>
            </a:r>
            <a:r>
              <a:rPr lang="de-DE" dirty="0" smtClean="0"/>
              <a:t>how to prepare Daphnia food of a given concentration </a:t>
            </a:r>
            <a:r>
              <a:rPr lang="de-DE" b="1" dirty="0">
                <a:solidFill>
                  <a:schemeClr val="accent6">
                    <a:lumMod val="75000"/>
                  </a:schemeClr>
                </a:solidFill>
              </a:rPr>
              <a:t>→ </a:t>
            </a:r>
            <a:r>
              <a:rPr lang="de-DE" b="1" dirty="0" smtClean="0">
                <a:solidFill>
                  <a:schemeClr val="accent6">
                    <a:lumMod val="75000"/>
                  </a:schemeClr>
                </a:solidFill>
              </a:rPr>
              <a:t>Charlotte</a:t>
            </a:r>
            <a:endParaRPr lang="de-DE" b="1" dirty="0">
              <a:solidFill>
                <a:schemeClr val="accent6">
                  <a:lumMod val="75000"/>
                </a:schemeClr>
              </a:solidFill>
            </a:endParaRPr>
          </a:p>
          <a:p>
            <a:pPr marL="285750" indent="-285750">
              <a:lnSpc>
                <a:spcPct val="150000"/>
              </a:lnSpc>
              <a:buFontTx/>
              <a:buChar char="-"/>
            </a:pPr>
            <a:r>
              <a:rPr lang="de-DE" dirty="0" smtClean="0"/>
              <a:t>Make </a:t>
            </a:r>
            <a:r>
              <a:rPr lang="de-DE" dirty="0" smtClean="0"/>
              <a:t>calculations for NP concentrations, </a:t>
            </a:r>
            <a:r>
              <a:rPr lang="de-DE" dirty="0"/>
              <a:t>dilutions </a:t>
            </a:r>
            <a:r>
              <a:rPr lang="de-DE" b="1" dirty="0">
                <a:solidFill>
                  <a:schemeClr val="accent6">
                    <a:lumMod val="75000"/>
                  </a:schemeClr>
                </a:solidFill>
              </a:rPr>
              <a:t>→ Charlotte</a:t>
            </a:r>
            <a:endParaRPr lang="de-DE" b="1" dirty="0" smtClean="0">
              <a:solidFill>
                <a:schemeClr val="accent6">
                  <a:lumMod val="75000"/>
                </a:schemeClr>
              </a:solidFill>
            </a:endParaRPr>
          </a:p>
          <a:p>
            <a:pPr marL="285750" indent="-285750">
              <a:lnSpc>
                <a:spcPct val="150000"/>
              </a:lnSpc>
              <a:buFontTx/>
              <a:buChar char="-"/>
            </a:pPr>
            <a:r>
              <a:rPr lang="de-DE" dirty="0" smtClean="0"/>
              <a:t>Make sure parasite spores are </a:t>
            </a:r>
            <a:r>
              <a:rPr lang="de-DE" dirty="0" smtClean="0"/>
              <a:t>available </a:t>
            </a:r>
            <a:r>
              <a:rPr lang="de-DE" b="1" dirty="0">
                <a:solidFill>
                  <a:schemeClr val="accent6">
                    <a:lumMod val="75000"/>
                  </a:schemeClr>
                </a:solidFill>
              </a:rPr>
              <a:t>→ </a:t>
            </a:r>
            <a:r>
              <a:rPr lang="de-DE" b="1" dirty="0" smtClean="0">
                <a:solidFill>
                  <a:schemeClr val="accent6">
                    <a:lumMod val="75000"/>
                  </a:schemeClr>
                </a:solidFill>
              </a:rPr>
              <a:t>Florent</a:t>
            </a:r>
            <a:endParaRPr lang="de-DE" dirty="0" smtClean="0"/>
          </a:p>
          <a:p>
            <a:pPr marL="285750" indent="-285750">
              <a:lnSpc>
                <a:spcPct val="150000"/>
              </a:lnSpc>
              <a:buFontTx/>
              <a:buChar char="-"/>
            </a:pPr>
            <a:r>
              <a:rPr lang="de-DE" dirty="0" smtClean="0"/>
              <a:t>Prepare / print data collection </a:t>
            </a:r>
            <a:r>
              <a:rPr lang="de-DE" dirty="0" smtClean="0"/>
              <a:t>spreadsheets </a:t>
            </a:r>
            <a:r>
              <a:rPr lang="de-DE" b="1" dirty="0">
                <a:solidFill>
                  <a:schemeClr val="accent6">
                    <a:lumMod val="75000"/>
                  </a:schemeClr>
                </a:solidFill>
              </a:rPr>
              <a:t>→ Steve</a:t>
            </a:r>
            <a:r>
              <a:rPr lang="de-DE" dirty="0"/>
              <a:t> </a:t>
            </a:r>
            <a:r>
              <a:rPr lang="de-DE" b="1" dirty="0" smtClean="0">
                <a:solidFill>
                  <a:schemeClr val="accent6">
                    <a:lumMod val="75000"/>
                  </a:schemeClr>
                </a:solidFill>
              </a:rPr>
              <a:t>(Florent, please share an example)</a:t>
            </a:r>
            <a:endParaRPr lang="de-DE" b="1" dirty="0" smtClean="0">
              <a:solidFill>
                <a:schemeClr val="accent6">
                  <a:lumMod val="75000"/>
                </a:schemeClr>
              </a:solidFill>
            </a:endParaRPr>
          </a:p>
          <a:p>
            <a:pPr marL="285750" indent="-285750">
              <a:lnSpc>
                <a:spcPct val="150000"/>
              </a:lnSpc>
              <a:buFontTx/>
              <a:buChar char="-"/>
            </a:pPr>
            <a:r>
              <a:rPr lang="de-DE" dirty="0" smtClean="0"/>
              <a:t>Juveniles need to be removed every second day from </a:t>
            </a:r>
            <a:r>
              <a:rPr lang="de-DE" dirty="0" smtClean="0"/>
              <a:t>now on </a:t>
            </a:r>
            <a:r>
              <a:rPr lang="de-DE" b="1" dirty="0">
                <a:solidFill>
                  <a:schemeClr val="accent6">
                    <a:lumMod val="75000"/>
                  </a:schemeClr>
                </a:solidFill>
              </a:rPr>
              <a:t>→ </a:t>
            </a:r>
            <a:r>
              <a:rPr lang="de-DE" b="1" dirty="0" smtClean="0">
                <a:solidFill>
                  <a:schemeClr val="accent6">
                    <a:lumMod val="75000"/>
                  </a:schemeClr>
                </a:solidFill>
              </a:rPr>
              <a:t>Noemi/Steve, Mareike </a:t>
            </a:r>
            <a:endParaRPr lang="de-DE" b="1" dirty="0" smtClean="0">
              <a:solidFill>
                <a:schemeClr val="accent6">
                  <a:lumMod val="75000"/>
                </a:schemeClr>
              </a:solidFill>
            </a:endParaRPr>
          </a:p>
          <a:p>
            <a:pPr marL="285750" indent="-285750">
              <a:lnSpc>
                <a:spcPct val="150000"/>
              </a:lnSpc>
              <a:buFontTx/>
              <a:buChar char="-"/>
            </a:pPr>
            <a:r>
              <a:rPr lang="de-DE" dirty="0" smtClean="0"/>
              <a:t>For every medium change occasion, mixture is prepared (NP + food + medium). Distribution of media: first innocuation of 5ml (electronic pipet with a big tip) and later always 20ml (by hand).</a:t>
            </a:r>
          </a:p>
          <a:p>
            <a:pPr marL="285750" indent="-285750">
              <a:lnSpc>
                <a:spcPct val="150000"/>
              </a:lnSpc>
              <a:buFontTx/>
              <a:buChar char="-"/>
            </a:pPr>
            <a:r>
              <a:rPr lang="de-DE" dirty="0" smtClean="0"/>
              <a:t>Large ISO-flasks (three) and 100ml beakers (three) need to be washed (using the daphnia-glass method)</a:t>
            </a:r>
            <a:r>
              <a:rPr lang="de-DE" b="1" dirty="0">
                <a:solidFill>
                  <a:schemeClr val="accent6">
                    <a:lumMod val="75000"/>
                  </a:schemeClr>
                </a:solidFill>
              </a:rPr>
              <a:t> </a:t>
            </a:r>
            <a:r>
              <a:rPr lang="de-DE" b="1" dirty="0" smtClean="0">
                <a:solidFill>
                  <a:schemeClr val="accent6">
                    <a:lumMod val="75000"/>
                  </a:schemeClr>
                </a:solidFill>
              </a:rPr>
              <a:t>→ Mareike</a:t>
            </a:r>
            <a:endParaRPr lang="de-DE" dirty="0" smtClean="0"/>
          </a:p>
          <a:p>
            <a:pPr marL="285750" indent="-285750">
              <a:buFontTx/>
              <a:buChar char="-"/>
            </a:pPr>
            <a:endParaRPr lang="de-DE" dirty="0" smtClean="0"/>
          </a:p>
          <a:p>
            <a:pPr marL="285750" indent="-285750">
              <a:buFontTx/>
              <a:buChar char="-"/>
            </a:pPr>
            <a:endParaRPr lang="de-DE" sz="1200" dirty="0" smtClean="0"/>
          </a:p>
          <a:p>
            <a:pPr marL="285750" indent="-285750">
              <a:buFontTx/>
              <a:buChar char="-"/>
            </a:pPr>
            <a:endParaRPr lang="de-DE" dirty="0"/>
          </a:p>
        </p:txBody>
      </p:sp>
    </p:spTree>
    <p:extLst>
      <p:ext uri="{BB962C8B-B14F-4D97-AF65-F5344CB8AC3E}">
        <p14:creationId xmlns:p14="http://schemas.microsoft.com/office/powerpoint/2010/main" val="1379943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846</Words>
  <Application>Microsoft Office PowerPoint</Application>
  <PresentationFormat>Custom</PresentationFormat>
  <Paragraphs>107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DAMN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Στέλιος Μαυριανός</dc:creator>
  <cp:lastModifiedBy>Justyna Wolinska</cp:lastModifiedBy>
  <cp:revision>37</cp:revision>
  <dcterms:created xsi:type="dcterms:W3CDTF">2021-01-10T14:09:32Z</dcterms:created>
  <dcterms:modified xsi:type="dcterms:W3CDTF">2021-01-15T16:58:13Z</dcterms:modified>
</cp:coreProperties>
</file>