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7" r:id="rId3"/>
    <p:sldId id="277" r:id="rId4"/>
    <p:sldId id="258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0377" autoAdjust="0"/>
  </p:normalViewPr>
  <p:slideViewPr>
    <p:cSldViewPr snapToGrid="0">
      <p:cViewPr varScale="1">
        <p:scale>
          <a:sx n="44" d="100"/>
          <a:sy n="44" d="100"/>
        </p:scale>
        <p:origin x="864" y="4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www.bootstrapcdn.com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attributes 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0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https://www.visualstudio.com/features/modern-web-tooling-vs</a:t>
            </a:r>
          </a:p>
          <a:p>
            <a:pPr marL="1714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- most recent major version, ~ - most recent minor version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0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&lt;picture&gt; - types (</a:t>
            </a:r>
            <a:r>
              <a:rPr lang="en-US" baseline="0" dirty="0" err="1" smtClean="0"/>
              <a:t>webp</a:t>
            </a:r>
            <a:r>
              <a:rPr lang="en-US" baseline="0" dirty="0" smtClean="0"/>
              <a:t>), art direction (different crops or different images)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Picturefill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polyfill</a:t>
            </a:r>
            <a:r>
              <a:rPr lang="en-US" baseline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https://github.com/scottjehl/picturefill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92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http://blog.getbootstrap.com/2015/08/19/bootstrap-4-alpha/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RWD is based solely on device viewport width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Other ideas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Graceful Degradation – create site for modern browsers but “degrade” to work on older 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Progressive Enhancement - basic markup for the lowest common denominator then adds functionality or enhancements using modern technologies for more capable devices/browsers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Adaptive – change to fit a predefined set of screen and device sizes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RESS (Responsive Web Design + Server Side Components) – use some server side to reduce amount of stuff sent to client based on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m-dot</a:t>
            </a:r>
            <a:r>
              <a:rPr lang="en-US" baseline="0" dirty="0" smtClean="0"/>
              <a:t> strategy was smartphone specific and required a separate site, what about tablets?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pages are only slightly different by form factor, basic code all the same…  (better than 3 copies of a site)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Better for SEO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ASP.NET Core 1.0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Formerly ASP.NET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Formerly ASP.NET </a:t>
            </a:r>
            <a:r>
              <a:rPr lang="en-US" dirty="0" err="1" smtClean="0"/>
              <a:t>vNext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ASP.NET Core 1.0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Formerly ASP.NET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Formerly ASP.NET </a:t>
            </a:r>
            <a:r>
              <a:rPr lang="en-US" dirty="0" err="1" smtClean="0"/>
              <a:t>vNext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Cross</a:t>
            </a:r>
            <a:r>
              <a:rPr lang="en-US" baseline="0" dirty="0" smtClean="0"/>
              <a:t> platform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Linux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Forms is NOT in .NET Core 1.0 (use .NET 4.6+)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Wwwroot</a:t>
            </a:r>
            <a:r>
              <a:rPr lang="en-US" baseline="0" dirty="0" smtClean="0"/>
              <a:t> – only files from this folder will be 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Purple in editor</a:t>
            </a:r>
            <a:r>
              <a:rPr lang="en-US" baseline="0" dirty="0" smtClean="0"/>
              <a:t> (element or attributes)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Originally created using LESS, version 4 is being switched</a:t>
            </a:r>
            <a:r>
              <a:rPr lang="en-US" baseline="0" dirty="0" smtClean="0"/>
              <a:t> to SASS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Version 2 had 12 column grid and responsive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Version 3 was mobile first and flat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Getboostrap.com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CSS/JS/fonts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 source files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SASS ported source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Boedigheimer</a:t>
            </a:r>
          </a:p>
          <a:p>
            <a:r>
              <a:rPr lang="en-US" dirty="0" smtClean="0"/>
              <a:t>@boedie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Responsive Web Design with ASP.NET Core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1117"/>
            <a:ext cx="10972800" cy="1066800"/>
          </a:xfrm>
        </p:spPr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8687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Bootstrap is the most popular </a:t>
            </a:r>
            <a:r>
              <a:rPr lang="en-US" b="1" i="1" dirty="0"/>
              <a:t>HTML</a:t>
            </a:r>
            <a:r>
              <a:rPr lang="en-US" dirty="0"/>
              <a:t>, </a:t>
            </a:r>
            <a:r>
              <a:rPr lang="en-US" b="1" i="1" dirty="0"/>
              <a:t>CSS</a:t>
            </a:r>
            <a:r>
              <a:rPr lang="en-US" dirty="0"/>
              <a:t>, and </a:t>
            </a:r>
            <a:r>
              <a:rPr lang="en-US" b="1" i="1" dirty="0"/>
              <a:t>JS</a:t>
            </a:r>
            <a:r>
              <a:rPr lang="en-US" dirty="0"/>
              <a:t> framework for developing responsive, mobile first projects on the </a:t>
            </a:r>
            <a:r>
              <a:rPr lang="en-US" dirty="0" smtClean="0"/>
              <a:t>web”</a:t>
            </a:r>
          </a:p>
          <a:p>
            <a:r>
              <a:rPr lang="en-US" dirty="0" smtClean="0"/>
              <a:t>Twitter, released August 2011</a:t>
            </a:r>
          </a:p>
          <a:p>
            <a:r>
              <a:rPr lang="en-US" dirty="0" smtClean="0"/>
              <a:t>Free, open source</a:t>
            </a:r>
          </a:p>
          <a:p>
            <a:r>
              <a:rPr lang="en-US" dirty="0" smtClean="0"/>
              <a:t>http://getbootstrap.com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1118"/>
            <a:ext cx="10972800" cy="1066800"/>
          </a:xfrm>
        </p:spPr>
        <p:txBody>
          <a:bodyPr/>
          <a:lstStyle/>
          <a:p>
            <a:r>
              <a:rPr lang="en-US" dirty="0" smtClean="0"/>
              <a:t>Bootstrap 3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5143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CSS (Grid, Buttons, Forms, Typography)</a:t>
            </a:r>
          </a:p>
          <a:p>
            <a:r>
              <a:rPr lang="en-US" dirty="0" smtClean="0"/>
              <a:t>Components (</a:t>
            </a:r>
            <a:r>
              <a:rPr lang="en-US" dirty="0" err="1" smtClean="0"/>
              <a:t>NavBar</a:t>
            </a:r>
            <a:r>
              <a:rPr lang="en-US" dirty="0" smtClean="0"/>
              <a:t>, </a:t>
            </a:r>
            <a:r>
              <a:rPr lang="en-US" dirty="0" err="1" smtClean="0"/>
              <a:t>Glyphicons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JavaScript (Modal, Carousel, Tab)</a:t>
            </a:r>
          </a:p>
          <a:p>
            <a:pPr lvl="1"/>
            <a:r>
              <a:rPr lang="en-US" dirty="0" smtClean="0"/>
              <a:t>jQuery plugins</a:t>
            </a:r>
          </a:p>
          <a:p>
            <a:pPr lvl="1"/>
            <a:endParaRPr lang="en-US" dirty="0"/>
          </a:p>
          <a:p>
            <a:r>
              <a:rPr lang="en-US" dirty="0" smtClean="0"/>
              <a:t>ASP.NET Templates use Bootstrap</a:t>
            </a:r>
          </a:p>
          <a:p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1122"/>
            <a:ext cx="10972800" cy="1066800"/>
          </a:xfrm>
        </p:spPr>
        <p:txBody>
          <a:bodyPr/>
          <a:lstStyle/>
          <a:p>
            <a:r>
              <a:rPr lang="en-US" dirty="0" smtClean="0"/>
              <a:t>Bootstrap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9828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www.lyft.com</a:t>
            </a:r>
            <a:endParaRPr lang="en-US" sz="5333" dirty="0"/>
          </a:p>
          <a:p>
            <a:r>
              <a:rPr lang="en-US" dirty="0"/>
              <a:t>www.newsweek.com</a:t>
            </a:r>
            <a:endParaRPr lang="en-US" sz="5333" dirty="0"/>
          </a:p>
          <a:p>
            <a:r>
              <a:rPr lang="en-US" dirty="0"/>
              <a:t>www.vogue.com</a:t>
            </a:r>
            <a:endParaRPr lang="en-US" sz="5333" dirty="0"/>
          </a:p>
          <a:p>
            <a:r>
              <a:rPr lang="en-US" dirty="0"/>
              <a:t>www.nasa.gov</a:t>
            </a:r>
            <a:endParaRPr lang="en-US" sz="5333" dirty="0"/>
          </a:p>
          <a:p>
            <a:r>
              <a:rPr lang="en-US" dirty="0"/>
              <a:t>code.visualstudio.com</a:t>
            </a:r>
            <a:endParaRPr lang="en-US" sz="5333" dirty="0"/>
          </a:p>
          <a:p>
            <a:r>
              <a:rPr lang="en-US" dirty="0"/>
              <a:t>www.mongodb.org</a:t>
            </a:r>
            <a:endParaRPr lang="en-US" sz="5333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4659"/>
            <a:ext cx="10972800" cy="1066800"/>
          </a:xfrm>
        </p:spPr>
        <p:txBody>
          <a:bodyPr/>
          <a:lstStyle/>
          <a:p>
            <a:r>
              <a:rPr lang="en-US" dirty="0" smtClean="0"/>
              <a:t>Visual Studio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8691"/>
            <a:ext cx="10972800" cy="4325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Bower, NPM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Grunt, Gulp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Task Runner Explorer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Bindings</a:t>
            </a:r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9348"/>
            <a:ext cx="10972800" cy="1066800"/>
          </a:xfrm>
        </p:spPr>
        <p:txBody>
          <a:bodyPr/>
          <a:lstStyle/>
          <a:p>
            <a:r>
              <a:rPr lang="en-US" dirty="0" smtClean="0"/>
              <a:t>Responsive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9826"/>
            <a:ext cx="10972800" cy="4325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srcset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&lt;picture&gt;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457189" lvl="1" indent="-457189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/>
              <a:t>Picturefill</a:t>
            </a:r>
            <a:endParaRPr lang="en-US" sz="4800" dirty="0"/>
          </a:p>
        </p:txBody>
      </p:sp>
      <p:sp>
        <p:nvSpPr>
          <p:cNvPr id="4" name="Minus 3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2893"/>
            <a:ext cx="10972800" cy="1066800"/>
          </a:xfrm>
        </p:spPr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5145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Moved from Less to Sass</a:t>
            </a:r>
            <a:endParaRPr lang="en-US" sz="5333" dirty="0"/>
          </a:p>
          <a:p>
            <a:r>
              <a:rPr lang="en-US" dirty="0"/>
              <a:t>Brand new customization options 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SASS </a:t>
            </a:r>
            <a:r>
              <a:rPr lang="en-US" dirty="0" smtClean="0"/>
              <a:t>variables</a:t>
            </a:r>
            <a:endParaRPr lang="en-US" sz="4800" dirty="0"/>
          </a:p>
          <a:p>
            <a:r>
              <a:rPr lang="en-US" dirty="0"/>
              <a:t>Rewrote all </a:t>
            </a:r>
            <a:r>
              <a:rPr lang="en-US" dirty="0" smtClean="0"/>
              <a:t>JavaScript </a:t>
            </a:r>
            <a:r>
              <a:rPr lang="en-US" dirty="0"/>
              <a:t>plugins</a:t>
            </a:r>
          </a:p>
          <a:p>
            <a:pPr lvl="1"/>
            <a:r>
              <a:rPr lang="en-US" dirty="0"/>
              <a:t>Based on ES 6</a:t>
            </a:r>
            <a:endParaRPr lang="en-US" sz="4800" dirty="0"/>
          </a:p>
          <a:p>
            <a:r>
              <a:rPr lang="en-US" dirty="0" smtClean="0"/>
              <a:t>Dropped </a:t>
            </a:r>
            <a:r>
              <a:rPr lang="en-US" dirty="0"/>
              <a:t>IE 8 support</a:t>
            </a:r>
            <a:endParaRPr lang="en-US" sz="5333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9346"/>
            <a:ext cx="10972800" cy="10668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3378"/>
            <a:ext cx="10972800" cy="4325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getbootstrap.com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www.asp.net/vnext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6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35468"/>
            <a:ext cx="10972800" cy="4325112"/>
          </a:xfrm>
        </p:spPr>
        <p:txBody>
          <a:bodyPr/>
          <a:lstStyle/>
          <a:p>
            <a:r>
              <a:rPr lang="en-US" dirty="0" smtClean="0"/>
              <a:t>boedie@outlook.com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smtClean="0"/>
              <a:t>boedie</a:t>
            </a:r>
          </a:p>
          <a:p>
            <a:r>
              <a:rPr lang="en-US" smtClean="0"/>
              <a:t>weblogs.asp.net/boedie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38049"/>
            <a:ext cx="10972800" cy="10668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723904"/>
            <a:ext cx="7881258" cy="59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529"/>
            <a:ext cx="10972800" cy="4325112"/>
          </a:xfrm>
        </p:spPr>
        <p:txBody>
          <a:bodyPr/>
          <a:lstStyle/>
          <a:p>
            <a:r>
              <a:rPr lang="en-US" dirty="0"/>
              <a:t>Web developer since 1995</a:t>
            </a:r>
          </a:p>
          <a:p>
            <a:r>
              <a:rPr lang="en-US" dirty="0"/>
              <a:t>Pluralsight Author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Degree Black Belt, Tae Kwon Do</a:t>
            </a:r>
          </a:p>
          <a:p>
            <a:r>
              <a:rPr lang="en-US" dirty="0"/>
              <a:t>ASP.NET MVP</a:t>
            </a:r>
          </a:p>
          <a:p>
            <a:endParaRPr lang="en-US" dirty="0"/>
          </a:p>
          <a:p>
            <a:r>
              <a:rPr lang="en-US" dirty="0" smtClean="0"/>
              <a:t>boedie@outlook.com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smtClean="0"/>
              <a:t>boedie</a:t>
            </a:r>
          </a:p>
          <a:p>
            <a:r>
              <a:rPr lang="en-US" dirty="0" smtClean="0"/>
              <a:t>weblogs.asp.net/boedie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8053"/>
            <a:ext cx="10972800" cy="10668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9351"/>
            <a:ext cx="10972800" cy="1066800"/>
          </a:xfrm>
        </p:spPr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2227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Technique to adapt to multiple devices formats from a single URL</a:t>
            </a:r>
          </a:p>
          <a:p>
            <a:r>
              <a:rPr lang="en-US" dirty="0" smtClean="0"/>
              <a:t>Ethan </a:t>
            </a:r>
            <a:r>
              <a:rPr lang="en-US" dirty="0" err="1" smtClean="0"/>
              <a:t>Marcotte</a:t>
            </a:r>
            <a:r>
              <a:rPr lang="en-US" dirty="0" smtClean="0"/>
              <a:t>, 2010</a:t>
            </a:r>
          </a:p>
          <a:p>
            <a:pPr lvl="1"/>
            <a:r>
              <a:rPr lang="en-US" dirty="0" smtClean="0"/>
              <a:t>Fluid grid</a:t>
            </a:r>
          </a:p>
          <a:p>
            <a:pPr lvl="1"/>
            <a:r>
              <a:rPr lang="en-US" dirty="0" smtClean="0"/>
              <a:t>Flexible images</a:t>
            </a:r>
          </a:p>
          <a:p>
            <a:pPr lvl="1"/>
            <a:r>
              <a:rPr lang="en-US" dirty="0" smtClean="0"/>
              <a:t>Media Queries</a:t>
            </a:r>
          </a:p>
          <a:p>
            <a:r>
              <a:rPr lang="en-US" dirty="0"/>
              <a:t>http://mediaqueri.es/</a:t>
            </a:r>
          </a:p>
        </p:txBody>
      </p:sp>
      <p:sp>
        <p:nvSpPr>
          <p:cNvPr id="6" name="Minus 5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9350"/>
            <a:ext cx="10972800" cy="1066800"/>
          </a:xfrm>
        </p:spPr>
        <p:txBody>
          <a:bodyPr/>
          <a:lstStyle/>
          <a:p>
            <a:r>
              <a:rPr lang="en-US" dirty="0" smtClean="0"/>
              <a:t>Why Responsive Web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2228"/>
            <a:ext cx="10972800" cy="4325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Mobile site usage exceeds desktop usage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Device proliferation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One web site is easier to maintain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Single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2893"/>
            <a:ext cx="10972800" cy="106680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3998"/>
            <a:ext cx="10972800" cy="4325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ASP.NET Core 1.0</a:t>
            </a:r>
          </a:p>
          <a:p>
            <a:pPr>
              <a:spcBef>
                <a:spcPts val="0"/>
              </a:spcBef>
            </a:pPr>
            <a:r>
              <a:rPr lang="en-US" dirty="0"/>
              <a:t>Bootstrap </a:t>
            </a:r>
            <a:r>
              <a:rPr lang="en-US" dirty="0" smtClean="0"/>
              <a:t>3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Visual Studio 2015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Responsive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0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4664"/>
            <a:ext cx="10972800" cy="1066800"/>
          </a:xfrm>
        </p:spPr>
        <p:txBody>
          <a:bodyPr/>
          <a:lstStyle/>
          <a:p>
            <a:r>
              <a:rPr lang="en-US" dirty="0" smtClean="0"/>
              <a:t>ASP.NET Core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691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and cross platform</a:t>
            </a:r>
          </a:p>
          <a:p>
            <a:r>
              <a:rPr lang="en-US" dirty="0" err="1" smtClean="0"/>
              <a:t>System.Web</a:t>
            </a:r>
            <a:r>
              <a:rPr lang="en-US" dirty="0" smtClean="0"/>
              <a:t> is gone!</a:t>
            </a:r>
          </a:p>
          <a:p>
            <a:r>
              <a:rPr lang="en-US" dirty="0" smtClean="0"/>
              <a:t>MVC/Web API unified (no Web Forms)</a:t>
            </a:r>
          </a:p>
          <a:p>
            <a:r>
              <a:rPr lang="en-US" dirty="0" smtClean="0"/>
              <a:t>Modular</a:t>
            </a:r>
            <a:endParaRPr lang="en-US" dirty="0"/>
          </a:p>
          <a:p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.NET 4.6, .NET Core 1.0 (Mac, Linux)</a:t>
            </a:r>
          </a:p>
        </p:txBody>
      </p:sp>
    </p:spTree>
    <p:extLst>
      <p:ext uri="{BB962C8B-B14F-4D97-AF65-F5344CB8AC3E}">
        <p14:creationId xmlns:p14="http://schemas.microsoft.com/office/powerpoint/2010/main" val="10454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1116"/>
            <a:ext cx="10972800" cy="1066800"/>
          </a:xfrm>
        </p:spPr>
        <p:txBody>
          <a:bodyPr/>
          <a:lstStyle/>
          <a:p>
            <a:r>
              <a:rPr lang="en-US" dirty="0" smtClean="0"/>
              <a:t>ASP.NET Core 1.0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8686"/>
            <a:ext cx="10972800" cy="4325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Tag Helpers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JSON configuration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wwwroot</a:t>
            </a:r>
            <a:r>
              <a:rPr lang="en-US" dirty="0" smtClean="0"/>
              <a:t> folder</a:t>
            </a:r>
          </a:p>
        </p:txBody>
      </p:sp>
      <p:sp>
        <p:nvSpPr>
          <p:cNvPr id="5" name="Minus 4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7572"/>
            <a:ext cx="10972800" cy="1066800"/>
          </a:xfrm>
        </p:spPr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3374"/>
            <a:ext cx="10972800" cy="4325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More natural then HTML Helpers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&lt;%= </a:t>
            </a:r>
            <a:r>
              <a:rPr lang="en-US" dirty="0" err="1"/>
              <a:t>Html.TextBox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") </a:t>
            </a:r>
            <a:r>
              <a:rPr lang="en-US" dirty="0" smtClean="0"/>
              <a:t>%&gt;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@</a:t>
            </a:r>
            <a:r>
              <a:rPr lang="en-US" dirty="0" err="1" smtClean="0"/>
              <a:t>Html.TextBox</a:t>
            </a:r>
            <a:r>
              <a:rPr lang="en-US" dirty="0" smtClean="0"/>
              <a:t>(“</a:t>
            </a:r>
            <a:r>
              <a:rPr lang="en-US" dirty="0" err="1" smtClean="0"/>
              <a:t>LastName</a:t>
            </a:r>
            <a:r>
              <a:rPr lang="en-US" dirty="0" smtClean="0"/>
              <a:t>”)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&lt;</a:t>
            </a:r>
            <a:r>
              <a:rPr lang="en-US" b="1" dirty="0" smtClean="0"/>
              <a:t>environment</a:t>
            </a:r>
            <a:r>
              <a:rPr lang="en-US" dirty="0" smtClean="0"/>
              <a:t>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&lt;script … </a:t>
            </a:r>
            <a:r>
              <a:rPr lang="en-US" b="1" dirty="0" smtClean="0"/>
              <a:t>asp-append-version</a:t>
            </a:r>
            <a:r>
              <a:rPr lang="en-US" dirty="0" smtClean="0"/>
              <a:t>=“true”&gt;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Can create custom tag helpers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11717383" y="496388"/>
            <a:ext cx="274320" cy="169817"/>
          </a:xfrm>
          <a:prstGeom prst="mathMin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605</Words>
  <Application>Microsoft Office PowerPoint</Application>
  <PresentationFormat>Widescreen</PresentationFormat>
  <Paragraphs>146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Wingdings 2</vt:lpstr>
      <vt:lpstr>Training presentation</vt:lpstr>
      <vt:lpstr>Responsive Web Design with ASP.NET Core 1.0</vt:lpstr>
      <vt:lpstr>PowerPoint Presentation</vt:lpstr>
      <vt:lpstr>About Me</vt:lpstr>
      <vt:lpstr>Responsive Web Design</vt:lpstr>
      <vt:lpstr>Why Responsive Web Design?</vt:lpstr>
      <vt:lpstr>Topics</vt:lpstr>
      <vt:lpstr>ASP.NET Core 1.0</vt:lpstr>
      <vt:lpstr>ASP.NET Core 1.0 (cont.)</vt:lpstr>
      <vt:lpstr>Tag Helpers</vt:lpstr>
      <vt:lpstr>Bootstrap 3</vt:lpstr>
      <vt:lpstr>Bootstrap 3 (cont.)</vt:lpstr>
      <vt:lpstr>Bootstrap Sites</vt:lpstr>
      <vt:lpstr>Visual Studio 2015</vt:lpstr>
      <vt:lpstr>Responsive Images</vt:lpstr>
      <vt:lpstr>Bootstrap 4</vt:lpstr>
      <vt:lpstr>Resources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2015-07-05T23:24:42Z</dcterms:created>
  <dcterms:modified xsi:type="dcterms:W3CDTF">2016-06-22T02:09:37Z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