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50"/>
  </p:notesMasterIdLst>
  <p:handoutMasterIdLst>
    <p:handoutMasterId r:id="rId51"/>
  </p:handoutMasterIdLst>
  <p:sldIdLst>
    <p:sldId id="257" r:id="rId3"/>
    <p:sldId id="324" r:id="rId4"/>
    <p:sldId id="258" r:id="rId5"/>
    <p:sldId id="282" r:id="rId6"/>
    <p:sldId id="281" r:id="rId7"/>
    <p:sldId id="283" r:id="rId8"/>
    <p:sldId id="284" r:id="rId9"/>
    <p:sldId id="286" r:id="rId10"/>
    <p:sldId id="285" r:id="rId11"/>
    <p:sldId id="287" r:id="rId12"/>
    <p:sldId id="288" r:id="rId13"/>
    <p:sldId id="289" r:id="rId14"/>
    <p:sldId id="291" r:id="rId15"/>
    <p:sldId id="290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7" r:id="rId31"/>
    <p:sldId id="308" r:id="rId32"/>
    <p:sldId id="309" r:id="rId33"/>
    <p:sldId id="310" r:id="rId34"/>
    <p:sldId id="306" r:id="rId35"/>
    <p:sldId id="312" r:id="rId36"/>
    <p:sldId id="311" r:id="rId37"/>
    <p:sldId id="313" r:id="rId38"/>
    <p:sldId id="315" r:id="rId39"/>
    <p:sldId id="317" r:id="rId40"/>
    <p:sldId id="316" r:id="rId41"/>
    <p:sldId id="318" r:id="rId42"/>
    <p:sldId id="319" r:id="rId43"/>
    <p:sldId id="320" r:id="rId44"/>
    <p:sldId id="321" r:id="rId45"/>
    <p:sldId id="323" r:id="rId46"/>
    <p:sldId id="322" r:id="rId47"/>
    <p:sldId id="314" r:id="rId48"/>
    <p:sldId id="26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60377" autoAdjust="0"/>
  </p:normalViewPr>
  <p:slideViewPr>
    <p:cSldViewPr snapToGrid="0">
      <p:cViewPr varScale="1">
        <p:scale>
          <a:sx n="44" d="100"/>
          <a:sy n="44" d="100"/>
        </p:scale>
        <p:origin x="864" y="4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98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06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685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46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992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105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79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Most are</a:t>
            </a:r>
            <a:r>
              <a:rPr lang="en-US" baseline="0" dirty="0" smtClean="0"/>
              <a:t> standardized now, not nearly as much need for these…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AutoPrefixer</a:t>
            </a:r>
            <a:r>
              <a:rPr lang="en-US" baseline="0" dirty="0" smtClean="0"/>
              <a:t> (web essentials)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26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01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90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11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582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87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https://developers.google.com/fonts/docs/getting_started#Quick_Start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Use “text=“ on request to optimize fonts returned when only using for particular thing</a:t>
            </a:r>
            <a:r>
              <a:rPr lang="en-US" baseline="0" dirty="0" smtClean="0"/>
              <a:t> like logo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“effect=“ to get special effects for the font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: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(italics), :b (bold), :600 (weight)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Can download to serve from own web server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768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814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7071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http://daneden.github.io/animate.css/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543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197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436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Flexbox…  Other layout techniques??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884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573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3016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2617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http://code.tutsplus.com/tutorials/sass-vs-less-vs-stylus-preprocessor-shootout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440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Users</a:t>
            </a:r>
          </a:p>
          <a:p>
            <a:pPr lvl="1"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eBay, bet365.com, BBC, Instagram, LinkedIn, Square, and Groupon</a:t>
            </a:r>
          </a:p>
          <a:p>
            <a:pPr lvl="1"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Wordpress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Core</a:t>
            </a:r>
          </a:p>
          <a:p>
            <a:pPr lvl="1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Bootstrap port (github.com/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twbs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boostrap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-sass)</a:t>
            </a:r>
          </a:p>
          <a:p>
            <a:pPr lvl="1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foundation.zurb.com/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816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Ruby – original SASS implementation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LiveReload</a:t>
            </a:r>
            <a:r>
              <a:rPr lang="en-US" dirty="0" smtClean="0"/>
              <a:t>,</a:t>
            </a:r>
            <a:r>
              <a:rPr lang="en-US" baseline="0" dirty="0" smtClean="0"/>
              <a:t> Scout (Adobe Air, self contained Ruby)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Mindscape Web Workbench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46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631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DRY (Don’t Repeat Yourself)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Search/replace doesn’t always work as</a:t>
            </a:r>
            <a:r>
              <a:rPr lang="en-US" baseline="0" dirty="0" smtClean="0"/>
              <a:t> all instances of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efefef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(depending on where used)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642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063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Can use explicit names</a:t>
            </a:r>
            <a:r>
              <a:rPr lang="en-US" baseline="0" dirty="0" smtClean="0"/>
              <a:t> for arguments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232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Could do today with just classes,</a:t>
            </a:r>
            <a:r>
              <a:rPr lang="en-US" baseline="0" dirty="0" smtClean="0"/>
              <a:t> but need to know the hierarchy of class names to get all of the features!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186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529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153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112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172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889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322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99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88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85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38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16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63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Boedigheimer</a:t>
            </a:r>
          </a:p>
          <a:p>
            <a:r>
              <a:rPr lang="en-US" dirty="0" smtClean="0"/>
              <a:t>@boedie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SASS and CSS for Developers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529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/>
              <a:t>Elements from document are parsed into a tree based on the structure</a:t>
            </a:r>
          </a:p>
          <a:p>
            <a:endParaRPr lang="en-US" dirty="0"/>
          </a:p>
          <a:p>
            <a:r>
              <a:rPr lang="en-US" dirty="0"/>
              <a:t>Styles are applied not just to an element but also to its </a:t>
            </a:r>
            <a:r>
              <a:rPr lang="en-US" dirty="0" smtClean="0"/>
              <a:t>descendants</a:t>
            </a:r>
            <a:endParaRPr lang="en-US" dirty="0"/>
          </a:p>
          <a:p>
            <a:r>
              <a:rPr lang="en-US" dirty="0"/>
              <a:t>Some properties are not inherited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8053"/>
            <a:ext cx="10972800" cy="1066800"/>
          </a:xfrm>
        </p:spPr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1717383" y="496388"/>
            <a:ext cx="274320" cy="169817"/>
          </a:xfrm>
          <a:prstGeom prst="mathMin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529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/>
              <a:t>Named colors (Red, Blue, Green, …)</a:t>
            </a:r>
          </a:p>
          <a:p>
            <a:pPr lvl="1"/>
            <a:r>
              <a:rPr lang="en-US" dirty="0"/>
              <a:t>17 in CSS 2.1</a:t>
            </a:r>
          </a:p>
          <a:p>
            <a:pPr lvl="1"/>
            <a:r>
              <a:rPr lang="en-US" dirty="0"/>
              <a:t>140 more in CSS 3</a:t>
            </a:r>
          </a:p>
          <a:p>
            <a:r>
              <a:rPr lang="en-US" dirty="0"/>
              <a:t>RGB</a:t>
            </a:r>
          </a:p>
          <a:p>
            <a:pPr lvl="1"/>
            <a:r>
              <a:rPr lang="en-US" dirty="0" err="1"/>
              <a:t>rgb</a:t>
            </a:r>
            <a:r>
              <a:rPr lang="en-US" dirty="0"/>
              <a:t>(255,0,255), values 0-255</a:t>
            </a:r>
          </a:p>
          <a:p>
            <a:pPr lvl="1"/>
            <a:r>
              <a:rPr lang="en-US" dirty="0" err="1"/>
              <a:t>rgb</a:t>
            </a:r>
            <a:r>
              <a:rPr lang="en-US" dirty="0"/>
              <a:t>(100%, 0%, 0%) </a:t>
            </a:r>
          </a:p>
          <a:p>
            <a:r>
              <a:rPr lang="en-US" dirty="0"/>
              <a:t>Hexadecimal</a:t>
            </a:r>
          </a:p>
          <a:p>
            <a:pPr lvl="1"/>
            <a:r>
              <a:rPr lang="en-US" dirty="0"/>
              <a:t>#RRGGBB, values 0-F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8053"/>
            <a:ext cx="10972800" cy="1066800"/>
          </a:xfrm>
        </p:spPr>
        <p:txBody>
          <a:bodyPr/>
          <a:lstStyle/>
          <a:p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1717383" y="496388"/>
            <a:ext cx="274320" cy="169817"/>
          </a:xfrm>
          <a:prstGeom prst="mathMin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4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529"/>
            <a:ext cx="10972800" cy="2395933"/>
          </a:xfrm>
        </p:spPr>
        <p:txBody>
          <a:bodyPr>
            <a:normAutofit/>
          </a:bodyPr>
          <a:lstStyle/>
          <a:p>
            <a:r>
              <a:rPr lang="en-US" dirty="0"/>
              <a:t>Padding</a:t>
            </a:r>
          </a:p>
          <a:p>
            <a:r>
              <a:rPr lang="en-US" dirty="0"/>
              <a:t>Margins</a:t>
            </a:r>
          </a:p>
          <a:p>
            <a:r>
              <a:rPr lang="en-US" dirty="0"/>
              <a:t>Border</a:t>
            </a:r>
          </a:p>
          <a:p>
            <a:r>
              <a:rPr lang="en-US" i="1" dirty="0"/>
              <a:t>Content is in the blue area</a:t>
            </a:r>
          </a:p>
          <a:p>
            <a:r>
              <a:rPr lang="en-US" i="1" dirty="0"/>
              <a:t>Width and Height are for content area!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8053"/>
            <a:ext cx="10972800" cy="1066800"/>
          </a:xfrm>
        </p:spPr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2318" y="4044462"/>
            <a:ext cx="5567363" cy="2344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040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529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/>
              <a:t>Attribute used to indicate when the style sheet should be used (typically on &lt;link&gt;), comma separated list</a:t>
            </a:r>
          </a:p>
          <a:p>
            <a:r>
              <a:rPr lang="en-US" dirty="0"/>
              <a:t>Common values </a:t>
            </a:r>
          </a:p>
          <a:p>
            <a:pPr lvl="1"/>
            <a:r>
              <a:rPr lang="en-US" dirty="0"/>
              <a:t>all</a:t>
            </a:r>
          </a:p>
          <a:p>
            <a:pPr lvl="1"/>
            <a:r>
              <a:rPr lang="en-US" dirty="0"/>
              <a:t>screen</a:t>
            </a:r>
          </a:p>
          <a:p>
            <a:pPr lvl="1"/>
            <a:r>
              <a:rPr lang="en-US" dirty="0"/>
              <a:t>print</a:t>
            </a:r>
          </a:p>
          <a:p>
            <a:pPr lvl="1"/>
            <a:r>
              <a:rPr lang="en-US" dirty="0"/>
              <a:t>Many others, most not implemented by user agents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8053"/>
            <a:ext cx="10972800" cy="1066800"/>
          </a:xfrm>
        </p:spPr>
        <p:txBody>
          <a:bodyPr/>
          <a:lstStyle/>
          <a:p>
            <a:r>
              <a:rPr lang="en-US" dirty="0" smtClean="0"/>
              <a:t>Media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1717383" y="496388"/>
            <a:ext cx="274320" cy="169817"/>
          </a:xfrm>
          <a:prstGeom prst="mathMin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1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529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/>
              <a:t>cursor</a:t>
            </a:r>
          </a:p>
          <a:p>
            <a:r>
              <a:rPr lang="en-US" dirty="0" err="1"/>
              <a:t>display:none</a:t>
            </a:r>
            <a:endParaRPr lang="en-US" dirty="0"/>
          </a:p>
          <a:p>
            <a:r>
              <a:rPr lang="en-US" dirty="0" err="1"/>
              <a:t>display:block</a:t>
            </a:r>
            <a:r>
              <a:rPr lang="en-US" dirty="0"/>
              <a:t> or </a:t>
            </a:r>
            <a:r>
              <a:rPr lang="en-US" dirty="0" err="1"/>
              <a:t>display:inline</a:t>
            </a:r>
            <a:endParaRPr lang="en-US" dirty="0"/>
          </a:p>
          <a:p>
            <a:r>
              <a:rPr lang="en-US" dirty="0"/>
              <a:t>text-transform</a:t>
            </a:r>
          </a:p>
          <a:p>
            <a:r>
              <a:rPr lang="en-US" dirty="0"/>
              <a:t>background-image</a:t>
            </a:r>
          </a:p>
          <a:p>
            <a:r>
              <a:rPr lang="en-US" dirty="0"/>
              <a:t>z-index</a:t>
            </a:r>
          </a:p>
          <a:p>
            <a:r>
              <a:rPr lang="en-US" dirty="0"/>
              <a:t>Non-scrolling areas</a:t>
            </a:r>
          </a:p>
          <a:p>
            <a:r>
              <a:rPr lang="en-US" dirty="0"/>
              <a:t>Drop down navigation menus without images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805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Common Techniques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1717383" y="496388"/>
            <a:ext cx="274320" cy="169817"/>
          </a:xfrm>
          <a:prstGeom prst="mathMin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3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529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/>
              <a:t>Goal is to reduce browser inconsistencies by resetting the default styles for most elements</a:t>
            </a:r>
          </a:p>
          <a:p>
            <a:r>
              <a:rPr lang="en-US" dirty="0"/>
              <a:t>Once reset, then establish your own styles</a:t>
            </a:r>
          </a:p>
          <a:p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/>
              <a:t>://cssreset.com/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8053"/>
            <a:ext cx="10972800" cy="1066800"/>
          </a:xfrm>
        </p:spPr>
        <p:txBody>
          <a:bodyPr/>
          <a:lstStyle/>
          <a:p>
            <a:r>
              <a:rPr lang="en-US" dirty="0" smtClean="0"/>
              <a:t>Reset Stylesheets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9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529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/>
              <a:t>Series of “Modules”</a:t>
            </a:r>
          </a:p>
          <a:p>
            <a:pPr lvl="1"/>
            <a:r>
              <a:rPr lang="en-US" dirty="0"/>
              <a:t>Easier to manage than one big specification</a:t>
            </a:r>
          </a:p>
          <a:p>
            <a:pPr lvl="1"/>
            <a:r>
              <a:rPr lang="en-US" dirty="0"/>
              <a:t>“Will enable CSS to be updated in a more timely and precise fashion”</a:t>
            </a:r>
          </a:p>
          <a:p>
            <a:pPr lvl="1"/>
            <a:r>
              <a:rPr lang="en-US" dirty="0"/>
              <a:t>Devices with constraints can implement just the modules that are appropriate</a:t>
            </a:r>
          </a:p>
          <a:p>
            <a:pPr lvl="1"/>
            <a:r>
              <a:rPr lang="en-US" dirty="0"/>
              <a:t>Some are considered part of “CSS Core”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http://www.w3.org/Style/CSS/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8053"/>
            <a:ext cx="10972800" cy="1066800"/>
          </a:xfrm>
        </p:spPr>
        <p:txBody>
          <a:bodyPr/>
          <a:lstStyle/>
          <a:p>
            <a:r>
              <a:rPr lang="en-US" dirty="0" smtClean="0"/>
              <a:t>CSS 3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9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529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/>
              <a:t>Many sites that show specific CSS 3 features and whether they are supported in various browsers and versions</a:t>
            </a:r>
          </a:p>
          <a:p>
            <a:endParaRPr lang="en-US" dirty="0"/>
          </a:p>
          <a:p>
            <a:r>
              <a:rPr lang="en-US" dirty="0"/>
              <a:t>http://caniuse.com/</a:t>
            </a:r>
          </a:p>
          <a:p>
            <a:endParaRPr lang="en-US" dirty="0"/>
          </a:p>
          <a:p>
            <a:r>
              <a:rPr lang="en-US" dirty="0"/>
              <a:t>Progressive Enhancement</a:t>
            </a:r>
          </a:p>
          <a:p>
            <a:pPr lvl="1"/>
            <a:r>
              <a:rPr lang="en-US" dirty="0"/>
              <a:t>Ensure that everyone can use the content, but those with more advanced browsers get a better experience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8053"/>
            <a:ext cx="10972800" cy="1066800"/>
          </a:xfrm>
        </p:spPr>
        <p:txBody>
          <a:bodyPr/>
          <a:lstStyle/>
          <a:p>
            <a:r>
              <a:rPr lang="en-US" dirty="0" smtClean="0"/>
              <a:t>CSS 3 Browser Support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1717383" y="496388"/>
            <a:ext cx="274320" cy="169817"/>
          </a:xfrm>
          <a:prstGeom prst="mathMin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529"/>
            <a:ext cx="10972800" cy="43251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Browser vendors can create there own specific settings so don’t conflict with other browsers</a:t>
            </a:r>
          </a:p>
          <a:p>
            <a:r>
              <a:rPr lang="en-US" dirty="0"/>
              <a:t>Being used heavily to support CSS 3 before it is “standardized”</a:t>
            </a:r>
          </a:p>
          <a:p>
            <a:r>
              <a:rPr lang="en-US" dirty="0"/>
              <a:t>Once completed, these specific settings can be removed if the browser is compliant</a:t>
            </a:r>
          </a:p>
          <a:p>
            <a:r>
              <a:rPr lang="en-US" dirty="0"/>
              <a:t>List actual CSS3 property last!</a:t>
            </a:r>
          </a:p>
          <a:p>
            <a:endParaRPr lang="en-US" dirty="0"/>
          </a:p>
          <a:p>
            <a:r>
              <a:rPr lang="en-US" dirty="0"/>
              <a:t>“-</a:t>
            </a:r>
            <a:r>
              <a:rPr lang="en-US" dirty="0" err="1"/>
              <a:t>moz</a:t>
            </a:r>
            <a:r>
              <a:rPr lang="en-US" dirty="0"/>
              <a:t>” – Firefox</a:t>
            </a:r>
          </a:p>
          <a:p>
            <a:r>
              <a:rPr lang="en-US" dirty="0"/>
              <a:t>“-</a:t>
            </a:r>
            <a:r>
              <a:rPr lang="en-US" dirty="0" err="1"/>
              <a:t>webkit</a:t>
            </a:r>
            <a:r>
              <a:rPr lang="en-US" dirty="0"/>
              <a:t>” – Chrome, Safari</a:t>
            </a:r>
          </a:p>
          <a:p>
            <a:r>
              <a:rPr lang="en-US" dirty="0"/>
              <a:t>“-o” – Opera</a:t>
            </a:r>
          </a:p>
          <a:p>
            <a:r>
              <a:rPr lang="en-US" dirty="0"/>
              <a:t>“-</a:t>
            </a:r>
            <a:r>
              <a:rPr lang="en-US" dirty="0" err="1"/>
              <a:t>ms</a:t>
            </a:r>
            <a:r>
              <a:rPr lang="en-US" dirty="0"/>
              <a:t>” – IE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8053"/>
            <a:ext cx="10972800" cy="1066800"/>
          </a:xfrm>
        </p:spPr>
        <p:txBody>
          <a:bodyPr/>
          <a:lstStyle/>
          <a:p>
            <a:r>
              <a:rPr lang="en-US" dirty="0" smtClean="0"/>
              <a:t>Browser/Vendor Prefixes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36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529"/>
            <a:ext cx="10972800" cy="4325112"/>
          </a:xfrm>
        </p:spPr>
        <p:txBody>
          <a:bodyPr>
            <a:normAutofit/>
          </a:bodyPr>
          <a:lstStyle/>
          <a:p>
            <a:r>
              <a:rPr lang="en-US" i="1" dirty="0"/>
              <a:t>border-radius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also use oval corners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8053"/>
            <a:ext cx="10972800" cy="1066800"/>
          </a:xfrm>
        </p:spPr>
        <p:txBody>
          <a:bodyPr/>
          <a:lstStyle/>
          <a:p>
            <a:r>
              <a:rPr lang="en-US" dirty="0" smtClean="0"/>
              <a:t>Rounded Corners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1717383" y="496388"/>
            <a:ext cx="274320" cy="169817"/>
          </a:xfrm>
          <a:prstGeom prst="mathMin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8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1" y="723904"/>
            <a:ext cx="7881258" cy="591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6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529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/>
              <a:t>Specify how opaque an element is</a:t>
            </a:r>
          </a:p>
          <a:p>
            <a:r>
              <a:rPr lang="en-US" dirty="0"/>
              <a:t>Ranges from 0 (fully transparent) to 1 (fully opaque, default)</a:t>
            </a:r>
            <a:endParaRPr lang="en-US" i="1" dirty="0"/>
          </a:p>
          <a:p>
            <a:r>
              <a:rPr lang="en-US" i="1" dirty="0"/>
              <a:t>opacity</a:t>
            </a:r>
          </a:p>
          <a:p>
            <a:endParaRPr lang="en-US" dirty="0"/>
          </a:p>
          <a:p>
            <a:r>
              <a:rPr lang="en-US" dirty="0"/>
              <a:t>Inherited by descendent elements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8053"/>
            <a:ext cx="10972800" cy="1066800"/>
          </a:xfrm>
        </p:spPr>
        <p:txBody>
          <a:bodyPr/>
          <a:lstStyle/>
          <a:p>
            <a:r>
              <a:rPr lang="en-US" dirty="0" smtClean="0"/>
              <a:t>Opacity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1717383" y="496388"/>
            <a:ext cx="274320" cy="169817"/>
          </a:xfrm>
          <a:prstGeom prst="mathMin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8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529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/>
              <a:t>Expansion of RGB color system</a:t>
            </a:r>
          </a:p>
          <a:p>
            <a:r>
              <a:rPr lang="en-US" dirty="0"/>
              <a:t>Additional value is “alpha”, allows specification of opacity</a:t>
            </a:r>
          </a:p>
          <a:p>
            <a:r>
              <a:rPr lang="en-US" i="1" dirty="0" err="1"/>
              <a:t>rgba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Not inherited by </a:t>
            </a:r>
            <a:r>
              <a:rPr lang="en-US" dirty="0" err="1"/>
              <a:t>descendents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8053"/>
            <a:ext cx="10972800" cy="1066800"/>
          </a:xfrm>
        </p:spPr>
        <p:txBody>
          <a:bodyPr/>
          <a:lstStyle/>
          <a:p>
            <a:r>
              <a:rPr lang="en-US" dirty="0" smtClean="0"/>
              <a:t>RGBA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2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529"/>
            <a:ext cx="10972800" cy="432511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Attribute Selectors</a:t>
            </a:r>
          </a:p>
          <a:p>
            <a:pPr lvl="1"/>
            <a:r>
              <a:rPr lang="en-US" dirty="0"/>
              <a:t>E[A=V] - attribute value V</a:t>
            </a:r>
          </a:p>
          <a:p>
            <a:pPr lvl="1"/>
            <a:r>
              <a:rPr lang="en-US" dirty="0"/>
              <a:t>E[A$=V] – attribute ends V</a:t>
            </a:r>
          </a:p>
          <a:p>
            <a:pPr lvl="1"/>
            <a:r>
              <a:rPr lang="en-US" dirty="0"/>
              <a:t>E[A^=V] – attribute begins V</a:t>
            </a:r>
          </a:p>
          <a:p>
            <a:pPr lvl="1"/>
            <a:r>
              <a:rPr lang="en-US" dirty="0"/>
              <a:t>E[A*=V] – attribute contains V</a:t>
            </a:r>
          </a:p>
          <a:p>
            <a:r>
              <a:rPr lang="en-US" dirty="0"/>
              <a:t>:nth-child(n)</a:t>
            </a:r>
          </a:p>
          <a:p>
            <a:r>
              <a:rPr lang="en-US" dirty="0"/>
              <a:t>:nth-of-type(n)</a:t>
            </a:r>
          </a:p>
          <a:p>
            <a:r>
              <a:rPr lang="en-US" dirty="0"/>
              <a:t>:empty</a:t>
            </a:r>
          </a:p>
          <a:p>
            <a:r>
              <a:rPr lang="en-US" dirty="0"/>
              <a:t>:checked</a:t>
            </a:r>
          </a:p>
          <a:p>
            <a:r>
              <a:rPr lang="en-US" dirty="0"/>
              <a:t>:enabled, :disabled</a:t>
            </a:r>
          </a:p>
          <a:p>
            <a:r>
              <a:rPr lang="en-US" dirty="0"/>
              <a:t>:not(s)</a:t>
            </a:r>
          </a:p>
          <a:p>
            <a:r>
              <a:rPr lang="en-US" dirty="0"/>
              <a:t>::selection</a:t>
            </a:r>
          </a:p>
          <a:p>
            <a:r>
              <a:rPr lang="en-US" dirty="0"/>
              <a:t>Validation</a:t>
            </a:r>
          </a:p>
          <a:p>
            <a:pPr lvl="1"/>
            <a:r>
              <a:rPr lang="en-US" dirty="0"/>
              <a:t>:valid, :invalid, :required, :optional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8053"/>
            <a:ext cx="10972800" cy="1066800"/>
          </a:xfrm>
        </p:spPr>
        <p:txBody>
          <a:bodyPr/>
          <a:lstStyle/>
          <a:p>
            <a:r>
              <a:rPr lang="en-US" dirty="0" smtClean="0"/>
              <a:t>CSS 3 Selectors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1717383" y="496388"/>
            <a:ext cx="274320" cy="169817"/>
          </a:xfrm>
          <a:prstGeom prst="mathMin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7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529"/>
            <a:ext cx="10972800" cy="43251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Introduced in IE 5, was proposed for CSS 2</a:t>
            </a:r>
          </a:p>
          <a:p>
            <a:r>
              <a:rPr lang="en-US" dirty="0"/>
              <a:t>Watch licensing!!</a:t>
            </a:r>
          </a:p>
          <a:p>
            <a:r>
              <a:rPr lang="en-US" dirty="0"/>
              <a:t>Watch FOUT (Flash Of </a:t>
            </a:r>
            <a:r>
              <a:rPr lang="en-US" dirty="0" err="1"/>
              <a:t>Unstyled</a:t>
            </a:r>
            <a:r>
              <a:rPr lang="en-US" dirty="0"/>
              <a:t> Text)</a:t>
            </a:r>
          </a:p>
          <a:p>
            <a:endParaRPr lang="en-US" dirty="0"/>
          </a:p>
          <a:p>
            <a:r>
              <a:rPr lang="en-US" dirty="0"/>
              <a:t>Types</a:t>
            </a:r>
          </a:p>
          <a:p>
            <a:pPr lvl="1"/>
            <a:r>
              <a:rPr lang="en-US" b="1" dirty="0"/>
              <a:t>OpenType</a:t>
            </a:r>
          </a:p>
          <a:p>
            <a:pPr lvl="1"/>
            <a:r>
              <a:rPr lang="en-US" b="1" dirty="0"/>
              <a:t>TrueType </a:t>
            </a:r>
          </a:p>
          <a:p>
            <a:pPr lvl="1"/>
            <a:r>
              <a:rPr lang="en-US" b="1" dirty="0"/>
              <a:t>EOT fonts (IE only)</a:t>
            </a:r>
          </a:p>
          <a:p>
            <a:endParaRPr lang="en-US" b="1" dirty="0"/>
          </a:p>
          <a:p>
            <a:r>
              <a:rPr lang="en-US" i="1" dirty="0"/>
              <a:t>@font-face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805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Web Fonts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1717383" y="496388"/>
            <a:ext cx="274320" cy="169817"/>
          </a:xfrm>
          <a:prstGeom prst="mathMin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6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529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/>
              <a:t>Open Source fonts (600+)</a:t>
            </a:r>
          </a:p>
          <a:p>
            <a:r>
              <a:rPr lang="en-US" dirty="0"/>
              <a:t>&lt;link&gt; to fonts</a:t>
            </a:r>
          </a:p>
          <a:p>
            <a:r>
              <a:rPr lang="en-US" dirty="0"/>
              <a:t>Style-able with CSS</a:t>
            </a:r>
          </a:p>
          <a:p>
            <a:endParaRPr lang="en-US" dirty="0"/>
          </a:p>
          <a:p>
            <a:r>
              <a:rPr lang="en-US" dirty="0"/>
              <a:t>https://developers.google.com/fonts/</a:t>
            </a:r>
          </a:p>
          <a:p>
            <a:r>
              <a:rPr lang="en-US" dirty="0"/>
              <a:t>http://www.google.com/fonts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8053"/>
            <a:ext cx="10972800" cy="1066800"/>
          </a:xfrm>
        </p:spPr>
        <p:txBody>
          <a:bodyPr/>
          <a:lstStyle/>
          <a:p>
            <a:r>
              <a:rPr lang="en-US" dirty="0" smtClean="0"/>
              <a:t>Google Fonts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1717383" y="496388"/>
            <a:ext cx="274320" cy="169817"/>
          </a:xfrm>
          <a:prstGeom prst="mathMin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8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529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/>
              <a:t>“Allow property changes in CSS values to change  smoothly over a specified duration”</a:t>
            </a:r>
          </a:p>
          <a:p>
            <a:pPr lvl="1"/>
            <a:r>
              <a:rPr lang="en-US" dirty="0"/>
              <a:t>Normally CSS changes are done immediately</a:t>
            </a:r>
          </a:p>
          <a:p>
            <a:endParaRPr lang="en-US" dirty="0"/>
          </a:p>
          <a:p>
            <a:r>
              <a:rPr lang="en-US" dirty="0"/>
              <a:t>Previously required Flash or JavaScript, now they can be easily implemented by designers that understand CSS</a:t>
            </a:r>
          </a:p>
          <a:p>
            <a:r>
              <a:rPr lang="en-US" dirty="0"/>
              <a:t>Add properties to the “normal” state that you are transitioning from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8053"/>
            <a:ext cx="10972800" cy="1066800"/>
          </a:xfrm>
        </p:spPr>
        <p:txBody>
          <a:bodyPr/>
          <a:lstStyle/>
          <a:p>
            <a:r>
              <a:rPr lang="en-US" dirty="0" smtClean="0"/>
              <a:t>CSS 3 Transitions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5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529"/>
            <a:ext cx="10972800" cy="4325112"/>
          </a:xfrm>
        </p:spPr>
        <p:txBody>
          <a:bodyPr>
            <a:normAutofit/>
          </a:bodyPr>
          <a:lstStyle/>
          <a:p>
            <a:r>
              <a:rPr lang="en-US" i="1" dirty="0"/>
              <a:t>transition-property</a:t>
            </a:r>
            <a:r>
              <a:rPr lang="en-US" dirty="0"/>
              <a:t> (property that will be changed)</a:t>
            </a:r>
          </a:p>
          <a:p>
            <a:r>
              <a:rPr lang="en-US" i="1" dirty="0"/>
              <a:t>transition-delay</a:t>
            </a:r>
            <a:r>
              <a:rPr lang="en-US" dirty="0"/>
              <a:t> (time to wait before transition)</a:t>
            </a:r>
          </a:p>
          <a:p>
            <a:r>
              <a:rPr lang="en-US" i="1" dirty="0"/>
              <a:t>transition-duration</a:t>
            </a:r>
            <a:r>
              <a:rPr lang="en-US" dirty="0"/>
              <a:t> (time before transition completes)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8053"/>
            <a:ext cx="10972800" cy="1066800"/>
          </a:xfrm>
        </p:spPr>
        <p:txBody>
          <a:bodyPr/>
          <a:lstStyle/>
          <a:p>
            <a:r>
              <a:rPr lang="en-US" dirty="0" smtClean="0"/>
              <a:t>CSS 3 Transitions (cont.)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1717383" y="496388"/>
            <a:ext cx="274320" cy="169817"/>
          </a:xfrm>
          <a:prstGeom prst="mathMin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7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529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/>
              <a:t>Property changes in CSS values using </a:t>
            </a:r>
            <a:r>
              <a:rPr lang="en-US" dirty="0" err="1"/>
              <a:t>keyframes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keyframes</a:t>
            </a:r>
            <a:endParaRPr lang="en-US" dirty="0"/>
          </a:p>
          <a:p>
            <a:pPr lvl="1"/>
            <a:r>
              <a:rPr lang="en-US" dirty="0"/>
              <a:t>Specify percentages</a:t>
            </a:r>
          </a:p>
          <a:p>
            <a:pPr lvl="2"/>
            <a:r>
              <a:rPr lang="en-US" dirty="0"/>
              <a:t>“from” – 0%</a:t>
            </a:r>
          </a:p>
          <a:p>
            <a:pPr lvl="2"/>
            <a:r>
              <a:rPr lang="en-US" dirty="0"/>
              <a:t>“to” – 100%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http://tinyurl.com/6klwh2d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8053"/>
            <a:ext cx="10972800" cy="1066800"/>
          </a:xfrm>
        </p:spPr>
        <p:txBody>
          <a:bodyPr/>
          <a:lstStyle/>
          <a:p>
            <a:r>
              <a:rPr lang="en-US" dirty="0" smtClean="0"/>
              <a:t>Animations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1717383" y="496388"/>
            <a:ext cx="274320" cy="169817"/>
          </a:xfrm>
          <a:prstGeom prst="mathMin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4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529"/>
            <a:ext cx="10972800" cy="43251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Animations using CSS transforms (in two dimensional space)</a:t>
            </a:r>
          </a:p>
          <a:p>
            <a:endParaRPr lang="en-US" dirty="0"/>
          </a:p>
          <a:p>
            <a:r>
              <a:rPr lang="en-US" dirty="0"/>
              <a:t>transform</a:t>
            </a:r>
          </a:p>
          <a:p>
            <a:pPr lvl="1"/>
            <a:r>
              <a:rPr lang="en-US" dirty="0"/>
              <a:t>scale</a:t>
            </a:r>
          </a:p>
          <a:p>
            <a:pPr lvl="1"/>
            <a:r>
              <a:rPr lang="en-US" dirty="0"/>
              <a:t>rotate</a:t>
            </a:r>
          </a:p>
          <a:p>
            <a:pPr lvl="1"/>
            <a:r>
              <a:rPr lang="en-US" dirty="0"/>
              <a:t>translate</a:t>
            </a:r>
          </a:p>
          <a:p>
            <a:pPr lvl="1"/>
            <a:r>
              <a:rPr lang="en-US" dirty="0"/>
              <a:t>skew</a:t>
            </a:r>
          </a:p>
          <a:p>
            <a:pPr lvl="1"/>
            <a:r>
              <a:rPr lang="en-US" dirty="0"/>
              <a:t>matrix</a:t>
            </a:r>
          </a:p>
          <a:p>
            <a:endParaRPr lang="en-US" dirty="0" smtClean="0"/>
          </a:p>
          <a:p>
            <a:r>
              <a:rPr lang="en-US" dirty="0" smtClean="0"/>
              <a:t>transform-origin </a:t>
            </a:r>
            <a:r>
              <a:rPr lang="en-US" dirty="0"/>
              <a:t>– default is center of element, specify point where transform begins</a:t>
            </a:r>
          </a:p>
          <a:p>
            <a:r>
              <a:rPr lang="en-US" dirty="0"/>
              <a:t>Doesn’t disturb other elements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805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2D Transforms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1717383" y="496388"/>
            <a:ext cx="274320" cy="169817"/>
          </a:xfrm>
          <a:prstGeom prst="mathMin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9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529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Media </a:t>
            </a:r>
            <a:r>
              <a:rPr lang="en-US" dirty="0"/>
              <a:t>type and 1 or more expressions that check “media features”</a:t>
            </a:r>
          </a:p>
          <a:p>
            <a:pPr lvl="1"/>
            <a:r>
              <a:rPr lang="en-US" b="1" dirty="0"/>
              <a:t>width</a:t>
            </a:r>
          </a:p>
          <a:p>
            <a:pPr lvl="1"/>
            <a:r>
              <a:rPr lang="en-US" dirty="0"/>
              <a:t>height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resolution</a:t>
            </a:r>
          </a:p>
          <a:p>
            <a:pPr lvl="1"/>
            <a:r>
              <a:rPr lang="en-US" dirty="0"/>
              <a:t>orientation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805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1717383" y="496388"/>
            <a:ext cx="274320" cy="169817"/>
          </a:xfrm>
          <a:prstGeom prst="mathMin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5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529"/>
            <a:ext cx="10972800" cy="4325112"/>
          </a:xfrm>
        </p:spPr>
        <p:txBody>
          <a:bodyPr/>
          <a:lstStyle/>
          <a:p>
            <a:r>
              <a:rPr lang="en-US" dirty="0"/>
              <a:t>Web developer since 1995</a:t>
            </a:r>
          </a:p>
          <a:p>
            <a:r>
              <a:rPr lang="en-US" dirty="0"/>
              <a:t>Pluralsight Author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Degree Black Belt, Tae Kwon Do</a:t>
            </a:r>
          </a:p>
          <a:p>
            <a:r>
              <a:rPr lang="en-US" dirty="0"/>
              <a:t>ASP.NET MVP</a:t>
            </a:r>
          </a:p>
          <a:p>
            <a:endParaRPr lang="en-US" dirty="0"/>
          </a:p>
          <a:p>
            <a:r>
              <a:rPr lang="en-US" dirty="0" smtClean="0"/>
              <a:t>boedie@outlook.com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smtClean="0"/>
              <a:t>boedie</a:t>
            </a:r>
          </a:p>
          <a:p>
            <a:r>
              <a:rPr lang="en-US" dirty="0" smtClean="0"/>
              <a:t>weblogs.asp.net/boedie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8053"/>
            <a:ext cx="10972800" cy="1066800"/>
          </a:xfrm>
        </p:spPr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529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/>
              <a:t>Box Shadows</a:t>
            </a:r>
          </a:p>
          <a:p>
            <a:r>
              <a:rPr lang="en-US" dirty="0"/>
              <a:t>Text Shadows</a:t>
            </a:r>
          </a:p>
          <a:p>
            <a:r>
              <a:rPr lang="en-US" dirty="0"/>
              <a:t>Multiple Backgrounds Images</a:t>
            </a:r>
          </a:p>
          <a:p>
            <a:r>
              <a:rPr lang="en-US" dirty="0"/>
              <a:t>Gradients (linear and radial)</a:t>
            </a:r>
          </a:p>
          <a:p>
            <a:r>
              <a:rPr lang="en-US" dirty="0"/>
              <a:t>Word Wrap</a:t>
            </a:r>
          </a:p>
          <a:p>
            <a:r>
              <a:rPr lang="en-US" dirty="0"/>
              <a:t>Text Rotations</a:t>
            </a:r>
          </a:p>
          <a:p>
            <a:r>
              <a:rPr lang="en-US" dirty="0" smtClean="0"/>
              <a:t>Cursors</a:t>
            </a:r>
          </a:p>
          <a:p>
            <a:r>
              <a:rPr lang="en-US" dirty="0"/>
              <a:t>3D Transformations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805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Other CSS 3 Techniques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1717383" y="496388"/>
            <a:ext cx="274320" cy="169817"/>
          </a:xfrm>
          <a:prstGeom prst="mathMin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529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/>
              <a:t>JavaScript library that detects support for new CSS 3 properties</a:t>
            </a:r>
          </a:p>
          <a:p>
            <a:r>
              <a:rPr lang="en-US" dirty="0"/>
              <a:t>Can target styles for browsers that support a given property</a:t>
            </a:r>
          </a:p>
          <a:p>
            <a:endParaRPr lang="en-US" dirty="0"/>
          </a:p>
          <a:p>
            <a:r>
              <a:rPr lang="en-US" dirty="0"/>
              <a:t>http://www.modernizr.com/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805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Modernizr</a:t>
            </a:r>
            <a:r>
              <a:rPr lang="en-US" dirty="0" smtClean="0"/>
              <a:t> and Fallbacks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1717383" y="496388"/>
            <a:ext cx="274320" cy="169817"/>
          </a:xfrm>
          <a:prstGeom prst="mathMin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529"/>
            <a:ext cx="10972800" cy="4325112"/>
          </a:xfrm>
        </p:spPr>
        <p:txBody>
          <a:bodyPr>
            <a:normAutofit/>
          </a:bodyPr>
          <a:lstStyle/>
          <a:p>
            <a:r>
              <a:rPr lang="fr-FR" dirty="0"/>
              <a:t>Expirations</a:t>
            </a:r>
          </a:p>
          <a:p>
            <a:r>
              <a:rPr lang="fr-FR" dirty="0"/>
              <a:t>HTTP Compression</a:t>
            </a:r>
          </a:p>
          <a:p>
            <a:r>
              <a:rPr lang="fr-FR" dirty="0" err="1"/>
              <a:t>Minification</a:t>
            </a:r>
            <a:r>
              <a:rPr lang="fr-FR" dirty="0"/>
              <a:t>, </a:t>
            </a:r>
            <a:r>
              <a:rPr lang="fr-FR" dirty="0" err="1" smtClean="0"/>
              <a:t>bundling</a:t>
            </a:r>
            <a:endParaRPr lang="fr-FR" dirty="0"/>
          </a:p>
          <a:p>
            <a:r>
              <a:rPr lang="fr-FR" dirty="0"/>
              <a:t>CSS </a:t>
            </a:r>
            <a:r>
              <a:rPr lang="fr-FR" dirty="0" err="1"/>
              <a:t>Sprites</a:t>
            </a:r>
            <a:endParaRPr lang="fr-FR" dirty="0"/>
          </a:p>
          <a:p>
            <a:r>
              <a:rPr lang="fr-FR" dirty="0" err="1" smtClean="0"/>
              <a:t>Developer</a:t>
            </a:r>
            <a:r>
              <a:rPr lang="fr-FR" dirty="0" smtClean="0"/>
              <a:t> Tools (Styles </a:t>
            </a:r>
            <a:r>
              <a:rPr lang="fr-FR" dirty="0"/>
              <a:t>tab)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805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General CSS Tips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1717383" y="496388"/>
            <a:ext cx="274320" cy="169817"/>
          </a:xfrm>
          <a:prstGeom prst="mathMin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2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529"/>
            <a:ext cx="10972800" cy="4325112"/>
          </a:xfrm>
        </p:spPr>
        <p:txBody>
          <a:bodyPr>
            <a:normAutofit/>
          </a:bodyPr>
          <a:lstStyle/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en-US" sz="2800" dirty="0"/>
              <a:t>“Syntactically Awesome Spreadsheets</a:t>
            </a:r>
            <a:r>
              <a:rPr lang="en-US" sz="2800" dirty="0" smtClean="0"/>
              <a:t>”, 2006</a:t>
            </a:r>
            <a:endParaRPr lang="en-US" sz="2800" dirty="0"/>
          </a:p>
          <a:p>
            <a:r>
              <a:rPr lang="en-US" dirty="0" smtClean="0"/>
              <a:t>CSS preprocessor</a:t>
            </a:r>
          </a:p>
          <a:p>
            <a:pPr lvl="1"/>
            <a:r>
              <a:rPr lang="en-US" dirty="0" smtClean="0"/>
              <a:t>Design/Build time, SASS -&gt; CSS</a:t>
            </a:r>
          </a:p>
          <a:p>
            <a:r>
              <a:rPr lang="en-US" dirty="0" smtClean="0"/>
              <a:t>Two syntaxes</a:t>
            </a:r>
          </a:p>
          <a:p>
            <a:pPr lvl="1"/>
            <a:r>
              <a:rPr lang="en-US" strike="sngStrike" dirty="0" smtClean="0"/>
              <a:t>Original indented</a:t>
            </a:r>
          </a:p>
          <a:p>
            <a:pPr lvl="1"/>
            <a:r>
              <a:rPr lang="en-US" b="1" dirty="0" smtClean="0"/>
              <a:t>SCSS</a:t>
            </a:r>
            <a:r>
              <a:rPr lang="en-US" dirty="0" smtClean="0"/>
              <a:t> (Sassy CSS)</a:t>
            </a:r>
          </a:p>
          <a:p>
            <a:pPr lvl="1"/>
            <a:endParaRPr lang="en-US" dirty="0"/>
          </a:p>
          <a:p>
            <a:r>
              <a:rPr lang="en-US" dirty="0" smtClean="0"/>
              <a:t>sass-lang.com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8053"/>
            <a:ext cx="10972800" cy="1066800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1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529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Provides programming concepts for CSS</a:t>
            </a:r>
          </a:p>
          <a:p>
            <a:r>
              <a:rPr lang="en-US" dirty="0" smtClean="0"/>
              <a:t>Better organization</a:t>
            </a:r>
          </a:p>
          <a:p>
            <a:r>
              <a:rPr lang="en-US" dirty="0" smtClean="0"/>
              <a:t>Reduced maintenance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8053"/>
            <a:ext cx="10972800" cy="1066800"/>
          </a:xfrm>
        </p:spPr>
        <p:txBody>
          <a:bodyPr/>
          <a:lstStyle/>
          <a:p>
            <a:r>
              <a:rPr lang="en-US" dirty="0" smtClean="0"/>
              <a:t>Why SASS?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55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529"/>
            <a:ext cx="10972800" cy="43251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Ruby</a:t>
            </a:r>
          </a:p>
          <a:p>
            <a:pPr lvl="1"/>
            <a:r>
              <a:rPr lang="en-US" dirty="0" smtClean="0"/>
              <a:t>SASS gem</a:t>
            </a:r>
          </a:p>
          <a:p>
            <a:endParaRPr lang="en-US" dirty="0"/>
          </a:p>
          <a:p>
            <a:r>
              <a:rPr lang="en-US" dirty="0" smtClean="0"/>
              <a:t>Visual Studio 2013</a:t>
            </a:r>
          </a:p>
          <a:p>
            <a:pPr lvl="1"/>
            <a:r>
              <a:rPr lang="en-US" b="1" dirty="0" smtClean="0"/>
              <a:t>Web Essentials</a:t>
            </a:r>
          </a:p>
          <a:p>
            <a:r>
              <a:rPr lang="en-US" dirty="0" smtClean="0"/>
              <a:t>Visual Studio 2015</a:t>
            </a:r>
          </a:p>
          <a:p>
            <a:pPr lvl="1"/>
            <a:r>
              <a:rPr lang="en-US" b="1" dirty="0" smtClean="0"/>
              <a:t>Web </a:t>
            </a:r>
            <a:r>
              <a:rPr lang="en-US" b="1" dirty="0"/>
              <a:t>Compiler </a:t>
            </a:r>
            <a:r>
              <a:rPr lang="en-US" dirty="0"/>
              <a:t>extension (http://</a:t>
            </a:r>
            <a:r>
              <a:rPr lang="en-US" dirty="0" smtClean="0"/>
              <a:t>tinyurl.com/q6p4r6b)</a:t>
            </a:r>
            <a:endParaRPr lang="en-US" dirty="0"/>
          </a:p>
          <a:p>
            <a:pPr lvl="1"/>
            <a:r>
              <a:rPr lang="en-US" dirty="0" smtClean="0"/>
              <a:t>Grunt - </a:t>
            </a:r>
            <a:r>
              <a:rPr lang="en-US" dirty="0"/>
              <a:t>https://</a:t>
            </a:r>
            <a:r>
              <a:rPr lang="en-US" dirty="0" smtClean="0"/>
              <a:t>github.com/gruntjs/grunt-contrib-sass</a:t>
            </a:r>
          </a:p>
          <a:p>
            <a:pPr lvl="1"/>
            <a:r>
              <a:rPr lang="en-US" dirty="0" smtClean="0"/>
              <a:t>Gulp - </a:t>
            </a:r>
            <a:r>
              <a:rPr lang="en-US" dirty="0"/>
              <a:t>www.npmjs.com/package/gulp-sass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www.sassmeister.com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8053"/>
            <a:ext cx="10972800" cy="1066800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1717383" y="496388"/>
            <a:ext cx="274320" cy="169817"/>
          </a:xfrm>
          <a:prstGeom prst="mathMin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9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529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Variables</a:t>
            </a:r>
          </a:p>
          <a:p>
            <a:r>
              <a:rPr lang="en-US" dirty="0"/>
              <a:t>_partials, @import</a:t>
            </a:r>
          </a:p>
          <a:p>
            <a:r>
              <a:rPr lang="en-US" dirty="0" smtClean="0"/>
              <a:t>Mixins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Nested Rules and Properties</a:t>
            </a:r>
          </a:p>
          <a:p>
            <a:r>
              <a:rPr lang="en-US" dirty="0" smtClean="0"/>
              <a:t>Functions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8053"/>
            <a:ext cx="10972800" cy="1066800"/>
          </a:xfrm>
        </p:spPr>
        <p:txBody>
          <a:bodyPr/>
          <a:lstStyle/>
          <a:p>
            <a:r>
              <a:rPr lang="en-US" dirty="0" smtClean="0"/>
              <a:t>Major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529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Avoid “Magic Values” (DRY)</a:t>
            </a:r>
          </a:p>
          <a:p>
            <a:r>
              <a:rPr lang="en-US" dirty="0" smtClean="0"/>
              <a:t>Add “!Default” at end to only set if not already set</a:t>
            </a:r>
          </a:p>
          <a:p>
            <a:endParaRPr lang="en-US" dirty="0"/>
          </a:p>
          <a:p>
            <a:r>
              <a:rPr lang="en-US" b="1" dirty="0" smtClean="0"/>
              <a:t>$</a:t>
            </a:r>
            <a:r>
              <a:rPr lang="en-US" i="1" dirty="0" err="1" smtClean="0"/>
              <a:t>variableName</a:t>
            </a:r>
            <a:r>
              <a:rPr lang="en-US" dirty="0" smtClean="0"/>
              <a:t> 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i="1" dirty="0" smtClean="0"/>
              <a:t>value</a:t>
            </a:r>
            <a:r>
              <a:rPr lang="en-US" b="1" dirty="0" smtClean="0"/>
              <a:t>;</a:t>
            </a:r>
            <a:endParaRPr lang="en-US" b="1" dirty="0"/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primaryColor</a:t>
            </a:r>
            <a:r>
              <a:rPr lang="en-US" dirty="0"/>
              <a:t> </a:t>
            </a:r>
            <a:r>
              <a:rPr lang="en-US" dirty="0" smtClean="0"/>
              <a:t>: red;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primaryColor</a:t>
            </a:r>
            <a:r>
              <a:rPr lang="en-US" dirty="0" smtClean="0"/>
              <a:t>: blue !Default;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8053"/>
            <a:ext cx="10972800" cy="1066800"/>
          </a:xfrm>
        </p:spPr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1717383" y="496388"/>
            <a:ext cx="274320" cy="169817"/>
          </a:xfrm>
          <a:prstGeom prst="mathMin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6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529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Create files to organize SASS and styles in separate files</a:t>
            </a:r>
          </a:p>
          <a:p>
            <a:pPr lvl="1"/>
            <a:r>
              <a:rPr lang="en-US" dirty="0" smtClean="0"/>
              <a:t>Underscore prefixed</a:t>
            </a:r>
          </a:p>
          <a:p>
            <a:r>
              <a:rPr lang="en-US" dirty="0" smtClean="0"/>
              <a:t>@import to pull the partial content into another file</a:t>
            </a:r>
          </a:p>
          <a:p>
            <a:endParaRPr lang="en-US" dirty="0"/>
          </a:p>
          <a:p>
            <a:r>
              <a:rPr lang="en-US" dirty="0" smtClean="0"/>
              <a:t>Used within other files, are NOT preprocessed to a .</a:t>
            </a:r>
            <a:r>
              <a:rPr lang="en-US" dirty="0" err="1" smtClean="0"/>
              <a:t>css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Common uses</a:t>
            </a:r>
          </a:p>
          <a:p>
            <a:pPr lvl="1"/>
            <a:r>
              <a:rPr lang="en-US" dirty="0" smtClean="0"/>
              <a:t>_</a:t>
            </a:r>
            <a:r>
              <a:rPr lang="en-US" dirty="0" err="1" smtClean="0"/>
              <a:t>variables.scss</a:t>
            </a:r>
            <a:endParaRPr lang="en-US" dirty="0" smtClean="0"/>
          </a:p>
          <a:p>
            <a:pPr lvl="1"/>
            <a:r>
              <a:rPr lang="en-US" dirty="0" smtClean="0"/>
              <a:t>_</a:t>
            </a:r>
            <a:r>
              <a:rPr lang="en-US" dirty="0" err="1" smtClean="0"/>
              <a:t>mixin.scss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8053"/>
            <a:ext cx="10972800" cy="1066800"/>
          </a:xfrm>
        </p:spPr>
        <p:txBody>
          <a:bodyPr/>
          <a:lstStyle/>
          <a:p>
            <a:r>
              <a:rPr lang="en-US" dirty="0" smtClean="0"/>
              <a:t>_partials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1717383" y="496388"/>
            <a:ext cx="274320" cy="169817"/>
          </a:xfrm>
          <a:prstGeom prst="mathMin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4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529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A set of declarations that can be reused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mixin</a:t>
            </a:r>
            <a:r>
              <a:rPr lang="en-US" dirty="0" smtClean="0"/>
              <a:t> to define, @include to reuse (paste)</a:t>
            </a:r>
          </a:p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Default values</a:t>
            </a:r>
          </a:p>
          <a:p>
            <a:pPr lvl="1"/>
            <a:r>
              <a:rPr lang="en-US" dirty="0" smtClean="0"/>
              <a:t>Variable number</a:t>
            </a:r>
          </a:p>
          <a:p>
            <a:r>
              <a:rPr lang="en-US" dirty="0" smtClean="0"/>
              <a:t>@content – pass declaration blocks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8053"/>
            <a:ext cx="10972800" cy="1066800"/>
          </a:xfrm>
        </p:spPr>
        <p:txBody>
          <a:bodyPr/>
          <a:lstStyle/>
          <a:p>
            <a:r>
              <a:rPr lang="en-US" dirty="0" smtClean="0"/>
              <a:t>Mixins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1717383" y="496388"/>
            <a:ext cx="274320" cy="169817"/>
          </a:xfrm>
          <a:prstGeom prst="mathMin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8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529"/>
            <a:ext cx="10972800" cy="4325112"/>
          </a:xfrm>
        </p:spPr>
        <p:txBody>
          <a:bodyPr/>
          <a:lstStyle/>
          <a:p>
            <a:r>
              <a:rPr lang="en-US" dirty="0"/>
              <a:t>Separation of content and presentation</a:t>
            </a:r>
          </a:p>
          <a:p>
            <a:endParaRPr lang="en-US" dirty="0"/>
          </a:p>
          <a:p>
            <a:r>
              <a:rPr lang="en-US" dirty="0"/>
              <a:t>Much more control over appearance</a:t>
            </a:r>
          </a:p>
          <a:p>
            <a:r>
              <a:rPr lang="en-US" dirty="0"/>
              <a:t>Site wide changes by modifying just the styles (mostly)</a:t>
            </a:r>
          </a:p>
          <a:p>
            <a:r>
              <a:rPr lang="en-US" dirty="0"/>
              <a:t>Support multiple views (device, browser, printer)</a:t>
            </a:r>
          </a:p>
          <a:p>
            <a:r>
              <a:rPr lang="en-US" dirty="0"/>
              <a:t>Leaner </a:t>
            </a:r>
            <a:r>
              <a:rPr lang="en-US" dirty="0" smtClean="0"/>
              <a:t>pages</a:t>
            </a:r>
          </a:p>
          <a:p>
            <a:endParaRPr lang="en-US" dirty="0"/>
          </a:p>
          <a:p>
            <a:r>
              <a:rPr lang="en-US" dirty="0" smtClean="0"/>
              <a:t>csszengarden.com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8053"/>
            <a:ext cx="10972800" cy="1066800"/>
          </a:xfrm>
        </p:spPr>
        <p:txBody>
          <a:bodyPr/>
          <a:lstStyle/>
          <a:p>
            <a:r>
              <a:rPr lang="en-US" dirty="0" smtClean="0"/>
              <a:t>Why CSS?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1717383" y="496388"/>
            <a:ext cx="274320" cy="169817"/>
          </a:xfrm>
          <a:prstGeom prst="mathMin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529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Create classes that inherit from other classes</a:t>
            </a:r>
          </a:p>
          <a:p>
            <a:pPr lvl="1"/>
            <a:r>
              <a:rPr lang="en-US" dirty="0" smtClean="0"/>
              <a:t>Multiple inheritance is fine</a:t>
            </a:r>
          </a:p>
          <a:p>
            <a:r>
              <a:rPr lang="en-US" dirty="0" smtClean="0"/>
              <a:t>Not a paste like a </a:t>
            </a:r>
            <a:r>
              <a:rPr lang="en-US" dirty="0" err="1" smtClean="0"/>
              <a:t>mixin</a:t>
            </a:r>
            <a:r>
              <a:rPr lang="en-US" dirty="0" smtClean="0"/>
              <a:t>, adds to the parent selector list</a:t>
            </a:r>
          </a:p>
          <a:p>
            <a:endParaRPr lang="en-US" dirty="0"/>
          </a:p>
          <a:p>
            <a:r>
              <a:rPr lang="en-US" dirty="0" smtClean="0"/>
              <a:t>Can make an “abstract base class” using %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8053"/>
            <a:ext cx="10972800" cy="1066800"/>
          </a:xfrm>
        </p:spPr>
        <p:txBody>
          <a:bodyPr/>
          <a:lstStyle/>
          <a:p>
            <a:r>
              <a:rPr lang="en-US" dirty="0" smtClean="0"/>
              <a:t>Style Inheritance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1717383" y="496388"/>
            <a:ext cx="274320" cy="169817"/>
          </a:xfrm>
          <a:prstGeom prst="mathMin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0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529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Nested rules</a:t>
            </a:r>
          </a:p>
          <a:p>
            <a:pPr lvl="1"/>
            <a:r>
              <a:rPr lang="en-US" dirty="0" smtClean="0"/>
              <a:t>Indent style rules within other rules</a:t>
            </a:r>
          </a:p>
          <a:p>
            <a:pPr lvl="1"/>
            <a:r>
              <a:rPr lang="en-US" dirty="0" smtClean="0"/>
              <a:t>Reference a parent with &amp;</a:t>
            </a:r>
          </a:p>
          <a:p>
            <a:pPr lvl="1"/>
            <a:r>
              <a:rPr lang="en-US" dirty="0" smtClean="0"/>
              <a:t>Don’t nest more than 3 or 4 levels…</a:t>
            </a:r>
          </a:p>
          <a:p>
            <a:endParaRPr lang="en-US" dirty="0" smtClean="0"/>
          </a:p>
          <a:p>
            <a:r>
              <a:rPr lang="en-US" dirty="0" smtClean="0"/>
              <a:t>Nested properties</a:t>
            </a:r>
          </a:p>
          <a:p>
            <a:pPr lvl="1"/>
            <a:r>
              <a:rPr lang="en-US" dirty="0" smtClean="0"/>
              <a:t>Useful for things like “font-”, “border-”,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8053"/>
            <a:ext cx="10972800" cy="1066800"/>
          </a:xfrm>
        </p:spPr>
        <p:txBody>
          <a:bodyPr/>
          <a:lstStyle/>
          <a:p>
            <a:r>
              <a:rPr lang="en-US" dirty="0" smtClean="0"/>
              <a:t>Nested Rules and Properties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1717383" y="496388"/>
            <a:ext cx="274320" cy="169817"/>
          </a:xfrm>
          <a:prstGeom prst="mathMin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3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529"/>
            <a:ext cx="10972800" cy="43251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Data Types (functions for these)</a:t>
            </a:r>
          </a:p>
          <a:p>
            <a:pPr lvl="1"/>
            <a:r>
              <a:rPr lang="en-US" dirty="0" smtClean="0"/>
              <a:t>Colors</a:t>
            </a:r>
          </a:p>
          <a:p>
            <a:pPr lvl="1"/>
            <a:r>
              <a:rPr lang="en-US" dirty="0" smtClean="0"/>
              <a:t>Booleans</a:t>
            </a:r>
          </a:p>
          <a:p>
            <a:pPr lvl="1"/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Maps (dictionary)</a:t>
            </a:r>
          </a:p>
          <a:p>
            <a:pPr lvl="1"/>
            <a:r>
              <a:rPr lang="en-US" dirty="0" smtClean="0"/>
              <a:t>nulls</a:t>
            </a:r>
          </a:p>
          <a:p>
            <a:pPr lvl="1"/>
            <a:endParaRPr lang="en-US" dirty="0"/>
          </a:p>
          <a:p>
            <a:r>
              <a:rPr lang="en-US" dirty="0" smtClean="0"/>
              <a:t>Returns a single value to use in other rules</a:t>
            </a:r>
          </a:p>
          <a:p>
            <a:pPr lvl="1"/>
            <a:endParaRPr lang="en-US" dirty="0"/>
          </a:p>
          <a:p>
            <a:r>
              <a:rPr lang="en-US" dirty="0"/>
              <a:t>http://tinyurl.com/l85pp97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8053"/>
            <a:ext cx="10972800" cy="1066800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5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529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@if, @else</a:t>
            </a:r>
          </a:p>
          <a:p>
            <a:endParaRPr lang="en-US" dirty="0" smtClean="0"/>
          </a:p>
          <a:p>
            <a:r>
              <a:rPr lang="en-US" dirty="0" smtClean="0"/>
              <a:t>@for</a:t>
            </a:r>
          </a:p>
          <a:p>
            <a:r>
              <a:rPr lang="en-US" dirty="0" smtClean="0"/>
              <a:t>@each</a:t>
            </a:r>
          </a:p>
          <a:p>
            <a:r>
              <a:rPr lang="en-US" dirty="0" smtClean="0"/>
              <a:t>@while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8053"/>
            <a:ext cx="10972800" cy="1066800"/>
          </a:xfrm>
        </p:spPr>
        <p:txBody>
          <a:bodyPr/>
          <a:lstStyle/>
          <a:p>
            <a:r>
              <a:rPr lang="en-US" dirty="0" smtClean="0"/>
              <a:t>Control Directives and Expressions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1717383" y="496388"/>
            <a:ext cx="274320" cy="169817"/>
          </a:xfrm>
          <a:prstGeom prst="mathMin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1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529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@debug, @error, @warn</a:t>
            </a:r>
          </a:p>
          <a:p>
            <a:endParaRPr lang="en-US" smtClean="0"/>
          </a:p>
          <a:p>
            <a:r>
              <a:rPr lang="en-US" smtClean="0"/>
              <a:t>Always </a:t>
            </a:r>
            <a:r>
              <a:rPr lang="en-US" dirty="0" smtClean="0"/>
              <a:t>modify the .</a:t>
            </a:r>
            <a:r>
              <a:rPr lang="en-US" dirty="0" err="1" smtClean="0"/>
              <a:t>scss</a:t>
            </a:r>
            <a:r>
              <a:rPr lang="en-US" dirty="0" smtClean="0"/>
              <a:t> files NOT the .</a:t>
            </a:r>
            <a:r>
              <a:rPr lang="en-US" dirty="0" err="1" smtClean="0"/>
              <a:t>css</a:t>
            </a:r>
            <a:r>
              <a:rPr lang="en-US" dirty="0" smtClean="0"/>
              <a:t> files</a:t>
            </a:r>
          </a:p>
          <a:p>
            <a:r>
              <a:rPr lang="en-US" dirty="0"/>
              <a:t>Check the outputted CSS periodically </a:t>
            </a:r>
            <a:r>
              <a:rPr lang="en-US" dirty="0" smtClean="0"/>
              <a:t>(size, errors,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Minify! (or use ‘compressed’ output)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8053"/>
            <a:ext cx="10972800" cy="1066800"/>
          </a:xfrm>
        </p:spPr>
        <p:txBody>
          <a:bodyPr/>
          <a:lstStyle/>
          <a:p>
            <a:r>
              <a:rPr lang="en-US" dirty="0" smtClean="0"/>
              <a:t>Miscellaneous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1717383" y="496388"/>
            <a:ext cx="274320" cy="169817"/>
          </a:xfrm>
          <a:prstGeom prst="mathMin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2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529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Bourbon</a:t>
            </a:r>
          </a:p>
          <a:p>
            <a:pPr lvl="1"/>
            <a:r>
              <a:rPr lang="en-US" dirty="0" smtClean="0"/>
              <a:t>Bourbon.io</a:t>
            </a:r>
          </a:p>
          <a:p>
            <a:r>
              <a:rPr lang="en-US" dirty="0" smtClean="0"/>
              <a:t>Compass</a:t>
            </a:r>
          </a:p>
          <a:p>
            <a:pPr lvl="1"/>
            <a:r>
              <a:rPr lang="en-US" dirty="0" smtClean="0"/>
              <a:t>github.com/Compass/compass</a:t>
            </a:r>
          </a:p>
          <a:p>
            <a:r>
              <a:rPr lang="en-US" dirty="0" smtClean="0"/>
              <a:t>Bootstrap (SCSS port)</a:t>
            </a:r>
          </a:p>
          <a:p>
            <a:pPr lvl="1"/>
            <a:r>
              <a:rPr lang="en-US" dirty="0" smtClean="0"/>
              <a:t>github.com/</a:t>
            </a:r>
            <a:r>
              <a:rPr lang="en-US" dirty="0" err="1" smtClean="0"/>
              <a:t>twbs</a:t>
            </a:r>
            <a:r>
              <a:rPr lang="en-US" dirty="0" smtClean="0"/>
              <a:t>/bootstrap-sass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8053"/>
            <a:ext cx="10972800" cy="1066800"/>
          </a:xfrm>
        </p:spPr>
        <p:txBody>
          <a:bodyPr/>
          <a:lstStyle/>
          <a:p>
            <a:r>
              <a:rPr lang="en-US" dirty="0" smtClean="0"/>
              <a:t>Frameworks/</a:t>
            </a:r>
            <a:r>
              <a:rPr lang="en-US" dirty="0" err="1" smtClean="0"/>
              <a:t>Mixin</a:t>
            </a:r>
            <a:r>
              <a:rPr lang="en-US" dirty="0" smtClean="0"/>
              <a:t> Libraries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1717383" y="496388"/>
            <a:ext cx="274320" cy="169817"/>
          </a:xfrm>
          <a:prstGeom prst="mathMin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4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529"/>
            <a:ext cx="10972800" cy="4325112"/>
          </a:xfrm>
        </p:spPr>
        <p:txBody>
          <a:bodyPr>
            <a:normAutofit/>
          </a:bodyPr>
          <a:lstStyle/>
          <a:p>
            <a:r>
              <a:rPr lang="en-US" sz="3000" b="1" dirty="0"/>
              <a:t>Sass-lang.com</a:t>
            </a:r>
            <a:endParaRPr lang="en-US" sz="3000" dirty="0"/>
          </a:p>
          <a:p>
            <a:r>
              <a:rPr lang="en-US" sz="3000" dirty="0" smtClean="0"/>
              <a:t>Thesassway.com</a:t>
            </a:r>
          </a:p>
          <a:p>
            <a:r>
              <a:rPr lang="en-US" sz="3000" dirty="0" smtClean="0"/>
              <a:t>sass-guidelin.es</a:t>
            </a:r>
            <a:endParaRPr lang="en-US" sz="30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8053"/>
            <a:ext cx="10972800" cy="1066800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1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570155"/>
            <a:ext cx="10972800" cy="4325112"/>
          </a:xfrm>
        </p:spPr>
        <p:txBody>
          <a:bodyPr/>
          <a:lstStyle/>
          <a:p>
            <a:r>
              <a:rPr lang="en-US" dirty="0" smtClean="0"/>
              <a:t>boedie@outlook.com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smtClean="0"/>
              <a:t>boedie</a:t>
            </a:r>
          </a:p>
          <a:p>
            <a:r>
              <a:rPr lang="en-US" dirty="0" smtClean="0"/>
              <a:t>weblogs.asp.net/boedie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738049"/>
            <a:ext cx="10972800" cy="10668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529"/>
            <a:ext cx="10972800" cy="43251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Inline</a:t>
            </a:r>
          </a:p>
          <a:p>
            <a:pPr lvl="1"/>
            <a:r>
              <a:rPr lang="en-US" dirty="0"/>
              <a:t>Style attribute directly on elements</a:t>
            </a:r>
          </a:p>
          <a:p>
            <a:endParaRPr lang="en-US" dirty="0" smtClean="0"/>
          </a:p>
          <a:p>
            <a:r>
              <a:rPr lang="en-US" dirty="0" smtClean="0"/>
              <a:t>Embedded</a:t>
            </a:r>
            <a:endParaRPr lang="en-US" dirty="0"/>
          </a:p>
          <a:p>
            <a:pPr lvl="1"/>
            <a:r>
              <a:rPr lang="en-US" dirty="0"/>
              <a:t>Styles collected at the top of page in &lt;head&gt;</a:t>
            </a:r>
          </a:p>
          <a:p>
            <a:endParaRPr lang="en-US" b="1" dirty="0" smtClean="0"/>
          </a:p>
          <a:p>
            <a:r>
              <a:rPr lang="en-US" b="1" dirty="0" smtClean="0"/>
              <a:t>External </a:t>
            </a:r>
            <a:r>
              <a:rPr lang="en-US" b="1" dirty="0"/>
              <a:t>style sheet</a:t>
            </a:r>
            <a:r>
              <a:rPr lang="en-US" dirty="0"/>
              <a:t>(s)</a:t>
            </a:r>
          </a:p>
          <a:p>
            <a:pPr lvl="1"/>
            <a:r>
              <a:rPr lang="en-US" dirty="0"/>
              <a:t>Style rules collected in .</a:t>
            </a:r>
            <a:r>
              <a:rPr lang="en-US" dirty="0" err="1"/>
              <a:t>css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Included via &lt;link&gt;</a:t>
            </a:r>
          </a:p>
          <a:p>
            <a:pPr lvl="1"/>
            <a:r>
              <a:rPr lang="en-US" dirty="0"/>
              <a:t>Use this (almost) always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8053"/>
            <a:ext cx="10972800" cy="1066800"/>
          </a:xfrm>
        </p:spPr>
        <p:txBody>
          <a:bodyPr/>
          <a:lstStyle/>
          <a:p>
            <a:r>
              <a:rPr lang="en-US" dirty="0" smtClean="0"/>
              <a:t>Using CSS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1717383" y="496388"/>
            <a:ext cx="274320" cy="169817"/>
          </a:xfrm>
          <a:prstGeom prst="mathMin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2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529"/>
            <a:ext cx="10972800" cy="4325112"/>
          </a:xfrm>
        </p:spPr>
        <p:txBody>
          <a:bodyPr>
            <a:normAutofit/>
          </a:bodyPr>
          <a:lstStyle/>
          <a:p>
            <a:r>
              <a:rPr lang="en-US" i="1" dirty="0"/>
              <a:t>Selector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{						(Declaration block)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property : value ; </a:t>
            </a:r>
            <a:r>
              <a:rPr lang="en-US" i="1" dirty="0" smtClean="0"/>
              <a:t>			</a:t>
            </a:r>
            <a:r>
              <a:rPr lang="en-US" dirty="0" smtClean="0"/>
              <a:t>(</a:t>
            </a:r>
            <a:r>
              <a:rPr lang="en-US" dirty="0"/>
              <a:t>Declaration)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property2 : value2 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Best practice to always have ending </a:t>
            </a:r>
            <a:r>
              <a:rPr lang="en-US" dirty="0" smtClean="0"/>
              <a:t>semicolon for declarations </a:t>
            </a:r>
            <a:r>
              <a:rPr lang="en-US" dirty="0"/>
              <a:t>(last one isn’t required)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805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Style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4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529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/>
              <a:t>Elements from document</a:t>
            </a:r>
          </a:p>
          <a:p>
            <a:endParaRPr lang="en-US" dirty="0"/>
          </a:p>
          <a:p>
            <a:r>
              <a:rPr lang="en-US" dirty="0"/>
              <a:t>Often underused, leverage document structure and existing markup if possible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8053"/>
            <a:ext cx="10972800" cy="1066800"/>
          </a:xfrm>
        </p:spPr>
        <p:txBody>
          <a:bodyPr/>
          <a:lstStyle/>
          <a:p>
            <a:r>
              <a:rPr lang="en-US" dirty="0" smtClean="0"/>
              <a:t>Element Selectors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1717383" y="496388"/>
            <a:ext cx="274320" cy="169817"/>
          </a:xfrm>
          <a:prstGeom prst="mathMin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0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529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/>
              <a:t>id attribute</a:t>
            </a:r>
          </a:p>
          <a:p>
            <a:pPr lvl="1"/>
            <a:r>
              <a:rPr lang="en-US" dirty="0"/>
              <a:t>Only 1 element in document has this id value</a:t>
            </a:r>
          </a:p>
          <a:p>
            <a:pPr lvl="1"/>
            <a:r>
              <a:rPr lang="en-US" dirty="0"/>
              <a:t>Good for single, consistent things (top header, footer,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#</a:t>
            </a:r>
            <a:r>
              <a:rPr lang="en-US" i="1" dirty="0" err="1"/>
              <a:t>idName</a:t>
            </a:r>
            <a:r>
              <a:rPr lang="en-US" dirty="0"/>
              <a:t> { … }</a:t>
            </a:r>
          </a:p>
          <a:p>
            <a:endParaRPr lang="en-US" dirty="0"/>
          </a:p>
          <a:p>
            <a:r>
              <a:rPr lang="en-US" dirty="0"/>
              <a:t>class attribute</a:t>
            </a:r>
          </a:p>
          <a:p>
            <a:pPr lvl="1"/>
            <a:r>
              <a:rPr lang="en-US" dirty="0"/>
              <a:t>One or more elements can have same value</a:t>
            </a:r>
          </a:p>
          <a:p>
            <a:pPr lvl="1"/>
            <a:r>
              <a:rPr lang="en-US" dirty="0"/>
              <a:t>Choose logical name, not “Green”</a:t>
            </a:r>
          </a:p>
          <a:p>
            <a:pPr lvl="1"/>
            <a:r>
              <a:rPr lang="en-US" i="1" dirty="0"/>
              <a:t>.</a:t>
            </a:r>
            <a:r>
              <a:rPr lang="en-US" i="1" dirty="0" err="1"/>
              <a:t>className</a:t>
            </a:r>
            <a:r>
              <a:rPr lang="en-US" i="1" dirty="0"/>
              <a:t> </a:t>
            </a:r>
            <a:r>
              <a:rPr lang="en-US" dirty="0"/>
              <a:t>{…}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8053"/>
            <a:ext cx="10972800" cy="1066800"/>
          </a:xfrm>
        </p:spPr>
        <p:txBody>
          <a:bodyPr/>
          <a:lstStyle/>
          <a:p>
            <a:r>
              <a:rPr lang="en-US" dirty="0" smtClean="0"/>
              <a:t>Id vs. Class Selectors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1717383" y="496388"/>
            <a:ext cx="274320" cy="169817"/>
          </a:xfrm>
          <a:prstGeom prst="mathMin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9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529"/>
            <a:ext cx="10972800" cy="43251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Styles applied that are not based on document structure, can’t tell by looking at HTML</a:t>
            </a:r>
          </a:p>
          <a:p>
            <a:r>
              <a:rPr lang="en-US" dirty="0"/>
              <a:t>Always begin with colon “:”</a:t>
            </a:r>
          </a:p>
          <a:p>
            <a:endParaRPr lang="en-US" dirty="0" smtClean="0"/>
          </a:p>
          <a:p>
            <a:r>
              <a:rPr lang="en-US" dirty="0" smtClean="0"/>
              <a:t>pseudo </a:t>
            </a:r>
            <a:r>
              <a:rPr lang="en-US" dirty="0"/>
              <a:t>class</a:t>
            </a:r>
          </a:p>
          <a:p>
            <a:pPr lvl="1"/>
            <a:r>
              <a:rPr lang="en-US" dirty="0"/>
              <a:t>:link, :visited</a:t>
            </a:r>
          </a:p>
          <a:p>
            <a:pPr lvl="1"/>
            <a:r>
              <a:rPr lang="en-US" dirty="0"/>
              <a:t>:focus</a:t>
            </a:r>
          </a:p>
          <a:p>
            <a:r>
              <a:rPr lang="en-US" dirty="0"/>
              <a:t>pseudo elements</a:t>
            </a:r>
          </a:p>
          <a:p>
            <a:pPr lvl="1"/>
            <a:r>
              <a:rPr lang="en-US" dirty="0"/>
              <a:t>:first-letter, :first-line</a:t>
            </a:r>
          </a:p>
          <a:p>
            <a:pPr lvl="1"/>
            <a:r>
              <a:rPr lang="en-US" dirty="0"/>
              <a:t>:before, :after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8053"/>
            <a:ext cx="10972800" cy="1066800"/>
          </a:xfrm>
        </p:spPr>
        <p:txBody>
          <a:bodyPr/>
          <a:lstStyle/>
          <a:p>
            <a:r>
              <a:rPr lang="en-US" dirty="0" smtClean="0"/>
              <a:t>Pseudo Elements and Classes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1717383" y="496388"/>
            <a:ext cx="274320" cy="169817"/>
          </a:xfrm>
          <a:prstGeom prst="mathMin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0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1602</Words>
  <Application>Microsoft Office PowerPoint</Application>
  <PresentationFormat>Widescreen</PresentationFormat>
  <Paragraphs>410</Paragraphs>
  <Slides>47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Georgia</vt:lpstr>
      <vt:lpstr>Wingdings 2</vt:lpstr>
      <vt:lpstr>Training presentation</vt:lpstr>
      <vt:lpstr>SASS and CSS for Developers </vt:lpstr>
      <vt:lpstr>PowerPoint Presentation</vt:lpstr>
      <vt:lpstr>About Me</vt:lpstr>
      <vt:lpstr>Why CSS?</vt:lpstr>
      <vt:lpstr>Using CSS</vt:lpstr>
      <vt:lpstr>Style Rule</vt:lpstr>
      <vt:lpstr>Element Selectors</vt:lpstr>
      <vt:lpstr>Id vs. Class Selectors</vt:lpstr>
      <vt:lpstr>Pseudo Elements and Classes</vt:lpstr>
      <vt:lpstr>Inheritance</vt:lpstr>
      <vt:lpstr>Colors</vt:lpstr>
      <vt:lpstr>Box Model</vt:lpstr>
      <vt:lpstr>Media</vt:lpstr>
      <vt:lpstr>Common Techniques</vt:lpstr>
      <vt:lpstr>Reset Stylesheets</vt:lpstr>
      <vt:lpstr>CSS 3 Background</vt:lpstr>
      <vt:lpstr>CSS 3 Browser Support</vt:lpstr>
      <vt:lpstr>Browser/Vendor Prefixes</vt:lpstr>
      <vt:lpstr>Rounded Corners</vt:lpstr>
      <vt:lpstr>Opacity</vt:lpstr>
      <vt:lpstr>RGBA</vt:lpstr>
      <vt:lpstr>CSS 3 Selectors</vt:lpstr>
      <vt:lpstr>Web Fonts</vt:lpstr>
      <vt:lpstr>Google Fonts</vt:lpstr>
      <vt:lpstr>CSS 3 Transitions</vt:lpstr>
      <vt:lpstr>CSS 3 Transitions (cont.)</vt:lpstr>
      <vt:lpstr>Animations</vt:lpstr>
      <vt:lpstr>2D Transforms</vt:lpstr>
      <vt:lpstr>Media Queries</vt:lpstr>
      <vt:lpstr>Other CSS 3 Techniques</vt:lpstr>
      <vt:lpstr>Modernizr and Fallbacks</vt:lpstr>
      <vt:lpstr>General CSS Tips</vt:lpstr>
      <vt:lpstr>SASS</vt:lpstr>
      <vt:lpstr>Why SASS?</vt:lpstr>
      <vt:lpstr>Tools</vt:lpstr>
      <vt:lpstr>Major Features</vt:lpstr>
      <vt:lpstr>Variables</vt:lpstr>
      <vt:lpstr>_partials</vt:lpstr>
      <vt:lpstr>Mixins</vt:lpstr>
      <vt:lpstr>Style Inheritance</vt:lpstr>
      <vt:lpstr>Nested Rules and Properties</vt:lpstr>
      <vt:lpstr>Functions</vt:lpstr>
      <vt:lpstr>Control Directives and Expressions</vt:lpstr>
      <vt:lpstr>Miscellaneous</vt:lpstr>
      <vt:lpstr>Frameworks/Mixin Libraries</vt:lpstr>
      <vt:lpstr>Resources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2015-07-05T23:24:42Z</dcterms:created>
  <dcterms:modified xsi:type="dcterms:W3CDTF">2016-06-22T02:09:29Z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