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319" r:id="rId3"/>
    <p:sldId id="318" r:id="rId4"/>
    <p:sldId id="299" r:id="rId5"/>
    <p:sldId id="262" r:id="rId6"/>
    <p:sldId id="291" r:id="rId7"/>
    <p:sldId id="300" r:id="rId8"/>
    <p:sldId id="301" r:id="rId9"/>
    <p:sldId id="306" r:id="rId10"/>
    <p:sldId id="302" r:id="rId11"/>
    <p:sldId id="313" r:id="rId12"/>
    <p:sldId id="307" r:id="rId13"/>
    <p:sldId id="310" r:id="rId14"/>
    <p:sldId id="308" r:id="rId15"/>
    <p:sldId id="314" r:id="rId16"/>
    <p:sldId id="309" r:id="rId17"/>
    <p:sldId id="303" r:id="rId18"/>
    <p:sldId id="312" r:id="rId19"/>
    <p:sldId id="304" r:id="rId20"/>
    <p:sldId id="311" r:id="rId21"/>
    <p:sldId id="305" r:id="rId22"/>
    <p:sldId id="315" r:id="rId23"/>
    <p:sldId id="316" r:id="rId24"/>
    <p:sldId id="292" r:id="rId25"/>
    <p:sldId id="2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08" autoAdjust="0"/>
    <p:restoredTop sz="67610" autoAdjust="0"/>
  </p:normalViewPr>
  <p:slideViewPr>
    <p:cSldViewPr snapToGrid="0" snapToObjects="1">
      <p:cViewPr varScale="1">
        <p:scale>
          <a:sx n="67" d="100"/>
          <a:sy n="67" d="100"/>
        </p:scale>
        <p:origin x="-21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B20DE-5653-DF43-8066-AC3927A82638}" type="datetimeFigureOut">
              <a:rPr lang="en-US" smtClean="0"/>
              <a:t>6/24/16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3FE0F6-A006-5941-B094-776EC760EE62}" type="slidenum">
              <a:rPr lang="en-US" smtClean="0"/>
              <a:t>‹#›</a:t>
            </a:fld>
            <a:endParaRPr lang="en-US"/>
          </a:p>
        </p:txBody>
      </p:sp>
    </p:spTree>
    <p:extLst>
      <p:ext uri="{BB962C8B-B14F-4D97-AF65-F5344CB8AC3E}">
        <p14:creationId xmlns:p14="http://schemas.microsoft.com/office/powerpoint/2010/main" val="39131471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dirty="0" smtClean="0"/>
              <a:t> </a:t>
            </a:r>
            <a:endParaRPr lang="en-US" dirty="0"/>
          </a:p>
        </p:txBody>
      </p:sp>
      <p:sp>
        <p:nvSpPr>
          <p:cNvPr id="4" name="Slide Number Placeholder 3"/>
          <p:cNvSpPr>
            <a:spLocks noGrp="1"/>
          </p:cNvSpPr>
          <p:nvPr>
            <p:ph type="sldNum" sz="quarter" idx="10"/>
          </p:nvPr>
        </p:nvSpPr>
        <p:spPr/>
        <p:txBody>
          <a:bodyPr/>
          <a:lstStyle/>
          <a:p>
            <a:fld id="{F63FE0F6-A006-5941-B094-776EC760EE62}" type="slidenum">
              <a:rPr lang="en-US" smtClean="0"/>
              <a:t>1</a:t>
            </a:fld>
            <a:endParaRPr lang="en-US"/>
          </a:p>
        </p:txBody>
      </p:sp>
    </p:spTree>
    <p:extLst>
      <p:ext uri="{BB962C8B-B14F-4D97-AF65-F5344CB8AC3E}">
        <p14:creationId xmlns:p14="http://schemas.microsoft.com/office/powerpoint/2010/main" val="1225867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3FE0F6-A006-5941-B094-776EC760EE62}" type="slidenum">
              <a:rPr lang="en-US" smtClean="0"/>
              <a:t>11</a:t>
            </a:fld>
            <a:endParaRPr lang="en-US"/>
          </a:p>
        </p:txBody>
      </p:sp>
    </p:spTree>
    <p:extLst>
      <p:ext uri="{BB962C8B-B14F-4D97-AF65-F5344CB8AC3E}">
        <p14:creationId xmlns:p14="http://schemas.microsoft.com/office/powerpoint/2010/main" val="1459482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Has anyone heard of emotional intelligence lately?</a:t>
            </a:r>
          </a:p>
          <a:p>
            <a:r>
              <a:rPr lang="en-US" dirty="0" smtClean="0"/>
              <a:t>It’s kind of a buzzword</a:t>
            </a:r>
            <a:r>
              <a:rPr lang="en-US" baseline="0" dirty="0" smtClean="0"/>
              <a:t> floating around right now. </a:t>
            </a:r>
          </a:p>
          <a:p>
            <a:r>
              <a:rPr lang="en-US" baseline="0" dirty="0" smtClean="0"/>
              <a:t>They have broken it down into 4 parts.</a:t>
            </a:r>
            <a:endParaRPr lang="en-US" dirty="0"/>
          </a:p>
        </p:txBody>
      </p:sp>
      <p:sp>
        <p:nvSpPr>
          <p:cNvPr id="4" name="Slide Number Placeholder 3"/>
          <p:cNvSpPr>
            <a:spLocks noGrp="1"/>
          </p:cNvSpPr>
          <p:nvPr>
            <p:ph type="sldNum" sz="quarter" idx="10"/>
          </p:nvPr>
        </p:nvSpPr>
        <p:spPr/>
        <p:txBody>
          <a:bodyPr/>
          <a:lstStyle/>
          <a:p>
            <a:fld id="{F63FE0F6-A006-5941-B094-776EC760EE62}" type="slidenum">
              <a:rPr lang="en-US" smtClean="0"/>
              <a:t>12</a:t>
            </a:fld>
            <a:endParaRPr lang="en-US"/>
          </a:p>
        </p:txBody>
      </p:sp>
    </p:spTree>
    <p:extLst>
      <p:ext uri="{BB962C8B-B14F-4D97-AF65-F5344CB8AC3E}">
        <p14:creationId xmlns:p14="http://schemas.microsoft.com/office/powerpoint/2010/main" val="430377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4 components of Emotional Intelligence</a:t>
            </a:r>
          </a:p>
          <a:p>
            <a:r>
              <a:rPr lang="en-US" dirty="0" smtClean="0"/>
              <a:t>Mindfulness</a:t>
            </a:r>
            <a:r>
              <a:rPr lang="en-US" baseline="0" dirty="0" smtClean="0"/>
              <a:t> of Self</a:t>
            </a:r>
          </a:p>
          <a:p>
            <a:r>
              <a:rPr lang="en-US" baseline="0" dirty="0" smtClean="0"/>
              <a:t>Mindfulness of Others</a:t>
            </a:r>
          </a:p>
          <a:p>
            <a:r>
              <a:rPr lang="en-US" baseline="0" dirty="0" smtClean="0"/>
              <a:t>Self-Management</a:t>
            </a:r>
          </a:p>
          <a:p>
            <a:r>
              <a:rPr lang="en-US" baseline="0" dirty="0" smtClean="0"/>
              <a:t>Relationship Management</a:t>
            </a:r>
            <a:endParaRPr lang="en-US" dirty="0" smtClean="0"/>
          </a:p>
          <a:p>
            <a:r>
              <a:rPr lang="en-US" baseline="0" dirty="0" smtClean="0"/>
              <a:t>	Build Your Tribe</a:t>
            </a:r>
            <a:endParaRPr lang="en-US" dirty="0" smtClean="0"/>
          </a:p>
          <a:p>
            <a:endParaRPr lang="en-US" dirty="0" smtClean="0"/>
          </a:p>
          <a:p>
            <a:r>
              <a:rPr lang="en-US" dirty="0" smtClean="0"/>
              <a:t>Can you see how this would be important</a:t>
            </a:r>
            <a:r>
              <a:rPr lang="en-US" baseline="0" dirty="0" smtClean="0"/>
              <a:t> for success in mentorship?</a:t>
            </a:r>
          </a:p>
          <a:p>
            <a:endParaRPr lang="en-US" baseline="0" dirty="0" smtClean="0"/>
          </a:p>
          <a:p>
            <a:r>
              <a:rPr lang="en-US" sz="1200" dirty="0" smtClean="0">
                <a:solidFill>
                  <a:schemeClr val="tx2"/>
                </a:solidFill>
              </a:rPr>
              <a:t>Do you wish someone at work would have a higher EQ?</a:t>
            </a:r>
          </a:p>
          <a:p>
            <a:endParaRPr lang="en-US" sz="1200" dirty="0" smtClean="0">
              <a:solidFill>
                <a:schemeClr val="tx2"/>
              </a:solidFill>
            </a:endParaRPr>
          </a:p>
          <a:p>
            <a:endParaRPr lang="en-US" dirty="0"/>
          </a:p>
        </p:txBody>
      </p:sp>
      <p:sp>
        <p:nvSpPr>
          <p:cNvPr id="4" name="Slide Number Placeholder 3"/>
          <p:cNvSpPr>
            <a:spLocks noGrp="1"/>
          </p:cNvSpPr>
          <p:nvPr>
            <p:ph type="sldNum" sz="quarter" idx="10"/>
          </p:nvPr>
        </p:nvSpPr>
        <p:spPr/>
        <p:txBody>
          <a:bodyPr/>
          <a:lstStyle/>
          <a:p>
            <a:fld id="{F63FE0F6-A006-5941-B094-776EC760EE62}" type="slidenum">
              <a:rPr lang="en-US" smtClean="0"/>
              <a:t>14</a:t>
            </a:fld>
            <a:endParaRPr lang="en-US"/>
          </a:p>
        </p:txBody>
      </p:sp>
    </p:spTree>
    <p:extLst>
      <p:ext uri="{BB962C8B-B14F-4D97-AF65-F5344CB8AC3E}">
        <p14:creationId xmlns:p14="http://schemas.microsoft.com/office/powerpoint/2010/main" val="1903235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mean, once I started exploring and learning more about neuroplasticity</a:t>
            </a:r>
            <a:r>
              <a:rPr lang="en-US" baseline="0" dirty="0" smtClean="0"/>
              <a:t> of the brain. Between my life coach, my business coach, my acupuncturist and personal trainer, it took 2.5 years, but I have been able to reprogram of the thought patterns my brain. I am on time now, or early. I sleep 8 hours a night. I eat 3 meals a day. I spend time with my friends. And I am surprisingly still effective. Now I have been slacking at the gym lately, but I’m allowed to take some time off. We all are. Just as long as you understand that your physical health is integrated with your emotional health and spiritual health. Help others increase their emotional intelligence and</a:t>
            </a:r>
            <a:endParaRPr lang="en-US" dirty="0"/>
          </a:p>
        </p:txBody>
      </p:sp>
      <p:sp>
        <p:nvSpPr>
          <p:cNvPr id="4" name="Slide Number Placeholder 3"/>
          <p:cNvSpPr>
            <a:spLocks noGrp="1"/>
          </p:cNvSpPr>
          <p:nvPr>
            <p:ph type="sldNum" sz="quarter" idx="10"/>
          </p:nvPr>
        </p:nvSpPr>
        <p:spPr/>
        <p:txBody>
          <a:bodyPr/>
          <a:lstStyle/>
          <a:p>
            <a:fld id="{F63FE0F6-A006-5941-B094-776EC760EE62}" type="slidenum">
              <a:rPr lang="en-US" smtClean="0"/>
              <a:t>16</a:t>
            </a:fld>
            <a:endParaRPr lang="en-US"/>
          </a:p>
        </p:txBody>
      </p:sp>
    </p:spTree>
    <p:extLst>
      <p:ext uri="{BB962C8B-B14F-4D97-AF65-F5344CB8AC3E}">
        <p14:creationId xmlns:p14="http://schemas.microsoft.com/office/powerpoint/2010/main" val="814578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2 Dictatorship is not a mentorship. Often times mentors will be tempted to replace guidance with dictation. If a mentee is not doing what the mentor THINKS they should be doing, there might be a tendency to try to control the other</a:t>
            </a:r>
            <a:r>
              <a:rPr lang="en-US" sz="1200" kern="1200" baseline="0" dirty="0" smtClean="0">
                <a:solidFill>
                  <a:schemeClr val="tx1"/>
                </a:solidFill>
                <a:effectLst/>
                <a:latin typeface="+mn-lt"/>
                <a:ea typeface="+mn-ea"/>
                <a:cs typeface="+mn-cs"/>
              </a:rPr>
              <a:t> person</a:t>
            </a:r>
            <a:r>
              <a:rPr lang="en-US" sz="1200" kern="1200" dirty="0" smtClean="0">
                <a:solidFill>
                  <a:schemeClr val="tx1"/>
                </a:solidFill>
                <a:effectLst/>
                <a:latin typeface="+mn-lt"/>
                <a:ea typeface="+mn-ea"/>
                <a:cs typeface="+mn-cs"/>
              </a:rPr>
              <a:t>’s behavior. Consider your influence when</a:t>
            </a:r>
            <a:r>
              <a:rPr lang="en-US" sz="1200" kern="1200" baseline="0" dirty="0" smtClean="0">
                <a:solidFill>
                  <a:schemeClr val="tx1"/>
                </a:solidFill>
                <a:effectLst/>
                <a:latin typeface="+mn-lt"/>
                <a:ea typeface="+mn-ea"/>
                <a:cs typeface="+mn-cs"/>
              </a:rPr>
              <a:t> offering guidance to others. </a:t>
            </a:r>
            <a:r>
              <a:rPr lang="en-US" sz="1200" kern="1200" dirty="0" smtClean="0">
                <a:solidFill>
                  <a:schemeClr val="tx1"/>
                </a:solidFill>
                <a:effectLst/>
                <a:latin typeface="+mn-lt"/>
                <a:ea typeface="+mn-ea"/>
                <a:cs typeface="+mn-cs"/>
              </a:rPr>
              <a:t>There are many factors that influence a person’s response, such as how much they respect you, if they</a:t>
            </a:r>
            <a:r>
              <a:rPr lang="en-US" sz="1200" kern="1200" baseline="0" dirty="0" smtClean="0">
                <a:solidFill>
                  <a:schemeClr val="tx1"/>
                </a:solidFill>
                <a:effectLst/>
                <a:latin typeface="+mn-lt"/>
                <a:ea typeface="+mn-ea"/>
                <a:cs typeface="+mn-cs"/>
              </a:rPr>
              <a:t> have fear of disappointing you, etc</a:t>
            </a:r>
            <a:r>
              <a:rPr lang="en-US" sz="1200" kern="1200" dirty="0" smtClean="0">
                <a:solidFill>
                  <a:schemeClr val="tx1"/>
                </a:solidFill>
                <a:effectLst/>
                <a:latin typeface="+mn-lt"/>
                <a:ea typeface="+mn-ea"/>
                <a:cs typeface="+mn-cs"/>
              </a:rPr>
              <a:t>. Any</a:t>
            </a:r>
            <a:r>
              <a:rPr lang="en-US" sz="1200" kern="1200" baseline="0" dirty="0" smtClean="0">
                <a:solidFill>
                  <a:schemeClr val="tx1"/>
                </a:solidFill>
                <a:effectLst/>
                <a:latin typeface="+mn-lt"/>
                <a:ea typeface="+mn-ea"/>
                <a:cs typeface="+mn-cs"/>
              </a:rPr>
              <a:t> living organism will naturally choose to take the path of least resistance (well, if I’m being honest some of us often choose to do things the HARD way. </a:t>
            </a:r>
            <a:r>
              <a:rPr lang="en-US" sz="1200" kern="1200" baseline="0" dirty="0" err="1" smtClean="0">
                <a:solidFill>
                  <a:schemeClr val="tx1"/>
                </a:solidFill>
                <a:effectLst/>
                <a:latin typeface="+mn-lt"/>
                <a:ea typeface="+mn-ea"/>
                <a:cs typeface="+mn-cs"/>
              </a:rPr>
              <a:t>Hehe</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People will have the tendency to want to avoid of sabotage any interactions that are not pleasant.  A Dictatorship is not the same thing as a mentorship. Mentees will tend to avoid dictators if they</a:t>
            </a:r>
            <a:r>
              <a:rPr lang="en-US" sz="1200" kern="1200" baseline="0" dirty="0" smtClean="0">
                <a:solidFill>
                  <a:schemeClr val="tx1"/>
                </a:solidFill>
                <a:effectLst/>
                <a:latin typeface="+mn-lt"/>
                <a:ea typeface="+mn-ea"/>
                <a:cs typeface="+mn-cs"/>
              </a:rPr>
              <a:t> feel they aren’t getting anything useful from the relationship</a:t>
            </a:r>
            <a:r>
              <a:rPr lang="en-US" sz="1200" kern="1200" dirty="0" smtClean="0">
                <a:solidFill>
                  <a:schemeClr val="tx1"/>
                </a:solidFill>
                <a:effectLst/>
                <a:latin typeface="+mn-lt"/>
                <a:ea typeface="+mn-ea"/>
                <a:cs typeface="+mn-cs"/>
              </a:rPr>
              <a:t>. (dictators’ photos) Remember,</a:t>
            </a:r>
            <a:r>
              <a:rPr lang="en-US" sz="1200" kern="1200" baseline="0" dirty="0" smtClean="0">
                <a:solidFill>
                  <a:schemeClr val="tx1"/>
                </a:solidFill>
                <a:effectLst/>
                <a:latin typeface="+mn-lt"/>
                <a:ea typeface="+mn-ea"/>
                <a:cs typeface="+mn-cs"/>
              </a:rPr>
              <a:t> a mentor guides others towards their goals by sharing their own experiences with them.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63FE0F6-A006-5941-B094-776EC760EE62}" type="slidenum">
              <a:rPr lang="en-US" smtClean="0"/>
              <a:t>17</a:t>
            </a:fld>
            <a:endParaRPr lang="en-US"/>
          </a:p>
        </p:txBody>
      </p:sp>
    </p:spTree>
    <p:extLst>
      <p:ext uri="{BB962C8B-B14F-4D97-AF65-F5344CB8AC3E}">
        <p14:creationId xmlns:p14="http://schemas.microsoft.com/office/powerpoint/2010/main" val="3224802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3 It used to be that you worked at a company for your entire life then retired. Those days are gone. People want to feel connected, engaged and involved. Purpose is just as important as a paycheck in order to stay motivated and engaged. Mentors can sometimes try too hard to motivate mentees using monetary rewards or gifts. These might work temporarily, however, helping to guide the mentee into understanding their true purpose and their passion for success will create lasting motivation.</a:t>
            </a:r>
            <a:endParaRPr lang="en-US" dirty="0"/>
          </a:p>
        </p:txBody>
      </p:sp>
      <p:sp>
        <p:nvSpPr>
          <p:cNvPr id="4" name="Slide Number Placeholder 3"/>
          <p:cNvSpPr>
            <a:spLocks noGrp="1"/>
          </p:cNvSpPr>
          <p:nvPr>
            <p:ph type="sldNum" sz="quarter" idx="10"/>
          </p:nvPr>
        </p:nvSpPr>
        <p:spPr/>
        <p:txBody>
          <a:bodyPr/>
          <a:lstStyle/>
          <a:p>
            <a:fld id="{F63FE0F6-A006-5941-B094-776EC760EE62}" type="slidenum">
              <a:rPr lang="en-US" smtClean="0"/>
              <a:t>19</a:t>
            </a:fld>
            <a:endParaRPr lang="en-US"/>
          </a:p>
        </p:txBody>
      </p:sp>
    </p:spTree>
    <p:extLst>
      <p:ext uri="{BB962C8B-B14F-4D97-AF65-F5344CB8AC3E}">
        <p14:creationId xmlns:p14="http://schemas.microsoft.com/office/powerpoint/2010/main" val="158453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Story about the</a:t>
            </a:r>
            <a:r>
              <a:rPr lang="en-US" baseline="0" dirty="0" smtClean="0"/>
              <a:t> girl in the store clerk. Who is going to do you? What are you passionate about? While I have experienced many types of mentorships, I find myself drawn towards relationships that are in alignment with my own passions. </a:t>
            </a:r>
            <a:endParaRPr lang="en-US" dirty="0"/>
          </a:p>
        </p:txBody>
      </p:sp>
      <p:sp>
        <p:nvSpPr>
          <p:cNvPr id="4" name="Slide Number Placeholder 3"/>
          <p:cNvSpPr>
            <a:spLocks noGrp="1"/>
          </p:cNvSpPr>
          <p:nvPr>
            <p:ph type="sldNum" sz="quarter" idx="10"/>
          </p:nvPr>
        </p:nvSpPr>
        <p:spPr/>
        <p:txBody>
          <a:bodyPr/>
          <a:lstStyle/>
          <a:p>
            <a:fld id="{F63FE0F6-A006-5941-B094-776EC760EE62}" type="slidenum">
              <a:rPr lang="en-US" smtClean="0"/>
              <a:t>20</a:t>
            </a:fld>
            <a:endParaRPr lang="en-US"/>
          </a:p>
        </p:txBody>
      </p:sp>
    </p:spTree>
    <p:extLst>
      <p:ext uri="{BB962C8B-B14F-4D97-AF65-F5344CB8AC3E}">
        <p14:creationId xmlns:p14="http://schemas.microsoft.com/office/powerpoint/2010/main" val="179394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4 Telling them what they want to hear. Growth happens</a:t>
            </a:r>
            <a:r>
              <a:rPr lang="en-US" sz="1200" kern="1200" baseline="0" dirty="0" smtClean="0">
                <a:solidFill>
                  <a:schemeClr val="tx1"/>
                </a:solidFill>
                <a:effectLst/>
                <a:latin typeface="+mn-lt"/>
                <a:ea typeface="+mn-ea"/>
                <a:cs typeface="+mn-cs"/>
              </a:rPr>
              <a:t> when we feel uncomfortable. Living organisms will almost always take the path of least resistance. So we</a:t>
            </a:r>
            <a:r>
              <a:rPr lang="en-US" sz="1200" kern="1200" dirty="0" smtClean="0">
                <a:solidFill>
                  <a:schemeClr val="tx1"/>
                </a:solidFill>
                <a:effectLst/>
                <a:latin typeface="+mn-lt"/>
                <a:ea typeface="+mn-ea"/>
                <a:cs typeface="+mn-cs"/>
              </a:rPr>
              <a:t> must be pushed outside their comfort zone in order for growth to occur. Mentees will not advance in their career if they are never challenged. Giving them lip service by telling them what you think they want to hear is a waste of time for both of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63FE0F6-A006-5941-B094-776EC760EE62}" type="slidenum">
              <a:rPr lang="en-US" smtClean="0"/>
              <a:t>21</a:t>
            </a:fld>
            <a:endParaRPr lang="en-US"/>
          </a:p>
        </p:txBody>
      </p:sp>
    </p:spTree>
    <p:extLst>
      <p:ext uri="{BB962C8B-B14F-4D97-AF65-F5344CB8AC3E}">
        <p14:creationId xmlns:p14="http://schemas.microsoft.com/office/powerpoint/2010/main" val="3425621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3FE0F6-A006-5941-B094-776EC760EE62}" type="slidenum">
              <a:rPr lang="en-US" smtClean="0"/>
              <a:t>23</a:t>
            </a:fld>
            <a:endParaRPr lang="en-US"/>
          </a:p>
        </p:txBody>
      </p:sp>
    </p:spTree>
    <p:extLst>
      <p:ext uri="{BB962C8B-B14F-4D97-AF65-F5344CB8AC3E}">
        <p14:creationId xmlns:p14="http://schemas.microsoft.com/office/powerpoint/2010/main" val="1904913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are a Mentor or considering becoming a mentor, you </a:t>
            </a:r>
            <a:r>
              <a:rPr lang="en-US" sz="1200" kern="1200" baseline="0" dirty="0" smtClean="0">
                <a:solidFill>
                  <a:schemeClr val="tx1"/>
                </a:solidFill>
                <a:effectLst/>
                <a:latin typeface="+mn-lt"/>
                <a:ea typeface="+mn-ea"/>
                <a:cs typeface="+mn-cs"/>
              </a:rPr>
              <a:t>should use</a:t>
            </a:r>
            <a:r>
              <a:rPr lang="en-US" sz="1200" kern="1200" dirty="0" smtClean="0">
                <a:solidFill>
                  <a:schemeClr val="tx1"/>
                </a:solidFill>
                <a:effectLst/>
                <a:latin typeface="+mn-lt"/>
                <a:ea typeface="+mn-ea"/>
                <a:cs typeface="+mn-cs"/>
              </a:rPr>
              <a:t> your own enthusiasm to help inspire those around you to live their best lives. A life well-lived is the best gift that we can give.</a:t>
            </a:r>
          </a:p>
        </p:txBody>
      </p:sp>
      <p:sp>
        <p:nvSpPr>
          <p:cNvPr id="4" name="Slide Number Placeholder 3"/>
          <p:cNvSpPr>
            <a:spLocks noGrp="1"/>
          </p:cNvSpPr>
          <p:nvPr>
            <p:ph type="sldNum" sz="quarter" idx="10"/>
          </p:nvPr>
        </p:nvSpPr>
        <p:spPr/>
        <p:txBody>
          <a:bodyPr/>
          <a:lstStyle/>
          <a:p>
            <a:fld id="{F63FE0F6-A006-5941-B094-776EC760EE62}" type="slidenum">
              <a:rPr lang="en-US" smtClean="0"/>
              <a:t>24</a:t>
            </a:fld>
            <a:endParaRPr lang="en-US"/>
          </a:p>
        </p:txBody>
      </p:sp>
    </p:spTree>
    <p:extLst>
      <p:ext uri="{BB962C8B-B14F-4D97-AF65-F5344CB8AC3E}">
        <p14:creationId xmlns:p14="http://schemas.microsoft.com/office/powerpoint/2010/main" val="1892907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BC4C-DBBA-1A46-BD21-33C27A89343E}" type="slidenum">
              <a:rPr lang="en-US" smtClean="0"/>
              <a:t>3</a:t>
            </a:fld>
            <a:endParaRPr lang="en-US"/>
          </a:p>
        </p:txBody>
      </p:sp>
    </p:spTree>
    <p:extLst>
      <p:ext uri="{BB962C8B-B14F-4D97-AF65-F5344CB8AC3E}">
        <p14:creationId xmlns:p14="http://schemas.microsoft.com/office/powerpoint/2010/main" val="1615773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3FE0F6-A006-5941-B094-776EC760EE62}" type="slidenum">
              <a:rPr lang="en-US" smtClean="0"/>
              <a:t>25</a:t>
            </a:fld>
            <a:endParaRPr lang="en-US"/>
          </a:p>
        </p:txBody>
      </p:sp>
    </p:spTree>
    <p:extLst>
      <p:ext uri="{BB962C8B-B14F-4D97-AF65-F5344CB8AC3E}">
        <p14:creationId xmlns:p14="http://schemas.microsoft.com/office/powerpoint/2010/main" val="2649919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I’ve had a lot of mentors</a:t>
            </a:r>
            <a:r>
              <a:rPr lang="en-US" baseline="0" dirty="0" smtClean="0"/>
              <a:t> in my life. This quote comes from my first mentor, Betty </a:t>
            </a:r>
            <a:r>
              <a:rPr lang="en-US" baseline="0" dirty="0" err="1" smtClean="0"/>
              <a:t>Chavis</a:t>
            </a:r>
            <a:r>
              <a:rPr lang="en-US" baseline="0" dirty="0" smtClean="0"/>
              <a:t>. Back when I was in college, I worked in the Chemistry Department. I was insecure and uncertain. I was just the gopher, basically. </a:t>
            </a:r>
          </a:p>
          <a:p>
            <a:r>
              <a:rPr lang="en-US" baseline="0" dirty="0" smtClean="0"/>
              <a:t>So one day, I was supposed to go to the Cultural Diversity Office and I had never been there before. I thought I’d been everywhere on campus, but I had never been to the diversity office and I had to ask directions a few times along the way. </a:t>
            </a:r>
          </a:p>
          <a:p>
            <a:endParaRPr lang="en-US" baseline="0" dirty="0" smtClean="0"/>
          </a:p>
          <a:p>
            <a:r>
              <a:rPr lang="en-US" baseline="0" dirty="0" smtClean="0"/>
              <a:t>So eventually I found myself walking down this </a:t>
            </a:r>
            <a:r>
              <a:rPr lang="en-US" baseline="0" dirty="0" err="1" smtClean="0"/>
              <a:t>looooon</a:t>
            </a:r>
            <a:r>
              <a:rPr lang="en-US" baseline="0" dirty="0" smtClean="0"/>
              <a:t> corridor in the basement of the School of Business. So there I was, 20 years old and shy Christina (if you can imagine that), walking, turning down these hallways and stopping for directions along the way until finally I found the spot. So I very timidly peeked in to the office and I’d never seen anything </a:t>
            </a:r>
            <a:r>
              <a:rPr lang="en-US" baseline="0" dirty="0" err="1" smtClean="0"/>
              <a:t>soooo</a:t>
            </a:r>
            <a:r>
              <a:rPr lang="en-US" baseline="0" dirty="0" smtClean="0"/>
              <a:t>…. Inspiring. I peeked into the office and there were stacks of books, magazines and papers everywhere. The shelves were covered in bright colored flags and talismans and statues from all over the world. And sitting in the middle of it all was Betty </a:t>
            </a:r>
            <a:r>
              <a:rPr lang="en-US" baseline="0" dirty="0" err="1" smtClean="0"/>
              <a:t>Chavis</a:t>
            </a:r>
            <a:r>
              <a:rPr lang="en-US" baseline="0" dirty="0" smtClean="0"/>
              <a:t>.</a:t>
            </a:r>
          </a:p>
          <a:p>
            <a:endParaRPr lang="en-US" baseline="0" dirty="0" smtClean="0"/>
          </a:p>
          <a:p>
            <a:r>
              <a:rPr lang="en-US" baseline="0" dirty="0" smtClean="0"/>
              <a:t>“Well what are you doing standing out there? Come on in!”</a:t>
            </a:r>
          </a:p>
          <a:p>
            <a:r>
              <a:rPr lang="en-US" baseline="0" dirty="0" smtClean="0"/>
              <a:t>“Hi, um…” I cleared by throat.</a:t>
            </a:r>
          </a:p>
          <a:p>
            <a:r>
              <a:rPr lang="en-US" baseline="0" dirty="0" smtClean="0"/>
              <a:t>“How can I help you today?”</a:t>
            </a:r>
            <a:br>
              <a:rPr lang="en-US" baseline="0" dirty="0" smtClean="0"/>
            </a:br>
            <a:r>
              <a:rPr lang="en-US" baseline="0" dirty="0" smtClean="0"/>
              <a:t>“Hi, um, I’m from the Chemistry department and I need your signature, </a:t>
            </a:r>
            <a:r>
              <a:rPr lang="en-US" baseline="0" dirty="0" err="1" smtClean="0"/>
              <a:t>pls</a:t>
            </a:r>
            <a:r>
              <a:rPr lang="en-US" baseline="0" dirty="0" smtClean="0"/>
              <a:t>”</a:t>
            </a:r>
          </a:p>
          <a:p>
            <a:r>
              <a:rPr lang="en-US" baseline="0" dirty="0" smtClean="0"/>
              <a:t>She signed my document, then put it back into the manila interdepartmental envelope.</a:t>
            </a:r>
          </a:p>
          <a:p>
            <a:r>
              <a:rPr lang="en-US" baseline="0" dirty="0" smtClean="0"/>
              <a:t>I turned to creep away.</a:t>
            </a:r>
          </a:p>
          <a:p>
            <a:endParaRPr lang="en-US" baseline="0" dirty="0" smtClean="0"/>
          </a:p>
          <a:p>
            <a:r>
              <a:rPr lang="en-US" baseline="0" dirty="0" smtClean="0"/>
              <a:t>“Well, now I don’t believe we have ever met. What is your name?”</a:t>
            </a:r>
            <a:br>
              <a:rPr lang="en-US" baseline="0" dirty="0" smtClean="0"/>
            </a:br>
            <a:r>
              <a:rPr lang="en-US" baseline="0" dirty="0" smtClean="0"/>
              <a:t>She caught me off guard? Did she mean my department head’s name? Surely she couldn’t be interested in </a:t>
            </a:r>
            <a:r>
              <a:rPr lang="en-US" baseline="0" dirty="0" err="1" smtClean="0"/>
              <a:t>lil</a:t>
            </a:r>
            <a:r>
              <a:rPr lang="en-US" baseline="0" dirty="0" smtClean="0"/>
              <a:t> ‘</a:t>
            </a:r>
            <a:r>
              <a:rPr lang="en-US" baseline="0" dirty="0" err="1" smtClean="0"/>
              <a:t>ol</a:t>
            </a:r>
            <a:r>
              <a:rPr lang="en-US" baseline="0" dirty="0" smtClean="0"/>
              <a:t> me. </a:t>
            </a:r>
          </a:p>
          <a:p>
            <a:r>
              <a:rPr lang="en-US" baseline="0" dirty="0" smtClean="0"/>
              <a:t>“My name?”</a:t>
            </a:r>
          </a:p>
          <a:p>
            <a:r>
              <a:rPr lang="en-US" baseline="0" dirty="0" smtClean="0"/>
              <a:t>“Yes, what is your name?”</a:t>
            </a:r>
            <a:br>
              <a:rPr lang="en-US" baseline="0" dirty="0" smtClean="0"/>
            </a:br>
            <a:r>
              <a:rPr lang="en-US" baseline="0" dirty="0" smtClean="0"/>
              <a:t>“Chris” and I started to shrink away again.</a:t>
            </a:r>
            <a:br>
              <a:rPr lang="en-US" baseline="0" dirty="0" smtClean="0"/>
            </a:br>
            <a:r>
              <a:rPr lang="en-US" baseline="0" dirty="0" smtClean="0"/>
              <a:t>“Chris what? Well do you have a last name? Are you a student here?” She stuck out her hand and I shook it.</a:t>
            </a:r>
          </a:p>
          <a:p>
            <a:r>
              <a:rPr lang="en-US" baseline="0" dirty="0" smtClean="0"/>
              <a:t>“Chris </a:t>
            </a:r>
            <a:r>
              <a:rPr lang="en-US" baseline="0" dirty="0" err="1" smtClean="0"/>
              <a:t>Coron</a:t>
            </a:r>
            <a:r>
              <a:rPr lang="en-US" baseline="0" dirty="0" smtClean="0"/>
              <a:t>, I mumbled. “Chemical Engineering. Pleased to meet you.”</a:t>
            </a:r>
            <a:br>
              <a:rPr lang="en-US" baseline="0" dirty="0" smtClean="0"/>
            </a:br>
            <a:r>
              <a:rPr lang="en-US" baseline="0" dirty="0" smtClean="0"/>
              <a:t>“Oh, so you are one of those smart ones in the chemical engineering department.”</a:t>
            </a:r>
            <a:br>
              <a:rPr lang="en-US" baseline="0" dirty="0" smtClean="0"/>
            </a:br>
            <a:r>
              <a:rPr lang="en-US" baseline="0" dirty="0" smtClean="0"/>
              <a:t>“I guess so.”</a:t>
            </a:r>
          </a:p>
          <a:p>
            <a:r>
              <a:rPr lang="en-US" baseline="0" dirty="0" smtClean="0"/>
              <a:t>“Well how is your day going today?”</a:t>
            </a:r>
            <a:br>
              <a:rPr lang="en-US" baseline="0" dirty="0" smtClean="0"/>
            </a:br>
            <a:r>
              <a:rPr lang="en-US" baseline="0" dirty="0" smtClean="0"/>
              <a:t>I was taken aback by her interest in me. I was normally invisible.</a:t>
            </a:r>
          </a:p>
          <a:p>
            <a:r>
              <a:rPr lang="en-US" baseline="0" dirty="0" smtClean="0"/>
              <a:t>“Fine, I guess.”</a:t>
            </a:r>
            <a:br>
              <a:rPr lang="en-US" baseline="0" dirty="0" smtClean="0"/>
            </a:br>
            <a:r>
              <a:rPr lang="en-US" baseline="0" dirty="0" smtClean="0"/>
              <a:t>“Well, you come back and see me again soon.”</a:t>
            </a:r>
          </a:p>
          <a:p>
            <a:endParaRPr lang="en-US" baseline="0" dirty="0" smtClean="0"/>
          </a:p>
          <a:p>
            <a:r>
              <a:rPr lang="en-US" baseline="0" dirty="0" smtClean="0"/>
              <a:t>And I did. I kept coming back. And she later helped me realize my dream of studying in the </a:t>
            </a:r>
            <a:r>
              <a:rPr lang="en-US" baseline="0" dirty="0" err="1" smtClean="0"/>
              <a:t>australian</a:t>
            </a:r>
            <a:r>
              <a:rPr lang="en-US" baseline="0" dirty="0" smtClean="0"/>
              <a:t> rainforest.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was a quote from her that has helped me over and over again in life. Whenever I get down on myself or impatient with my progress or frustrated at a bad decision I’ve made or guilty about my poor choices in my 20’s, I remember this quote from my very first mentor, Betty </a:t>
            </a:r>
            <a:r>
              <a:rPr lang="en-US" sz="1200" kern="1200" baseline="0" dirty="0" err="1" smtClean="0">
                <a:solidFill>
                  <a:schemeClr val="tx1"/>
                </a:solidFill>
                <a:effectLst/>
                <a:latin typeface="+mn-lt"/>
                <a:ea typeface="+mn-ea"/>
                <a:cs typeface="+mn-cs"/>
              </a:rPr>
              <a:t>Chavis</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Mentorship can come from people in the same industry, people of varying ages and through various communication methods (in-person, email, video conferencing, etc.). Mentorship experiences can happen once or multiple times throughout the year. Mentorship is more about guiding others through challenging experiences that you’ve already experienced than it is about telling someone what to do. </a:t>
            </a:r>
          </a:p>
          <a:p>
            <a:endParaRPr lang="en-US" dirty="0" smtClean="0"/>
          </a:p>
          <a:p>
            <a:r>
              <a:rPr lang="en-US" baseline="0" dirty="0" smtClean="0"/>
              <a:t>Mentorship is a two-way street.</a:t>
            </a:r>
          </a:p>
          <a:p>
            <a:r>
              <a:rPr lang="en-US" baseline="0" dirty="0" smtClean="0"/>
              <a:t>Mentorship is a win-win scenario.</a:t>
            </a:r>
          </a:p>
          <a:p>
            <a:endParaRPr lang="en-US" baseline="0" dirty="0" smtClean="0"/>
          </a:p>
          <a:p>
            <a:r>
              <a:rPr lang="en-US" baseline="0" dirty="0" smtClean="0"/>
              <a:t>And today we are going to talk about the 4 deadly sins of mentorship</a:t>
            </a:r>
          </a:p>
          <a:p>
            <a:endParaRPr lang="en-US" dirty="0" smtClean="0"/>
          </a:p>
        </p:txBody>
      </p:sp>
      <p:sp>
        <p:nvSpPr>
          <p:cNvPr id="4" name="Slide Number Placeholder 3"/>
          <p:cNvSpPr>
            <a:spLocks noGrp="1"/>
          </p:cNvSpPr>
          <p:nvPr>
            <p:ph type="sldNum" sz="quarter" idx="10"/>
          </p:nvPr>
        </p:nvSpPr>
        <p:spPr/>
        <p:txBody>
          <a:bodyPr/>
          <a:lstStyle/>
          <a:p>
            <a:fld id="{F63FE0F6-A006-5941-B094-776EC760EE62}" type="slidenum">
              <a:rPr lang="en-US" smtClean="0"/>
              <a:t>4</a:t>
            </a:fld>
            <a:endParaRPr lang="en-US"/>
          </a:p>
        </p:txBody>
      </p:sp>
    </p:spTree>
    <p:extLst>
      <p:ext uri="{BB962C8B-B14F-4D97-AF65-F5344CB8AC3E}">
        <p14:creationId xmlns:p14="http://schemas.microsoft.com/office/powerpoint/2010/main" val="2841716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Mentorship is important to build into your organization. In order to maintain a cohesive culture of your organization, you must pass on a legacy. Mentorship allows you to impart values, creates a cohesive culture and shares experiential wisdom. Creating a caring, diverse, supportive environment allows your team to build the skills and attitudes they need for success. In this presentation, you will learn the Four Deadly Sins of Mentorship that will make or break your organization.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63FE0F6-A006-5941-B094-776EC760EE62}" type="slidenum">
              <a:rPr lang="en-US" smtClean="0"/>
              <a:t>5</a:t>
            </a:fld>
            <a:endParaRPr lang="en-US"/>
          </a:p>
        </p:txBody>
      </p:sp>
    </p:spTree>
    <p:extLst>
      <p:ext uri="{BB962C8B-B14F-4D97-AF65-F5344CB8AC3E}">
        <p14:creationId xmlns:p14="http://schemas.microsoft.com/office/powerpoint/2010/main" val="4056593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a:buFont typeface="Arial"/>
              <a:buChar char="•"/>
            </a:pPr>
            <a:r>
              <a:rPr lang="en-US" sz="1200" dirty="0" smtClean="0">
                <a:solidFill>
                  <a:srgbClr val="75C6C6"/>
                </a:solidFill>
              </a:rPr>
              <a:t>Legacy – It’s important to leave a legacy of</a:t>
            </a:r>
            <a:r>
              <a:rPr lang="en-US" sz="1200" baseline="0" dirty="0" smtClean="0">
                <a:solidFill>
                  <a:srgbClr val="75C6C6"/>
                </a:solidFill>
              </a:rPr>
              <a:t> your work</a:t>
            </a:r>
            <a:endParaRPr lang="en-US" sz="1200" dirty="0" smtClean="0">
              <a:solidFill>
                <a:srgbClr val="75C6C6"/>
              </a:solidFill>
            </a:endParaRPr>
          </a:p>
          <a:p>
            <a:pPr marL="571500" indent="-571500">
              <a:buFont typeface="Arial"/>
              <a:buChar char="•"/>
            </a:pPr>
            <a:r>
              <a:rPr lang="en-US" sz="1200" dirty="0" smtClean="0">
                <a:solidFill>
                  <a:srgbClr val="526DB0"/>
                </a:solidFill>
              </a:rPr>
              <a:t>Relevancy - </a:t>
            </a:r>
            <a:r>
              <a:rPr lang="en-US" sz="1200" dirty="0" smtClean="0">
                <a:solidFill>
                  <a:srgbClr val="75C6C6"/>
                </a:solidFill>
              </a:rPr>
              <a:t>I keep up with current</a:t>
            </a:r>
            <a:r>
              <a:rPr lang="en-US" sz="1200" baseline="0" dirty="0" smtClean="0">
                <a:solidFill>
                  <a:srgbClr val="75C6C6"/>
                </a:solidFill>
              </a:rPr>
              <a:t> trends through my mentees since several of them are younger than me</a:t>
            </a:r>
            <a:endParaRPr lang="en-US" sz="1200" dirty="0" smtClean="0">
              <a:solidFill>
                <a:srgbClr val="526DB0"/>
              </a:solidFill>
            </a:endParaRPr>
          </a:p>
          <a:p>
            <a:pPr marL="571500" indent="-571500">
              <a:buFont typeface="Arial"/>
              <a:buChar char="•"/>
            </a:pPr>
            <a:r>
              <a:rPr lang="en-US" sz="1200" dirty="0" smtClean="0">
                <a:solidFill>
                  <a:srgbClr val="526DB0"/>
                </a:solidFill>
              </a:rPr>
              <a:t>Avoiding Mistakes</a:t>
            </a:r>
          </a:p>
          <a:p>
            <a:pPr marL="571500" indent="-571500">
              <a:buFont typeface="Arial"/>
              <a:buChar char="•"/>
            </a:pPr>
            <a:r>
              <a:rPr lang="en-US" sz="1200" dirty="0" smtClean="0">
                <a:solidFill>
                  <a:srgbClr val="526DB0"/>
                </a:solidFill>
              </a:rPr>
              <a:t>Honest Feedback</a:t>
            </a:r>
          </a:p>
          <a:p>
            <a:pPr marL="571500" indent="-571500">
              <a:buFont typeface="Arial"/>
              <a:buChar char="•"/>
            </a:pPr>
            <a:r>
              <a:rPr lang="en-US" sz="1200" dirty="0" smtClean="0">
                <a:solidFill>
                  <a:srgbClr val="526DB0"/>
                </a:solidFill>
              </a:rPr>
              <a:t>Long-lasting Friendship</a:t>
            </a:r>
          </a:p>
          <a:p>
            <a:pPr marL="571500" indent="-571500">
              <a:buFont typeface="Arial"/>
              <a:buChar char="•"/>
            </a:pPr>
            <a:r>
              <a:rPr lang="en-US" sz="1200" dirty="0" smtClean="0">
                <a:solidFill>
                  <a:srgbClr val="526DB0"/>
                </a:solidFill>
              </a:rPr>
              <a:t>Employee Retention</a:t>
            </a:r>
          </a:p>
          <a:p>
            <a:pPr marL="571500" indent="-571500">
              <a:buFont typeface="Arial"/>
              <a:buChar char="•"/>
            </a:pPr>
            <a:r>
              <a:rPr lang="en-US" sz="1200" dirty="0" smtClean="0">
                <a:solidFill>
                  <a:srgbClr val="526DB0"/>
                </a:solidFill>
              </a:rPr>
              <a:t>Strengthen Teams</a:t>
            </a:r>
          </a:p>
          <a:p>
            <a:pPr marL="571500" indent="-571500">
              <a:buFont typeface="Arial"/>
              <a:buChar char="•"/>
            </a:pPr>
            <a:endParaRPr lang="en-US" sz="1200" dirty="0" smtClean="0">
              <a:solidFill>
                <a:srgbClr val="75C6C6"/>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63FE0F6-A006-5941-B094-776EC760EE62}" type="slidenum">
              <a:rPr lang="en-US" smtClean="0"/>
              <a:t>6</a:t>
            </a:fld>
            <a:endParaRPr lang="en-US"/>
          </a:p>
        </p:txBody>
      </p:sp>
    </p:spTree>
    <p:extLst>
      <p:ext uri="{BB962C8B-B14F-4D97-AF65-F5344CB8AC3E}">
        <p14:creationId xmlns:p14="http://schemas.microsoft.com/office/powerpoint/2010/main" val="3725776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Traditional views of mentorship might</a:t>
            </a:r>
            <a:r>
              <a:rPr lang="en-US" sz="1200" kern="1200" baseline="0" dirty="0" smtClean="0">
                <a:solidFill>
                  <a:schemeClr val="tx1"/>
                </a:solidFill>
                <a:effectLst/>
                <a:latin typeface="+mn-lt"/>
                <a:ea typeface="+mn-ea"/>
                <a:cs typeface="+mn-cs"/>
              </a:rPr>
              <a:t> tell you to have no more than 3 mentors and to follow everything they do so you essentially become a carbon copy of your mentor. I take in advice from a diverse group of mentors and I trust my own emotional intelligence to filter out any information that doesn’t work for me. </a:t>
            </a:r>
            <a:r>
              <a:rPr lang="en-US" sz="1200" kern="1200" dirty="0" smtClean="0">
                <a:solidFill>
                  <a:schemeClr val="tx1"/>
                </a:solidFill>
                <a:effectLst/>
                <a:latin typeface="+mn-lt"/>
                <a:ea typeface="+mn-ea"/>
                <a:cs typeface="+mn-cs"/>
              </a:rPr>
              <a:t>Today</a:t>
            </a:r>
            <a:r>
              <a:rPr lang="en-US" sz="1200" kern="1200" baseline="0" dirty="0" smtClean="0">
                <a:solidFill>
                  <a:schemeClr val="tx1"/>
                </a:solidFill>
                <a:effectLst/>
                <a:latin typeface="+mn-lt"/>
                <a:ea typeface="+mn-ea"/>
                <a:cs typeface="+mn-cs"/>
              </a:rPr>
              <a:t> I’d like to invite you to expand your views of Mentorship. </a:t>
            </a:r>
            <a:r>
              <a:rPr lang="en-US" sz="1200" kern="1200" dirty="0" smtClean="0">
                <a:solidFill>
                  <a:schemeClr val="tx1"/>
                </a:solidFill>
                <a:effectLst/>
                <a:latin typeface="+mn-lt"/>
                <a:ea typeface="+mn-ea"/>
                <a:cs typeface="+mn-cs"/>
              </a:rPr>
              <a:t>Mentors come in many forms. Maybe you meet with them once a year 1-on-1, maybe you follow them on social media, maybe they are younger or older than you. Maybe they are in different industries. You would be surprised to learn the people I take advice from. Here is a near-complete list of the people I accept support from. These people help guide me and show me the way into my pain and out the other side:</a:t>
            </a:r>
          </a:p>
        </p:txBody>
      </p:sp>
      <p:sp>
        <p:nvSpPr>
          <p:cNvPr id="4" name="Slide Number Placeholder 3"/>
          <p:cNvSpPr>
            <a:spLocks noGrp="1"/>
          </p:cNvSpPr>
          <p:nvPr>
            <p:ph type="sldNum" sz="quarter" idx="10"/>
          </p:nvPr>
        </p:nvSpPr>
        <p:spPr/>
        <p:txBody>
          <a:bodyPr/>
          <a:lstStyle/>
          <a:p>
            <a:fld id="{F63FE0F6-A006-5941-B094-776EC760EE62}" type="slidenum">
              <a:rPr lang="en-US" smtClean="0"/>
              <a:t>7</a:t>
            </a:fld>
            <a:endParaRPr lang="en-US"/>
          </a:p>
        </p:txBody>
      </p:sp>
    </p:spTree>
    <p:extLst>
      <p:ext uri="{BB962C8B-B14F-4D97-AF65-F5344CB8AC3E}">
        <p14:creationId xmlns:p14="http://schemas.microsoft.com/office/powerpoint/2010/main" val="451971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Astrologer</a:t>
            </a:r>
          </a:p>
          <a:p>
            <a:pPr fontAlgn="base"/>
            <a:r>
              <a:rPr lang="en-US" sz="1200" b="0" i="0" kern="1200" dirty="0" smtClean="0">
                <a:solidFill>
                  <a:schemeClr val="tx1"/>
                </a:solidFill>
                <a:effectLst/>
                <a:latin typeface="+mn-lt"/>
                <a:ea typeface="+mn-ea"/>
                <a:cs typeface="+mn-cs"/>
              </a:rPr>
              <a:t>The Angel Incarnate</a:t>
            </a:r>
          </a:p>
          <a:p>
            <a:pPr fontAlgn="base"/>
            <a:r>
              <a:rPr lang="en-US" sz="1200" b="0" i="0" kern="1200" dirty="0" smtClean="0">
                <a:solidFill>
                  <a:schemeClr val="tx1"/>
                </a:solidFill>
                <a:effectLst/>
                <a:latin typeface="+mn-lt"/>
                <a:ea typeface="+mn-ea"/>
                <a:cs typeface="+mn-cs"/>
              </a:rPr>
              <a:t>The Nurturer</a:t>
            </a:r>
          </a:p>
          <a:p>
            <a:pPr fontAlgn="base"/>
            <a:r>
              <a:rPr lang="en-US" sz="1200" b="0" i="0" kern="1200" dirty="0" smtClean="0">
                <a:solidFill>
                  <a:schemeClr val="tx1"/>
                </a:solidFill>
                <a:effectLst/>
                <a:latin typeface="+mn-lt"/>
                <a:ea typeface="+mn-ea"/>
                <a:cs typeface="+mn-cs"/>
              </a:rPr>
              <a:t>The Genius</a:t>
            </a:r>
          </a:p>
          <a:p>
            <a:pPr fontAlgn="base"/>
            <a:r>
              <a:rPr lang="en-US" sz="1200" b="0" i="0" kern="1200" dirty="0" smtClean="0">
                <a:solidFill>
                  <a:schemeClr val="tx1"/>
                </a:solidFill>
                <a:effectLst/>
                <a:latin typeface="+mn-lt"/>
                <a:ea typeface="+mn-ea"/>
                <a:cs typeface="+mn-cs"/>
              </a:rPr>
              <a:t>The Writer</a:t>
            </a:r>
          </a:p>
          <a:p>
            <a:pPr fontAlgn="base"/>
            <a:r>
              <a:rPr lang="en-US" sz="1200" b="0" i="0" kern="1200" dirty="0" smtClean="0">
                <a:solidFill>
                  <a:schemeClr val="tx1"/>
                </a:solidFill>
                <a:effectLst/>
                <a:latin typeface="+mn-lt"/>
                <a:ea typeface="+mn-ea"/>
                <a:cs typeface="+mn-cs"/>
              </a:rPr>
              <a:t>The Lost Japanese Princess</a:t>
            </a:r>
          </a:p>
          <a:p>
            <a:pPr fontAlgn="base"/>
            <a:r>
              <a:rPr lang="en-US" sz="1200" b="0" i="0" kern="1200" dirty="0" smtClean="0">
                <a:solidFill>
                  <a:schemeClr val="tx1"/>
                </a:solidFill>
                <a:effectLst/>
                <a:latin typeface="+mn-lt"/>
                <a:ea typeface="+mn-ea"/>
                <a:cs typeface="+mn-cs"/>
              </a:rPr>
              <a:t>The One-Who-Guards-the-Portal-To-The-Earth</a:t>
            </a:r>
          </a:p>
          <a:p>
            <a:pPr fontAlgn="base"/>
            <a:r>
              <a:rPr lang="en-US" sz="1200" b="0" i="0" kern="1200" dirty="0" smtClean="0">
                <a:solidFill>
                  <a:schemeClr val="tx1"/>
                </a:solidFill>
                <a:effectLst/>
                <a:latin typeface="+mn-lt"/>
                <a:ea typeface="+mn-ea"/>
                <a:cs typeface="+mn-cs"/>
              </a:rPr>
              <a:t>The Christian (actually, I’ve got a few of these trusted teachers in my life.)</a:t>
            </a:r>
          </a:p>
          <a:p>
            <a:pPr fontAlgn="base"/>
            <a:r>
              <a:rPr lang="en-US" sz="1200" b="0" i="0" kern="1200" dirty="0" smtClean="0">
                <a:solidFill>
                  <a:schemeClr val="tx1"/>
                </a:solidFill>
                <a:effectLst/>
                <a:latin typeface="+mn-lt"/>
                <a:ea typeface="+mn-ea"/>
                <a:cs typeface="+mn-cs"/>
              </a:rPr>
              <a:t>The Yogi</a:t>
            </a:r>
          </a:p>
          <a:p>
            <a:pPr fontAlgn="base"/>
            <a:r>
              <a:rPr lang="en-US" sz="1200" b="0" i="0" kern="1200" dirty="0" smtClean="0">
                <a:solidFill>
                  <a:schemeClr val="tx1"/>
                </a:solidFill>
                <a:effectLst/>
                <a:latin typeface="+mn-lt"/>
                <a:ea typeface="+mn-ea"/>
                <a:cs typeface="+mn-cs"/>
              </a:rPr>
              <a:t>The Teacher</a:t>
            </a:r>
          </a:p>
          <a:p>
            <a:pPr fontAlgn="base"/>
            <a:r>
              <a:rPr lang="en-US" sz="1200" b="0" i="0" kern="1200" dirty="0" smtClean="0">
                <a:solidFill>
                  <a:schemeClr val="tx1"/>
                </a:solidFill>
                <a:effectLst/>
                <a:latin typeface="+mn-lt"/>
                <a:ea typeface="+mn-ea"/>
                <a:cs typeface="+mn-cs"/>
              </a:rPr>
              <a:t>The Buddhist</a:t>
            </a:r>
          </a:p>
          <a:p>
            <a:pPr fontAlgn="base"/>
            <a:r>
              <a:rPr lang="en-US" sz="1200" b="0" i="0" kern="1200" dirty="0" smtClean="0">
                <a:solidFill>
                  <a:schemeClr val="tx1"/>
                </a:solidFill>
                <a:effectLst/>
                <a:latin typeface="+mn-lt"/>
                <a:ea typeface="+mn-ea"/>
                <a:cs typeface="+mn-cs"/>
              </a:rPr>
              <a:t>The Jewish Chinese Medicine Doctor</a:t>
            </a:r>
          </a:p>
          <a:p>
            <a:pPr fontAlgn="base"/>
            <a:r>
              <a:rPr lang="en-US" sz="1200" b="0" i="0" kern="1200" dirty="0" smtClean="0">
                <a:solidFill>
                  <a:schemeClr val="tx1"/>
                </a:solidFill>
                <a:effectLst/>
                <a:latin typeface="+mn-lt"/>
                <a:ea typeface="+mn-ea"/>
                <a:cs typeface="+mn-cs"/>
              </a:rPr>
              <a:t>The Sicilian Mermaid</a:t>
            </a:r>
          </a:p>
          <a:p>
            <a:pPr fontAlgn="base"/>
            <a:r>
              <a:rPr lang="en-US" sz="1200" b="0" i="0" kern="1200" dirty="0" smtClean="0">
                <a:solidFill>
                  <a:schemeClr val="tx1"/>
                </a:solidFill>
                <a:effectLst/>
                <a:latin typeface="+mn-lt"/>
                <a:ea typeface="+mn-ea"/>
                <a:cs typeface="+mn-cs"/>
              </a:rPr>
              <a:t>The Businessman</a:t>
            </a:r>
          </a:p>
          <a:p>
            <a:pPr fontAlgn="base"/>
            <a:r>
              <a:rPr lang="en-US" sz="1200" b="0" i="0" kern="1200" dirty="0" smtClean="0">
                <a:solidFill>
                  <a:schemeClr val="tx1"/>
                </a:solidFill>
                <a:effectLst/>
                <a:latin typeface="+mn-lt"/>
                <a:ea typeface="+mn-ea"/>
                <a:cs typeface="+mn-cs"/>
              </a:rPr>
              <a:t>The Brain-Based Guy</a:t>
            </a:r>
          </a:p>
          <a:p>
            <a:pPr fontAlgn="base"/>
            <a:r>
              <a:rPr lang="en-US" sz="1200" b="0" i="0" kern="1200" dirty="0" smtClean="0">
                <a:solidFill>
                  <a:schemeClr val="tx1"/>
                </a:solidFill>
                <a:effectLst/>
                <a:latin typeface="+mn-lt"/>
                <a:ea typeface="+mn-ea"/>
                <a:cs typeface="+mn-cs"/>
              </a:rPr>
              <a:t>The Beatnik</a:t>
            </a:r>
          </a:p>
          <a:p>
            <a:pPr fontAlgn="base"/>
            <a:r>
              <a:rPr lang="en-US" sz="1200" b="0" i="0" kern="1200" dirty="0" smtClean="0">
                <a:solidFill>
                  <a:schemeClr val="tx1"/>
                </a:solidFill>
                <a:effectLst/>
                <a:latin typeface="+mn-lt"/>
                <a:ea typeface="+mn-ea"/>
                <a:cs typeface="+mn-cs"/>
              </a:rPr>
              <a:t>They all contribute to shaping who I am and how I think and rethink my own perspectives, regardless of whether I accept any of their specific view into my value system or not. Sometimes, when comparing the input of different mentors, I might notice that the words and symbols are different, but the intention and the meaning are the same.</a:t>
            </a:r>
          </a:p>
          <a:p>
            <a:pPr fontAlgn="base"/>
            <a:r>
              <a:rPr lang="en-US" sz="1200" b="0" i="0" kern="1200" dirty="0" smtClean="0">
                <a:solidFill>
                  <a:schemeClr val="tx1"/>
                </a:solidFill>
                <a:effectLst/>
                <a:latin typeface="+mn-lt"/>
                <a:ea typeface="+mn-ea"/>
                <a:cs typeface="+mn-cs"/>
              </a:rPr>
              <a:t>Diversity and Inclusion are as important today as they have ever been. When you respect another’s world view (I’m not saying you have to completely agree with their worldview), you form a deeper connection with them on a more humane level. You expand your ability to empathize.</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How do you choose the people who support you? Look around at your own tribe. Are you consulting a broad range of thoughtful perspectives? Is it time to diversify? [#6 find diverse mentors]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63FE0F6-A006-5941-B094-776EC760EE62}" type="slidenum">
              <a:rPr lang="en-US" smtClean="0"/>
              <a:t>8</a:t>
            </a:fld>
            <a:endParaRPr lang="en-US"/>
          </a:p>
        </p:txBody>
      </p:sp>
    </p:spTree>
    <p:extLst>
      <p:ext uri="{BB962C8B-B14F-4D97-AF65-F5344CB8AC3E}">
        <p14:creationId xmlns:p14="http://schemas.microsoft.com/office/powerpoint/2010/main" val="3965479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a:t>
            </a:r>
            <a:r>
              <a:rPr lang="en-US" baseline="0" dirty="0" smtClean="0"/>
              <a:t> a lot of different mentees, from age 16 to 68. High school students, startup founders, re-inventors, non-profits, </a:t>
            </a:r>
            <a:r>
              <a:rPr lang="en-US" baseline="0" dirty="0" err="1" smtClean="0"/>
              <a:t>solopreneurs</a:t>
            </a:r>
            <a:r>
              <a:rPr lang="en-US" baseline="0" dirty="0" smtClean="0"/>
              <a:t>, college kids. They all have one thing in common: they are open to learning from my experiences. </a:t>
            </a:r>
          </a:p>
          <a:p>
            <a:endParaRPr lang="en-US" dirty="0"/>
          </a:p>
        </p:txBody>
      </p:sp>
      <p:sp>
        <p:nvSpPr>
          <p:cNvPr id="4" name="Slide Number Placeholder 3"/>
          <p:cNvSpPr>
            <a:spLocks noGrp="1"/>
          </p:cNvSpPr>
          <p:nvPr>
            <p:ph type="sldNum" sz="quarter" idx="10"/>
          </p:nvPr>
        </p:nvSpPr>
        <p:spPr/>
        <p:txBody>
          <a:bodyPr/>
          <a:lstStyle/>
          <a:p>
            <a:fld id="{F63FE0F6-A006-5941-B094-776EC760EE62}" type="slidenum">
              <a:rPr lang="en-US" smtClean="0"/>
              <a:t>9</a:t>
            </a:fld>
            <a:endParaRPr lang="en-US"/>
          </a:p>
        </p:txBody>
      </p:sp>
    </p:spTree>
    <p:extLst>
      <p:ext uri="{BB962C8B-B14F-4D97-AF65-F5344CB8AC3E}">
        <p14:creationId xmlns:p14="http://schemas.microsoft.com/office/powerpoint/2010/main" val="1124026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1Trying to guilt or shame mentees. Guilt and shame are unpleasant. Trying to guilt or shame a mentee into doing what YOU think is best for them does not create positive transformation.  Rather than exacerbate a mentee’s feelings of guilt or shame around an event, help them transform their feelings about a situation. There are techniques such as </a:t>
            </a:r>
            <a:r>
              <a:rPr lang="en-US" sz="1200" kern="1200" dirty="0" err="1" smtClean="0">
                <a:solidFill>
                  <a:schemeClr val="tx1"/>
                </a:solidFill>
                <a:effectLst/>
                <a:latin typeface="+mn-lt"/>
                <a:ea typeface="+mn-ea"/>
                <a:cs typeface="+mn-cs"/>
              </a:rPr>
              <a:t>Neurolinguistic</a:t>
            </a:r>
            <a:r>
              <a:rPr lang="en-US" sz="1200" kern="1200" dirty="0" smtClean="0">
                <a:solidFill>
                  <a:schemeClr val="tx1"/>
                </a:solidFill>
                <a:effectLst/>
                <a:latin typeface="+mn-lt"/>
                <a:ea typeface="+mn-ea"/>
                <a:cs typeface="+mn-cs"/>
              </a:rPr>
              <a:t> Programming (NLP) to help mentees work through feelings of guilt and shame by acknowledging that the brain’s neuroplasticity allows us to create new </a:t>
            </a:r>
            <a:r>
              <a:rPr lang="en-US" sz="1200" kern="1200" dirty="0" err="1" smtClean="0">
                <a:solidFill>
                  <a:schemeClr val="tx1"/>
                </a:solidFill>
                <a:effectLst/>
                <a:latin typeface="+mn-lt"/>
                <a:ea typeface="+mn-ea"/>
                <a:cs typeface="+mn-cs"/>
              </a:rPr>
              <a:t>neuropathways</a:t>
            </a:r>
            <a:r>
              <a:rPr lang="en-US" sz="1200" kern="1200" dirty="0" smtClean="0">
                <a:solidFill>
                  <a:schemeClr val="tx1"/>
                </a:solidFill>
                <a:effectLst/>
                <a:latin typeface="+mn-lt"/>
                <a:ea typeface="+mn-ea"/>
                <a:cs typeface="+mn-cs"/>
              </a:rPr>
              <a:t> and transform feelings of guilt and shame around a situation. </a:t>
            </a:r>
            <a:endParaRPr lang="en-US" dirty="0"/>
          </a:p>
        </p:txBody>
      </p:sp>
      <p:sp>
        <p:nvSpPr>
          <p:cNvPr id="4" name="Slide Number Placeholder 3"/>
          <p:cNvSpPr>
            <a:spLocks noGrp="1"/>
          </p:cNvSpPr>
          <p:nvPr>
            <p:ph type="sldNum" sz="quarter" idx="10"/>
          </p:nvPr>
        </p:nvSpPr>
        <p:spPr/>
        <p:txBody>
          <a:bodyPr/>
          <a:lstStyle/>
          <a:p>
            <a:fld id="{F63FE0F6-A006-5941-B094-776EC760EE62}" type="slidenum">
              <a:rPr lang="en-US" smtClean="0"/>
              <a:t>10</a:t>
            </a:fld>
            <a:endParaRPr lang="en-US"/>
          </a:p>
        </p:txBody>
      </p:sp>
    </p:spTree>
    <p:extLst>
      <p:ext uri="{BB962C8B-B14F-4D97-AF65-F5344CB8AC3E}">
        <p14:creationId xmlns:p14="http://schemas.microsoft.com/office/powerpoint/2010/main" val="1431026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endParaRPr kumimoji="0" lang="en-US"/>
          </a:p>
        </p:txBody>
      </p:sp>
      <p:sp>
        <p:nvSpPr>
          <p:cNvPr id="20" name="Date Placeholder 13"/>
          <p:cNvSpPr txBox="1">
            <a:spLocks/>
          </p:cNvSpPr>
          <p:nvPr userDrawn="1"/>
        </p:nvSpPr>
        <p:spPr>
          <a:xfrm>
            <a:off x="5780775" y="6394544"/>
            <a:ext cx="3044952" cy="365760"/>
          </a:xfrm>
          <a:prstGeom prst="rect">
            <a:avLst/>
          </a:prstGeom>
        </p:spPr>
        <p:txBody>
          <a:bodyPr vert="horz"/>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t>IAmAGoodMix.com</a:t>
            </a:r>
            <a:endParaRPr lang="en-US" dirty="0"/>
          </a:p>
        </p:txBody>
      </p:sp>
      <p:sp>
        <p:nvSpPr>
          <p:cNvPr id="21" name="Footer Placeholder 2"/>
          <p:cNvSpPr txBox="1">
            <a:spLocks/>
          </p:cNvSpPr>
          <p:nvPr userDrawn="1"/>
        </p:nvSpPr>
        <p:spPr>
          <a:xfrm>
            <a:off x="294375" y="6400408"/>
            <a:ext cx="3581400" cy="365760"/>
          </a:xfrm>
          <a:prstGeom prst="rect">
            <a:avLst/>
          </a:prstGeom>
        </p:spPr>
        <p:txBody>
          <a:bodyPr vert="horz"/>
          <a:lstStyle>
            <a:defPPr>
              <a:defRPr lang="en-US"/>
            </a:defPPr>
            <a:lvl1pPr marL="0" algn="l" defTabSz="914400" rtl="0" eaLnBrk="1" latinLnBrk="0" hangingPunct="1">
              <a:defRPr kumimoji="0"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t>
            </a:r>
            <a:r>
              <a:rPr lang="en-US" dirty="0" err="1" smtClean="0"/>
              <a:t>Entrepreninja</a:t>
            </a:r>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3" name="Vertical Text Placeholder 2"/>
          <p:cNvSpPr>
            <a:spLocks noGrp="1"/>
          </p:cNvSpPr>
          <p:nvPr>
            <p:ph type="body" orient="vert" idx="1"/>
          </p:nvPr>
        </p:nvSpPr>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6/24/16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eaLnBrk="1" latinLnBrk="0" hangingPunct="1"/>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6/24/16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7" name="Date Placeholder 13"/>
          <p:cNvSpPr txBox="1">
            <a:spLocks/>
          </p:cNvSpPr>
          <p:nvPr userDrawn="1"/>
        </p:nvSpPr>
        <p:spPr>
          <a:xfrm>
            <a:off x="5780775" y="6394544"/>
            <a:ext cx="3044952" cy="365760"/>
          </a:xfrm>
          <a:prstGeom prst="rect">
            <a:avLst/>
          </a:prstGeom>
        </p:spPr>
        <p:txBody>
          <a:bodyPr vert="horz"/>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t>IAmAGoodMix.com</a:t>
            </a:r>
            <a:endParaRPr lang="en-US" dirty="0"/>
          </a:p>
        </p:txBody>
      </p:sp>
      <p:sp>
        <p:nvSpPr>
          <p:cNvPr id="9" name="Footer Placeholder 2"/>
          <p:cNvSpPr txBox="1">
            <a:spLocks/>
          </p:cNvSpPr>
          <p:nvPr userDrawn="1"/>
        </p:nvSpPr>
        <p:spPr>
          <a:xfrm>
            <a:off x="294375" y="6400408"/>
            <a:ext cx="3581400" cy="365760"/>
          </a:xfrm>
          <a:prstGeom prst="rect">
            <a:avLst/>
          </a:prstGeom>
        </p:spPr>
        <p:txBody>
          <a:bodyPr vert="horz"/>
          <a:lstStyle>
            <a:defPPr>
              <a:defRPr lang="en-US"/>
            </a:defPPr>
            <a:lvl1pPr marL="0" algn="l" defTabSz="914400" rtl="0" eaLnBrk="1" latinLnBrk="0" hangingPunct="1">
              <a:defRPr kumimoji="0"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t>
            </a:r>
            <a:r>
              <a:rPr lang="en-US" dirty="0" err="1" smtClean="0"/>
              <a:t>Entrepreninja</a:t>
            </a:r>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userDrawn="1"/>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endParaRPr kumimoji="0" lang="en-US"/>
          </a:p>
        </p:txBody>
      </p:sp>
      <p:sp>
        <p:nvSpPr>
          <p:cNvPr id="13" name="Rectangle 12"/>
          <p:cNvSpPr>
            <a:spLocks noChangeArrowheads="1"/>
          </p:cNvSpPr>
          <p:nvPr userDrawn="1"/>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endParaRPr kumimoji="0" lang="en-US"/>
          </a:p>
        </p:txBody>
      </p:sp>
      <p:sp>
        <p:nvSpPr>
          <p:cNvPr id="20" name="Date Placeholder 13"/>
          <p:cNvSpPr txBox="1">
            <a:spLocks/>
          </p:cNvSpPr>
          <p:nvPr userDrawn="1"/>
        </p:nvSpPr>
        <p:spPr>
          <a:xfrm>
            <a:off x="5780775" y="6394544"/>
            <a:ext cx="3044952" cy="365760"/>
          </a:xfrm>
          <a:prstGeom prst="rect">
            <a:avLst/>
          </a:prstGeom>
        </p:spPr>
        <p:txBody>
          <a:bodyPr vert="horz"/>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t>IAmAGoodMix.com</a:t>
            </a:r>
            <a:endParaRPr lang="en-US" dirty="0"/>
          </a:p>
        </p:txBody>
      </p:sp>
      <p:sp>
        <p:nvSpPr>
          <p:cNvPr id="21" name="Footer Placeholder 2"/>
          <p:cNvSpPr txBox="1">
            <a:spLocks/>
          </p:cNvSpPr>
          <p:nvPr userDrawn="1"/>
        </p:nvSpPr>
        <p:spPr>
          <a:xfrm>
            <a:off x="294375" y="6400408"/>
            <a:ext cx="3581400" cy="365760"/>
          </a:xfrm>
          <a:prstGeom prst="rect">
            <a:avLst/>
          </a:prstGeom>
        </p:spPr>
        <p:txBody>
          <a:bodyPr vert="horz"/>
          <a:lstStyle>
            <a:defPPr>
              <a:defRPr lang="en-US"/>
            </a:defPPr>
            <a:lvl1pPr marL="0" algn="l" defTabSz="914400" rtl="0" eaLnBrk="1" latinLnBrk="0" hangingPunct="1">
              <a:defRPr kumimoji="0"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t>
            </a:r>
            <a:r>
              <a:rPr lang="en-US" dirty="0" err="1" smtClean="0"/>
              <a:t>Entrepreninja</a:t>
            </a:r>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endParaRPr kumimoji="0"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9" name="Date Placeholder 13"/>
          <p:cNvSpPr txBox="1">
            <a:spLocks/>
          </p:cNvSpPr>
          <p:nvPr userDrawn="1"/>
        </p:nvSpPr>
        <p:spPr>
          <a:xfrm>
            <a:off x="5780775" y="6394544"/>
            <a:ext cx="3044952" cy="365760"/>
          </a:xfrm>
          <a:prstGeom prst="rect">
            <a:avLst/>
          </a:prstGeom>
        </p:spPr>
        <p:txBody>
          <a:bodyPr vert="horz"/>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t>IAmAGoodMix.com</a:t>
            </a:r>
            <a:endParaRPr lang="en-US" dirty="0"/>
          </a:p>
        </p:txBody>
      </p:sp>
      <p:sp>
        <p:nvSpPr>
          <p:cNvPr id="11" name="Footer Placeholder 2"/>
          <p:cNvSpPr txBox="1">
            <a:spLocks/>
          </p:cNvSpPr>
          <p:nvPr userDrawn="1"/>
        </p:nvSpPr>
        <p:spPr>
          <a:xfrm>
            <a:off x="294375" y="6400408"/>
            <a:ext cx="3581400" cy="365760"/>
          </a:xfrm>
          <a:prstGeom prst="rect">
            <a:avLst/>
          </a:prstGeom>
        </p:spPr>
        <p:txBody>
          <a:bodyPr vert="horz"/>
          <a:lstStyle>
            <a:defPPr>
              <a:defRPr lang="en-US"/>
            </a:defPPr>
            <a:lvl1pPr marL="0" algn="l" defTabSz="914400" rtl="0" eaLnBrk="1" latinLnBrk="0" hangingPunct="1">
              <a:defRPr kumimoji="0"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t>
            </a:r>
            <a:r>
              <a:rPr lang="en-US" dirty="0" err="1" smtClean="0"/>
              <a:t>Entrepreninja</a:t>
            </a:r>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userDrawn="1"/>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userDrawn="1"/>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endParaRPr kumimoji="0" lang="en-US"/>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endParaRPr kumimoji="0" lang="en-US"/>
          </a:p>
        </p:txBody>
      </p:sp>
      <p:sp>
        <p:nvSpPr>
          <p:cNvPr id="28" name="Date Placeholder 13"/>
          <p:cNvSpPr txBox="1">
            <a:spLocks/>
          </p:cNvSpPr>
          <p:nvPr userDrawn="1"/>
        </p:nvSpPr>
        <p:spPr>
          <a:xfrm>
            <a:off x="5780775" y="6394544"/>
            <a:ext cx="3044952" cy="365760"/>
          </a:xfrm>
          <a:prstGeom prst="rect">
            <a:avLst/>
          </a:prstGeom>
        </p:spPr>
        <p:txBody>
          <a:bodyPr vert="horz"/>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t>IAmAGoodMix.com</a:t>
            </a:r>
            <a:endParaRPr lang="en-US" dirty="0"/>
          </a:p>
        </p:txBody>
      </p:sp>
      <p:sp>
        <p:nvSpPr>
          <p:cNvPr id="29" name="Footer Placeholder 2"/>
          <p:cNvSpPr txBox="1">
            <a:spLocks/>
          </p:cNvSpPr>
          <p:nvPr userDrawn="1"/>
        </p:nvSpPr>
        <p:spPr>
          <a:xfrm>
            <a:off x="294375" y="6400408"/>
            <a:ext cx="3581400" cy="365760"/>
          </a:xfrm>
          <a:prstGeom prst="rect">
            <a:avLst/>
          </a:prstGeom>
        </p:spPr>
        <p:txBody>
          <a:bodyPr vert="horz"/>
          <a:lstStyle>
            <a:defPPr>
              <a:defRPr lang="en-US"/>
            </a:defPPr>
            <a:lvl1pPr marL="0" algn="l" defTabSz="914400" rtl="0" eaLnBrk="1" latinLnBrk="0" hangingPunct="1">
              <a:defRPr kumimoji="0"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t>
            </a:r>
            <a:r>
              <a:rPr lang="en-US" dirty="0" err="1" smtClean="0"/>
              <a:t>Entrepreninja</a:t>
            </a:r>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eaLnBrk="1" latinLnBrk="0" hangingPunct="1"/>
              <a:t>‹#›</a:t>
            </a:fld>
            <a:endParaRPr kumimoji="0" lang="en-US" dirty="0"/>
          </a:p>
        </p:txBody>
      </p:sp>
      <p:sp>
        <p:nvSpPr>
          <p:cNvPr id="6" name="Date Placeholder 13"/>
          <p:cNvSpPr txBox="1">
            <a:spLocks/>
          </p:cNvSpPr>
          <p:nvPr userDrawn="1"/>
        </p:nvSpPr>
        <p:spPr>
          <a:xfrm>
            <a:off x="5780775" y="6394544"/>
            <a:ext cx="3044952" cy="365760"/>
          </a:xfrm>
          <a:prstGeom prst="rect">
            <a:avLst/>
          </a:prstGeom>
        </p:spPr>
        <p:txBody>
          <a:bodyPr vert="horz"/>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t>IAmAGoodMix.com</a:t>
            </a:r>
            <a:endParaRPr lang="en-US" dirty="0"/>
          </a:p>
        </p:txBody>
      </p:sp>
      <p:sp>
        <p:nvSpPr>
          <p:cNvPr id="7" name="Footer Placeholder 2"/>
          <p:cNvSpPr txBox="1">
            <a:spLocks/>
          </p:cNvSpPr>
          <p:nvPr userDrawn="1"/>
        </p:nvSpPr>
        <p:spPr>
          <a:xfrm>
            <a:off x="294375" y="6400408"/>
            <a:ext cx="3581400" cy="365760"/>
          </a:xfrm>
          <a:prstGeom prst="rect">
            <a:avLst/>
          </a:prstGeom>
        </p:spPr>
        <p:txBody>
          <a:bodyPr vert="horz"/>
          <a:lstStyle>
            <a:defPPr>
              <a:defRPr lang="en-US"/>
            </a:defPPr>
            <a:lvl1pPr marL="0" algn="l" defTabSz="914400" rtl="0" eaLnBrk="1" latinLnBrk="0" hangingPunct="1">
              <a:defRPr kumimoji="0"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t>
            </a:r>
            <a:r>
              <a:rPr lang="en-US" dirty="0" err="1" smtClean="0"/>
              <a:t>Entrepreninja</a:t>
            </a:r>
            <a:r>
              <a:rPr lang="en-US" dirty="0" smtClean="0"/>
              <a:t> </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userDrawn="1"/>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eaLnBrk="1" latinLnBrk="0" hangingPunct="1"/>
              <a:t>‹#›</a:t>
            </a:fld>
            <a:endParaRPr kumimoji="0" lang="en-US" dirty="0">
              <a:solidFill>
                <a:srgbClr val="FFFFFF"/>
              </a:solidFill>
            </a:endParaRPr>
          </a:p>
        </p:txBody>
      </p:sp>
      <p:sp>
        <p:nvSpPr>
          <p:cNvPr id="11" name="Date Placeholder 13"/>
          <p:cNvSpPr txBox="1">
            <a:spLocks/>
          </p:cNvSpPr>
          <p:nvPr userDrawn="1"/>
        </p:nvSpPr>
        <p:spPr>
          <a:xfrm>
            <a:off x="5780775" y="6394544"/>
            <a:ext cx="3044952" cy="365760"/>
          </a:xfrm>
          <a:prstGeom prst="rect">
            <a:avLst/>
          </a:prstGeom>
        </p:spPr>
        <p:txBody>
          <a:bodyPr vert="horz"/>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t>IAmAGoodMix.com</a:t>
            </a:r>
            <a:endParaRPr lang="en-US" dirty="0"/>
          </a:p>
        </p:txBody>
      </p:sp>
      <p:sp>
        <p:nvSpPr>
          <p:cNvPr id="12" name="Footer Placeholder 2"/>
          <p:cNvSpPr txBox="1">
            <a:spLocks/>
          </p:cNvSpPr>
          <p:nvPr userDrawn="1"/>
        </p:nvSpPr>
        <p:spPr>
          <a:xfrm>
            <a:off x="294375" y="6400408"/>
            <a:ext cx="3581400" cy="365760"/>
          </a:xfrm>
          <a:prstGeom prst="rect">
            <a:avLst/>
          </a:prstGeom>
        </p:spPr>
        <p:txBody>
          <a:bodyPr vert="horz"/>
          <a:lstStyle>
            <a:defPPr>
              <a:defRPr lang="en-US"/>
            </a:defPPr>
            <a:lvl1pPr marL="0" algn="l" defTabSz="914400" rtl="0" eaLnBrk="1" latinLnBrk="0" hangingPunct="1">
              <a:defRPr kumimoji="0"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t>
            </a:r>
            <a:r>
              <a:rPr lang="en-US" dirty="0" err="1" smtClean="0"/>
              <a:t>Entrepreninja</a:t>
            </a:r>
            <a:r>
              <a:rPr lang="en-US" dirty="0" smtClean="0"/>
              <a:t> </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endParaRPr kumimoji="0" lang="en-US"/>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1" name="Rectangle 20"/>
          <p:cNvSpPr>
            <a:spLocks noChangeArrowheads="1"/>
          </p:cNvSpPr>
          <p:nvPr userDrawn="1"/>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Date Placeholder 13"/>
          <p:cNvSpPr txBox="1">
            <a:spLocks/>
          </p:cNvSpPr>
          <p:nvPr userDrawn="1"/>
        </p:nvSpPr>
        <p:spPr>
          <a:xfrm>
            <a:off x="5780775" y="6394544"/>
            <a:ext cx="3044952" cy="365760"/>
          </a:xfrm>
          <a:prstGeom prst="rect">
            <a:avLst/>
          </a:prstGeom>
        </p:spPr>
        <p:txBody>
          <a:bodyPr vert="horz"/>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t>IAmAGoodMix.com</a:t>
            </a:r>
            <a:endParaRPr lang="en-US" dirty="0"/>
          </a:p>
        </p:txBody>
      </p:sp>
      <p:sp>
        <p:nvSpPr>
          <p:cNvPr id="23" name="Footer Placeholder 2"/>
          <p:cNvSpPr txBox="1">
            <a:spLocks/>
          </p:cNvSpPr>
          <p:nvPr userDrawn="1"/>
        </p:nvSpPr>
        <p:spPr>
          <a:xfrm>
            <a:off x="294375" y="6400408"/>
            <a:ext cx="3581400" cy="365760"/>
          </a:xfrm>
          <a:prstGeom prst="rect">
            <a:avLst/>
          </a:prstGeom>
        </p:spPr>
        <p:txBody>
          <a:bodyPr vert="horz"/>
          <a:lstStyle>
            <a:defPPr>
              <a:defRPr lang="en-US"/>
            </a:defPPr>
            <a:lvl1pPr marL="0" algn="l" defTabSz="914400" rtl="0" eaLnBrk="1" latinLnBrk="0" hangingPunct="1">
              <a:defRPr kumimoji="0"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t>
            </a:r>
            <a:r>
              <a:rPr lang="en-US" dirty="0" err="1" smtClean="0"/>
              <a:t>Entrepreninja</a:t>
            </a:r>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eaLnBrk="1" latinLnBrk="0" hangingPunct="1"/>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endParaRPr kumimoji="0" lang="en-US"/>
          </a:p>
        </p:txBody>
      </p:sp>
      <p:sp>
        <p:nvSpPr>
          <p:cNvPr id="22" name="Rectangle 21"/>
          <p:cNvSpPr>
            <a:spLocks noChangeArrowheads="1"/>
          </p:cNvSpPr>
          <p:nvPr userDrawn="1"/>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3" name="Date Placeholder 13"/>
          <p:cNvSpPr txBox="1">
            <a:spLocks/>
          </p:cNvSpPr>
          <p:nvPr userDrawn="1"/>
        </p:nvSpPr>
        <p:spPr>
          <a:xfrm>
            <a:off x="5780775" y="6394544"/>
            <a:ext cx="3044952" cy="365760"/>
          </a:xfrm>
          <a:prstGeom prst="rect">
            <a:avLst/>
          </a:prstGeom>
        </p:spPr>
        <p:txBody>
          <a:bodyPr vert="horz"/>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t>IAmAGoodMix.com</a:t>
            </a:r>
            <a:endParaRPr lang="en-US" dirty="0"/>
          </a:p>
        </p:txBody>
      </p:sp>
      <p:sp>
        <p:nvSpPr>
          <p:cNvPr id="24" name="Footer Placeholder 2"/>
          <p:cNvSpPr txBox="1">
            <a:spLocks/>
          </p:cNvSpPr>
          <p:nvPr userDrawn="1"/>
        </p:nvSpPr>
        <p:spPr>
          <a:xfrm>
            <a:off x="294375" y="6400408"/>
            <a:ext cx="3581400" cy="365760"/>
          </a:xfrm>
          <a:prstGeom prst="rect">
            <a:avLst/>
          </a:prstGeom>
        </p:spPr>
        <p:txBody>
          <a:bodyPr vert="horz"/>
          <a:lstStyle>
            <a:defPPr>
              <a:defRPr lang="en-US"/>
            </a:defPPr>
            <a:lvl1pPr marL="0" algn="l" defTabSz="914400" rtl="0" eaLnBrk="1" latinLnBrk="0" hangingPunct="1">
              <a:defRPr kumimoji="0"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t>
            </a:r>
            <a:r>
              <a:rPr lang="en-US" dirty="0" err="1" smtClean="0"/>
              <a:t>Entrepreninja</a:t>
            </a:r>
            <a:r>
              <a:rPr lang="en-US" dirty="0" smtClean="0"/>
              <a:t>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chemeClr val="bg1"/>
                </a:solidFill>
              </a:defRPr>
            </a:lvl1pPr>
          </a:lstStyle>
          <a:p>
            <a:r>
              <a:rPr lang="en-US" dirty="0" err="1" smtClean="0"/>
              <a:t>IAmAGoodMix.com</a:t>
            </a:r>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r>
              <a:rPr kumimoji="0" lang="en-US" dirty="0" smtClean="0">
                <a:solidFill>
                  <a:srgbClr val="FFFFFF"/>
                </a:solidFill>
              </a:rPr>
              <a:t>#</a:t>
            </a:r>
            <a:r>
              <a:rPr kumimoji="0" lang="en-US" dirty="0" err="1" smtClean="0">
                <a:solidFill>
                  <a:srgbClr val="FFFFFF"/>
                </a:solidFill>
              </a:rPr>
              <a:t>Entrepreninja</a:t>
            </a:r>
            <a:r>
              <a:rPr kumimoji="0" lang="en-US" dirty="0" smtClean="0">
                <a:solidFill>
                  <a:srgbClr val="FFFFFF"/>
                </a:solidFill>
              </a:rPr>
              <a:t> </a:t>
            </a:r>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5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5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46" Type="http://schemas.openxmlformats.org/officeDocument/2006/relationships/image" Target="../media/image47.jpeg"/><Relationship Id="rId47" Type="http://schemas.openxmlformats.org/officeDocument/2006/relationships/image" Target="../media/image48.jpg"/><Relationship Id="rId48" Type="http://schemas.openxmlformats.org/officeDocument/2006/relationships/image" Target="../media/image49.png"/><Relationship Id="rId20" Type="http://schemas.openxmlformats.org/officeDocument/2006/relationships/image" Target="../media/image21.png"/><Relationship Id="rId21" Type="http://schemas.openxmlformats.org/officeDocument/2006/relationships/image" Target="../media/image22.jpeg"/><Relationship Id="rId22" Type="http://schemas.openxmlformats.org/officeDocument/2006/relationships/image" Target="../media/image23.emf"/><Relationship Id="rId23" Type="http://schemas.openxmlformats.org/officeDocument/2006/relationships/image" Target="../media/image24.emf"/><Relationship Id="rId24" Type="http://schemas.openxmlformats.org/officeDocument/2006/relationships/image" Target="../media/image25.PNG"/><Relationship Id="rId25" Type="http://schemas.openxmlformats.org/officeDocument/2006/relationships/image" Target="../media/image26.png"/><Relationship Id="rId26" Type="http://schemas.openxmlformats.org/officeDocument/2006/relationships/image" Target="../media/image27.png"/><Relationship Id="rId27" Type="http://schemas.openxmlformats.org/officeDocument/2006/relationships/image" Target="../media/image28.jpeg"/><Relationship Id="rId28" Type="http://schemas.openxmlformats.org/officeDocument/2006/relationships/image" Target="../media/image29.jpeg"/><Relationship Id="rId29" Type="http://schemas.openxmlformats.org/officeDocument/2006/relationships/image" Target="../media/image30.gif"/><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30" Type="http://schemas.openxmlformats.org/officeDocument/2006/relationships/image" Target="../media/image31.emf"/><Relationship Id="rId31" Type="http://schemas.openxmlformats.org/officeDocument/2006/relationships/image" Target="../media/image32.png"/><Relationship Id="rId32" Type="http://schemas.openxmlformats.org/officeDocument/2006/relationships/image" Target="../media/image33.png"/><Relationship Id="rId9"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33" Type="http://schemas.openxmlformats.org/officeDocument/2006/relationships/image" Target="../media/image34.emf"/><Relationship Id="rId34" Type="http://schemas.openxmlformats.org/officeDocument/2006/relationships/image" Target="../media/image35.png"/><Relationship Id="rId35" Type="http://schemas.openxmlformats.org/officeDocument/2006/relationships/image" Target="../media/image36.png"/><Relationship Id="rId36" Type="http://schemas.openxmlformats.org/officeDocument/2006/relationships/image" Target="../media/image37.emf"/><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image" Target="../media/image18.png"/><Relationship Id="rId18" Type="http://schemas.openxmlformats.org/officeDocument/2006/relationships/image" Target="../media/image19.png"/><Relationship Id="rId19" Type="http://schemas.openxmlformats.org/officeDocument/2006/relationships/image" Target="../media/image20.png"/><Relationship Id="rId37" Type="http://schemas.openxmlformats.org/officeDocument/2006/relationships/image" Target="../media/image38.emf"/><Relationship Id="rId38" Type="http://schemas.openxmlformats.org/officeDocument/2006/relationships/image" Target="../media/image39.emf"/><Relationship Id="rId39" Type="http://schemas.openxmlformats.org/officeDocument/2006/relationships/image" Target="../media/image40.png"/><Relationship Id="rId40" Type="http://schemas.openxmlformats.org/officeDocument/2006/relationships/image" Target="../media/image41.jpeg"/><Relationship Id="rId41" Type="http://schemas.openxmlformats.org/officeDocument/2006/relationships/image" Target="../media/image42.png"/><Relationship Id="rId42" Type="http://schemas.openxmlformats.org/officeDocument/2006/relationships/image" Target="../media/image43.emf"/><Relationship Id="rId43" Type="http://schemas.openxmlformats.org/officeDocument/2006/relationships/image" Target="../media/image44.emf"/><Relationship Id="rId44" Type="http://schemas.openxmlformats.org/officeDocument/2006/relationships/image" Target="../media/image45.png"/><Relationship Id="rId45"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90605" y="2861733"/>
            <a:ext cx="7213600" cy="801007"/>
          </a:xfrm>
        </p:spPr>
        <p:txBody>
          <a:bodyPr>
            <a:noAutofit/>
          </a:bodyPr>
          <a:lstStyle/>
          <a:p>
            <a:r>
              <a:rPr lang="en-US" sz="3200" dirty="0">
                <a:solidFill>
                  <a:schemeClr val="bg1">
                    <a:lumMod val="50000"/>
                  </a:schemeClr>
                </a:solidFill>
              </a:rPr>
              <a:t> </a:t>
            </a:r>
            <a:r>
              <a:rPr lang="en-US" sz="3200" dirty="0" smtClean="0">
                <a:solidFill>
                  <a:schemeClr val="bg1">
                    <a:lumMod val="50000"/>
                  </a:schemeClr>
                </a:solidFill>
              </a:rPr>
              <a:t>#KCDC16 6.23.2016</a:t>
            </a:r>
            <a:endParaRPr lang="en-US" sz="3200" dirty="0">
              <a:solidFill>
                <a:schemeClr val="bg1">
                  <a:lumMod val="50000"/>
                </a:schemeClr>
              </a:solidFill>
            </a:endParaRPr>
          </a:p>
        </p:txBody>
      </p:sp>
      <p:sp>
        <p:nvSpPr>
          <p:cNvPr id="3" name="Title 2"/>
          <p:cNvSpPr>
            <a:spLocks noGrp="1"/>
          </p:cNvSpPr>
          <p:nvPr>
            <p:ph type="ctrTitle"/>
          </p:nvPr>
        </p:nvSpPr>
        <p:spPr/>
        <p:txBody>
          <a:bodyPr/>
          <a:lstStyle/>
          <a:p>
            <a:r>
              <a:rPr lang="en-US" sz="4400" dirty="0">
                <a:solidFill>
                  <a:srgbClr val="D1282E"/>
                </a:solidFill>
              </a:rPr>
              <a:t>The 4 Deadly Sins of Mentorship</a:t>
            </a:r>
          </a:p>
        </p:txBody>
      </p:sp>
      <p:sp>
        <p:nvSpPr>
          <p:cNvPr id="5" name="Rectangle 1"/>
          <p:cNvSpPr>
            <a:spLocks noChangeArrowheads="1"/>
          </p:cNvSpPr>
          <p:nvPr/>
        </p:nvSpPr>
        <p:spPr bwMode="auto">
          <a:xfrm>
            <a:off x="3252255" y="4256881"/>
            <a:ext cx="5521321"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dirty="0" smtClean="0">
                <a:solidFill>
                  <a:schemeClr val="accent5">
                    <a:lumMod val="75000"/>
                  </a:schemeClr>
                </a:solidFill>
              </a:rPr>
              <a:t>Christina Aldan, </a:t>
            </a:r>
            <a:r>
              <a:rPr lang="en-US" dirty="0" err="1" smtClean="0">
                <a:solidFill>
                  <a:schemeClr val="accent5">
                    <a:lumMod val="75000"/>
                  </a:schemeClr>
                </a:solidFill>
              </a:rPr>
              <a:t>TEDx</a:t>
            </a:r>
            <a:r>
              <a:rPr lang="en-US" dirty="0" smtClean="0">
                <a:solidFill>
                  <a:schemeClr val="accent5">
                    <a:lumMod val="75000"/>
                  </a:schemeClr>
                </a:solidFill>
              </a:rPr>
              <a:t> Speaker and </a:t>
            </a:r>
            <a:r>
              <a:rPr lang="en-US" dirty="0" err="1" smtClean="0">
                <a:solidFill>
                  <a:schemeClr val="accent5">
                    <a:lumMod val="75000"/>
                  </a:schemeClr>
                </a:solidFill>
              </a:rPr>
              <a:t>Entrepreninja</a:t>
            </a:r>
            <a:endParaRPr lang="en-US" dirty="0" smtClean="0">
              <a:solidFill>
                <a:schemeClr val="accent5">
                  <a:lumMod val="75000"/>
                </a:schemeClr>
              </a:solidFill>
            </a:endParaRPr>
          </a:p>
          <a:p>
            <a:pPr algn="r"/>
            <a:endParaRPr lang="en-US" dirty="0" smtClean="0">
              <a:solidFill>
                <a:schemeClr val="accent5">
                  <a:lumMod val="75000"/>
                </a:schemeClr>
              </a:solidFill>
            </a:endParaRPr>
          </a:p>
          <a:p>
            <a:pPr algn="r"/>
            <a:r>
              <a:rPr lang="en-US" dirty="0" smtClean="0">
                <a:solidFill>
                  <a:schemeClr val="accent5">
                    <a:lumMod val="75000"/>
                  </a:schemeClr>
                </a:solidFill>
              </a:rPr>
              <a:t>@</a:t>
            </a:r>
            <a:r>
              <a:rPr lang="en-US" dirty="0" err="1">
                <a:solidFill>
                  <a:schemeClr val="accent5">
                    <a:lumMod val="75000"/>
                  </a:schemeClr>
                </a:solidFill>
              </a:rPr>
              <a:t>luckygirliegirl</a:t>
            </a:r>
            <a:endParaRPr lang="en-US" dirty="0">
              <a:solidFill>
                <a:schemeClr val="accent5">
                  <a:lumMod val="75000"/>
                </a:schemeClr>
              </a:solidFill>
            </a:endParaRPr>
          </a:p>
          <a:p>
            <a:pPr algn="r"/>
            <a:r>
              <a:rPr lang="en-US" dirty="0" err="1" smtClean="0">
                <a:solidFill>
                  <a:schemeClr val="accent5">
                    <a:lumMod val="75000"/>
                  </a:schemeClr>
                </a:solidFill>
              </a:rPr>
              <a:t>IAmAGoodMix.com</a:t>
            </a:r>
            <a:endParaRPr lang="en-US" dirty="0" smtClean="0">
              <a:solidFill>
                <a:schemeClr val="accent5">
                  <a:lumMod val="75000"/>
                </a:schemeClr>
              </a:solidFill>
            </a:endParaRPr>
          </a:p>
          <a:p>
            <a:pPr algn="r"/>
            <a:r>
              <a:rPr lang="en-US" dirty="0" err="1" smtClean="0">
                <a:solidFill>
                  <a:schemeClr val="accent5">
                    <a:lumMod val="75000"/>
                  </a:schemeClr>
                </a:solidFill>
              </a:rPr>
              <a:t>LGDesigns.co</a:t>
            </a:r>
            <a:endParaRPr lang="en-US" dirty="0">
              <a:solidFill>
                <a:schemeClr val="accent5">
                  <a:lumMod val="75000"/>
                </a:schemeClr>
              </a:solidFill>
            </a:endParaRPr>
          </a:p>
          <a:p>
            <a:pPr algn="r"/>
            <a:r>
              <a:rPr lang="en-US" dirty="0" err="1">
                <a:solidFill>
                  <a:schemeClr val="accent5">
                    <a:lumMod val="75000"/>
                  </a:schemeClr>
                </a:solidFill>
              </a:rPr>
              <a:t>LG@LGDesigns.co</a:t>
            </a:r>
            <a:endParaRPr lang="en-US" dirty="0">
              <a:solidFill>
                <a:schemeClr val="accent5">
                  <a:lumMod val="75000"/>
                </a:schemeClr>
              </a:solidFill>
            </a:endParaRPr>
          </a:p>
          <a:p>
            <a:pPr algn="r"/>
            <a:r>
              <a:rPr lang="en-US" dirty="0">
                <a:solidFill>
                  <a:schemeClr val="accent5">
                    <a:lumMod val="75000"/>
                  </a:schemeClr>
                </a:solidFill>
              </a:rPr>
              <a:t>702.900.3419</a:t>
            </a:r>
          </a:p>
        </p:txBody>
      </p:sp>
    </p:spTree>
    <p:extLst>
      <p:ext uri="{BB962C8B-B14F-4D97-AF65-F5344CB8AC3E}">
        <p14:creationId xmlns:p14="http://schemas.microsoft.com/office/powerpoint/2010/main" val="22052307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1D5248"/>
                </a:solidFill>
              </a:rPr>
              <a:t>1 • Trying </a:t>
            </a:r>
            <a:r>
              <a:rPr lang="en-US" sz="3600" dirty="0">
                <a:solidFill>
                  <a:srgbClr val="1D5248"/>
                </a:solidFill>
              </a:rPr>
              <a:t>to guilt or shame mentees. </a:t>
            </a:r>
            <a:endParaRPr lang="en-US" dirty="0">
              <a:solidFill>
                <a:srgbClr val="1D5248"/>
              </a:solidFill>
            </a:endParaRPr>
          </a:p>
        </p:txBody>
      </p:sp>
      <p:sp>
        <p:nvSpPr>
          <p:cNvPr id="3" name="TextBox 2"/>
          <p:cNvSpPr txBox="1"/>
          <p:nvPr/>
        </p:nvSpPr>
        <p:spPr>
          <a:xfrm>
            <a:off x="1104608" y="5551520"/>
            <a:ext cx="7018755" cy="646331"/>
          </a:xfrm>
          <a:prstGeom prst="rect">
            <a:avLst/>
          </a:prstGeom>
          <a:noFill/>
        </p:spPr>
        <p:txBody>
          <a:bodyPr wrap="square" rtlCol="0">
            <a:spAutoFit/>
          </a:bodyPr>
          <a:lstStyle/>
          <a:p>
            <a:r>
              <a:rPr lang="en-US" dirty="0" smtClean="0">
                <a:solidFill>
                  <a:srgbClr val="526DB0"/>
                </a:solidFill>
              </a:rPr>
              <a:t>In business, It’s important to teach skills for good business acumen.</a:t>
            </a:r>
          </a:p>
          <a:p>
            <a:pPr algn="ctr"/>
            <a:r>
              <a:rPr lang="en-US" dirty="0" smtClean="0">
                <a:solidFill>
                  <a:srgbClr val="526DB0"/>
                </a:solidFill>
              </a:rPr>
              <a:t>Navigating office politics is not a subject taught in class. </a:t>
            </a:r>
          </a:p>
        </p:txBody>
      </p:sp>
      <p:sp>
        <p:nvSpPr>
          <p:cNvPr id="4" name="Isosceles Triangle 3"/>
          <p:cNvSpPr/>
          <p:nvPr/>
        </p:nvSpPr>
        <p:spPr>
          <a:xfrm>
            <a:off x="2590801" y="1896533"/>
            <a:ext cx="4047066" cy="3081867"/>
          </a:xfrm>
          <a:prstGeom prst="triangle">
            <a:avLst/>
          </a:prstGeom>
          <a:solidFill>
            <a:srgbClr val="FFFF00"/>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776133" y="2743204"/>
            <a:ext cx="1659468" cy="1938992"/>
          </a:xfrm>
          <a:prstGeom prst="rect">
            <a:avLst/>
          </a:prstGeom>
          <a:noFill/>
        </p:spPr>
        <p:txBody>
          <a:bodyPr wrap="square" rtlCol="0">
            <a:spAutoFit/>
          </a:bodyPr>
          <a:lstStyle/>
          <a:p>
            <a:pPr algn="ctr"/>
            <a:r>
              <a:rPr lang="en-US" sz="4000" dirty="0" smtClean="0">
                <a:solidFill>
                  <a:srgbClr val="C4450C"/>
                </a:solidFill>
                <a:effectLst>
                  <a:innerShdw blurRad="63500" dist="50800">
                    <a:prstClr val="black">
                      <a:alpha val="50000"/>
                    </a:prstClr>
                  </a:innerShdw>
                </a:effectLst>
                <a:latin typeface="Abadi MT Condensed Extra Bold"/>
                <a:cs typeface="Abadi MT Condensed Extra Bold"/>
              </a:rPr>
              <a:t>Guilt</a:t>
            </a:r>
          </a:p>
          <a:p>
            <a:pPr algn="ctr"/>
            <a:r>
              <a:rPr lang="en-US" sz="4000" dirty="0" smtClean="0">
                <a:solidFill>
                  <a:srgbClr val="C4450C"/>
                </a:solidFill>
                <a:effectLst>
                  <a:innerShdw blurRad="63500" dist="50800">
                    <a:prstClr val="black">
                      <a:alpha val="50000"/>
                    </a:prstClr>
                  </a:innerShdw>
                </a:effectLst>
                <a:latin typeface="Abadi MT Condensed Extra Bold"/>
                <a:cs typeface="Abadi MT Condensed Extra Bold"/>
              </a:rPr>
              <a:t>Free</a:t>
            </a:r>
          </a:p>
          <a:p>
            <a:pPr algn="ctr"/>
            <a:r>
              <a:rPr lang="en-US" sz="4000" dirty="0" smtClean="0">
                <a:solidFill>
                  <a:srgbClr val="C4450C"/>
                </a:solidFill>
                <a:effectLst>
                  <a:innerShdw blurRad="63500" dist="50800">
                    <a:prstClr val="black">
                      <a:alpha val="50000"/>
                    </a:prstClr>
                  </a:innerShdw>
                </a:effectLst>
                <a:latin typeface="Abadi MT Condensed Extra Bold"/>
                <a:cs typeface="Abadi MT Condensed Extra Bold"/>
              </a:rPr>
              <a:t>Zone</a:t>
            </a:r>
            <a:endParaRPr lang="en-US" sz="4000" dirty="0">
              <a:solidFill>
                <a:srgbClr val="C4450C"/>
              </a:solidFill>
              <a:effectLst>
                <a:innerShdw blurRad="63500" dist="50800">
                  <a:prstClr val="black">
                    <a:alpha val="50000"/>
                  </a:prstClr>
                </a:innerShdw>
              </a:effectLst>
              <a:latin typeface="Abadi MT Condensed Extra Bold"/>
              <a:cs typeface="Abadi MT Condensed Extra Bold"/>
            </a:endParaRPr>
          </a:p>
        </p:txBody>
      </p:sp>
    </p:spTree>
    <p:extLst>
      <p:ext uri="{BB962C8B-B14F-4D97-AF65-F5344CB8AC3E}">
        <p14:creationId xmlns:p14="http://schemas.microsoft.com/office/powerpoint/2010/main" val="162704453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Instead: Teach </a:t>
            </a:r>
            <a:r>
              <a:rPr lang="en-US" sz="3600" dirty="0">
                <a:solidFill>
                  <a:schemeClr val="tx2"/>
                </a:solidFill>
              </a:rPr>
              <a:t>it, Don’t preach it! </a:t>
            </a:r>
            <a:endParaRPr lang="en-US" dirty="0"/>
          </a:p>
        </p:txBody>
      </p:sp>
      <p:pic>
        <p:nvPicPr>
          <p:cNvPr id="4" name="Picture 3"/>
          <p:cNvPicPr>
            <a:picLocks noChangeAspect="1"/>
          </p:cNvPicPr>
          <p:nvPr/>
        </p:nvPicPr>
        <p:blipFill>
          <a:blip r:embed="rId3"/>
          <a:stretch>
            <a:fillRect/>
          </a:stretch>
        </p:blipFill>
        <p:spPr>
          <a:xfrm>
            <a:off x="1883833" y="1574790"/>
            <a:ext cx="5397500" cy="4724400"/>
          </a:xfrm>
          <a:prstGeom prst="rect">
            <a:avLst/>
          </a:prstGeom>
        </p:spPr>
      </p:pic>
      <p:sp>
        <p:nvSpPr>
          <p:cNvPr id="5" name="TextBox 4"/>
          <p:cNvSpPr txBox="1"/>
          <p:nvPr/>
        </p:nvSpPr>
        <p:spPr>
          <a:xfrm>
            <a:off x="1883833" y="5782120"/>
            <a:ext cx="1895001" cy="261610"/>
          </a:xfrm>
          <a:prstGeom prst="rect">
            <a:avLst/>
          </a:prstGeom>
          <a:noFill/>
        </p:spPr>
        <p:txBody>
          <a:bodyPr wrap="none" rtlCol="0">
            <a:spAutoFit/>
          </a:bodyPr>
          <a:lstStyle/>
          <a:p>
            <a:r>
              <a:rPr lang="en-US" sz="1100" dirty="0" smtClean="0">
                <a:solidFill>
                  <a:schemeClr val="accent6">
                    <a:lumMod val="10000"/>
                  </a:schemeClr>
                </a:solidFill>
              </a:rPr>
              <a:t>Source: </a:t>
            </a:r>
            <a:r>
              <a:rPr lang="en-US" sz="1100" dirty="0" err="1" smtClean="0">
                <a:solidFill>
                  <a:schemeClr val="accent6">
                    <a:lumMod val="10000"/>
                  </a:schemeClr>
                </a:solidFill>
              </a:rPr>
              <a:t>www.livebinders.com</a:t>
            </a:r>
            <a:endParaRPr lang="en-US" sz="1100" dirty="0">
              <a:solidFill>
                <a:schemeClr val="accent6">
                  <a:lumMod val="10000"/>
                </a:schemeClr>
              </a:solidFill>
            </a:endParaRPr>
          </a:p>
        </p:txBody>
      </p:sp>
    </p:spTree>
    <p:extLst>
      <p:ext uri="{BB962C8B-B14F-4D97-AF65-F5344CB8AC3E}">
        <p14:creationId xmlns:p14="http://schemas.microsoft.com/office/powerpoint/2010/main" val="15292482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EQ?</a:t>
            </a:r>
            <a:endParaRPr lang="en-US" dirty="0"/>
          </a:p>
        </p:txBody>
      </p:sp>
      <p:pic>
        <p:nvPicPr>
          <p:cNvPr id="3" name="Picture 2" descr="emoticons_emotionalintelligence.ps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8185" y="1644290"/>
            <a:ext cx="7271503" cy="4460752"/>
          </a:xfrm>
          <a:prstGeom prst="rect">
            <a:avLst/>
          </a:prstGeom>
        </p:spPr>
      </p:pic>
    </p:spTree>
    <p:extLst>
      <p:ext uri="{BB962C8B-B14F-4D97-AF65-F5344CB8AC3E}">
        <p14:creationId xmlns:p14="http://schemas.microsoft.com/office/powerpoint/2010/main" val="218336921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Components of Emotional Intelligence</a:t>
            </a:r>
            <a:endParaRPr lang="en-US" dirty="0"/>
          </a:p>
        </p:txBody>
      </p:sp>
      <p:pic>
        <p:nvPicPr>
          <p:cNvPr id="3" name="Picture 2" descr="Introduction-to-Emotional-Intelligence-Compatibility-Mode-1024x677.jpg"/>
          <p:cNvPicPr>
            <a:picLocks noChangeAspect="1"/>
          </p:cNvPicPr>
          <p:nvPr/>
        </p:nvPicPr>
        <p:blipFill rotWithShape="1">
          <a:blip r:embed="rId2">
            <a:extLst>
              <a:ext uri="{28A0092B-C50C-407E-A947-70E740481C1C}">
                <a14:useLocalDpi xmlns:a14="http://schemas.microsoft.com/office/drawing/2010/main" val="0"/>
              </a:ext>
            </a:extLst>
          </a:blip>
          <a:srcRect t="13407" b="-13407"/>
          <a:stretch/>
        </p:blipFill>
        <p:spPr>
          <a:xfrm>
            <a:off x="617001" y="1660572"/>
            <a:ext cx="8298483" cy="5486400"/>
          </a:xfrm>
          <a:prstGeom prst="rect">
            <a:avLst/>
          </a:prstGeom>
        </p:spPr>
      </p:pic>
      <p:sp>
        <p:nvSpPr>
          <p:cNvPr id="4" name="TextBox 3"/>
          <p:cNvSpPr txBox="1"/>
          <p:nvPr/>
        </p:nvSpPr>
        <p:spPr>
          <a:xfrm>
            <a:off x="6349420" y="6124167"/>
            <a:ext cx="2333379" cy="246221"/>
          </a:xfrm>
          <a:prstGeom prst="rect">
            <a:avLst/>
          </a:prstGeom>
          <a:noFill/>
        </p:spPr>
        <p:txBody>
          <a:bodyPr wrap="none" rtlCol="0">
            <a:spAutoFit/>
          </a:bodyPr>
          <a:lstStyle/>
          <a:p>
            <a:r>
              <a:rPr lang="en-US" sz="1000" dirty="0" smtClean="0">
                <a:solidFill>
                  <a:schemeClr val="accent4">
                    <a:lumMod val="25000"/>
                  </a:schemeClr>
                </a:solidFill>
              </a:rPr>
              <a:t>Source: http</a:t>
            </a:r>
            <a:r>
              <a:rPr lang="en-US" sz="1000" dirty="0">
                <a:solidFill>
                  <a:schemeClr val="accent4">
                    <a:lumMod val="25000"/>
                  </a:schemeClr>
                </a:solidFill>
              </a:rPr>
              <a:t>://</a:t>
            </a:r>
            <a:r>
              <a:rPr lang="en-US" sz="1000" dirty="0" err="1">
                <a:solidFill>
                  <a:schemeClr val="accent4">
                    <a:lumMod val="25000"/>
                  </a:schemeClr>
                </a:solidFill>
              </a:rPr>
              <a:t>reconstructingeve.com</a:t>
            </a:r>
            <a:r>
              <a:rPr lang="en-US" sz="1000" dirty="0">
                <a:solidFill>
                  <a:schemeClr val="accent4">
                    <a:lumMod val="25000"/>
                  </a:schemeClr>
                </a:solidFill>
              </a:rPr>
              <a:t>/</a:t>
            </a:r>
            <a:r>
              <a:rPr lang="en-US" sz="1000" dirty="0" err="1">
                <a:solidFill>
                  <a:schemeClr val="accent4">
                    <a:lumMod val="25000"/>
                  </a:schemeClr>
                </a:solidFill>
              </a:rPr>
              <a:t>eq</a:t>
            </a:r>
            <a:endParaRPr lang="en-US" sz="1000" dirty="0">
              <a:solidFill>
                <a:schemeClr val="accent4">
                  <a:lumMod val="25000"/>
                </a:schemeClr>
              </a:solidFill>
            </a:endParaRPr>
          </a:p>
        </p:txBody>
      </p:sp>
    </p:spTree>
    <p:extLst>
      <p:ext uri="{BB962C8B-B14F-4D97-AF65-F5344CB8AC3E}">
        <p14:creationId xmlns:p14="http://schemas.microsoft.com/office/powerpoint/2010/main" val="19789648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88828" y="1581145"/>
            <a:ext cx="5340275" cy="2769989"/>
          </a:xfrm>
          <a:prstGeom prst="rect">
            <a:avLst/>
          </a:prstGeom>
          <a:noFill/>
        </p:spPr>
        <p:txBody>
          <a:bodyPr wrap="square" rtlCol="0">
            <a:spAutoFit/>
          </a:bodyPr>
          <a:lstStyle/>
          <a:p>
            <a:pPr marL="342900" indent="-342900">
              <a:buFont typeface="+mj-lt"/>
              <a:buAutoNum type="arabicPeriod"/>
            </a:pPr>
            <a:r>
              <a:rPr lang="en-US" sz="2900" dirty="0" smtClean="0">
                <a:solidFill>
                  <a:srgbClr val="526DB0"/>
                </a:solidFill>
              </a:rPr>
              <a:t>Mindfulness </a:t>
            </a:r>
            <a:r>
              <a:rPr lang="en-US" sz="2900" dirty="0">
                <a:solidFill>
                  <a:srgbClr val="526DB0"/>
                </a:solidFill>
              </a:rPr>
              <a:t>of Self</a:t>
            </a:r>
          </a:p>
          <a:p>
            <a:pPr marL="342900" indent="-342900">
              <a:buFont typeface="+mj-lt"/>
              <a:buAutoNum type="arabicPeriod"/>
            </a:pPr>
            <a:r>
              <a:rPr lang="en-US" sz="2900" dirty="0">
                <a:solidFill>
                  <a:srgbClr val="526DB0"/>
                </a:solidFill>
              </a:rPr>
              <a:t>Mindfulness of Others</a:t>
            </a:r>
          </a:p>
          <a:p>
            <a:pPr marL="342900" indent="-342900">
              <a:buFont typeface="+mj-lt"/>
              <a:buAutoNum type="arabicPeriod"/>
            </a:pPr>
            <a:r>
              <a:rPr lang="en-US" sz="2900" dirty="0">
                <a:solidFill>
                  <a:srgbClr val="526DB0"/>
                </a:solidFill>
              </a:rPr>
              <a:t>Self-Management</a:t>
            </a:r>
          </a:p>
          <a:p>
            <a:pPr marL="342900" indent="-342900">
              <a:buFont typeface="+mj-lt"/>
              <a:buAutoNum type="arabicPeriod"/>
            </a:pPr>
            <a:r>
              <a:rPr lang="en-US" sz="2900" dirty="0">
                <a:solidFill>
                  <a:srgbClr val="526DB0"/>
                </a:solidFill>
              </a:rPr>
              <a:t>Relationship </a:t>
            </a:r>
            <a:r>
              <a:rPr lang="en-US" sz="2900" dirty="0" smtClean="0">
                <a:solidFill>
                  <a:srgbClr val="526DB0"/>
                </a:solidFill>
              </a:rPr>
              <a:t>Management</a:t>
            </a:r>
          </a:p>
          <a:p>
            <a:pPr marL="800100" lvl="1" indent="-342900">
              <a:buFont typeface="+mj-lt"/>
              <a:buAutoNum type="alphaLcPeriod"/>
            </a:pPr>
            <a:r>
              <a:rPr lang="en-US" sz="2900" dirty="0" smtClean="0">
                <a:solidFill>
                  <a:srgbClr val="526DB0"/>
                </a:solidFill>
              </a:rPr>
              <a:t>Build </a:t>
            </a:r>
            <a:r>
              <a:rPr lang="en-US" sz="2900" dirty="0">
                <a:solidFill>
                  <a:srgbClr val="526DB0"/>
                </a:solidFill>
              </a:rPr>
              <a:t>Your Tribe</a:t>
            </a:r>
          </a:p>
          <a:p>
            <a:endParaRPr lang="en-US" sz="2900" dirty="0">
              <a:solidFill>
                <a:srgbClr val="526DB0"/>
              </a:solidFill>
            </a:endParaRPr>
          </a:p>
        </p:txBody>
      </p:sp>
      <p:sp>
        <p:nvSpPr>
          <p:cNvPr id="9" name="Rectangle 8"/>
          <p:cNvSpPr/>
          <p:nvPr/>
        </p:nvSpPr>
        <p:spPr>
          <a:xfrm>
            <a:off x="443517" y="1534920"/>
            <a:ext cx="2291745" cy="1938992"/>
          </a:xfrm>
          <a:prstGeom prst="rect">
            <a:avLst/>
          </a:prstGeom>
        </p:spPr>
        <p:txBody>
          <a:bodyPr wrap="square">
            <a:spAutoFit/>
          </a:bodyPr>
          <a:lstStyle/>
          <a:p>
            <a:r>
              <a:rPr lang="en-US" sz="3000" dirty="0">
                <a:solidFill>
                  <a:schemeClr val="bg1"/>
                </a:solidFill>
              </a:rPr>
              <a:t>The 4 components of Emotional Intelligence</a:t>
            </a:r>
          </a:p>
        </p:txBody>
      </p:sp>
    </p:spTree>
    <p:extLst>
      <p:ext uri="{BB962C8B-B14F-4D97-AF65-F5344CB8AC3E}">
        <p14:creationId xmlns:p14="http://schemas.microsoft.com/office/powerpoint/2010/main" val="312913107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3"/>
                </a:solidFill>
              </a:rPr>
              <a:t>Ingredients for </a:t>
            </a:r>
            <a:r>
              <a:rPr lang="en-US" dirty="0" smtClean="0">
                <a:solidFill>
                  <a:schemeClr val="accent3"/>
                </a:solidFill>
              </a:rPr>
              <a:t>Implementing EQ</a:t>
            </a:r>
            <a:endParaRPr lang="en-US" dirty="0">
              <a:solidFill>
                <a:schemeClr val="accent3"/>
              </a:solidFill>
            </a:endParaRPr>
          </a:p>
        </p:txBody>
      </p:sp>
      <p:sp>
        <p:nvSpPr>
          <p:cNvPr id="3" name="Rectangle 2"/>
          <p:cNvSpPr/>
          <p:nvPr/>
        </p:nvSpPr>
        <p:spPr>
          <a:xfrm>
            <a:off x="1134533" y="1720672"/>
            <a:ext cx="6874934" cy="3416320"/>
          </a:xfrm>
          <a:prstGeom prst="rect">
            <a:avLst/>
          </a:prstGeom>
        </p:spPr>
        <p:txBody>
          <a:bodyPr wrap="square">
            <a:spAutoFit/>
          </a:bodyPr>
          <a:lstStyle/>
          <a:p>
            <a:pPr marL="342900" indent="-342900">
              <a:buFont typeface="Arial"/>
              <a:buChar char="•"/>
            </a:pPr>
            <a:r>
              <a:rPr lang="en-US" sz="3600" dirty="0" smtClean="0">
                <a:solidFill>
                  <a:schemeClr val="accent3"/>
                </a:solidFill>
              </a:rPr>
              <a:t>A </a:t>
            </a:r>
            <a:r>
              <a:rPr lang="en-US" sz="3600" dirty="0">
                <a:solidFill>
                  <a:schemeClr val="accent3"/>
                </a:solidFill>
              </a:rPr>
              <a:t>Desire to Improve Relationships</a:t>
            </a:r>
          </a:p>
          <a:p>
            <a:pPr marL="342900" indent="-342900">
              <a:buFont typeface="Arial"/>
              <a:buChar char="•"/>
            </a:pPr>
            <a:r>
              <a:rPr lang="en-US" sz="3600" dirty="0">
                <a:solidFill>
                  <a:schemeClr val="accent3"/>
                </a:solidFill>
              </a:rPr>
              <a:t>EQ Workshops</a:t>
            </a:r>
          </a:p>
          <a:p>
            <a:pPr marL="342900" indent="-342900">
              <a:buFont typeface="Arial"/>
              <a:buChar char="•"/>
            </a:pPr>
            <a:r>
              <a:rPr lang="en-US" sz="3600" dirty="0">
                <a:solidFill>
                  <a:schemeClr val="accent3"/>
                </a:solidFill>
              </a:rPr>
              <a:t>EQ Trainings</a:t>
            </a:r>
          </a:p>
          <a:p>
            <a:pPr marL="342900" indent="-342900">
              <a:buFont typeface="Arial"/>
              <a:buChar char="•"/>
            </a:pPr>
            <a:r>
              <a:rPr lang="en-US" sz="3600" dirty="0">
                <a:solidFill>
                  <a:schemeClr val="accent3"/>
                </a:solidFill>
              </a:rPr>
              <a:t>1-on-1 Coaching</a:t>
            </a:r>
          </a:p>
          <a:p>
            <a:pPr marL="342900" indent="-342900">
              <a:buFont typeface="Arial"/>
              <a:buChar char="•"/>
            </a:pPr>
            <a:r>
              <a:rPr lang="en-US" sz="3600" dirty="0">
                <a:solidFill>
                  <a:schemeClr val="accent3"/>
                </a:solidFill>
              </a:rPr>
              <a:t>Practice</a:t>
            </a:r>
          </a:p>
          <a:p>
            <a:pPr marL="342900" indent="-342900">
              <a:buFont typeface="Arial"/>
              <a:buChar char="•"/>
            </a:pPr>
            <a:r>
              <a:rPr lang="en-US" sz="3600" dirty="0">
                <a:solidFill>
                  <a:schemeClr val="accent3"/>
                </a:solidFill>
              </a:rPr>
              <a:t>Track Progress</a:t>
            </a:r>
          </a:p>
        </p:txBody>
      </p:sp>
    </p:spTree>
    <p:extLst>
      <p:ext uri="{BB962C8B-B14F-4D97-AF65-F5344CB8AC3E}">
        <p14:creationId xmlns:p14="http://schemas.microsoft.com/office/powerpoint/2010/main" val="16500295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 Them Build Emotional Intelligence (EQ)</a:t>
            </a:r>
            <a:endParaRPr lang="en-US" dirty="0"/>
          </a:p>
        </p:txBody>
      </p:sp>
      <p:pic>
        <p:nvPicPr>
          <p:cNvPr id="3" name="Picture 2" descr="bigstock-neurons-transferring-pulses-a-67220356.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671" y="1625600"/>
            <a:ext cx="6953533" cy="4636516"/>
          </a:xfrm>
          <a:prstGeom prst="rect">
            <a:avLst/>
          </a:prstGeom>
        </p:spPr>
      </p:pic>
    </p:spTree>
    <p:extLst>
      <p:ext uri="{BB962C8B-B14F-4D97-AF65-F5344CB8AC3E}">
        <p14:creationId xmlns:p14="http://schemas.microsoft.com/office/powerpoint/2010/main" val="224918563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1D5248"/>
                </a:solidFill>
              </a:rPr>
              <a:t>2 • Dictatorship </a:t>
            </a:r>
            <a:r>
              <a:rPr lang="en-US" sz="3600" dirty="0">
                <a:latin typeface="ＭＳ ゴシック"/>
                <a:ea typeface="ＭＳ ゴシック"/>
                <a:cs typeface="ＭＳ ゴシック"/>
              </a:rPr>
              <a:t>≠</a:t>
            </a:r>
            <a:r>
              <a:rPr lang="en-US" sz="3600" dirty="0" smtClean="0">
                <a:solidFill>
                  <a:srgbClr val="1D5248"/>
                </a:solidFill>
              </a:rPr>
              <a:t> Mentorship</a:t>
            </a:r>
            <a:endParaRPr lang="en-US" dirty="0">
              <a:solidFill>
                <a:srgbClr val="1D5248"/>
              </a:solidFill>
            </a:endParaRPr>
          </a:p>
        </p:txBody>
      </p:sp>
      <p:pic>
        <p:nvPicPr>
          <p:cNvPr id="4" name="Picture 3" descr="cartman.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677" y="2286004"/>
            <a:ext cx="4679623" cy="3505200"/>
          </a:xfrm>
          <a:prstGeom prst="rect">
            <a:avLst/>
          </a:prstGeom>
        </p:spPr>
      </p:pic>
    </p:spTree>
    <p:extLst>
      <p:ext uri="{BB962C8B-B14F-4D97-AF65-F5344CB8AC3E}">
        <p14:creationId xmlns:p14="http://schemas.microsoft.com/office/powerpoint/2010/main" val="10944951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ar-war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498590"/>
            <a:ext cx="8255000" cy="4876800"/>
          </a:xfrm>
          <a:prstGeom prst="rect">
            <a:avLst/>
          </a:prstGeom>
        </p:spPr>
      </p:pic>
      <p:sp>
        <p:nvSpPr>
          <p:cNvPr id="4" name="Title 3"/>
          <p:cNvSpPr>
            <a:spLocks noGrp="1"/>
          </p:cNvSpPr>
          <p:nvPr>
            <p:ph type="title"/>
          </p:nvPr>
        </p:nvSpPr>
        <p:spPr>
          <a:xfrm>
            <a:off x="301752" y="279666"/>
            <a:ext cx="8534400" cy="707886"/>
          </a:xfrm>
          <a:prstGeom prst="rect">
            <a:avLst/>
          </a:prstGeom>
        </p:spPr>
        <p:txBody>
          <a:bodyPr wrap="square">
            <a:spAutoFit/>
          </a:bodyPr>
          <a:lstStyle/>
          <a:p>
            <a:r>
              <a:rPr lang="en-US" sz="4000" dirty="0" smtClean="0">
                <a:solidFill>
                  <a:schemeClr val="tx2"/>
                </a:solidFill>
              </a:rPr>
              <a:t>Instead: Mentors are guides</a:t>
            </a:r>
            <a:endParaRPr lang="en-US" sz="4000" dirty="0">
              <a:solidFill>
                <a:schemeClr val="tx2"/>
              </a:solidFill>
            </a:endParaRPr>
          </a:p>
        </p:txBody>
      </p:sp>
    </p:spTree>
    <p:extLst>
      <p:ext uri="{BB962C8B-B14F-4D97-AF65-F5344CB8AC3E}">
        <p14:creationId xmlns:p14="http://schemas.microsoft.com/office/powerpoint/2010/main" val="110839779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1D5248"/>
                </a:solidFill>
              </a:rPr>
              <a:t>3 </a:t>
            </a:r>
            <a:r>
              <a:rPr lang="en-US" sz="3600" dirty="0">
                <a:solidFill>
                  <a:srgbClr val="1D5248"/>
                </a:solidFill>
              </a:rPr>
              <a:t>• </a:t>
            </a:r>
            <a:r>
              <a:rPr lang="en-US" sz="3600" dirty="0" smtClean="0">
                <a:solidFill>
                  <a:srgbClr val="1D5248"/>
                </a:solidFill>
              </a:rPr>
              <a:t>Motivating with Bribes</a:t>
            </a:r>
            <a:endParaRPr lang="en-US" dirty="0">
              <a:solidFill>
                <a:srgbClr val="1D5248"/>
              </a:solidFill>
            </a:endParaRPr>
          </a:p>
        </p:txBody>
      </p:sp>
      <p:pic>
        <p:nvPicPr>
          <p:cNvPr id="6" name="Picture 5" descr="bigstock-US-Dollar-Money-Gift-Box-8373212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743" y="1625599"/>
            <a:ext cx="4639735" cy="4639735"/>
          </a:xfrm>
          <a:prstGeom prst="rect">
            <a:avLst/>
          </a:prstGeom>
        </p:spPr>
      </p:pic>
    </p:spTree>
    <p:extLst>
      <p:ext uri="{BB962C8B-B14F-4D97-AF65-F5344CB8AC3E}">
        <p14:creationId xmlns:p14="http://schemas.microsoft.com/office/powerpoint/2010/main" val="30569014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Thank You!</a:t>
            </a:r>
            <a:endParaRPr lang="en-US" dirty="0"/>
          </a:p>
        </p:txBody>
      </p:sp>
      <p:pic>
        <p:nvPicPr>
          <p:cNvPr id="4" name="Picture 3" descr="kcdc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1866" y="3022100"/>
            <a:ext cx="2606373" cy="2623465"/>
          </a:xfrm>
          <a:prstGeom prst="rect">
            <a:avLst/>
          </a:prstGeom>
        </p:spPr>
      </p:pic>
      <p:sp>
        <p:nvSpPr>
          <p:cNvPr id="2" name="TextBox 1"/>
          <p:cNvSpPr txBox="1"/>
          <p:nvPr/>
        </p:nvSpPr>
        <p:spPr>
          <a:xfrm>
            <a:off x="871985" y="652149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09830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0800" y="468922"/>
            <a:ext cx="6502400" cy="1077218"/>
          </a:xfrm>
          <a:prstGeom prst="rect">
            <a:avLst/>
          </a:prstGeom>
          <a:noFill/>
        </p:spPr>
        <p:txBody>
          <a:bodyPr wrap="square" rtlCol="0">
            <a:spAutoFit/>
          </a:bodyPr>
          <a:lstStyle/>
          <a:p>
            <a:pPr algn="ctr"/>
            <a:r>
              <a:rPr lang="en-US" sz="3200" dirty="0" smtClean="0">
                <a:solidFill>
                  <a:schemeClr val="tx2"/>
                </a:solidFill>
              </a:rPr>
              <a:t>Instead: Become </a:t>
            </a:r>
            <a:r>
              <a:rPr lang="en-US" sz="3200" dirty="0">
                <a:solidFill>
                  <a:schemeClr val="tx2"/>
                </a:solidFill>
              </a:rPr>
              <a:t>a Talent </a:t>
            </a:r>
            <a:r>
              <a:rPr lang="en-US" sz="3200" dirty="0" smtClean="0">
                <a:solidFill>
                  <a:schemeClr val="tx2"/>
                </a:solidFill>
              </a:rPr>
              <a:t>Detective </a:t>
            </a:r>
            <a:endParaRPr lang="en-US" sz="3200" dirty="0">
              <a:solidFill>
                <a:schemeClr val="tx2"/>
              </a:solidFill>
            </a:endParaRPr>
          </a:p>
          <a:p>
            <a:pPr algn="ctr"/>
            <a:endParaRPr lang="en-US" sz="3200" dirty="0">
              <a:solidFill>
                <a:schemeClr val="tx2"/>
              </a:solidFill>
            </a:endParaRPr>
          </a:p>
        </p:txBody>
      </p:sp>
      <p:sp>
        <p:nvSpPr>
          <p:cNvPr id="5" name="TextBox 4"/>
          <p:cNvSpPr txBox="1"/>
          <p:nvPr/>
        </p:nvSpPr>
        <p:spPr>
          <a:xfrm>
            <a:off x="769750" y="2691803"/>
            <a:ext cx="7578384" cy="1815882"/>
          </a:xfrm>
          <a:prstGeom prst="rect">
            <a:avLst/>
          </a:prstGeom>
          <a:noFill/>
        </p:spPr>
        <p:txBody>
          <a:bodyPr wrap="square" rtlCol="0">
            <a:spAutoFit/>
          </a:bodyPr>
          <a:lstStyle/>
          <a:p>
            <a:pPr marL="457200" indent="-457200">
              <a:buFont typeface="Arial"/>
              <a:buChar char="•"/>
            </a:pPr>
            <a:r>
              <a:rPr lang="en-US" sz="2800" dirty="0" smtClean="0">
                <a:solidFill>
                  <a:schemeClr val="accent3"/>
                </a:solidFill>
              </a:rPr>
              <a:t>Uncover their best talents.</a:t>
            </a:r>
          </a:p>
          <a:p>
            <a:pPr marL="457200" indent="-457200">
              <a:buFont typeface="Arial"/>
              <a:buChar char="•"/>
            </a:pPr>
            <a:r>
              <a:rPr lang="en-US" sz="2800" dirty="0">
                <a:solidFill>
                  <a:schemeClr val="accent3"/>
                </a:solidFill>
              </a:rPr>
              <a:t>Motivate using their </a:t>
            </a:r>
            <a:r>
              <a:rPr lang="en-US" sz="2800" dirty="0" smtClean="0">
                <a:solidFill>
                  <a:schemeClr val="accent3"/>
                </a:solidFill>
              </a:rPr>
              <a:t>passions. </a:t>
            </a:r>
            <a:endParaRPr lang="en-US" sz="2800" dirty="0">
              <a:solidFill>
                <a:schemeClr val="accent3"/>
              </a:solidFill>
            </a:endParaRPr>
          </a:p>
          <a:p>
            <a:pPr marL="457200" indent="-457200">
              <a:buFont typeface="Arial"/>
              <a:buChar char="•"/>
            </a:pPr>
            <a:r>
              <a:rPr lang="en-US" sz="2800" dirty="0" smtClean="0">
                <a:solidFill>
                  <a:schemeClr val="accent3"/>
                </a:solidFill>
              </a:rPr>
              <a:t>Remember, you are a guide to help them on their career path.</a:t>
            </a:r>
          </a:p>
        </p:txBody>
      </p:sp>
    </p:spTree>
    <p:extLst>
      <p:ext uri="{BB962C8B-B14F-4D97-AF65-F5344CB8AC3E}">
        <p14:creationId xmlns:p14="http://schemas.microsoft.com/office/powerpoint/2010/main" val="7742104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1D5248"/>
                </a:solidFill>
              </a:rPr>
              <a:t>4 </a:t>
            </a:r>
            <a:r>
              <a:rPr lang="en-US" sz="3600" dirty="0" smtClean="0">
                <a:solidFill>
                  <a:srgbClr val="1D5248"/>
                </a:solidFill>
              </a:rPr>
              <a:t>• Telling </a:t>
            </a:r>
            <a:r>
              <a:rPr lang="en-US" sz="3600" dirty="0">
                <a:solidFill>
                  <a:srgbClr val="1D5248"/>
                </a:solidFill>
              </a:rPr>
              <a:t>them what they want to </a:t>
            </a:r>
            <a:r>
              <a:rPr lang="en-US" sz="3600" dirty="0" smtClean="0">
                <a:solidFill>
                  <a:srgbClr val="1D5248"/>
                </a:solidFill>
              </a:rPr>
              <a:t>hear</a:t>
            </a:r>
            <a:endParaRPr lang="en-US" dirty="0">
              <a:solidFill>
                <a:srgbClr val="1D5248"/>
              </a:solidFill>
            </a:endParaRPr>
          </a:p>
        </p:txBody>
      </p:sp>
      <p:sp>
        <p:nvSpPr>
          <p:cNvPr id="7" name="Oval 6"/>
          <p:cNvSpPr/>
          <p:nvPr/>
        </p:nvSpPr>
        <p:spPr>
          <a:xfrm>
            <a:off x="814726" y="4555065"/>
            <a:ext cx="1690118" cy="1690118"/>
          </a:xfrm>
          <a:prstGeom prst="ellipse">
            <a:avLst/>
          </a:prstGeom>
          <a:solidFill>
            <a:schemeClr val="accent2">
              <a:tint val="95000"/>
              <a:alpha val="8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Oval 7"/>
          <p:cNvSpPr/>
          <p:nvPr/>
        </p:nvSpPr>
        <p:spPr>
          <a:xfrm>
            <a:off x="4876799" y="2334598"/>
            <a:ext cx="3924426" cy="3924426"/>
          </a:xfrm>
          <a:prstGeom prst="ellipse">
            <a:avLst/>
          </a:prstGeom>
          <a:solidFill>
            <a:schemeClr val="dk1">
              <a:tint val="95000"/>
              <a:alpha val="69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TextBox 6"/>
          <p:cNvSpPr txBox="1">
            <a:spLocks noChangeArrowheads="1"/>
          </p:cNvSpPr>
          <p:nvPr/>
        </p:nvSpPr>
        <p:spPr bwMode="auto">
          <a:xfrm>
            <a:off x="5557832" y="2879007"/>
            <a:ext cx="266591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600" dirty="0" smtClean="0">
                <a:solidFill>
                  <a:schemeClr val="accent6">
                    <a:lumMod val="10000"/>
                  </a:schemeClr>
                </a:solidFill>
                <a:latin typeface="Apple Chancery"/>
                <a:cs typeface="Apple Chancery"/>
              </a:rPr>
              <a:t>Unicorns!</a:t>
            </a:r>
          </a:p>
          <a:p>
            <a:pPr algn="ctr" eaLnBrk="1" hangingPunct="1"/>
            <a:r>
              <a:rPr lang="en-US" sz="3600" dirty="0" smtClean="0">
                <a:solidFill>
                  <a:schemeClr val="accent6">
                    <a:lumMod val="10000"/>
                  </a:schemeClr>
                </a:solidFill>
                <a:latin typeface="Apple Chancery"/>
                <a:cs typeface="Apple Chancery"/>
              </a:rPr>
              <a:t>Fun!</a:t>
            </a:r>
          </a:p>
          <a:p>
            <a:pPr algn="ctr" eaLnBrk="1" hangingPunct="1"/>
            <a:r>
              <a:rPr lang="en-US" sz="3600" dirty="0" smtClean="0">
                <a:solidFill>
                  <a:schemeClr val="accent6">
                    <a:lumMod val="10000"/>
                  </a:schemeClr>
                </a:solidFill>
                <a:latin typeface="Apple Chancery"/>
                <a:cs typeface="Apple Chancery"/>
              </a:rPr>
              <a:t>Magic!</a:t>
            </a:r>
          </a:p>
          <a:p>
            <a:pPr algn="ctr" eaLnBrk="1" hangingPunct="1"/>
            <a:r>
              <a:rPr lang="en-US" sz="3600" dirty="0" smtClean="0">
                <a:solidFill>
                  <a:schemeClr val="accent6">
                    <a:lumMod val="10000"/>
                  </a:schemeClr>
                </a:solidFill>
                <a:latin typeface="Apple Chancery"/>
                <a:cs typeface="Apple Chancery"/>
              </a:rPr>
              <a:t>Rainbows &amp;stuff!</a:t>
            </a:r>
            <a:endParaRPr lang="en-US" sz="3600" dirty="0">
              <a:solidFill>
                <a:schemeClr val="accent6">
                  <a:lumMod val="10000"/>
                </a:schemeClr>
              </a:solidFill>
              <a:latin typeface="Apple Chancery"/>
              <a:cs typeface="Apple Chancery"/>
            </a:endParaRPr>
          </a:p>
        </p:txBody>
      </p:sp>
      <p:sp>
        <p:nvSpPr>
          <p:cNvPr id="13" name="TextBox 12"/>
          <p:cNvSpPr txBox="1"/>
          <p:nvPr/>
        </p:nvSpPr>
        <p:spPr>
          <a:xfrm>
            <a:off x="1790657" y="1440207"/>
            <a:ext cx="5591645" cy="830997"/>
          </a:xfrm>
          <a:prstGeom prst="rect">
            <a:avLst/>
          </a:prstGeom>
          <a:noFill/>
        </p:spPr>
        <p:txBody>
          <a:bodyPr wrap="none" rtlCol="0">
            <a:spAutoFit/>
          </a:bodyPr>
          <a:lstStyle/>
          <a:p>
            <a:pPr algn="ctr"/>
            <a:r>
              <a:rPr lang="en-US" sz="2400" dirty="0" smtClean="0">
                <a:solidFill>
                  <a:schemeClr val="accent5">
                    <a:lumMod val="75000"/>
                  </a:schemeClr>
                </a:solidFill>
              </a:rPr>
              <a:t>Help them step </a:t>
            </a:r>
            <a:r>
              <a:rPr lang="en-US" sz="2400" dirty="0">
                <a:solidFill>
                  <a:schemeClr val="accent5">
                    <a:lumMod val="75000"/>
                  </a:schemeClr>
                </a:solidFill>
              </a:rPr>
              <a:t>outside their comfort </a:t>
            </a:r>
            <a:r>
              <a:rPr lang="en-US" sz="2400" dirty="0" smtClean="0">
                <a:solidFill>
                  <a:schemeClr val="accent5">
                    <a:lumMod val="75000"/>
                  </a:schemeClr>
                </a:solidFill>
              </a:rPr>
              <a:t>zone. </a:t>
            </a:r>
          </a:p>
          <a:p>
            <a:pPr algn="ctr"/>
            <a:r>
              <a:rPr lang="en-US" sz="2400" dirty="0" smtClean="0">
                <a:solidFill>
                  <a:schemeClr val="accent5">
                    <a:lumMod val="75000"/>
                  </a:schemeClr>
                </a:solidFill>
              </a:rPr>
              <a:t>That’s where the magic happens.</a:t>
            </a:r>
          </a:p>
        </p:txBody>
      </p:sp>
      <p:sp>
        <p:nvSpPr>
          <p:cNvPr id="14" name="Rectangle 13"/>
          <p:cNvSpPr/>
          <p:nvPr/>
        </p:nvSpPr>
        <p:spPr>
          <a:xfrm>
            <a:off x="1040844" y="4778754"/>
            <a:ext cx="1223562" cy="1200328"/>
          </a:xfrm>
          <a:prstGeom prst="rect">
            <a:avLst/>
          </a:prstGeom>
        </p:spPr>
        <p:txBody>
          <a:bodyPr wrap="none">
            <a:spAutoFit/>
          </a:bodyPr>
          <a:lstStyle/>
          <a:p>
            <a:pPr algn="ctr"/>
            <a:r>
              <a:rPr lang="en-US" sz="2400" dirty="0" smtClean="0">
                <a:solidFill>
                  <a:schemeClr val="bg1"/>
                </a:solidFill>
              </a:rPr>
              <a:t>Our </a:t>
            </a:r>
          </a:p>
          <a:p>
            <a:pPr algn="ctr"/>
            <a:r>
              <a:rPr lang="en-US" sz="2400" dirty="0" smtClean="0">
                <a:solidFill>
                  <a:schemeClr val="bg1"/>
                </a:solidFill>
              </a:rPr>
              <a:t>Comfort </a:t>
            </a:r>
          </a:p>
          <a:p>
            <a:pPr algn="ctr"/>
            <a:r>
              <a:rPr lang="en-US" sz="2400" dirty="0" smtClean="0">
                <a:solidFill>
                  <a:schemeClr val="bg1"/>
                </a:solidFill>
              </a:rPr>
              <a:t>Zone</a:t>
            </a:r>
            <a:endParaRPr lang="en-US" sz="2400" dirty="0">
              <a:solidFill>
                <a:schemeClr val="bg1"/>
              </a:solidFill>
            </a:endParaRPr>
          </a:p>
        </p:txBody>
      </p:sp>
      <p:pic>
        <p:nvPicPr>
          <p:cNvPr id="18" name="Picture 17" descr="man-steppgin-high cop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792019" y="3166534"/>
            <a:ext cx="1355540" cy="3146381"/>
          </a:xfrm>
          <a:prstGeom prst="rect">
            <a:avLst/>
          </a:prstGeom>
        </p:spPr>
      </p:pic>
      <p:sp>
        <p:nvSpPr>
          <p:cNvPr id="19" name="Right Arrow 18"/>
          <p:cNvSpPr/>
          <p:nvPr/>
        </p:nvSpPr>
        <p:spPr>
          <a:xfrm>
            <a:off x="2504156" y="4555065"/>
            <a:ext cx="340648" cy="30921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4384747" y="4419589"/>
            <a:ext cx="340648" cy="30921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278808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tx2"/>
                </a:solidFill>
              </a:rPr>
              <a:t>Instead: Be </a:t>
            </a:r>
            <a:r>
              <a:rPr lang="en-US" sz="3200" dirty="0">
                <a:solidFill>
                  <a:schemeClr val="tx2"/>
                </a:solidFill>
              </a:rPr>
              <a:t>Honest, but be Kind</a:t>
            </a:r>
          </a:p>
        </p:txBody>
      </p:sp>
      <p:sp>
        <p:nvSpPr>
          <p:cNvPr id="3" name="TextBox 2"/>
          <p:cNvSpPr txBox="1"/>
          <p:nvPr/>
        </p:nvSpPr>
        <p:spPr>
          <a:xfrm>
            <a:off x="850542" y="2546101"/>
            <a:ext cx="7440566" cy="1846659"/>
          </a:xfrm>
          <a:prstGeom prst="rect">
            <a:avLst/>
          </a:prstGeom>
          <a:noFill/>
        </p:spPr>
        <p:txBody>
          <a:bodyPr wrap="square" rtlCol="0">
            <a:spAutoFit/>
          </a:bodyPr>
          <a:lstStyle/>
          <a:p>
            <a:pPr algn="ctr"/>
            <a:r>
              <a:rPr lang="en-US" sz="3800" dirty="0" smtClean="0">
                <a:solidFill>
                  <a:schemeClr val="tx1">
                    <a:lumMod val="50000"/>
                  </a:schemeClr>
                </a:solidFill>
                <a:latin typeface="Avenir Heavy Oblique"/>
                <a:cs typeface="Avenir Heavy Oblique"/>
              </a:rPr>
              <a:t>“Tell yourself the truth in the kindest way possible”</a:t>
            </a:r>
          </a:p>
          <a:p>
            <a:pPr algn="ctr"/>
            <a:r>
              <a:rPr lang="en-US" sz="3800" dirty="0" smtClean="0">
                <a:solidFill>
                  <a:schemeClr val="tx1">
                    <a:lumMod val="50000"/>
                  </a:schemeClr>
                </a:solidFill>
                <a:latin typeface="Avenir Heavy Oblique"/>
                <a:cs typeface="Avenir Heavy Oblique"/>
              </a:rPr>
              <a:t>~Nancy Gabriel</a:t>
            </a:r>
            <a:endParaRPr lang="en-US" sz="3800" dirty="0">
              <a:solidFill>
                <a:schemeClr val="tx1">
                  <a:lumMod val="50000"/>
                </a:schemeClr>
              </a:solidFill>
              <a:latin typeface="Avenir Heavy Oblique"/>
              <a:cs typeface="Avenir Heavy Oblique"/>
            </a:endParaRPr>
          </a:p>
        </p:txBody>
      </p:sp>
    </p:spTree>
    <p:extLst>
      <p:ext uri="{BB962C8B-B14F-4D97-AF65-F5344CB8AC3E}">
        <p14:creationId xmlns:p14="http://schemas.microsoft.com/office/powerpoint/2010/main" val="387927273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Mentor Fatigue</a:t>
            </a:r>
            <a:endParaRPr lang="en-US" dirty="0"/>
          </a:p>
        </p:txBody>
      </p:sp>
      <p:sp>
        <p:nvSpPr>
          <p:cNvPr id="4" name="TextBox 3"/>
          <p:cNvSpPr txBox="1"/>
          <p:nvPr/>
        </p:nvSpPr>
        <p:spPr>
          <a:xfrm>
            <a:off x="1286189" y="1880776"/>
            <a:ext cx="6591719" cy="3970318"/>
          </a:xfrm>
          <a:prstGeom prst="rect">
            <a:avLst/>
          </a:prstGeom>
          <a:noFill/>
        </p:spPr>
        <p:txBody>
          <a:bodyPr wrap="square" rtlCol="0">
            <a:spAutoFit/>
          </a:bodyPr>
          <a:lstStyle/>
          <a:p>
            <a:r>
              <a:rPr lang="en-US" sz="2800" dirty="0" smtClean="0">
                <a:solidFill>
                  <a:schemeClr val="accent3">
                    <a:lumMod val="75000"/>
                  </a:schemeClr>
                </a:solidFill>
              </a:rPr>
              <a:t>If you are the mentee:</a:t>
            </a:r>
          </a:p>
          <a:p>
            <a:pPr marL="457200" indent="-457200">
              <a:buFont typeface="Arial"/>
              <a:buChar char="•"/>
            </a:pPr>
            <a:r>
              <a:rPr lang="en-US" sz="2800" dirty="0" smtClean="0">
                <a:solidFill>
                  <a:schemeClr val="accent3">
                    <a:lumMod val="75000"/>
                  </a:schemeClr>
                </a:solidFill>
              </a:rPr>
              <a:t>Be concise </a:t>
            </a:r>
          </a:p>
          <a:p>
            <a:pPr marL="457200" indent="-457200">
              <a:buFont typeface="Arial"/>
              <a:buChar char="•"/>
            </a:pPr>
            <a:r>
              <a:rPr lang="en-US" sz="2800" dirty="0" smtClean="0">
                <a:solidFill>
                  <a:schemeClr val="accent3">
                    <a:lumMod val="75000"/>
                  </a:schemeClr>
                </a:solidFill>
              </a:rPr>
              <a:t>Be engaged</a:t>
            </a:r>
          </a:p>
          <a:p>
            <a:pPr marL="457200" indent="-457200">
              <a:buFont typeface="Arial"/>
              <a:buChar char="•"/>
            </a:pPr>
            <a:r>
              <a:rPr lang="en-US" sz="2800" dirty="0" smtClean="0">
                <a:solidFill>
                  <a:schemeClr val="accent3">
                    <a:lumMod val="75000"/>
                  </a:schemeClr>
                </a:solidFill>
              </a:rPr>
              <a:t>Be proactive</a:t>
            </a:r>
          </a:p>
          <a:p>
            <a:pPr marL="457200" indent="-457200">
              <a:buFont typeface="Arial"/>
              <a:buChar char="•"/>
            </a:pPr>
            <a:endParaRPr lang="en-US" sz="2800" dirty="0" smtClean="0">
              <a:solidFill>
                <a:schemeClr val="accent3">
                  <a:lumMod val="75000"/>
                </a:schemeClr>
              </a:solidFill>
            </a:endParaRPr>
          </a:p>
          <a:p>
            <a:r>
              <a:rPr lang="en-US" sz="2800" dirty="0" smtClean="0">
                <a:solidFill>
                  <a:schemeClr val="accent3">
                    <a:lumMod val="75000"/>
                  </a:schemeClr>
                </a:solidFill>
              </a:rPr>
              <a:t>If you are the mentor:</a:t>
            </a:r>
          </a:p>
          <a:p>
            <a:pPr marL="457200" indent="-457200">
              <a:buFont typeface="Arial"/>
              <a:buChar char="•"/>
            </a:pPr>
            <a:r>
              <a:rPr lang="en-US" sz="2800" dirty="0">
                <a:solidFill>
                  <a:schemeClr val="accent3">
                    <a:lumMod val="75000"/>
                  </a:schemeClr>
                </a:solidFill>
              </a:rPr>
              <a:t>K</a:t>
            </a:r>
            <a:r>
              <a:rPr lang="en-US" sz="2800" dirty="0" smtClean="0">
                <a:solidFill>
                  <a:schemeClr val="accent3">
                    <a:lumMod val="75000"/>
                  </a:schemeClr>
                </a:solidFill>
              </a:rPr>
              <a:t>now your boundaries</a:t>
            </a:r>
          </a:p>
          <a:p>
            <a:pPr marL="457200" indent="-457200">
              <a:buFont typeface="Arial"/>
              <a:buChar char="•"/>
            </a:pPr>
            <a:r>
              <a:rPr lang="en-US" sz="2800" dirty="0">
                <a:solidFill>
                  <a:schemeClr val="accent3">
                    <a:lumMod val="75000"/>
                  </a:schemeClr>
                </a:solidFill>
              </a:rPr>
              <a:t>S</a:t>
            </a:r>
            <a:r>
              <a:rPr lang="en-US" sz="2800" dirty="0" smtClean="0">
                <a:solidFill>
                  <a:schemeClr val="accent3">
                    <a:lumMod val="75000"/>
                  </a:schemeClr>
                </a:solidFill>
              </a:rPr>
              <a:t>et clear mentor hours</a:t>
            </a:r>
          </a:p>
          <a:p>
            <a:pPr marL="457200" indent="-457200">
              <a:buFont typeface="Arial"/>
              <a:buChar char="•"/>
            </a:pPr>
            <a:r>
              <a:rPr lang="en-US" sz="2800" dirty="0" smtClean="0">
                <a:solidFill>
                  <a:schemeClr val="accent3">
                    <a:lumMod val="75000"/>
                  </a:schemeClr>
                </a:solidFill>
              </a:rPr>
              <a:t>Communicate clearly</a:t>
            </a:r>
            <a:endParaRPr lang="en-US" sz="2800" dirty="0">
              <a:solidFill>
                <a:schemeClr val="accent3">
                  <a:lumMod val="75000"/>
                </a:schemeClr>
              </a:solidFill>
            </a:endParaRPr>
          </a:p>
        </p:txBody>
      </p:sp>
    </p:spTree>
    <p:extLst>
      <p:ext uri="{BB962C8B-B14F-4D97-AF65-F5344CB8AC3E}">
        <p14:creationId xmlns:p14="http://schemas.microsoft.com/office/powerpoint/2010/main" val="806587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Mentors Inspire</a:t>
            </a:r>
            <a:endParaRPr lang="en-US" dirty="0"/>
          </a:p>
        </p:txBody>
      </p:sp>
      <p:sp>
        <p:nvSpPr>
          <p:cNvPr id="3" name="Content Placeholder 2"/>
          <p:cNvSpPr>
            <a:spLocks noGrp="1"/>
          </p:cNvSpPr>
          <p:nvPr>
            <p:ph sz="quarter" idx="1"/>
          </p:nvPr>
        </p:nvSpPr>
        <p:spPr>
          <a:xfrm>
            <a:off x="301752" y="3033628"/>
            <a:ext cx="8503920" cy="3065419"/>
          </a:xfrm>
        </p:spPr>
        <p:txBody>
          <a:bodyPr>
            <a:normAutofit/>
          </a:bodyPr>
          <a:lstStyle/>
          <a:p>
            <a:pPr marL="0" indent="0" algn="ctr">
              <a:buNone/>
            </a:pPr>
            <a:r>
              <a:rPr lang="en-US" sz="4000" smtClean="0">
                <a:solidFill>
                  <a:schemeClr val="tx1">
                    <a:lumMod val="50000"/>
                  </a:schemeClr>
                </a:solidFill>
                <a:latin typeface="Avenir Heavy Oblique"/>
                <a:cs typeface="Avenir Heavy Oblique"/>
              </a:rPr>
              <a:t>A </a:t>
            </a:r>
            <a:r>
              <a:rPr lang="en-US" sz="4000" dirty="0">
                <a:solidFill>
                  <a:schemeClr val="tx1">
                    <a:lumMod val="50000"/>
                  </a:schemeClr>
                </a:solidFill>
                <a:latin typeface="Avenir Heavy Oblique"/>
                <a:cs typeface="Avenir Heavy Oblique"/>
              </a:rPr>
              <a:t>life well-lived is the best gift </a:t>
            </a:r>
            <a:r>
              <a:rPr lang="en-US" sz="4000">
                <a:solidFill>
                  <a:schemeClr val="tx1">
                    <a:lumMod val="50000"/>
                  </a:schemeClr>
                </a:solidFill>
                <a:latin typeface="Avenir Heavy Oblique"/>
                <a:cs typeface="Avenir Heavy Oblique"/>
              </a:rPr>
              <a:t>that </a:t>
            </a:r>
            <a:r>
              <a:rPr lang="en-US" sz="4000" smtClean="0">
                <a:solidFill>
                  <a:schemeClr val="tx1">
                    <a:lumMod val="50000"/>
                  </a:schemeClr>
                </a:solidFill>
                <a:latin typeface="Avenir Heavy Oblique"/>
                <a:cs typeface="Avenir Heavy Oblique"/>
              </a:rPr>
              <a:t>you can </a:t>
            </a:r>
            <a:r>
              <a:rPr lang="en-US" sz="4000">
                <a:solidFill>
                  <a:schemeClr val="tx1">
                    <a:lumMod val="50000"/>
                  </a:schemeClr>
                </a:solidFill>
                <a:latin typeface="Avenir Heavy Oblique"/>
                <a:cs typeface="Avenir Heavy Oblique"/>
              </a:rPr>
              <a:t>give</a:t>
            </a:r>
            <a:r>
              <a:rPr lang="en-US" sz="4000" smtClean="0">
                <a:solidFill>
                  <a:schemeClr val="tx1">
                    <a:lumMod val="50000"/>
                  </a:schemeClr>
                </a:solidFill>
                <a:latin typeface="Avenir Heavy Oblique"/>
                <a:cs typeface="Avenir Heavy Oblique"/>
              </a:rPr>
              <a:t>.</a:t>
            </a:r>
            <a:endParaRPr lang="en-US" sz="4000" dirty="0">
              <a:solidFill>
                <a:schemeClr val="tx1">
                  <a:lumMod val="50000"/>
                </a:schemeClr>
              </a:solidFill>
              <a:latin typeface="Avenir Heavy Oblique"/>
              <a:cs typeface="Avenir Heavy Oblique"/>
            </a:endParaRPr>
          </a:p>
        </p:txBody>
      </p:sp>
    </p:spTree>
    <p:extLst>
      <p:ext uri="{BB962C8B-B14F-4D97-AF65-F5344CB8AC3E}">
        <p14:creationId xmlns:p14="http://schemas.microsoft.com/office/powerpoint/2010/main" val="285200165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20000"/>
          </a:bodyPr>
          <a:lstStyle/>
          <a:p>
            <a:r>
              <a:rPr lang="en-US" dirty="0"/>
              <a:t>Christina Aldan, </a:t>
            </a:r>
            <a:endParaRPr lang="en-US" dirty="0" smtClean="0"/>
          </a:p>
          <a:p>
            <a:r>
              <a:rPr lang="en-US" dirty="0" err="1" smtClean="0"/>
              <a:t>TEDx</a:t>
            </a:r>
            <a:r>
              <a:rPr lang="en-US" dirty="0" smtClean="0"/>
              <a:t> </a:t>
            </a:r>
            <a:r>
              <a:rPr lang="en-US" dirty="0"/>
              <a:t>Speaker and </a:t>
            </a:r>
            <a:r>
              <a:rPr lang="en-US" dirty="0" err="1"/>
              <a:t>Entrepreninja</a:t>
            </a:r>
            <a:endParaRPr lang="en-US" dirty="0"/>
          </a:p>
          <a:p>
            <a:endParaRPr lang="en-US" dirty="0"/>
          </a:p>
          <a:p>
            <a:r>
              <a:rPr lang="en-US" dirty="0"/>
              <a:t>@</a:t>
            </a:r>
            <a:r>
              <a:rPr lang="en-US" dirty="0" err="1"/>
              <a:t>luckygirliegirl</a:t>
            </a:r>
            <a:endParaRPr lang="en-US" dirty="0"/>
          </a:p>
          <a:p>
            <a:r>
              <a:rPr lang="en-US" dirty="0" err="1"/>
              <a:t>IAmAGoodMix.com</a:t>
            </a:r>
            <a:endParaRPr lang="en-US" dirty="0"/>
          </a:p>
          <a:p>
            <a:r>
              <a:rPr lang="en-US" dirty="0" err="1"/>
              <a:t>LG@LGDesigns.co</a:t>
            </a:r>
            <a:endParaRPr lang="en-US" dirty="0"/>
          </a:p>
          <a:p>
            <a:r>
              <a:rPr lang="en-US" dirty="0"/>
              <a:t>702.900.3419</a:t>
            </a:r>
          </a:p>
          <a:p>
            <a:endParaRPr lang="en-US" dirty="0"/>
          </a:p>
        </p:txBody>
      </p:sp>
      <p:sp>
        <p:nvSpPr>
          <p:cNvPr id="3" name="Title 2"/>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0456547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07024279"/>
              </p:ext>
            </p:extLst>
          </p:nvPr>
        </p:nvGraphicFramePr>
        <p:xfrm>
          <a:off x="85746" y="76339"/>
          <a:ext cx="8956888" cy="1723808"/>
        </p:xfrm>
        <a:graphic>
          <a:graphicData uri="http://schemas.openxmlformats.org/drawingml/2006/table">
            <a:tbl>
              <a:tblPr firstRow="1" bandRow="1">
                <a:tableStyleId>{5C22544A-7EE6-4342-B048-85BDC9FD1C3A}</a:tableStyleId>
              </a:tblPr>
              <a:tblGrid>
                <a:gridCol w="8956888"/>
              </a:tblGrid>
              <a:tr h="1723808">
                <a:tc>
                  <a:txBody>
                    <a:bodyPr/>
                    <a:lstStyle/>
                    <a:p>
                      <a:pPr algn="l"/>
                      <a:r>
                        <a:rPr lang="en-US" sz="2400" u="sng" dirty="0" smtClean="0">
                          <a:solidFill>
                            <a:srgbClr val="106A9A"/>
                          </a:solidFill>
                        </a:rPr>
                        <a:t>TITANIUM SPONSORS</a:t>
                      </a:r>
                      <a:endParaRPr lang="en-US" sz="2400" u="sng" dirty="0">
                        <a:solidFill>
                          <a:srgbClr val="106A9A"/>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pic>
        <p:nvPicPr>
          <p:cNvPr id="8" name="Picture 7" descr="Paige Technologies.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54570" y="422618"/>
            <a:ext cx="2251008" cy="1282506"/>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2197658287"/>
              </p:ext>
            </p:extLst>
          </p:nvPr>
        </p:nvGraphicFramePr>
        <p:xfrm>
          <a:off x="77504" y="1911927"/>
          <a:ext cx="8956888" cy="1813414"/>
        </p:xfrm>
        <a:graphic>
          <a:graphicData uri="http://schemas.openxmlformats.org/drawingml/2006/table">
            <a:tbl>
              <a:tblPr firstRow="1" bandRow="1">
                <a:tableStyleId>{5C22544A-7EE6-4342-B048-85BDC9FD1C3A}</a:tableStyleId>
              </a:tblPr>
              <a:tblGrid>
                <a:gridCol w="8956888"/>
              </a:tblGrid>
              <a:tr h="1813414">
                <a:tc>
                  <a:txBody>
                    <a:bodyPr/>
                    <a:lstStyle/>
                    <a:p>
                      <a:r>
                        <a:rPr lang="en-US" sz="2000" u="sng" dirty="0" smtClean="0">
                          <a:solidFill>
                            <a:srgbClr val="106A9A"/>
                          </a:solidFill>
                        </a:rPr>
                        <a:t>Platinum</a:t>
                      </a:r>
                      <a:r>
                        <a:rPr lang="en-US" sz="2000" u="sng" baseline="0" dirty="0" smtClean="0">
                          <a:solidFill>
                            <a:srgbClr val="106A9A"/>
                          </a:solidFill>
                        </a:rPr>
                        <a:t> Sponsors</a:t>
                      </a:r>
                      <a:endParaRPr lang="en-US" sz="2000" u="sng" dirty="0">
                        <a:solidFill>
                          <a:srgbClr val="106A9A"/>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pic>
        <p:nvPicPr>
          <p:cNvPr id="11" name="Picture 10" descr="Adaptive Solutions Group.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038087" y="79280"/>
            <a:ext cx="3932916" cy="773475"/>
          </a:xfrm>
          <a:prstGeom prst="rect">
            <a:avLst/>
          </a:prstGeom>
        </p:spPr>
      </p:pic>
      <p:graphicFrame>
        <p:nvGraphicFramePr>
          <p:cNvPr id="21" name="Table 20"/>
          <p:cNvGraphicFramePr>
            <a:graphicFrameLocks noGrp="1"/>
          </p:cNvGraphicFramePr>
          <p:nvPr>
            <p:extLst>
              <p:ext uri="{D42A27DB-BD31-4B8C-83A1-F6EECF244321}">
                <p14:modId xmlns:p14="http://schemas.microsoft.com/office/powerpoint/2010/main" val="2309619866"/>
              </p:ext>
            </p:extLst>
          </p:nvPr>
        </p:nvGraphicFramePr>
        <p:xfrm>
          <a:off x="85746" y="3852862"/>
          <a:ext cx="8956888" cy="2903538"/>
        </p:xfrm>
        <a:graphic>
          <a:graphicData uri="http://schemas.openxmlformats.org/drawingml/2006/table">
            <a:tbl>
              <a:tblPr firstRow="1" bandRow="1">
                <a:tableStyleId>{5C22544A-7EE6-4342-B048-85BDC9FD1C3A}</a:tableStyleId>
              </a:tblPr>
              <a:tblGrid>
                <a:gridCol w="8956888"/>
              </a:tblGrid>
              <a:tr h="2903538">
                <a:tc>
                  <a:txBody>
                    <a:bodyPr/>
                    <a:lstStyle/>
                    <a:p>
                      <a:r>
                        <a:rPr lang="en-US" u="sng" baseline="0" dirty="0" smtClean="0">
                          <a:solidFill>
                            <a:srgbClr val="106A9A"/>
                          </a:solidFill>
                        </a:rPr>
                        <a:t>Gold Sponsors</a:t>
                      </a:r>
                      <a:endParaRPr lang="en-US" u="sng" baseline="0" dirty="0">
                        <a:solidFill>
                          <a:srgbClr val="106A9A"/>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pic>
        <p:nvPicPr>
          <p:cNvPr id="23" name="Picture 22" descr="Bradford and Galt.png"/>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6850339" y="3944782"/>
            <a:ext cx="794074" cy="544508"/>
          </a:xfrm>
          <a:prstGeom prst="rect">
            <a:avLst/>
          </a:prstGeom>
        </p:spPr>
      </p:pic>
      <p:pic>
        <p:nvPicPr>
          <p:cNvPr id="24" name="Picture 23" descr="Centriq Training.png"/>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792273" y="6155677"/>
            <a:ext cx="1273457" cy="539097"/>
          </a:xfrm>
          <a:prstGeom prst="rect">
            <a:avLst/>
          </a:prstGeom>
        </p:spPr>
      </p:pic>
      <p:pic>
        <p:nvPicPr>
          <p:cNvPr id="25" name="Picture 24" descr="Cerner.png"/>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542464" y="4092019"/>
            <a:ext cx="1167630" cy="316929"/>
          </a:xfrm>
          <a:prstGeom prst="rect">
            <a:avLst/>
          </a:prstGeom>
        </p:spPr>
      </p:pic>
      <p:pic>
        <p:nvPicPr>
          <p:cNvPr id="28" name="Picture 27" descr="DSI.png"/>
          <p:cNvPicPr>
            <a:picLocks noChangeAspect="1"/>
          </p:cNvPicPr>
          <p:nvPr/>
        </p:nvPicPr>
        <p:blipFill>
          <a:blip r:embed="rId8" cstate="hqprint">
            <a:extLst>
              <a:ext uri="{28A0092B-C50C-407E-A947-70E740481C1C}">
                <a14:useLocalDpi xmlns:a14="http://schemas.microsoft.com/office/drawing/2010/main"/>
              </a:ext>
            </a:extLst>
          </a:blip>
          <a:stretch>
            <a:fillRect/>
          </a:stretch>
        </p:blipFill>
        <p:spPr>
          <a:xfrm>
            <a:off x="209032" y="4327012"/>
            <a:ext cx="869920" cy="282784"/>
          </a:xfrm>
          <a:prstGeom prst="rect">
            <a:avLst/>
          </a:prstGeom>
        </p:spPr>
      </p:pic>
      <p:pic>
        <p:nvPicPr>
          <p:cNvPr id="29" name="Picture 28" descr="Garmin.png"/>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7768724" y="3929454"/>
            <a:ext cx="1221914" cy="331662"/>
          </a:xfrm>
          <a:prstGeom prst="rect">
            <a:avLst/>
          </a:prstGeom>
        </p:spPr>
      </p:pic>
      <p:pic>
        <p:nvPicPr>
          <p:cNvPr id="31" name="Picture 30" descr="Keyhole Software.png"/>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3124491" y="3965280"/>
            <a:ext cx="1285045" cy="465065"/>
          </a:xfrm>
          <a:prstGeom prst="rect">
            <a:avLst/>
          </a:prstGeom>
        </p:spPr>
      </p:pic>
      <p:pic>
        <p:nvPicPr>
          <p:cNvPr id="32" name="Picture 31" descr="KU Edwards Campus.png"/>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7552423" y="1931731"/>
            <a:ext cx="1468114" cy="1174490"/>
          </a:xfrm>
          <a:prstGeom prst="rect">
            <a:avLst/>
          </a:prstGeom>
        </p:spPr>
      </p:pic>
      <p:pic>
        <p:nvPicPr>
          <p:cNvPr id="33" name="Picture 32" descr="LRS Consulting Services.png"/>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936804" y="4785402"/>
            <a:ext cx="1349747" cy="449915"/>
          </a:xfrm>
          <a:prstGeom prst="rect">
            <a:avLst/>
          </a:prstGeom>
        </p:spPr>
      </p:pic>
      <p:pic>
        <p:nvPicPr>
          <p:cNvPr id="37" name="Picture 36" descr="Oakwood Systems.png"/>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1609624" y="3903081"/>
            <a:ext cx="1514867" cy="380881"/>
          </a:xfrm>
          <a:prstGeom prst="rect">
            <a:avLst/>
          </a:prstGeom>
        </p:spPr>
      </p:pic>
      <p:pic>
        <p:nvPicPr>
          <p:cNvPr id="39" name="Picture 38" descr="Stackify.png"/>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3525240" y="3085364"/>
            <a:ext cx="1882973" cy="629450"/>
          </a:xfrm>
          <a:prstGeom prst="rect">
            <a:avLst/>
          </a:prstGeom>
        </p:spPr>
      </p:pic>
      <p:pic>
        <p:nvPicPr>
          <p:cNvPr id="42" name="Picture 41" descr="UnitedLex.png"/>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7545068" y="5089641"/>
            <a:ext cx="1314797" cy="323064"/>
          </a:xfrm>
          <a:prstGeom prst="rect">
            <a:avLst/>
          </a:prstGeom>
        </p:spPr>
      </p:pic>
      <p:pic>
        <p:nvPicPr>
          <p:cNvPr id="14" name="Picture 13" descr="DST.png"/>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5639747" y="4550550"/>
            <a:ext cx="704469" cy="634023"/>
          </a:xfrm>
          <a:prstGeom prst="rect">
            <a:avLst/>
          </a:prstGeom>
        </p:spPr>
      </p:pic>
      <p:pic>
        <p:nvPicPr>
          <p:cNvPr id="12" name="Picture 11" descr="Balance Innovations.png"/>
          <p:cNvPicPr>
            <a:picLocks noChangeAspect="1"/>
          </p:cNvPicPr>
          <p:nvPr/>
        </p:nvPicPr>
        <p:blipFill>
          <a:blip r:embed="rId17" cstate="hqprint">
            <a:extLst>
              <a:ext uri="{28A0092B-C50C-407E-A947-70E740481C1C}">
                <a14:useLocalDpi xmlns:a14="http://schemas.microsoft.com/office/drawing/2010/main"/>
              </a:ext>
            </a:extLst>
          </a:blip>
          <a:stretch>
            <a:fillRect/>
          </a:stretch>
        </p:blipFill>
        <p:spPr>
          <a:xfrm>
            <a:off x="158999" y="4881451"/>
            <a:ext cx="662388" cy="523797"/>
          </a:xfrm>
          <a:prstGeom prst="rect">
            <a:avLst/>
          </a:prstGeom>
        </p:spPr>
      </p:pic>
      <p:pic>
        <p:nvPicPr>
          <p:cNvPr id="16" name="Picture 15" descr="Jack Henry And Associates.png"/>
          <p:cNvPicPr>
            <a:picLocks noChangeAspect="1"/>
          </p:cNvPicPr>
          <p:nvPr/>
        </p:nvPicPr>
        <p:blipFill>
          <a:blip r:embed="rId18">
            <a:extLst>
              <a:ext uri="{28A0092B-C50C-407E-A947-70E740481C1C}">
                <a14:useLocalDpi xmlns:a14="http://schemas.microsoft.com/office/drawing/2010/main"/>
              </a:ext>
            </a:extLst>
          </a:blip>
          <a:stretch>
            <a:fillRect/>
          </a:stretch>
        </p:blipFill>
        <p:spPr>
          <a:xfrm>
            <a:off x="5420882" y="1972756"/>
            <a:ext cx="2278005" cy="540213"/>
          </a:xfrm>
          <a:prstGeom prst="rect">
            <a:avLst/>
          </a:prstGeom>
        </p:spPr>
      </p:pic>
      <p:pic>
        <p:nvPicPr>
          <p:cNvPr id="6" name="Picture 5"/>
          <p:cNvPicPr>
            <a:picLocks noChangeAspect="1"/>
          </p:cNvPicPr>
          <p:nvPr/>
        </p:nvPicPr>
        <p:blipFill>
          <a:blip r:embed="rId19" cstate="hqprint">
            <a:extLst>
              <a:ext uri="{28A0092B-C50C-407E-A947-70E740481C1C}">
                <a14:useLocalDpi xmlns:a14="http://schemas.microsoft.com/office/drawing/2010/main"/>
              </a:ext>
            </a:extLst>
          </a:blip>
          <a:stretch>
            <a:fillRect/>
          </a:stretch>
        </p:blipFill>
        <p:spPr>
          <a:xfrm>
            <a:off x="2913219" y="1957097"/>
            <a:ext cx="2218400" cy="534100"/>
          </a:xfrm>
          <a:prstGeom prst="rect">
            <a:avLst/>
          </a:prstGeom>
        </p:spPr>
      </p:pic>
      <p:pic>
        <p:nvPicPr>
          <p:cNvPr id="17" name="Picture 16" descr="2011_Commerce_4C.PNG"/>
          <p:cNvPicPr>
            <a:picLocks noChangeAspect="1"/>
          </p:cNvPicPr>
          <p:nvPr/>
        </p:nvPicPr>
        <p:blipFill>
          <a:blip r:embed="rId20" cstate="hqprint">
            <a:extLst>
              <a:ext uri="{28A0092B-C50C-407E-A947-70E740481C1C}">
                <a14:useLocalDpi xmlns:a14="http://schemas.microsoft.com/office/drawing/2010/main"/>
              </a:ext>
            </a:extLst>
          </a:blip>
          <a:stretch>
            <a:fillRect/>
          </a:stretch>
        </p:blipFill>
        <p:spPr>
          <a:xfrm>
            <a:off x="2394351" y="4623832"/>
            <a:ext cx="1726884" cy="272809"/>
          </a:xfrm>
          <a:prstGeom prst="rect">
            <a:avLst/>
          </a:prstGeom>
        </p:spPr>
      </p:pic>
      <p:pic>
        <p:nvPicPr>
          <p:cNvPr id="3" name="Picture 2"/>
          <p:cNvPicPr>
            <a:picLocks noChangeAspect="1"/>
          </p:cNvPicPr>
          <p:nvPr/>
        </p:nvPicPr>
        <p:blipFill>
          <a:blip r:embed="rId21" cstate="hqprint">
            <a:extLst>
              <a:ext uri="{28A0092B-C50C-407E-A947-70E740481C1C}">
                <a14:useLocalDpi xmlns:a14="http://schemas.microsoft.com/office/drawing/2010/main"/>
              </a:ext>
            </a:extLst>
          </a:blip>
          <a:stretch>
            <a:fillRect/>
          </a:stretch>
        </p:blipFill>
        <p:spPr>
          <a:xfrm>
            <a:off x="5408214" y="932264"/>
            <a:ext cx="3303214" cy="803957"/>
          </a:xfrm>
          <a:prstGeom prst="rect">
            <a:avLst/>
          </a:prstGeom>
        </p:spPr>
      </p:pic>
      <p:pic>
        <p:nvPicPr>
          <p:cNvPr id="40" name="Picture 39"/>
          <p:cNvPicPr>
            <a:picLocks noChangeAspect="1"/>
          </p:cNvPicPr>
          <p:nvPr/>
        </p:nvPicPr>
        <p:blipFill>
          <a:blip r:embed="rId22">
            <a:extLst>
              <a:ext uri="{28A0092B-C50C-407E-A947-70E740481C1C}">
                <a14:useLocalDpi xmlns:a14="http://schemas.microsoft.com/office/drawing/2010/main"/>
              </a:ext>
            </a:extLst>
          </a:blip>
          <a:stretch>
            <a:fillRect/>
          </a:stretch>
        </p:blipFill>
        <p:spPr>
          <a:xfrm>
            <a:off x="125575" y="2442821"/>
            <a:ext cx="2399407" cy="554030"/>
          </a:xfrm>
          <a:prstGeom prst="rect">
            <a:avLst/>
          </a:prstGeom>
        </p:spPr>
      </p:pic>
      <p:pic>
        <p:nvPicPr>
          <p:cNvPr id="41" name="Picture 40"/>
          <p:cNvPicPr>
            <a:picLocks noChangeAspect="1"/>
          </p:cNvPicPr>
          <p:nvPr/>
        </p:nvPicPr>
        <p:blipFill>
          <a:blip r:embed="rId23">
            <a:extLst>
              <a:ext uri="{28A0092B-C50C-407E-A947-70E740481C1C}">
                <a14:useLocalDpi xmlns:a14="http://schemas.microsoft.com/office/drawing/2010/main"/>
              </a:ext>
            </a:extLst>
          </a:blip>
          <a:stretch>
            <a:fillRect/>
          </a:stretch>
        </p:blipFill>
        <p:spPr>
          <a:xfrm>
            <a:off x="5590714" y="3129376"/>
            <a:ext cx="3019886" cy="668834"/>
          </a:xfrm>
          <a:prstGeom prst="rect">
            <a:avLst/>
          </a:prstGeom>
        </p:spPr>
      </p:pic>
      <p:pic>
        <p:nvPicPr>
          <p:cNvPr id="2" name="Picture 1"/>
          <p:cNvPicPr>
            <a:picLocks noChangeAspect="1"/>
          </p:cNvPicPr>
          <p:nvPr/>
        </p:nvPicPr>
        <p:blipFill>
          <a:blip r:embed="rId24">
            <a:extLst>
              <a:ext uri="{28A0092B-C50C-407E-A947-70E740481C1C}">
                <a14:useLocalDpi xmlns:a14="http://schemas.microsoft.com/office/drawing/2010/main"/>
              </a:ext>
            </a:extLst>
          </a:blip>
          <a:stretch>
            <a:fillRect/>
          </a:stretch>
        </p:blipFill>
        <p:spPr>
          <a:xfrm>
            <a:off x="290943" y="3060010"/>
            <a:ext cx="1995608" cy="647223"/>
          </a:xfrm>
          <a:prstGeom prst="rect">
            <a:avLst/>
          </a:prstGeom>
        </p:spPr>
      </p:pic>
      <p:sp>
        <p:nvSpPr>
          <p:cNvPr id="4" name="TextBox 3"/>
          <p:cNvSpPr txBox="1"/>
          <p:nvPr/>
        </p:nvSpPr>
        <p:spPr>
          <a:xfrm>
            <a:off x="-1397000" y="4318000"/>
            <a:ext cx="184731" cy="369332"/>
          </a:xfrm>
          <a:prstGeom prst="rect">
            <a:avLst/>
          </a:prstGeom>
          <a:noFill/>
        </p:spPr>
        <p:txBody>
          <a:bodyPr wrap="none" rtlCol="0">
            <a:spAutoFit/>
          </a:bodyPr>
          <a:lstStyle/>
          <a:p>
            <a:endParaRPr lang="en-US" dirty="0"/>
          </a:p>
        </p:txBody>
      </p:sp>
      <p:pic>
        <p:nvPicPr>
          <p:cNvPr id="7" name="Picture 6"/>
          <p:cNvPicPr>
            <a:picLocks noChangeAspect="1"/>
          </p:cNvPicPr>
          <p:nvPr/>
        </p:nvPicPr>
        <p:blipFill>
          <a:blip r:embed="rId25">
            <a:extLst>
              <a:ext uri="{28A0092B-C50C-407E-A947-70E740481C1C}">
                <a14:useLocalDpi xmlns:a14="http://schemas.microsoft.com/office/drawing/2010/main"/>
              </a:ext>
            </a:extLst>
          </a:blip>
          <a:stretch>
            <a:fillRect/>
          </a:stretch>
        </p:blipFill>
        <p:spPr>
          <a:xfrm>
            <a:off x="4378313" y="2556970"/>
            <a:ext cx="2660893" cy="517151"/>
          </a:xfrm>
          <a:prstGeom prst="rect">
            <a:avLst/>
          </a:prstGeom>
        </p:spPr>
      </p:pic>
      <p:pic>
        <p:nvPicPr>
          <p:cNvPr id="19" name="Picture 18"/>
          <p:cNvPicPr>
            <a:picLocks noChangeAspect="1"/>
          </p:cNvPicPr>
          <p:nvPr/>
        </p:nvPicPr>
        <p:blipFill>
          <a:blip r:embed="rId26">
            <a:extLst>
              <a:ext uri="{28A0092B-C50C-407E-A947-70E740481C1C}">
                <a14:useLocalDpi xmlns:a14="http://schemas.microsoft.com/office/drawing/2010/main"/>
              </a:ext>
            </a:extLst>
          </a:blip>
          <a:stretch>
            <a:fillRect/>
          </a:stretch>
        </p:blipFill>
        <p:spPr>
          <a:xfrm>
            <a:off x="2606959" y="2598240"/>
            <a:ext cx="1460961" cy="807535"/>
          </a:xfrm>
          <a:prstGeom prst="rect">
            <a:avLst/>
          </a:prstGeom>
        </p:spPr>
      </p:pic>
      <p:pic>
        <p:nvPicPr>
          <p:cNvPr id="22" name="Picture 21"/>
          <p:cNvPicPr>
            <a:picLocks noChangeAspect="1"/>
          </p:cNvPicPr>
          <p:nvPr/>
        </p:nvPicPr>
        <p:blipFill>
          <a:blip r:embed="rId27" cstate="hqprint">
            <a:extLst>
              <a:ext uri="{28A0092B-C50C-407E-A947-70E740481C1C}">
                <a14:useLocalDpi xmlns:a14="http://schemas.microsoft.com/office/drawing/2010/main"/>
              </a:ext>
            </a:extLst>
          </a:blip>
          <a:stretch>
            <a:fillRect/>
          </a:stretch>
        </p:blipFill>
        <p:spPr>
          <a:xfrm>
            <a:off x="6517247" y="4614023"/>
            <a:ext cx="1182931" cy="434156"/>
          </a:xfrm>
          <a:prstGeom prst="rect">
            <a:avLst/>
          </a:prstGeom>
        </p:spPr>
      </p:pic>
      <p:pic>
        <p:nvPicPr>
          <p:cNvPr id="26" name="Picture 25"/>
          <p:cNvPicPr>
            <a:picLocks noChangeAspect="1"/>
          </p:cNvPicPr>
          <p:nvPr/>
        </p:nvPicPr>
        <p:blipFill>
          <a:blip r:embed="rId28" cstate="hqprint">
            <a:extLst>
              <a:ext uri="{28A0092B-C50C-407E-A947-70E740481C1C}">
                <a14:useLocalDpi xmlns:a14="http://schemas.microsoft.com/office/drawing/2010/main"/>
              </a:ext>
            </a:extLst>
          </a:blip>
          <a:stretch>
            <a:fillRect/>
          </a:stretch>
        </p:blipFill>
        <p:spPr>
          <a:xfrm>
            <a:off x="7887385" y="4502937"/>
            <a:ext cx="972480" cy="455120"/>
          </a:xfrm>
          <a:prstGeom prst="rect">
            <a:avLst/>
          </a:prstGeom>
        </p:spPr>
      </p:pic>
      <p:pic>
        <p:nvPicPr>
          <p:cNvPr id="27" name="Picture 26"/>
          <p:cNvPicPr>
            <a:picLocks noChangeAspect="1"/>
          </p:cNvPicPr>
          <p:nvPr/>
        </p:nvPicPr>
        <p:blipFill>
          <a:blip r:embed="rId29" cstate="hqprint">
            <a:extLst>
              <a:ext uri="{28A0092B-C50C-407E-A947-70E740481C1C}">
                <a14:useLocalDpi xmlns:a14="http://schemas.microsoft.com/office/drawing/2010/main"/>
              </a:ext>
            </a:extLst>
          </a:blip>
          <a:stretch>
            <a:fillRect/>
          </a:stretch>
        </p:blipFill>
        <p:spPr>
          <a:xfrm>
            <a:off x="4286064" y="4464202"/>
            <a:ext cx="1208945" cy="392355"/>
          </a:xfrm>
          <a:prstGeom prst="rect">
            <a:avLst/>
          </a:prstGeom>
        </p:spPr>
      </p:pic>
      <p:pic>
        <p:nvPicPr>
          <p:cNvPr id="30" name="Picture 29"/>
          <p:cNvPicPr>
            <a:picLocks noChangeAspect="1"/>
          </p:cNvPicPr>
          <p:nvPr/>
        </p:nvPicPr>
        <p:blipFill>
          <a:blip r:embed="rId30" cstate="hqprint">
            <a:extLst>
              <a:ext uri="{28A0092B-C50C-407E-A947-70E740481C1C}">
                <a14:useLocalDpi xmlns:a14="http://schemas.microsoft.com/office/drawing/2010/main"/>
              </a:ext>
            </a:extLst>
          </a:blip>
          <a:stretch>
            <a:fillRect/>
          </a:stretch>
        </p:blipFill>
        <p:spPr>
          <a:xfrm>
            <a:off x="4066324" y="5490808"/>
            <a:ext cx="1383216" cy="241131"/>
          </a:xfrm>
          <a:prstGeom prst="rect">
            <a:avLst/>
          </a:prstGeom>
        </p:spPr>
      </p:pic>
      <p:pic>
        <p:nvPicPr>
          <p:cNvPr id="34" name="Picture 33"/>
          <p:cNvPicPr>
            <a:picLocks noChangeAspect="1"/>
          </p:cNvPicPr>
          <p:nvPr/>
        </p:nvPicPr>
        <p:blipFill>
          <a:blip r:embed="rId31">
            <a:extLst>
              <a:ext uri="{28A0092B-C50C-407E-A947-70E740481C1C}">
                <a14:useLocalDpi xmlns:a14="http://schemas.microsoft.com/office/drawing/2010/main"/>
              </a:ext>
            </a:extLst>
          </a:blip>
          <a:stretch>
            <a:fillRect/>
          </a:stretch>
        </p:blipFill>
        <p:spPr>
          <a:xfrm>
            <a:off x="1282873" y="4282428"/>
            <a:ext cx="1420897" cy="308891"/>
          </a:xfrm>
          <a:prstGeom prst="rect">
            <a:avLst/>
          </a:prstGeom>
        </p:spPr>
      </p:pic>
      <p:pic>
        <p:nvPicPr>
          <p:cNvPr id="35" name="Picture 34"/>
          <p:cNvPicPr>
            <a:picLocks noChangeAspect="1"/>
          </p:cNvPicPr>
          <p:nvPr/>
        </p:nvPicPr>
        <p:blipFill>
          <a:blip r:embed="rId32" cstate="hqprint">
            <a:extLst>
              <a:ext uri="{28A0092B-C50C-407E-A947-70E740481C1C}">
                <a14:useLocalDpi xmlns:a14="http://schemas.microsoft.com/office/drawing/2010/main"/>
              </a:ext>
            </a:extLst>
          </a:blip>
          <a:stretch>
            <a:fillRect/>
          </a:stretch>
        </p:blipFill>
        <p:spPr>
          <a:xfrm>
            <a:off x="5752126" y="3925589"/>
            <a:ext cx="1038135" cy="497440"/>
          </a:xfrm>
          <a:prstGeom prst="rect">
            <a:avLst/>
          </a:prstGeom>
        </p:spPr>
      </p:pic>
      <p:pic>
        <p:nvPicPr>
          <p:cNvPr id="36" name="Picture 35"/>
          <p:cNvPicPr>
            <a:picLocks noChangeAspect="1"/>
          </p:cNvPicPr>
          <p:nvPr/>
        </p:nvPicPr>
        <p:blipFill>
          <a:blip r:embed="rId33" cstate="hqprint">
            <a:extLst>
              <a:ext uri="{28A0092B-C50C-407E-A947-70E740481C1C}">
                <a14:useLocalDpi xmlns:a14="http://schemas.microsoft.com/office/drawing/2010/main"/>
              </a:ext>
            </a:extLst>
          </a:blip>
          <a:stretch>
            <a:fillRect/>
          </a:stretch>
        </p:blipFill>
        <p:spPr>
          <a:xfrm>
            <a:off x="273883" y="5832152"/>
            <a:ext cx="1317088" cy="243846"/>
          </a:xfrm>
          <a:prstGeom prst="rect">
            <a:avLst/>
          </a:prstGeom>
        </p:spPr>
      </p:pic>
      <p:pic>
        <p:nvPicPr>
          <p:cNvPr id="38" name="Picture 37"/>
          <p:cNvPicPr>
            <a:picLocks noChangeAspect="1"/>
          </p:cNvPicPr>
          <p:nvPr/>
        </p:nvPicPr>
        <p:blipFill>
          <a:blip r:embed="rId34" cstate="hqprint">
            <a:extLst>
              <a:ext uri="{28A0092B-C50C-407E-A947-70E740481C1C}">
                <a14:useLocalDpi xmlns:a14="http://schemas.microsoft.com/office/drawing/2010/main"/>
              </a:ext>
            </a:extLst>
          </a:blip>
          <a:stretch>
            <a:fillRect/>
          </a:stretch>
        </p:blipFill>
        <p:spPr>
          <a:xfrm>
            <a:off x="4226024" y="4961126"/>
            <a:ext cx="1278577" cy="386287"/>
          </a:xfrm>
          <a:prstGeom prst="rect">
            <a:avLst/>
          </a:prstGeom>
        </p:spPr>
      </p:pic>
      <p:pic>
        <p:nvPicPr>
          <p:cNvPr id="43" name="Picture 42"/>
          <p:cNvPicPr>
            <a:picLocks noChangeAspect="1"/>
          </p:cNvPicPr>
          <p:nvPr/>
        </p:nvPicPr>
        <p:blipFill>
          <a:blip r:embed="rId35" cstate="hqprint">
            <a:extLst>
              <a:ext uri="{28A0092B-C50C-407E-A947-70E740481C1C}">
                <a14:useLocalDpi xmlns:a14="http://schemas.microsoft.com/office/drawing/2010/main"/>
              </a:ext>
            </a:extLst>
          </a:blip>
          <a:stretch>
            <a:fillRect/>
          </a:stretch>
        </p:blipFill>
        <p:spPr>
          <a:xfrm>
            <a:off x="2336968" y="5496448"/>
            <a:ext cx="861350" cy="626437"/>
          </a:xfrm>
          <a:prstGeom prst="rect">
            <a:avLst/>
          </a:prstGeom>
        </p:spPr>
      </p:pic>
      <p:pic>
        <p:nvPicPr>
          <p:cNvPr id="45" name="Picture 44"/>
          <p:cNvPicPr>
            <a:picLocks noChangeAspect="1"/>
          </p:cNvPicPr>
          <p:nvPr/>
        </p:nvPicPr>
        <p:blipFill>
          <a:blip r:embed="rId36">
            <a:extLst>
              <a:ext uri="{28A0092B-C50C-407E-A947-70E740481C1C}">
                <a14:useLocalDpi xmlns:a14="http://schemas.microsoft.com/office/drawing/2010/main"/>
              </a:ext>
            </a:extLst>
          </a:blip>
          <a:stretch>
            <a:fillRect/>
          </a:stretch>
        </p:blipFill>
        <p:spPr>
          <a:xfrm>
            <a:off x="7813734" y="5546819"/>
            <a:ext cx="1176904" cy="476915"/>
          </a:xfrm>
          <a:prstGeom prst="rect">
            <a:avLst/>
          </a:prstGeom>
        </p:spPr>
      </p:pic>
      <p:pic>
        <p:nvPicPr>
          <p:cNvPr id="46" name="Picture 45"/>
          <p:cNvPicPr>
            <a:picLocks noChangeAspect="1"/>
          </p:cNvPicPr>
          <p:nvPr/>
        </p:nvPicPr>
        <p:blipFill>
          <a:blip r:embed="rId37" cstate="hqprint">
            <a:extLst>
              <a:ext uri="{28A0092B-C50C-407E-A947-70E740481C1C}">
                <a14:useLocalDpi xmlns:a14="http://schemas.microsoft.com/office/drawing/2010/main"/>
              </a:ext>
            </a:extLst>
          </a:blip>
          <a:stretch>
            <a:fillRect/>
          </a:stretch>
        </p:blipFill>
        <p:spPr>
          <a:xfrm>
            <a:off x="2689968" y="4992965"/>
            <a:ext cx="1274844" cy="333460"/>
          </a:xfrm>
          <a:prstGeom prst="rect">
            <a:avLst/>
          </a:prstGeom>
        </p:spPr>
      </p:pic>
      <p:pic>
        <p:nvPicPr>
          <p:cNvPr id="47" name="Picture 46"/>
          <p:cNvPicPr>
            <a:picLocks noChangeAspect="1"/>
          </p:cNvPicPr>
          <p:nvPr/>
        </p:nvPicPr>
        <p:blipFill>
          <a:blip r:embed="rId38">
            <a:extLst>
              <a:ext uri="{28A0092B-C50C-407E-A947-70E740481C1C}">
                <a14:useLocalDpi xmlns:a14="http://schemas.microsoft.com/office/drawing/2010/main"/>
              </a:ext>
            </a:extLst>
          </a:blip>
          <a:stretch>
            <a:fillRect/>
          </a:stretch>
        </p:blipFill>
        <p:spPr>
          <a:xfrm>
            <a:off x="5560929" y="5492803"/>
            <a:ext cx="1130970" cy="461272"/>
          </a:xfrm>
          <a:prstGeom prst="rect">
            <a:avLst/>
          </a:prstGeom>
        </p:spPr>
      </p:pic>
      <p:pic>
        <p:nvPicPr>
          <p:cNvPr id="9" name="Picture 8"/>
          <p:cNvPicPr>
            <a:picLocks noChangeAspect="1"/>
          </p:cNvPicPr>
          <p:nvPr/>
        </p:nvPicPr>
        <p:blipFill>
          <a:blip r:embed="rId39" cstate="hqprint">
            <a:extLst>
              <a:ext uri="{28A0092B-C50C-407E-A947-70E740481C1C}">
                <a14:useLocalDpi xmlns:a14="http://schemas.microsoft.com/office/drawing/2010/main"/>
              </a:ext>
            </a:extLst>
          </a:blip>
          <a:stretch>
            <a:fillRect/>
          </a:stretch>
        </p:blipFill>
        <p:spPr>
          <a:xfrm>
            <a:off x="3275559" y="5513368"/>
            <a:ext cx="624987" cy="624987"/>
          </a:xfrm>
          <a:prstGeom prst="rect">
            <a:avLst/>
          </a:prstGeom>
        </p:spPr>
      </p:pic>
      <p:pic>
        <p:nvPicPr>
          <p:cNvPr id="44" name="Picture 43" descr="CMH KC blue white"/>
          <p:cNvPicPr>
            <a:picLocks noChangeAspect="1"/>
          </p:cNvPicPr>
          <p:nvPr/>
        </p:nvPicPr>
        <p:blipFill>
          <a:blip r:embed="rId40" cstate="print"/>
          <a:srcRect/>
          <a:stretch>
            <a:fillRect/>
          </a:stretch>
        </p:blipFill>
        <p:spPr bwMode="auto">
          <a:xfrm>
            <a:off x="158999" y="6289704"/>
            <a:ext cx="1556818" cy="324337"/>
          </a:xfrm>
          <a:prstGeom prst="rect">
            <a:avLst/>
          </a:prstGeom>
          <a:noFill/>
          <a:ln w="9525">
            <a:noFill/>
            <a:miter lim="800000"/>
            <a:headEnd/>
            <a:tailEnd/>
          </a:ln>
        </p:spPr>
      </p:pic>
      <p:pic>
        <p:nvPicPr>
          <p:cNvPr id="13" name="Picture 12"/>
          <p:cNvPicPr>
            <a:picLocks noChangeAspect="1"/>
          </p:cNvPicPr>
          <p:nvPr/>
        </p:nvPicPr>
        <p:blipFill>
          <a:blip r:embed="rId41" cstate="hqprint">
            <a:extLst>
              <a:ext uri="{28A0092B-C50C-407E-A947-70E740481C1C}">
                <a14:useLocalDpi xmlns:a14="http://schemas.microsoft.com/office/drawing/2010/main"/>
              </a:ext>
            </a:extLst>
          </a:blip>
          <a:stretch>
            <a:fillRect/>
          </a:stretch>
        </p:blipFill>
        <p:spPr>
          <a:xfrm>
            <a:off x="1018041" y="5339221"/>
            <a:ext cx="1377054" cy="405394"/>
          </a:xfrm>
          <a:prstGeom prst="rect">
            <a:avLst/>
          </a:prstGeom>
        </p:spPr>
      </p:pic>
      <p:pic>
        <p:nvPicPr>
          <p:cNvPr id="18" name="Picture 17"/>
          <p:cNvPicPr>
            <a:picLocks noChangeAspect="1"/>
          </p:cNvPicPr>
          <p:nvPr/>
        </p:nvPicPr>
        <p:blipFill>
          <a:blip r:embed="rId42" cstate="hqprint">
            <a:extLst>
              <a:ext uri="{28A0092B-C50C-407E-A947-70E740481C1C}">
                <a14:useLocalDpi xmlns:a14="http://schemas.microsoft.com/office/drawing/2010/main"/>
              </a:ext>
            </a:extLst>
          </a:blip>
          <a:stretch>
            <a:fillRect/>
          </a:stretch>
        </p:blipFill>
        <p:spPr>
          <a:xfrm>
            <a:off x="2591644" y="5773294"/>
            <a:ext cx="1863541" cy="1440009"/>
          </a:xfrm>
          <a:prstGeom prst="rect">
            <a:avLst/>
          </a:prstGeom>
        </p:spPr>
      </p:pic>
      <p:pic>
        <p:nvPicPr>
          <p:cNvPr id="20" name="Picture 19"/>
          <p:cNvPicPr>
            <a:picLocks noChangeAspect="1"/>
          </p:cNvPicPr>
          <p:nvPr/>
        </p:nvPicPr>
        <p:blipFill>
          <a:blip r:embed="rId43" cstate="hqprint">
            <a:extLst>
              <a:ext uri="{28A0092B-C50C-407E-A947-70E740481C1C}">
                <a14:useLocalDpi xmlns:a14="http://schemas.microsoft.com/office/drawing/2010/main"/>
              </a:ext>
            </a:extLst>
          </a:blip>
          <a:stretch>
            <a:fillRect/>
          </a:stretch>
        </p:blipFill>
        <p:spPr>
          <a:xfrm>
            <a:off x="8100711" y="5998075"/>
            <a:ext cx="941923" cy="839643"/>
          </a:xfrm>
          <a:prstGeom prst="rect">
            <a:avLst/>
          </a:prstGeom>
        </p:spPr>
      </p:pic>
      <p:pic>
        <p:nvPicPr>
          <p:cNvPr id="48" name="Picture 47"/>
          <p:cNvPicPr>
            <a:picLocks noChangeAspect="1"/>
          </p:cNvPicPr>
          <p:nvPr/>
        </p:nvPicPr>
        <p:blipFill>
          <a:blip r:embed="rId44" cstate="hqprint">
            <a:extLst>
              <a:ext uri="{28A0092B-C50C-407E-A947-70E740481C1C}">
                <a14:useLocalDpi xmlns:a14="http://schemas.microsoft.com/office/drawing/2010/main"/>
              </a:ext>
            </a:extLst>
          </a:blip>
          <a:stretch>
            <a:fillRect/>
          </a:stretch>
        </p:blipFill>
        <p:spPr>
          <a:xfrm>
            <a:off x="4107959" y="5809339"/>
            <a:ext cx="553396" cy="558931"/>
          </a:xfrm>
          <a:prstGeom prst="rect">
            <a:avLst/>
          </a:prstGeom>
        </p:spPr>
      </p:pic>
      <p:pic>
        <p:nvPicPr>
          <p:cNvPr id="49" name="Picture 48"/>
          <p:cNvPicPr>
            <a:picLocks noChangeAspect="1"/>
          </p:cNvPicPr>
          <p:nvPr/>
        </p:nvPicPr>
        <p:blipFill>
          <a:blip r:embed="rId45" cstate="hqprint">
            <a:extLst>
              <a:ext uri="{28A0092B-C50C-407E-A947-70E740481C1C}">
                <a14:useLocalDpi xmlns:a14="http://schemas.microsoft.com/office/drawing/2010/main"/>
              </a:ext>
            </a:extLst>
          </a:blip>
          <a:stretch>
            <a:fillRect/>
          </a:stretch>
        </p:blipFill>
        <p:spPr>
          <a:xfrm>
            <a:off x="6112539" y="6270581"/>
            <a:ext cx="1738527" cy="309287"/>
          </a:xfrm>
          <a:prstGeom prst="rect">
            <a:avLst/>
          </a:prstGeom>
        </p:spPr>
      </p:pic>
      <p:pic>
        <p:nvPicPr>
          <p:cNvPr id="50" name="Picture 49"/>
          <p:cNvPicPr>
            <a:picLocks noChangeAspect="1"/>
          </p:cNvPicPr>
          <p:nvPr/>
        </p:nvPicPr>
        <p:blipFill>
          <a:blip r:embed="rId46" cstate="hqprint">
            <a:extLst>
              <a:ext uri="{28A0092B-C50C-407E-A947-70E740481C1C}">
                <a14:useLocalDpi xmlns:a14="http://schemas.microsoft.com/office/drawing/2010/main"/>
              </a:ext>
            </a:extLst>
          </a:blip>
          <a:stretch>
            <a:fillRect/>
          </a:stretch>
        </p:blipFill>
        <p:spPr>
          <a:xfrm>
            <a:off x="4752109" y="6061585"/>
            <a:ext cx="1110786" cy="608101"/>
          </a:xfrm>
          <a:prstGeom prst="rect">
            <a:avLst/>
          </a:prstGeom>
        </p:spPr>
      </p:pic>
      <p:pic>
        <p:nvPicPr>
          <p:cNvPr id="51" name="Picture 50"/>
          <p:cNvPicPr>
            <a:picLocks noChangeAspect="1"/>
          </p:cNvPicPr>
          <p:nvPr/>
        </p:nvPicPr>
        <p:blipFill>
          <a:blip r:embed="rId47" cstate="hqprint">
            <a:extLst>
              <a:ext uri="{28A0092B-C50C-407E-A947-70E740481C1C}">
                <a14:useLocalDpi xmlns:a14="http://schemas.microsoft.com/office/drawing/2010/main"/>
              </a:ext>
            </a:extLst>
          </a:blip>
          <a:stretch>
            <a:fillRect/>
          </a:stretch>
        </p:blipFill>
        <p:spPr>
          <a:xfrm>
            <a:off x="151864" y="633604"/>
            <a:ext cx="2500066" cy="1069364"/>
          </a:xfrm>
          <a:prstGeom prst="rect">
            <a:avLst/>
          </a:prstGeom>
        </p:spPr>
      </p:pic>
      <p:pic>
        <p:nvPicPr>
          <p:cNvPr id="15" name="Picture 14"/>
          <p:cNvPicPr>
            <a:picLocks noChangeAspect="1"/>
          </p:cNvPicPr>
          <p:nvPr/>
        </p:nvPicPr>
        <p:blipFill>
          <a:blip r:embed="rId48" cstate="hqprint">
            <a:extLst>
              <a:ext uri="{28A0092B-C50C-407E-A947-70E740481C1C}">
                <a14:useLocalDpi xmlns:a14="http://schemas.microsoft.com/office/drawing/2010/main"/>
              </a:ext>
            </a:extLst>
          </a:blip>
          <a:stretch>
            <a:fillRect/>
          </a:stretch>
        </p:blipFill>
        <p:spPr>
          <a:xfrm>
            <a:off x="6615639" y="5270494"/>
            <a:ext cx="1081778" cy="727582"/>
          </a:xfrm>
          <a:prstGeom prst="rect">
            <a:avLst/>
          </a:prstGeom>
        </p:spPr>
      </p:pic>
      <p:sp>
        <p:nvSpPr>
          <p:cNvPr id="52" name="TextBox 51"/>
          <p:cNvSpPr txBox="1"/>
          <p:nvPr/>
        </p:nvSpPr>
        <p:spPr>
          <a:xfrm>
            <a:off x="10515600" y="392430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29650762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My 1</a:t>
            </a:r>
            <a:r>
              <a:rPr lang="en-US" sz="2800" baseline="30000" dirty="0" smtClean="0"/>
              <a:t>st</a:t>
            </a:r>
            <a:r>
              <a:rPr lang="en-US" sz="2800" dirty="0" smtClean="0"/>
              <a:t> Mentor</a:t>
            </a:r>
            <a:endParaRPr lang="en-US" sz="2800" dirty="0"/>
          </a:p>
        </p:txBody>
      </p:sp>
      <p:sp>
        <p:nvSpPr>
          <p:cNvPr id="3" name="Text Placeholder 2"/>
          <p:cNvSpPr>
            <a:spLocks noGrp="1"/>
          </p:cNvSpPr>
          <p:nvPr>
            <p:ph type="body" idx="2"/>
          </p:nvPr>
        </p:nvSpPr>
        <p:spPr/>
        <p:txBody>
          <a:bodyPr>
            <a:normAutofit/>
          </a:bodyPr>
          <a:lstStyle/>
          <a:p>
            <a:r>
              <a:rPr lang="en-US" sz="2800" dirty="0" smtClean="0">
                <a:solidFill>
                  <a:schemeClr val="accent2">
                    <a:lumMod val="20000"/>
                    <a:lumOff val="80000"/>
                  </a:schemeClr>
                </a:solidFill>
              </a:rPr>
              <a:t>Betty </a:t>
            </a:r>
            <a:r>
              <a:rPr lang="en-US" sz="2800" dirty="0" err="1" smtClean="0">
                <a:solidFill>
                  <a:schemeClr val="accent2">
                    <a:lumMod val="20000"/>
                    <a:lumOff val="80000"/>
                  </a:schemeClr>
                </a:solidFill>
              </a:rPr>
              <a:t>Chavis</a:t>
            </a:r>
            <a:endParaRPr lang="en-US" sz="2800" dirty="0">
              <a:solidFill>
                <a:schemeClr val="accent2">
                  <a:lumMod val="20000"/>
                  <a:lumOff val="80000"/>
                </a:schemeClr>
              </a:solidFill>
            </a:endParaRPr>
          </a:p>
        </p:txBody>
      </p:sp>
      <p:sp>
        <p:nvSpPr>
          <p:cNvPr id="4" name="Content Placeholder 3"/>
          <p:cNvSpPr>
            <a:spLocks noGrp="1"/>
          </p:cNvSpPr>
          <p:nvPr>
            <p:ph sz="quarter" idx="1"/>
          </p:nvPr>
        </p:nvSpPr>
        <p:spPr/>
        <p:txBody>
          <a:bodyPr>
            <a:normAutofit/>
          </a:bodyPr>
          <a:lstStyle/>
          <a:p>
            <a:pPr marL="0" indent="0" algn="ctr">
              <a:buNone/>
            </a:pPr>
            <a:endParaRPr lang="en-US" sz="4400" dirty="0" smtClean="0">
              <a:solidFill>
                <a:schemeClr val="accent4">
                  <a:lumMod val="75000"/>
                </a:schemeClr>
              </a:solidFill>
              <a:latin typeface="Avenir Oblique"/>
              <a:cs typeface="Avenir Oblique"/>
            </a:endParaRPr>
          </a:p>
          <a:p>
            <a:pPr marL="0" indent="0" algn="ctr">
              <a:buNone/>
            </a:pPr>
            <a:r>
              <a:rPr lang="en-US" sz="4400" dirty="0" smtClean="0">
                <a:solidFill>
                  <a:schemeClr val="accent4">
                    <a:lumMod val="75000"/>
                  </a:schemeClr>
                </a:solidFill>
                <a:latin typeface="Avenir Oblique"/>
                <a:cs typeface="Avenir Oblique"/>
              </a:rPr>
              <a:t>“Experiences are the sum total of who we are, but not of what we can become.”</a:t>
            </a:r>
            <a:endParaRPr lang="en-US" sz="4400" dirty="0">
              <a:solidFill>
                <a:schemeClr val="accent4">
                  <a:lumMod val="75000"/>
                </a:schemeClr>
              </a:solidFill>
              <a:latin typeface="Avenir Oblique"/>
              <a:cs typeface="Avenir Oblique"/>
            </a:endParaRPr>
          </a:p>
        </p:txBody>
      </p:sp>
    </p:spTree>
    <p:extLst>
      <p:ext uri="{BB962C8B-B14F-4D97-AF65-F5344CB8AC3E}">
        <p14:creationId xmlns:p14="http://schemas.microsoft.com/office/powerpoint/2010/main" val="360371409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Mentorship?</a:t>
            </a:r>
            <a:endParaRPr lang="en-US" dirty="0"/>
          </a:p>
        </p:txBody>
      </p:sp>
      <p:sp>
        <p:nvSpPr>
          <p:cNvPr id="3" name="Content Placeholder 2"/>
          <p:cNvSpPr>
            <a:spLocks noGrp="1"/>
          </p:cNvSpPr>
          <p:nvPr>
            <p:ph sz="quarter" idx="1"/>
          </p:nvPr>
        </p:nvSpPr>
        <p:spPr>
          <a:xfrm>
            <a:off x="474135" y="1495543"/>
            <a:ext cx="8195732" cy="892058"/>
          </a:xfrm>
        </p:spPr>
        <p:txBody>
          <a:bodyPr>
            <a:normAutofit/>
          </a:bodyPr>
          <a:lstStyle/>
          <a:p>
            <a:pPr marL="0" indent="0" algn="ctr">
              <a:buNone/>
            </a:pPr>
            <a:r>
              <a:rPr lang="en-US" sz="2100" dirty="0">
                <a:solidFill>
                  <a:srgbClr val="526DB0"/>
                </a:solidFill>
              </a:rPr>
              <a:t>A </a:t>
            </a:r>
            <a:r>
              <a:rPr lang="en-US" sz="2100" dirty="0" smtClean="0">
                <a:solidFill>
                  <a:srgbClr val="526DB0"/>
                </a:solidFill>
              </a:rPr>
              <a:t>relationship </a:t>
            </a:r>
            <a:r>
              <a:rPr lang="en-US" sz="2100" dirty="0">
                <a:solidFill>
                  <a:srgbClr val="526DB0"/>
                </a:solidFill>
              </a:rPr>
              <a:t>in which a more experienced or more knowledgeable person helps to guide a less experienced or less knowledgeable person.</a:t>
            </a:r>
          </a:p>
        </p:txBody>
      </p:sp>
      <p:pic>
        <p:nvPicPr>
          <p:cNvPr id="5" name="Picture 4" descr="signpos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396" y="2498343"/>
            <a:ext cx="6383868" cy="3604734"/>
          </a:xfrm>
          <a:prstGeom prst="rect">
            <a:avLst/>
          </a:prstGeom>
        </p:spPr>
      </p:pic>
    </p:spTree>
    <p:extLst>
      <p:ext uri="{BB962C8B-B14F-4D97-AF65-F5344CB8AC3E}">
        <p14:creationId xmlns:p14="http://schemas.microsoft.com/office/powerpoint/2010/main" val="37527608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Important?</a:t>
            </a:r>
            <a:endParaRPr lang="en-US" dirty="0"/>
          </a:p>
        </p:txBody>
      </p:sp>
      <p:sp>
        <p:nvSpPr>
          <p:cNvPr id="3" name="TextBox 2"/>
          <p:cNvSpPr txBox="1"/>
          <p:nvPr/>
        </p:nvSpPr>
        <p:spPr>
          <a:xfrm>
            <a:off x="562429" y="1669143"/>
            <a:ext cx="8109857" cy="5078314"/>
          </a:xfrm>
          <a:prstGeom prst="rect">
            <a:avLst/>
          </a:prstGeom>
          <a:noFill/>
        </p:spPr>
        <p:txBody>
          <a:bodyPr wrap="square" rtlCol="0">
            <a:spAutoFit/>
          </a:bodyPr>
          <a:lstStyle/>
          <a:p>
            <a:pPr marL="571500" indent="-571500">
              <a:buFont typeface="Arial"/>
              <a:buChar char="•"/>
            </a:pPr>
            <a:r>
              <a:rPr lang="en-US" sz="3600" dirty="0" smtClean="0">
                <a:solidFill>
                  <a:srgbClr val="526DB0"/>
                </a:solidFill>
              </a:rPr>
              <a:t>Legacy</a:t>
            </a:r>
          </a:p>
          <a:p>
            <a:pPr marL="571500" indent="-571500">
              <a:buFont typeface="Arial"/>
              <a:buChar char="•"/>
            </a:pPr>
            <a:r>
              <a:rPr lang="en-US" sz="3600" dirty="0" smtClean="0">
                <a:solidFill>
                  <a:srgbClr val="526DB0"/>
                </a:solidFill>
              </a:rPr>
              <a:t>Relevancy</a:t>
            </a:r>
          </a:p>
          <a:p>
            <a:pPr marL="571500" indent="-571500">
              <a:buFont typeface="Arial"/>
              <a:buChar char="•"/>
            </a:pPr>
            <a:r>
              <a:rPr lang="en-US" sz="3600" dirty="0" smtClean="0">
                <a:solidFill>
                  <a:srgbClr val="526DB0"/>
                </a:solidFill>
              </a:rPr>
              <a:t>Avoiding Mistakes</a:t>
            </a:r>
          </a:p>
          <a:p>
            <a:pPr marL="571500" indent="-571500">
              <a:buFont typeface="Arial"/>
              <a:buChar char="•"/>
            </a:pPr>
            <a:r>
              <a:rPr lang="en-US" sz="3600" dirty="0" smtClean="0">
                <a:solidFill>
                  <a:srgbClr val="526DB0"/>
                </a:solidFill>
              </a:rPr>
              <a:t>Honest Feedback</a:t>
            </a:r>
          </a:p>
          <a:p>
            <a:pPr marL="571500" indent="-571500">
              <a:buFont typeface="Arial"/>
              <a:buChar char="•"/>
            </a:pPr>
            <a:r>
              <a:rPr lang="en-US" sz="3600" dirty="0" smtClean="0">
                <a:solidFill>
                  <a:srgbClr val="526DB0"/>
                </a:solidFill>
              </a:rPr>
              <a:t>Long-lasting Friendship</a:t>
            </a:r>
          </a:p>
          <a:p>
            <a:pPr marL="571500" indent="-571500">
              <a:buFont typeface="Arial"/>
              <a:buChar char="•"/>
            </a:pPr>
            <a:r>
              <a:rPr lang="en-US" sz="3600" dirty="0" smtClean="0">
                <a:solidFill>
                  <a:srgbClr val="526DB0"/>
                </a:solidFill>
              </a:rPr>
              <a:t>Employee Retention</a:t>
            </a:r>
          </a:p>
          <a:p>
            <a:pPr marL="571500" indent="-571500">
              <a:buFont typeface="Arial"/>
              <a:buChar char="•"/>
            </a:pPr>
            <a:r>
              <a:rPr lang="en-US" sz="3600" dirty="0" smtClean="0">
                <a:solidFill>
                  <a:srgbClr val="526DB0"/>
                </a:solidFill>
              </a:rPr>
              <a:t>Strengthen Teams</a:t>
            </a:r>
          </a:p>
          <a:p>
            <a:pPr marL="571500" indent="-571500">
              <a:buFont typeface="Arial"/>
              <a:buChar char="•"/>
            </a:pPr>
            <a:endParaRPr lang="en-US" sz="3600" dirty="0" smtClean="0">
              <a:solidFill>
                <a:srgbClr val="526DB0"/>
              </a:solidFill>
            </a:endParaRPr>
          </a:p>
          <a:p>
            <a:pPr marL="571500" indent="-571500">
              <a:buFont typeface="Arial"/>
              <a:buChar char="•"/>
            </a:pPr>
            <a:endParaRPr lang="en-US" sz="3600" dirty="0" smtClean="0">
              <a:solidFill>
                <a:srgbClr val="526DB0"/>
              </a:solidFill>
            </a:endParaRPr>
          </a:p>
        </p:txBody>
      </p:sp>
    </p:spTree>
    <p:extLst>
      <p:ext uri="{BB962C8B-B14F-4D97-AF65-F5344CB8AC3E}">
        <p14:creationId xmlns:p14="http://schemas.microsoft.com/office/powerpoint/2010/main" val="9891221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 Your Views Of Mentorship</a:t>
            </a:r>
            <a:endParaRPr lang="en-US" dirty="0"/>
          </a:p>
        </p:txBody>
      </p:sp>
      <p:sp>
        <p:nvSpPr>
          <p:cNvPr id="3" name="Content Placeholder 2"/>
          <p:cNvSpPr>
            <a:spLocks noGrp="1"/>
          </p:cNvSpPr>
          <p:nvPr>
            <p:ph sz="quarter" idx="1"/>
          </p:nvPr>
        </p:nvSpPr>
        <p:spPr>
          <a:xfrm>
            <a:off x="587642" y="3184918"/>
            <a:ext cx="8218030" cy="2933088"/>
          </a:xfrm>
        </p:spPr>
        <p:txBody>
          <a:bodyPr/>
          <a:lstStyle/>
          <a:p>
            <a:r>
              <a:rPr lang="en-US" dirty="0" smtClean="0">
                <a:solidFill>
                  <a:srgbClr val="526DB0"/>
                </a:solidFill>
              </a:rPr>
              <a:t>Meet 1-on-1 once a year for coffee</a:t>
            </a:r>
          </a:p>
          <a:p>
            <a:r>
              <a:rPr lang="en-US" dirty="0" smtClean="0">
                <a:solidFill>
                  <a:srgbClr val="526DB0"/>
                </a:solidFill>
              </a:rPr>
              <a:t>Follow their tips and suggestions by regularly following their books, newsletters, blog and social media</a:t>
            </a:r>
          </a:p>
          <a:p>
            <a:r>
              <a:rPr lang="en-US" dirty="0" smtClean="0">
                <a:solidFill>
                  <a:srgbClr val="526DB0"/>
                </a:solidFill>
              </a:rPr>
              <a:t>Quarterly Skype call</a:t>
            </a:r>
          </a:p>
          <a:p>
            <a:r>
              <a:rPr lang="en-US" dirty="0" smtClean="0">
                <a:solidFill>
                  <a:srgbClr val="526DB0"/>
                </a:solidFill>
              </a:rPr>
              <a:t>Different age, industry, gender, religion</a:t>
            </a:r>
          </a:p>
          <a:p>
            <a:r>
              <a:rPr lang="en-US" dirty="0" smtClean="0">
                <a:solidFill>
                  <a:srgbClr val="526DB0"/>
                </a:solidFill>
              </a:rPr>
              <a:t>Signed agreement and timeline (optional)</a:t>
            </a:r>
            <a:endParaRPr lang="en-US" dirty="0">
              <a:solidFill>
                <a:srgbClr val="526DB0"/>
              </a:solidFill>
            </a:endParaRPr>
          </a:p>
        </p:txBody>
      </p:sp>
      <p:sp>
        <p:nvSpPr>
          <p:cNvPr id="4" name="TextBox 3"/>
          <p:cNvSpPr txBox="1"/>
          <p:nvPr/>
        </p:nvSpPr>
        <p:spPr>
          <a:xfrm>
            <a:off x="889393" y="1782037"/>
            <a:ext cx="7298543" cy="461665"/>
          </a:xfrm>
          <a:prstGeom prst="rect">
            <a:avLst/>
          </a:prstGeom>
          <a:noFill/>
        </p:spPr>
        <p:txBody>
          <a:bodyPr wrap="none" rtlCol="0">
            <a:spAutoFit/>
          </a:bodyPr>
          <a:lstStyle/>
          <a:p>
            <a:r>
              <a:rPr lang="en-US" sz="2400" dirty="0" smtClean="0">
                <a:solidFill>
                  <a:srgbClr val="D1282E"/>
                </a:solidFill>
              </a:rPr>
              <a:t>Mentors guide you by teaching through their experiences</a:t>
            </a:r>
            <a:endParaRPr lang="en-US" sz="2400" dirty="0">
              <a:solidFill>
                <a:srgbClr val="D1282E"/>
              </a:solidFill>
            </a:endParaRPr>
          </a:p>
        </p:txBody>
      </p:sp>
    </p:spTree>
    <p:extLst>
      <p:ext uri="{BB962C8B-B14F-4D97-AF65-F5344CB8AC3E}">
        <p14:creationId xmlns:p14="http://schemas.microsoft.com/office/powerpoint/2010/main" val="27001101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Mentors</a:t>
            </a:r>
            <a:endParaRPr lang="en-US" dirty="0"/>
          </a:p>
        </p:txBody>
      </p:sp>
      <p:sp>
        <p:nvSpPr>
          <p:cNvPr id="3" name="Content Placeholder 2"/>
          <p:cNvSpPr>
            <a:spLocks noGrp="1"/>
          </p:cNvSpPr>
          <p:nvPr>
            <p:ph sz="quarter" idx="1"/>
          </p:nvPr>
        </p:nvSpPr>
        <p:spPr/>
        <p:txBody>
          <a:bodyPr>
            <a:normAutofit fontScale="62500" lnSpcReduction="20000"/>
          </a:bodyPr>
          <a:lstStyle/>
          <a:p>
            <a:pPr fontAlgn="base"/>
            <a:r>
              <a:rPr lang="en-US" sz="2800" dirty="0">
                <a:solidFill>
                  <a:srgbClr val="526DB0"/>
                </a:solidFill>
              </a:rPr>
              <a:t>The Astrologer</a:t>
            </a:r>
          </a:p>
          <a:p>
            <a:pPr fontAlgn="base"/>
            <a:r>
              <a:rPr lang="en-US" sz="2800" dirty="0">
                <a:solidFill>
                  <a:srgbClr val="526DB0"/>
                </a:solidFill>
              </a:rPr>
              <a:t>The Angel Incarnate</a:t>
            </a:r>
          </a:p>
          <a:p>
            <a:pPr fontAlgn="base"/>
            <a:r>
              <a:rPr lang="en-US" sz="2800" dirty="0">
                <a:solidFill>
                  <a:srgbClr val="526DB0"/>
                </a:solidFill>
              </a:rPr>
              <a:t>The Nurturer</a:t>
            </a:r>
          </a:p>
          <a:p>
            <a:pPr fontAlgn="base"/>
            <a:r>
              <a:rPr lang="en-US" sz="2800" dirty="0">
                <a:solidFill>
                  <a:srgbClr val="526DB0"/>
                </a:solidFill>
              </a:rPr>
              <a:t>The Genius</a:t>
            </a:r>
          </a:p>
          <a:p>
            <a:pPr fontAlgn="base"/>
            <a:r>
              <a:rPr lang="en-US" sz="2800" dirty="0">
                <a:solidFill>
                  <a:srgbClr val="526DB0"/>
                </a:solidFill>
              </a:rPr>
              <a:t>The Writer</a:t>
            </a:r>
          </a:p>
          <a:p>
            <a:pPr fontAlgn="base"/>
            <a:r>
              <a:rPr lang="en-US" sz="2800" dirty="0">
                <a:solidFill>
                  <a:srgbClr val="526DB0"/>
                </a:solidFill>
              </a:rPr>
              <a:t>The Lost Japanese Princess</a:t>
            </a:r>
          </a:p>
          <a:p>
            <a:pPr fontAlgn="base"/>
            <a:r>
              <a:rPr lang="en-US" sz="2800" dirty="0">
                <a:solidFill>
                  <a:srgbClr val="526DB0"/>
                </a:solidFill>
              </a:rPr>
              <a:t>The One-Who-Guards-the-Portal-To-The-Earth</a:t>
            </a:r>
          </a:p>
          <a:p>
            <a:pPr fontAlgn="base"/>
            <a:r>
              <a:rPr lang="en-US" sz="2800" dirty="0">
                <a:solidFill>
                  <a:srgbClr val="526DB0"/>
                </a:solidFill>
              </a:rPr>
              <a:t>The Christian (actually, I’ve got a few of these trusted teachers in my life.)</a:t>
            </a:r>
          </a:p>
          <a:p>
            <a:pPr fontAlgn="base"/>
            <a:r>
              <a:rPr lang="en-US" sz="2800" dirty="0">
                <a:solidFill>
                  <a:srgbClr val="526DB0"/>
                </a:solidFill>
              </a:rPr>
              <a:t>The Yogi</a:t>
            </a:r>
          </a:p>
          <a:p>
            <a:pPr fontAlgn="base"/>
            <a:r>
              <a:rPr lang="en-US" sz="2800" dirty="0">
                <a:solidFill>
                  <a:srgbClr val="526DB0"/>
                </a:solidFill>
              </a:rPr>
              <a:t>The Teacher</a:t>
            </a:r>
          </a:p>
          <a:p>
            <a:pPr fontAlgn="base"/>
            <a:r>
              <a:rPr lang="en-US" sz="2800" dirty="0">
                <a:solidFill>
                  <a:srgbClr val="526DB0"/>
                </a:solidFill>
              </a:rPr>
              <a:t>The Buddhist</a:t>
            </a:r>
          </a:p>
          <a:p>
            <a:pPr fontAlgn="base"/>
            <a:r>
              <a:rPr lang="en-US" sz="2800" dirty="0">
                <a:solidFill>
                  <a:srgbClr val="526DB0"/>
                </a:solidFill>
              </a:rPr>
              <a:t>The Jewish Chinese Medicine Doctor</a:t>
            </a:r>
          </a:p>
          <a:p>
            <a:pPr fontAlgn="base"/>
            <a:r>
              <a:rPr lang="en-US" sz="2800" dirty="0">
                <a:solidFill>
                  <a:srgbClr val="526DB0"/>
                </a:solidFill>
              </a:rPr>
              <a:t>The Sicilian Mermaid</a:t>
            </a:r>
          </a:p>
          <a:p>
            <a:pPr fontAlgn="base"/>
            <a:r>
              <a:rPr lang="en-US" sz="2800" dirty="0">
                <a:solidFill>
                  <a:srgbClr val="526DB0"/>
                </a:solidFill>
              </a:rPr>
              <a:t>The Businessman</a:t>
            </a:r>
          </a:p>
          <a:p>
            <a:pPr fontAlgn="base"/>
            <a:r>
              <a:rPr lang="en-US" sz="2800" dirty="0">
                <a:solidFill>
                  <a:srgbClr val="526DB0"/>
                </a:solidFill>
              </a:rPr>
              <a:t>The Brain-Based Guy</a:t>
            </a:r>
          </a:p>
          <a:p>
            <a:pPr fontAlgn="base"/>
            <a:r>
              <a:rPr lang="en-US" sz="2800" dirty="0">
                <a:solidFill>
                  <a:srgbClr val="526DB0"/>
                </a:solidFill>
              </a:rPr>
              <a:t>The Beatnik</a:t>
            </a:r>
          </a:p>
        </p:txBody>
      </p:sp>
    </p:spTree>
    <p:extLst>
      <p:ext uri="{BB962C8B-B14F-4D97-AF65-F5344CB8AC3E}">
        <p14:creationId xmlns:p14="http://schemas.microsoft.com/office/powerpoint/2010/main" val="20606621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07131" y="3193840"/>
            <a:ext cx="7302226" cy="3090283"/>
          </a:xfrm>
        </p:spPr>
        <p:txBody>
          <a:bodyPr>
            <a:noAutofit/>
          </a:bodyPr>
          <a:lstStyle/>
          <a:p>
            <a:pPr algn="l"/>
            <a:r>
              <a:rPr lang="en-US" sz="2400" dirty="0"/>
              <a:t>1 Trying to guilt or shame </a:t>
            </a:r>
            <a:r>
              <a:rPr lang="en-US" sz="2400" dirty="0" smtClean="0"/>
              <a:t>mentees</a:t>
            </a:r>
          </a:p>
          <a:p>
            <a:pPr algn="l"/>
            <a:r>
              <a:rPr lang="en-US" sz="2400" dirty="0"/>
              <a:t>2 Dictatorship </a:t>
            </a:r>
            <a:r>
              <a:rPr lang="en-US" sz="2400" dirty="0">
                <a:latin typeface="ＭＳ ゴシック"/>
                <a:ea typeface="ＭＳ ゴシック"/>
                <a:cs typeface="ＭＳ ゴシック"/>
              </a:rPr>
              <a:t>≠</a:t>
            </a:r>
            <a:r>
              <a:rPr lang="en-US" sz="2400" dirty="0"/>
              <a:t> </a:t>
            </a:r>
            <a:r>
              <a:rPr lang="en-US" sz="2400" dirty="0" smtClean="0"/>
              <a:t>Mentorship </a:t>
            </a:r>
          </a:p>
          <a:p>
            <a:pPr algn="l"/>
            <a:r>
              <a:rPr lang="en-US" sz="2400" dirty="0" smtClean="0"/>
              <a:t>3 </a:t>
            </a:r>
            <a:r>
              <a:rPr lang="en-US" sz="2400" dirty="0"/>
              <a:t>Motivating with </a:t>
            </a:r>
            <a:r>
              <a:rPr lang="en-US" sz="2400" dirty="0" smtClean="0"/>
              <a:t>Bribes</a:t>
            </a:r>
          </a:p>
          <a:p>
            <a:pPr algn="l"/>
            <a:r>
              <a:rPr lang="en-US" sz="2400" dirty="0"/>
              <a:t>4 Telling them what they want to hear</a:t>
            </a:r>
            <a:r>
              <a:rPr lang="en-US" sz="2400" dirty="0" smtClean="0"/>
              <a:t> </a:t>
            </a:r>
            <a:endParaRPr lang="en-US" sz="2400" dirty="0"/>
          </a:p>
        </p:txBody>
      </p:sp>
      <p:sp>
        <p:nvSpPr>
          <p:cNvPr id="3" name="Title 2"/>
          <p:cNvSpPr>
            <a:spLocks noGrp="1"/>
          </p:cNvSpPr>
          <p:nvPr>
            <p:ph type="ctrTitle"/>
          </p:nvPr>
        </p:nvSpPr>
        <p:spPr/>
        <p:txBody>
          <a:bodyPr/>
          <a:lstStyle/>
          <a:p>
            <a:r>
              <a:rPr lang="en-US" dirty="0" smtClean="0"/>
              <a:t>The Four Deadly Sins of Mentorship</a:t>
            </a:r>
            <a:endParaRPr lang="en-US" dirty="0"/>
          </a:p>
        </p:txBody>
      </p:sp>
    </p:spTree>
    <p:extLst>
      <p:ext uri="{BB962C8B-B14F-4D97-AF65-F5344CB8AC3E}">
        <p14:creationId xmlns:p14="http://schemas.microsoft.com/office/powerpoint/2010/main" val="2079054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2000"/>
                                        <p:tgtEl>
                                          <p:spTgt spid="2">
                                            <p:txEl>
                                              <p:pRg st="1" end="1"/>
                                            </p:txEl>
                                          </p:spTgt>
                                        </p:tgtEl>
                                      </p:cBhvr>
                                    </p:animEffect>
                                    <p:anim calcmode="lin" valueType="num">
                                      <p:cBhvr>
                                        <p:cTn id="16" dur="2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7" dur="1800" decel="100000" fill="hold"/>
                                        <p:tgtEl>
                                          <p:spTgt spid="2">
                                            <p:txEl>
                                              <p:pRg st="1" end="1"/>
                                            </p:txEl>
                                          </p:spTgt>
                                        </p:tgtEl>
                                        <p:attrNameLst>
                                          <p:attrName>ppt_y</p:attrName>
                                        </p:attrNameLst>
                                      </p:cBhvr>
                                      <p:tavLst>
                                        <p:tav tm="0">
                                          <p:val>
                                            <p:strVal val="#ppt_y+1"/>
                                          </p:val>
                                        </p:tav>
                                        <p:tav tm="100000">
                                          <p:val>
                                            <p:strVal val="#ppt_y-.03"/>
                                          </p:val>
                                        </p:tav>
                                      </p:tavLst>
                                    </p:anim>
                                    <p:anim calcmode="lin" valueType="num">
                                      <p:cBhvr>
                                        <p:cTn id="18" dur="200" accel="100000" fill="hold">
                                          <p:stCondLst>
                                            <p:cond delay="1800"/>
                                          </p:stCondLst>
                                        </p:cTn>
                                        <p:tgtEl>
                                          <p:spTgt spid="2">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2000"/>
                                        <p:tgtEl>
                                          <p:spTgt spid="2">
                                            <p:txEl>
                                              <p:pRg st="2" end="2"/>
                                            </p:txEl>
                                          </p:spTgt>
                                        </p:tgtEl>
                                      </p:cBhvr>
                                    </p:animEffect>
                                    <p:anim calcmode="lin" valueType="num">
                                      <p:cBhvr>
                                        <p:cTn id="24" dur="2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5" dur="18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26" dur="200" accel="100000" fill="hold">
                                          <p:stCondLst>
                                            <p:cond delay="18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2000"/>
                                        <p:tgtEl>
                                          <p:spTgt spid="2">
                                            <p:txEl>
                                              <p:pRg st="3" end="3"/>
                                            </p:txEl>
                                          </p:spTgt>
                                        </p:tgtEl>
                                      </p:cBhvr>
                                    </p:animEffect>
                                    <p:anim calcmode="lin" valueType="num">
                                      <p:cBhvr>
                                        <p:cTn id="32" dur="2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1800" decel="100000" fill="hold"/>
                                        <p:tgtEl>
                                          <p:spTgt spid="2">
                                            <p:txEl>
                                              <p:pRg st="3" end="3"/>
                                            </p:txEl>
                                          </p:spTgt>
                                        </p:tgtEl>
                                        <p:attrNameLst>
                                          <p:attrName>ppt_y</p:attrName>
                                        </p:attrNameLst>
                                      </p:cBhvr>
                                      <p:tavLst>
                                        <p:tav tm="0">
                                          <p:val>
                                            <p:strVal val="#ppt_y+1"/>
                                          </p:val>
                                        </p:tav>
                                        <p:tav tm="100000">
                                          <p:val>
                                            <p:strVal val="#ppt_y-.03"/>
                                          </p:val>
                                        </p:tav>
                                      </p:tavLst>
                                    </p:anim>
                                    <p:anim calcmode="lin" valueType="num">
                                      <p:cBhvr>
                                        <p:cTn id="34" dur="200" accel="100000" fill="hold">
                                          <p:stCondLst>
                                            <p:cond delay="1800"/>
                                          </p:stCondLst>
                                        </p:cTn>
                                        <p:tgtEl>
                                          <p:spTgt spid="2">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ustom 10">
      <a:dk1>
        <a:srgbClr val="CEEEE8"/>
      </a:dk1>
      <a:lt1>
        <a:srgbClr val="FFFFFF"/>
      </a:lt1>
      <a:dk2>
        <a:srgbClr val="D1282E"/>
      </a:dk2>
      <a:lt2>
        <a:srgbClr val="ECF9F9"/>
      </a:lt2>
      <a:accent1>
        <a:srgbClr val="7A7A7A"/>
      </a:accent1>
      <a:accent2>
        <a:srgbClr val="52A5D1"/>
      </a:accent2>
      <a:accent3>
        <a:srgbClr val="526DB0"/>
      </a:accent3>
      <a:accent4>
        <a:srgbClr val="C0E5E5"/>
      </a:accent4>
      <a:accent5>
        <a:srgbClr val="158D49"/>
      </a:accent5>
      <a:accent6>
        <a:srgbClr val="EDC5C2"/>
      </a:accent6>
      <a:hlink>
        <a:srgbClr val="B7330B"/>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17902</TotalTime>
  <Words>2060</Words>
  <Application>Microsoft Macintosh PowerPoint</Application>
  <PresentationFormat>On-screen Show (4:3)</PresentationFormat>
  <Paragraphs>221</Paragraphs>
  <Slides>25</Slides>
  <Notes>20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Civic</vt:lpstr>
      <vt:lpstr>The 4 Deadly Sins of Mentorship</vt:lpstr>
      <vt:lpstr>Thank You!</vt:lpstr>
      <vt:lpstr>PowerPoint Presentation</vt:lpstr>
      <vt:lpstr>My 1st Mentor</vt:lpstr>
      <vt:lpstr>What is Mentorship?</vt:lpstr>
      <vt:lpstr>Why is it Important?</vt:lpstr>
      <vt:lpstr>Expand Your Views Of Mentorship</vt:lpstr>
      <vt:lpstr>My Mentors</vt:lpstr>
      <vt:lpstr>The Four Deadly Sins of Mentorship</vt:lpstr>
      <vt:lpstr>1 • Trying to guilt or shame mentees. </vt:lpstr>
      <vt:lpstr>Instead: Teach it, Don’t preach it! </vt:lpstr>
      <vt:lpstr>What is EQ?</vt:lpstr>
      <vt:lpstr>4 Components of Emotional Intelligence</vt:lpstr>
      <vt:lpstr>PowerPoint Presentation</vt:lpstr>
      <vt:lpstr>Ingredients for Implementing EQ</vt:lpstr>
      <vt:lpstr>Help Them Build Emotional Intelligence (EQ)</vt:lpstr>
      <vt:lpstr>2 • Dictatorship ≠ Mentorship</vt:lpstr>
      <vt:lpstr>Instead: Mentors are guides</vt:lpstr>
      <vt:lpstr>3 • Motivating with Bribes</vt:lpstr>
      <vt:lpstr>PowerPoint Presentation</vt:lpstr>
      <vt:lpstr>4 • Telling them what they want to hear</vt:lpstr>
      <vt:lpstr>Instead: Be Honest, but be Kind</vt:lpstr>
      <vt:lpstr>Mentor Fatigue</vt:lpstr>
      <vt:lpstr>Overall: Mentors Inspire</vt:lpstr>
      <vt:lpstr>Questions</vt:lpstr>
    </vt:vector>
  </TitlesOfParts>
  <Company>luckygirl designs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"Female Entreprenurship"  A Journey Like No Other!</dc:title>
  <dc:creator>Christina Aldan</dc:creator>
  <cp:lastModifiedBy>Christina Aldan</cp:lastModifiedBy>
  <cp:revision>109</cp:revision>
  <dcterms:created xsi:type="dcterms:W3CDTF">2016-02-07T15:50:37Z</dcterms:created>
  <dcterms:modified xsi:type="dcterms:W3CDTF">2016-06-24T15:31:36Z</dcterms:modified>
</cp:coreProperties>
</file>