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59" r:id="rId3"/>
    <p:sldId id="260" r:id="rId4"/>
    <p:sldId id="261" r:id="rId5"/>
    <p:sldId id="262" r:id="rId6"/>
    <p:sldId id="263" r:id="rId7"/>
    <p:sldId id="286" r:id="rId8"/>
    <p:sldId id="264" r:id="rId9"/>
    <p:sldId id="265" r:id="rId10"/>
    <p:sldId id="266" r:id="rId11"/>
    <p:sldId id="267" r:id="rId12"/>
    <p:sldId id="276" r:id="rId13"/>
    <p:sldId id="268" r:id="rId14"/>
    <p:sldId id="281" r:id="rId15"/>
    <p:sldId id="269" r:id="rId16"/>
    <p:sldId id="282" r:id="rId17"/>
    <p:sldId id="270" r:id="rId18"/>
    <p:sldId id="277" r:id="rId19"/>
    <p:sldId id="271" r:id="rId20"/>
    <p:sldId id="279" r:id="rId21"/>
    <p:sldId id="272" r:id="rId22"/>
    <p:sldId id="283" r:id="rId23"/>
    <p:sldId id="278" r:id="rId24"/>
    <p:sldId id="273" r:id="rId25"/>
    <p:sldId id="280" r:id="rId26"/>
    <p:sldId id="274" r:id="rId27"/>
    <p:sldId id="284" r:id="rId28"/>
    <p:sldId id="285" r:id="rId29"/>
    <p:sldId id="275" r:id="rId30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5995" autoAdjust="0"/>
  </p:normalViewPr>
  <p:slideViewPr>
    <p:cSldViewPr>
      <p:cViewPr varScale="1">
        <p:scale>
          <a:sx n="53" d="100"/>
          <a:sy n="53" d="100"/>
        </p:scale>
        <p:origin x="-16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06309-317D-6E4D-9C01-84300D431A70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D0200-6E56-014E-A62D-8F57E5C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D0200-6E56-014E-A62D-8F57E5C1F6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D0200-6E56-014E-A62D-8F57E5C1F6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D0200-6E56-014E-A62D-8F57E5C1F6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D7FCF8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13004800" cy="24866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856230"/>
            <a:ext cx="13004800" cy="10363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6800" b="0" dirty="0">
                <a:solidFill>
                  <a:srgbClr val="FFFFFF"/>
                </a:solidFill>
                <a:latin typeface="BenchNine-Light"/>
              </a:rPr>
              <a:t>TRANSFORM YOUR LIFE, TRANSFORM YOUR TEAM!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019550"/>
            <a:ext cx="13004800" cy="109728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7200" b="0">
                <a:solidFill>
                  <a:srgbClr val="FFFFFF"/>
                </a:solidFill>
                <a:latin typeface="BenchNine-Light"/>
              </a:rPr>
              <a:t>8 ACTIONS TO LEAD BY EXAMPLE</a:t>
            </a:r>
          </a:p>
          <a:p>
            <a:pPr algn="ctr"/>
            <a:endParaRPr lang="en-US" sz="7200" b="0">
              <a:solidFill>
                <a:srgbClr val="FFFFFF"/>
              </a:solidFill>
              <a:latin typeface="BenchNine-Light"/>
            </a:endParaRPr>
          </a:p>
        </p:txBody>
      </p:sp>
      <p:pic>
        <p:nvPicPr>
          <p:cNvPr id="7" name="Picture 6" descr="luckygirl_shamr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7868" y="5915561"/>
            <a:ext cx="107436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OpenSans-Light"/>
              </a:rPr>
              <a:t>Kansas City Developers Conference 6.24.2016    </a:t>
            </a:r>
          </a:p>
          <a:p>
            <a:pPr algn="ctr"/>
            <a:r>
              <a:rPr lang="en-US" sz="4000" b="1" dirty="0">
                <a:latin typeface="OpenSans-Light"/>
              </a:rPr>
              <a:t>#KCDC16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8704"/>
            <a:ext cx="13004800" cy="181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191000"/>
            <a:ext cx="13004800" cy="1645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08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8 ACTION STEPS TO TAKE NOW</a:t>
            </a:r>
          </a:p>
        </p:txBody>
      </p:sp>
      <p:pic>
        <p:nvPicPr>
          <p:cNvPr id="5" name="Picture 4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827520"/>
            <a:ext cx="13004800" cy="2926080"/>
          </a:xfrm>
          <a:prstGeom prst="rect">
            <a:avLst/>
          </a:prstGeom>
          <a:solidFill>
            <a:srgbClr val="026287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8000" b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1. Share Your Passion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theqspeaks - https://www.flickr.com/photos/83261600@N00</a:t>
            </a:r>
          </a:p>
        </p:txBody>
      </p:sp>
      <p:pic>
        <p:nvPicPr>
          <p:cNvPr id="10" name="Picture 9" descr="luckygirl_shamrock.png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6" name="Picture 5" descr="1024px-Tony_hsie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1524000"/>
            <a:ext cx="4953000" cy="742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3000" y="8915400"/>
            <a:ext cx="56649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solidFill>
                  <a:srgbClr val="4F6228"/>
                </a:solidFill>
                <a:latin typeface="BenchNine Light"/>
                <a:cs typeface="BenchNine Light"/>
              </a:rPr>
              <a:t>Tony Hsieh, The Downtown Project</a:t>
            </a:r>
            <a:endParaRPr lang="en-US" sz="4600" dirty="0">
              <a:solidFill>
                <a:srgbClr val="4F6228"/>
              </a:solidFill>
              <a:latin typeface="BenchNine Light"/>
              <a:cs typeface="BenchNine Light"/>
            </a:endParaRPr>
          </a:p>
        </p:txBody>
      </p:sp>
      <p:pic>
        <p:nvPicPr>
          <p:cNvPr id="8" name="Picture 7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pic>
        <p:nvPicPr>
          <p:cNvPr id="9" name="Picture 8" descr="static1.squarespa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3004800" cy="13426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800" y="9296400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5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827520"/>
            <a:ext cx="13004800" cy="2926080"/>
          </a:xfrm>
          <a:prstGeom prst="rect">
            <a:avLst/>
          </a:prstGeom>
          <a:solidFill>
            <a:srgbClr val="026287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8000" b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2. Mentorship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jdlasica - https://www.flickr.com/photos/36521958135@N01</a:t>
            </a:r>
          </a:p>
        </p:txBody>
      </p:sp>
      <p:pic>
        <p:nvPicPr>
          <p:cNvPr id="8" name="Picture 7" descr="luckygirl_shamrock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7642" y="2590800"/>
            <a:ext cx="11934558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Non-Traditional vs. Traditional</a:t>
            </a:r>
          </a:p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Meet 1-on-1 once a year for coffee</a:t>
            </a:r>
          </a:p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Follow their tips and suggestions by regularly following their books, newsletters, blog and social media</a:t>
            </a:r>
          </a:p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Quarterly Skype call</a:t>
            </a:r>
          </a:p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Different age, industry, gender, religion</a:t>
            </a:r>
          </a:p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Signed agreement and timeline (optional)</a:t>
            </a:r>
            <a:endParaRPr lang="en-US" sz="5000" dirty="0">
              <a:solidFill>
                <a:srgbClr val="526DB0"/>
              </a:solidFill>
              <a:latin typeface="BenchNine Light"/>
              <a:cs typeface="BenchNin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8000" y="381000"/>
            <a:ext cx="933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solidFill>
                  <a:srgbClr val="4F6228"/>
                </a:solidFill>
                <a:latin typeface="BenchNine Light"/>
                <a:cs typeface="BenchNine Light"/>
              </a:rPr>
              <a:t>Mentor/Mentee Relationship</a:t>
            </a:r>
            <a:endParaRPr lang="en-US" sz="7000" dirty="0">
              <a:solidFill>
                <a:srgbClr val="4F6228"/>
              </a:solidFill>
              <a:latin typeface="BenchNine Light"/>
              <a:cs typeface="BenchNine Light"/>
            </a:endParaRPr>
          </a:p>
        </p:txBody>
      </p:sp>
      <p:pic>
        <p:nvPicPr>
          <p:cNvPr id="8" name="Picture 7" descr="luckygirl_shamr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5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827520"/>
            <a:ext cx="13004800" cy="2926080"/>
          </a:xfrm>
          <a:prstGeom prst="rect">
            <a:avLst/>
          </a:prstGeom>
          <a:solidFill>
            <a:srgbClr val="026287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8000" b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3. Submission Policies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UNU-WIDER - https://www.flickr.com/photos/63315541@N05</a:t>
            </a:r>
          </a:p>
        </p:txBody>
      </p:sp>
      <p:pic>
        <p:nvPicPr>
          <p:cNvPr id="8" name="Picture 7" descr="luckygirl_shamrock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304800"/>
            <a:ext cx="13004800" cy="181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13004800" cy="1645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0800" dirty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Process for Submitting Ideas</a:t>
            </a:r>
            <a:endParaRPr lang="en-US" sz="10800" b="0" dirty="0">
              <a:solidFill>
                <a:srgbClr val="FFFFFF"/>
              </a:solidFill>
              <a:effectLst>
                <a:outerShdw blurRad="75000" dir="2700000">
                  <a:srgbClr val="000000">
                    <a:alpha val="50000"/>
                  </a:srgbClr>
                </a:outerShdw>
              </a:effectLst>
              <a:latin typeface="BenchNine-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642" y="2286000"/>
            <a:ext cx="11934558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Web-based portal</a:t>
            </a:r>
          </a:p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Quarterly Calls for Innovation</a:t>
            </a:r>
          </a:p>
          <a:p>
            <a:r>
              <a:rPr lang="en-US" sz="50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Hackathons</a:t>
            </a:r>
            <a:r>
              <a:rPr lang="en-US" sz="5000" dirty="0">
                <a:solidFill>
                  <a:srgbClr val="526DB0"/>
                </a:solidFill>
                <a:latin typeface="BenchNine Light"/>
                <a:cs typeface="BenchNine Light"/>
              </a:rPr>
              <a:t> </a:t>
            </a:r>
          </a:p>
          <a:p>
            <a:pPr lvl="1"/>
            <a:r>
              <a:rPr lang="en-US" sz="42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Themed focus – </a:t>
            </a:r>
            <a:r>
              <a:rPr lang="en-US" sz="42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Kandy.io</a:t>
            </a:r>
            <a:r>
              <a:rPr lang="en-US" sz="42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 ex: “The </a:t>
            </a:r>
            <a:r>
              <a:rPr lang="en-US" sz="42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Hackathon</a:t>
            </a:r>
            <a:r>
              <a:rPr lang="en-US" sz="42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 of Ridiculous Things”</a:t>
            </a:r>
          </a:p>
          <a:p>
            <a:r>
              <a:rPr lang="en-US" sz="48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Designathons</a:t>
            </a:r>
            <a:r>
              <a:rPr lang="en-US" sz="48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 </a:t>
            </a:r>
            <a:endParaRPr lang="en-US" sz="4600" dirty="0" smtClean="0">
              <a:solidFill>
                <a:srgbClr val="526DB0"/>
              </a:solidFill>
              <a:latin typeface="BenchNine Light"/>
              <a:cs typeface="BenchNine Light"/>
            </a:endParaRPr>
          </a:p>
          <a:p>
            <a:pPr lvl="1"/>
            <a:r>
              <a:rPr lang="en-US" sz="46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Front-end Engagement &amp; UI/UX</a:t>
            </a:r>
          </a:p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Innovation Challenges</a:t>
            </a:r>
            <a:endParaRPr lang="en-US" sz="5000" dirty="0">
              <a:solidFill>
                <a:srgbClr val="526DB0"/>
              </a:solidFill>
              <a:latin typeface="BenchNine Light"/>
              <a:cs typeface="BenchNine Light"/>
            </a:endParaRPr>
          </a:p>
          <a:p>
            <a:r>
              <a:rPr lang="en-US" sz="5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*Not meant to replace Research &amp; Development</a:t>
            </a:r>
            <a:endParaRPr lang="en-US" sz="5000" dirty="0">
              <a:solidFill>
                <a:srgbClr val="526DB0"/>
              </a:solidFill>
              <a:latin typeface="BenchNine Light"/>
              <a:cs typeface="BenchNine Light"/>
            </a:endParaRPr>
          </a:p>
        </p:txBody>
      </p:sp>
      <p:pic>
        <p:nvPicPr>
          <p:cNvPr id="6" name="Picture 5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6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827520"/>
            <a:ext cx="13004800" cy="2926080"/>
          </a:xfrm>
          <a:prstGeom prst="rect">
            <a:avLst/>
          </a:prstGeom>
          <a:solidFill>
            <a:srgbClr val="026287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8000" b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4.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uniondocs - https://www.flickr.com/photos/8207752@N03</a:t>
            </a:r>
          </a:p>
        </p:txBody>
      </p:sp>
      <p:pic>
        <p:nvPicPr>
          <p:cNvPr id="8" name="Picture 7" descr="luckygirl_shamrock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13004800" cy="181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2762" y="304800"/>
            <a:ext cx="13004800" cy="1645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0800" b="0" dirty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Improve Communication</a:t>
            </a:r>
            <a:endParaRPr lang="en-US" sz="10800" b="0" dirty="0">
              <a:solidFill>
                <a:srgbClr val="FFFFFF"/>
              </a:solidFill>
              <a:effectLst>
                <a:outerShdw blurRad="75000" dir="2700000">
                  <a:srgbClr val="000000">
                    <a:alpha val="50000"/>
                  </a:srgbClr>
                </a:outerShdw>
              </a:effectLst>
              <a:latin typeface="BenchNine-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642" y="2590800"/>
            <a:ext cx="11934558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Open-door policy</a:t>
            </a:r>
          </a:p>
          <a:p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Employee reviews</a:t>
            </a:r>
          </a:p>
          <a:p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Comment box</a:t>
            </a:r>
          </a:p>
          <a:p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Discussion Forum – ex. </a:t>
            </a:r>
            <a:r>
              <a:rPr lang="en-US" sz="60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SynShop</a:t>
            </a:r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 Makers</a:t>
            </a:r>
          </a:p>
          <a:p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Closed social silo – ex. </a:t>
            </a:r>
            <a:r>
              <a:rPr lang="en-US" sz="60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PrayerSpark</a:t>
            </a:r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 Hospice App</a:t>
            </a:r>
          </a:p>
        </p:txBody>
      </p:sp>
      <p:pic>
        <p:nvPicPr>
          <p:cNvPr id="6" name="Picture 5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5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827520"/>
            <a:ext cx="13004800" cy="2926080"/>
          </a:xfrm>
          <a:prstGeom prst="rect">
            <a:avLst/>
          </a:prstGeom>
          <a:solidFill>
            <a:srgbClr val="026287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8000" b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5. Skillshare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Knight Foundation - https://www.flickr.com/photos/9133668@N08</a:t>
            </a:r>
          </a:p>
        </p:txBody>
      </p:sp>
      <p:pic>
        <p:nvPicPr>
          <p:cNvPr id="8" name="Picture 7" descr="luckygirl_shamrock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7AD6D6"/>
          </a:solidFill>
        </p:spPr>
      </p:sp>
      <p:sp>
        <p:nvSpPr>
          <p:cNvPr id="3" name="TextBox 2"/>
          <p:cNvSpPr txBox="1"/>
          <p:nvPr/>
        </p:nvSpPr>
        <p:spPr>
          <a:xfrm>
            <a:off x="0" y="0"/>
            <a:ext cx="13004800" cy="9574213"/>
          </a:xfrm>
          <a:prstGeom prst="rect">
            <a:avLst/>
          </a:prstGeom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4400" b="1" dirty="0">
                <a:latin typeface="OpenSans-Light"/>
              </a:rPr>
              <a:t>
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OpenSans-Light"/>
              </a:rPr>
              <a:t>Christina Aldan, </a:t>
            </a:r>
            <a:r>
              <a:rPr lang="en-US" sz="4400" b="1" dirty="0" err="1">
                <a:solidFill>
                  <a:schemeClr val="tx2">
                    <a:lumMod val="75000"/>
                  </a:schemeClr>
                </a:solidFill>
                <a:latin typeface="OpenSans-Light"/>
              </a:rPr>
              <a:t>TEDx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OpenSans-Light"/>
              </a:rPr>
              <a:t> Speaker and </a:t>
            </a:r>
            <a:r>
              <a:rPr lang="en-US" sz="4400" b="1" dirty="0" err="1">
                <a:solidFill>
                  <a:schemeClr val="tx2">
                    <a:lumMod val="75000"/>
                  </a:schemeClr>
                </a:solidFill>
                <a:latin typeface="OpenSans-Light"/>
              </a:rPr>
              <a:t>Entrepreninja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OpenSans-Light"/>
              </a:rPr>
              <a:t>
</a:t>
            </a:r>
            <a:endParaRPr lang="en-US" sz="4400" b="1" dirty="0" smtClean="0">
              <a:solidFill>
                <a:schemeClr val="tx2">
                  <a:lumMod val="75000"/>
                </a:schemeClr>
              </a:solidFill>
              <a:latin typeface="OpenSans-Light"/>
            </a:endParaRPr>
          </a:p>
          <a:p>
            <a:pPr algn="ctr"/>
            <a:endParaRPr lang="en-US" sz="4400" b="1" dirty="0">
              <a:solidFill>
                <a:schemeClr val="tx2">
                  <a:lumMod val="75000"/>
                </a:schemeClr>
              </a:solidFill>
              <a:latin typeface="OpenSans-Light"/>
            </a:endParaRPr>
          </a:p>
          <a:p>
            <a:pPr algn="ctr"/>
            <a:endParaRPr lang="en-US" sz="4400" b="1" dirty="0" smtClean="0">
              <a:solidFill>
                <a:schemeClr val="tx2">
                  <a:lumMod val="75000"/>
                </a:schemeClr>
              </a:solidFill>
              <a:latin typeface="OpenSans-Light"/>
            </a:endParaRPr>
          </a:p>
          <a:p>
            <a:pPr algn="ctr"/>
            <a:r>
              <a:rPr lang="en-US" sz="4000" b="0" dirty="0" smtClean="0">
                <a:solidFill>
                  <a:schemeClr val="tx2">
                    <a:lumMod val="75000"/>
                  </a:schemeClr>
                </a:solidFill>
                <a:latin typeface="OpenSans-Light"/>
              </a:rPr>
              <a:t>@</a:t>
            </a:r>
            <a:r>
              <a:rPr lang="en-US" sz="4000" b="0" dirty="0" err="1">
                <a:solidFill>
                  <a:schemeClr val="tx2">
                    <a:lumMod val="75000"/>
                  </a:schemeClr>
                </a:solidFill>
                <a:latin typeface="OpenSans-Light"/>
              </a:rPr>
              <a:t>luckygirliegirl</a:t>
            </a:r>
            <a:r>
              <a:rPr lang="en-US" sz="4000" b="0" dirty="0">
                <a:solidFill>
                  <a:schemeClr val="tx2">
                    <a:lumMod val="75000"/>
                  </a:schemeClr>
                </a:solidFill>
                <a:latin typeface="OpenSans-Light"/>
              </a:rPr>
              <a:t>
</a:t>
            </a:r>
            <a:endParaRPr lang="en-US" sz="4000" b="0" dirty="0" smtClean="0">
              <a:solidFill>
                <a:schemeClr val="tx2">
                  <a:lumMod val="75000"/>
                </a:schemeClr>
              </a:solidFill>
              <a:latin typeface="OpenSans-Light"/>
            </a:endParaRPr>
          </a:p>
          <a:p>
            <a:pPr algn="ctr"/>
            <a:r>
              <a:rPr lang="en-US" sz="4000" b="0" dirty="0" err="1" smtClean="0">
                <a:solidFill>
                  <a:schemeClr val="tx2">
                    <a:lumMod val="75000"/>
                  </a:schemeClr>
                </a:solidFill>
                <a:latin typeface="OpenSans-Light"/>
              </a:rPr>
              <a:t>IAmAGoodMix.com</a:t>
            </a:r>
            <a:r>
              <a:rPr lang="en-US" sz="4000" b="0" dirty="0">
                <a:solidFill>
                  <a:schemeClr val="tx2">
                    <a:lumMod val="75000"/>
                  </a:schemeClr>
                </a:solidFill>
                <a:latin typeface="OpenSans-Light"/>
              </a:rPr>
              <a:t>
</a:t>
            </a:r>
            <a:r>
              <a:rPr lang="en-US" sz="4000" b="0" dirty="0" err="1">
                <a:solidFill>
                  <a:schemeClr val="tx2">
                    <a:lumMod val="75000"/>
                  </a:schemeClr>
                </a:solidFill>
                <a:latin typeface="OpenSans-Light"/>
              </a:rPr>
              <a:t>LG@LGDesigns.co</a:t>
            </a:r>
            <a:r>
              <a:rPr lang="en-US" sz="4000" b="0" dirty="0">
                <a:solidFill>
                  <a:schemeClr val="tx2">
                    <a:lumMod val="75000"/>
                  </a:schemeClr>
                </a:solidFill>
                <a:latin typeface="OpenSans-Light"/>
              </a:rPr>
              <a:t>
702.900.3419</a:t>
            </a:r>
          </a:p>
        </p:txBody>
      </p:sp>
      <p:pic>
        <p:nvPicPr>
          <p:cNvPr id="4" name="Picture 3" descr="luckygirl_shamr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646x220px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971800"/>
            <a:ext cx="6400800" cy="2179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49" y="381000"/>
            <a:ext cx="13004800" cy="181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70" y="304800"/>
            <a:ext cx="13004800" cy="1645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0800" b="0" dirty="0" err="1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Skillshare</a:t>
            </a:r>
            <a:r>
              <a:rPr lang="en-US" sz="10800" b="0" dirty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 Opportunities</a:t>
            </a:r>
            <a:endParaRPr lang="en-US" sz="10800" b="0" dirty="0">
              <a:solidFill>
                <a:srgbClr val="FFFFFF"/>
              </a:solidFill>
              <a:effectLst>
                <a:outerShdw blurRad="75000" dir="2700000">
                  <a:srgbClr val="000000">
                    <a:alpha val="50000"/>
                  </a:srgbClr>
                </a:outerShdw>
              </a:effectLst>
              <a:latin typeface="BenchNine-Light"/>
            </a:endParaRPr>
          </a:p>
        </p:txBody>
      </p:sp>
      <p:pic>
        <p:nvPicPr>
          <p:cNvPr id="5" name="Picture 4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7642" y="2590800"/>
            <a:ext cx="11934558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Internal Workshops</a:t>
            </a:r>
          </a:p>
          <a:p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10% interdepartmental projects – ex. </a:t>
            </a:r>
            <a:r>
              <a:rPr lang="en-US" sz="60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Zappos</a:t>
            </a:r>
            <a:endParaRPr lang="en-US" sz="6000" dirty="0" smtClean="0">
              <a:solidFill>
                <a:srgbClr val="526DB0"/>
              </a:solidFill>
              <a:latin typeface="BenchNine Light"/>
              <a:cs typeface="BenchNine Light"/>
            </a:endParaRPr>
          </a:p>
          <a:p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Activity library</a:t>
            </a:r>
          </a:p>
          <a:p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Online learning credits – ex. </a:t>
            </a:r>
            <a:r>
              <a:rPr lang="en-US" sz="60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Treehouse</a:t>
            </a:r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, </a:t>
            </a:r>
            <a:r>
              <a:rPr lang="en-US" sz="60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Pluralsite</a:t>
            </a:r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, Lynda, </a:t>
            </a:r>
            <a:r>
              <a:rPr lang="en-US" sz="6000" dirty="0" err="1" smtClean="0">
                <a:solidFill>
                  <a:srgbClr val="526DB0"/>
                </a:solidFill>
                <a:latin typeface="BenchNine Light"/>
                <a:cs typeface="BenchNine Light"/>
              </a:rPr>
              <a:t>Udemy</a:t>
            </a:r>
            <a:endParaRPr lang="en-US" sz="6000" dirty="0" smtClean="0">
              <a:solidFill>
                <a:srgbClr val="526DB0"/>
              </a:solidFill>
              <a:latin typeface="BenchNine Light"/>
              <a:cs typeface="BenchNine Light"/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526DB0"/>
                </a:solidFill>
                <a:latin typeface="BenchNine Light"/>
                <a:cs typeface="BenchNine Light"/>
              </a:rPr>
              <a:t>	*Cautionary mediocrity warning</a:t>
            </a:r>
          </a:p>
          <a:p>
            <a:endParaRPr lang="en-US" sz="6000" dirty="0" smtClean="0">
              <a:solidFill>
                <a:srgbClr val="526DB0"/>
              </a:solidFill>
              <a:latin typeface="BenchNine Light"/>
              <a:cs typeface="BenchNin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5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stock-neurons-transferring-pulses-a-6722035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87" y="-1"/>
            <a:ext cx="13031787" cy="86894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934200"/>
            <a:ext cx="13004800" cy="2926080"/>
          </a:xfrm>
          <a:prstGeom prst="rect">
            <a:avLst/>
          </a:prstGeom>
          <a:solidFill>
            <a:srgbClr val="026287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72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6. Emotional Intelligence (EQ)</a:t>
            </a:r>
          </a:p>
        </p:txBody>
      </p:sp>
      <p:pic>
        <p:nvPicPr>
          <p:cNvPr id="9" name="Picture 8" descr="luckygirl_shamrock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13004800" cy="181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13004800" cy="1645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BenchNine Light"/>
                <a:cs typeface="BenchNine Light"/>
              </a:rPr>
              <a:t>4 Components of Emotional Intelligence</a:t>
            </a:r>
          </a:p>
        </p:txBody>
      </p:sp>
      <p:pic>
        <p:nvPicPr>
          <p:cNvPr id="5" name="Picture 4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400" y="2819400"/>
            <a:ext cx="12302388" cy="582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50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Mindfulness </a:t>
            </a:r>
            <a:r>
              <a:rPr lang="en-US" sz="5000" dirty="0">
                <a:solidFill>
                  <a:srgbClr val="526DB0"/>
                </a:solidFill>
                <a:latin typeface="Open Sans Light"/>
                <a:cs typeface="Open Sans Light"/>
              </a:rPr>
              <a:t>of Self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5000" dirty="0">
                <a:solidFill>
                  <a:srgbClr val="526DB0"/>
                </a:solidFill>
                <a:latin typeface="Open Sans Light"/>
                <a:cs typeface="Open Sans Light"/>
              </a:rPr>
              <a:t>Mindfulness of Others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5000" dirty="0">
                <a:solidFill>
                  <a:srgbClr val="526DB0"/>
                </a:solidFill>
                <a:latin typeface="Open Sans Light"/>
                <a:cs typeface="Open Sans Light"/>
              </a:rPr>
              <a:t>Self-Management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5000" dirty="0">
                <a:solidFill>
                  <a:srgbClr val="526DB0"/>
                </a:solidFill>
                <a:latin typeface="Open Sans Light"/>
                <a:cs typeface="Open Sans Light"/>
              </a:rPr>
              <a:t>Relationship </a:t>
            </a:r>
            <a:r>
              <a:rPr lang="en-US" sz="50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Management</a:t>
            </a:r>
          </a:p>
          <a:p>
            <a:pPr marL="1257300" lvl="2" indent="-342900">
              <a:lnSpc>
                <a:spcPct val="130000"/>
              </a:lnSpc>
              <a:buFont typeface="+mj-lt"/>
              <a:buAutoNum type="alphaLcPeriod"/>
            </a:pPr>
            <a:r>
              <a:rPr lang="en-US" sz="48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Build </a:t>
            </a:r>
            <a:r>
              <a:rPr lang="en-US" sz="4800" dirty="0">
                <a:solidFill>
                  <a:srgbClr val="526DB0"/>
                </a:solidFill>
                <a:latin typeface="Open Sans Light"/>
                <a:cs typeface="Open Sans Light"/>
              </a:rPr>
              <a:t>Your </a:t>
            </a:r>
            <a:r>
              <a:rPr lang="en-US" sz="48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Tribe – </a:t>
            </a:r>
            <a:r>
              <a:rPr lang="en-US" sz="4800" dirty="0" err="1" smtClean="0">
                <a:solidFill>
                  <a:srgbClr val="526DB0"/>
                </a:solidFill>
                <a:latin typeface="Open Sans Light"/>
                <a:cs typeface="Open Sans Light"/>
              </a:rPr>
              <a:t>bit.ly</a:t>
            </a:r>
            <a:r>
              <a:rPr lang="en-US" sz="48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/</a:t>
            </a:r>
            <a:r>
              <a:rPr lang="en-US" sz="4800" dirty="0" err="1" smtClean="0">
                <a:solidFill>
                  <a:srgbClr val="526DB0"/>
                </a:solidFill>
                <a:latin typeface="Open Sans Light"/>
                <a:cs typeface="Open Sans Light"/>
              </a:rPr>
              <a:t>IAmAGoodMix</a:t>
            </a:r>
            <a:endParaRPr lang="en-US" sz="4800" dirty="0">
              <a:solidFill>
                <a:srgbClr val="526DB0"/>
              </a:solidFill>
              <a:latin typeface="Open Sans Light"/>
              <a:cs typeface="Open Sans Light"/>
            </a:endParaRPr>
          </a:p>
          <a:p>
            <a:pPr>
              <a:lnSpc>
                <a:spcPct val="130000"/>
              </a:lnSpc>
            </a:pPr>
            <a:endParaRPr lang="en-US" sz="4000" dirty="0">
              <a:solidFill>
                <a:srgbClr val="526DB0"/>
              </a:solidFill>
              <a:latin typeface="Open Sans Light"/>
              <a:cs typeface="Open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0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13004800" cy="181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13004800" cy="1645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BenchNine Light"/>
                <a:cs typeface="BenchNine Light"/>
              </a:rPr>
              <a:t>4 Components of Emotional Intelligence</a:t>
            </a:r>
          </a:p>
        </p:txBody>
      </p:sp>
      <p:pic>
        <p:nvPicPr>
          <p:cNvPr id="5" name="Picture 4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pic>
        <p:nvPicPr>
          <p:cNvPr id="7" name="Picture 6" descr="Introduction-to-Emotional-Intelligence-Compatibility-Mode-1024x677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7" b="-13407"/>
          <a:stretch/>
        </p:blipFill>
        <p:spPr>
          <a:xfrm>
            <a:off x="939800" y="2593330"/>
            <a:ext cx="10830303" cy="71602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5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827520"/>
            <a:ext cx="13004800" cy="2926080"/>
          </a:xfrm>
          <a:prstGeom prst="rect">
            <a:avLst/>
          </a:prstGeom>
          <a:solidFill>
            <a:srgbClr val="026287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8000" b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7. Infrastructure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ataferner - https://www.flickr.com/photos/47962459@N00</a:t>
            </a:r>
          </a:p>
        </p:txBody>
      </p:sp>
      <p:pic>
        <p:nvPicPr>
          <p:cNvPr id="8" name="Picture 7" descr="luckygirl_shamrock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146" y="457200"/>
            <a:ext cx="13004800" cy="181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81000"/>
            <a:ext cx="13004800" cy="1645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0800" b="0" dirty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Create Infrastructure</a:t>
            </a:r>
            <a:endParaRPr lang="en-US" sz="10800" b="0" dirty="0">
              <a:solidFill>
                <a:srgbClr val="FFFFFF"/>
              </a:solidFill>
              <a:effectLst>
                <a:outerShdw blurRad="75000" dir="2700000">
                  <a:srgbClr val="000000">
                    <a:alpha val="50000"/>
                  </a:srgbClr>
                </a:outerShdw>
              </a:effectLst>
              <a:latin typeface="BenchNine-Light"/>
            </a:endParaRPr>
          </a:p>
        </p:txBody>
      </p:sp>
      <p:pic>
        <p:nvPicPr>
          <p:cNvPr id="5" name="Picture 4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400" y="2819400"/>
            <a:ext cx="12302388" cy="582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 Organize the team</a:t>
            </a:r>
            <a:endParaRPr lang="en-US" sz="3600" dirty="0">
              <a:solidFill>
                <a:srgbClr val="526DB0"/>
              </a:solidFill>
              <a:latin typeface="Open Sans Light"/>
              <a:cs typeface="Open Sans Ligh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 Define goals</a:t>
            </a:r>
            <a:endParaRPr lang="en-US" sz="3600" dirty="0">
              <a:solidFill>
                <a:srgbClr val="526DB0"/>
              </a:solidFill>
              <a:latin typeface="Open Sans Light"/>
              <a:cs typeface="Open Sans Ligh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 Identify parameters, limitations, best practices</a:t>
            </a:r>
            <a:endParaRPr lang="en-US" sz="3600" dirty="0">
              <a:solidFill>
                <a:srgbClr val="526DB0"/>
              </a:solidFill>
              <a:latin typeface="Open Sans Light"/>
              <a:cs typeface="Open Sans Light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 Align key players – clear communication &amp; feedback with senior team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526DB0"/>
                </a:solidFill>
                <a:latin typeface="Open Sans Light"/>
                <a:cs typeface="Open Sans Light"/>
              </a:rPr>
              <a:t> </a:t>
            </a:r>
            <a:r>
              <a:rPr lang="en-US" sz="36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Foster demonstrations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526DB0"/>
                </a:solidFill>
                <a:latin typeface="Open Sans Light"/>
                <a:cs typeface="Open Sans Light"/>
              </a:rPr>
              <a:t> </a:t>
            </a:r>
            <a:r>
              <a:rPr lang="en-US" sz="36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Celebrate wins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526DB0"/>
                </a:solidFill>
                <a:latin typeface="Open Sans Light"/>
                <a:cs typeface="Open Sans Light"/>
              </a:rPr>
              <a:t> </a:t>
            </a:r>
            <a:r>
              <a:rPr lang="en-US" sz="36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Plan to scale (or not)</a:t>
            </a:r>
            <a:r>
              <a:rPr lang="en-US" sz="3600" dirty="0">
                <a:solidFill>
                  <a:srgbClr val="526DB0"/>
                </a:solidFill>
                <a:latin typeface="Open Sans Light"/>
                <a:cs typeface="Open Sans Light"/>
              </a:rPr>
              <a:t> </a:t>
            </a:r>
            <a:r>
              <a:rPr lang="en-US" sz="3600" dirty="0" smtClean="0">
                <a:solidFill>
                  <a:srgbClr val="526DB0"/>
                </a:solidFill>
                <a:latin typeface="Open Sans Light"/>
                <a:cs typeface="Open Sans Light"/>
              </a:rPr>
              <a:t>– have a clear timeline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5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827520"/>
            <a:ext cx="13004800" cy="2926080"/>
          </a:xfrm>
          <a:prstGeom prst="rect">
            <a:avLst/>
          </a:prstGeom>
          <a:solidFill>
            <a:srgbClr val="026287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80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8. Identify Diversity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ChildOfAtom - https://www.flickr.com/photos/45287505@N00</a:t>
            </a:r>
          </a:p>
        </p:txBody>
      </p:sp>
      <p:pic>
        <p:nvPicPr>
          <p:cNvPr id="8" name="Picture 7" descr="luckygirl_shamrock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146" y="457200"/>
            <a:ext cx="13004800" cy="1810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81000"/>
            <a:ext cx="13004800" cy="1645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endParaRPr lang="en-US" sz="10800" b="0" dirty="0">
              <a:solidFill>
                <a:srgbClr val="FFFFFF"/>
              </a:solidFill>
              <a:effectLst>
                <a:outerShdw blurRad="75000" dir="2700000">
                  <a:srgbClr val="000000">
                    <a:alpha val="50000"/>
                  </a:srgbClr>
                </a:outerShdw>
              </a:effectLst>
              <a:latin typeface="BenchNine-Light"/>
            </a:endParaRPr>
          </a:p>
        </p:txBody>
      </p:sp>
      <p:pic>
        <p:nvPicPr>
          <p:cNvPr id="5" name="Picture 4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750" y="2691802"/>
            <a:ext cx="11676250" cy="6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4600" dirty="0" smtClean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Become a Talent Detective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4600" dirty="0" smtClean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Assess the best talents on your team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4600" dirty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Take advantage of </a:t>
            </a:r>
            <a:r>
              <a:rPr lang="en-US" sz="4600" dirty="0" smtClean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a variety </a:t>
            </a:r>
            <a:r>
              <a:rPr lang="en-US" sz="4600" dirty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of viewpoints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4600" dirty="0" smtClean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Motivate </a:t>
            </a:r>
            <a:r>
              <a:rPr lang="en-US" sz="4600" dirty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using their </a:t>
            </a:r>
            <a:r>
              <a:rPr lang="en-US" sz="4600" dirty="0" smtClean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passions</a:t>
            </a:r>
            <a:endParaRPr lang="en-US" sz="4600" dirty="0">
              <a:solidFill>
                <a:schemeClr val="accent3">
                  <a:lumMod val="50000"/>
                </a:schemeClr>
              </a:solidFill>
              <a:latin typeface="Open Sans Light"/>
              <a:cs typeface="Open Sans Light"/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4600" dirty="0" smtClean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Feedback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4600" dirty="0" smtClean="0">
                <a:solidFill>
                  <a:schemeClr val="accent3">
                    <a:lumMod val="50000"/>
                  </a:schemeClr>
                </a:solidFill>
                <a:latin typeface="Open Sans Light"/>
                <a:cs typeface="Open Sans Light"/>
              </a:rPr>
              <a:t>Implement hiring diversity policies that hire the most qualified person for the job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126" y="533400"/>
            <a:ext cx="93704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Take Advantage of Diversity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08000"/>
            <a:ext cx="13004800" cy="192024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2600" b="0" dirty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Leaders Empower</a:t>
            </a:r>
            <a:endParaRPr lang="en-US" sz="12600" b="0" dirty="0">
              <a:solidFill>
                <a:srgbClr val="FFFFFF"/>
              </a:solidFill>
              <a:effectLst>
                <a:outerShdw blurRad="75000" dir="2700000">
                  <a:srgbClr val="000000">
                    <a:alpha val="50000"/>
                  </a:srgbClr>
                </a:outerShdw>
              </a:effectLst>
              <a:latin typeface="BenchNine-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00" y="2286000"/>
            <a:ext cx="12496800" cy="69034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endParaRPr lang="en-US" sz="4500" dirty="0" smtClean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  <a:p>
            <a:pPr algn="ctr">
              <a:lnSpc>
                <a:spcPct val="130000"/>
              </a:lnSpc>
            </a:pPr>
            <a:r>
              <a:rPr lang="en-US" sz="4500" i="1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“A </a:t>
            </a:r>
            <a:r>
              <a:rPr lang="en-US" sz="4500" i="1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leader is best when people barely know he exists, when his work is done, his aim fulfilled, they will say: we did it ourselves</a:t>
            </a:r>
            <a:r>
              <a:rPr lang="en-US" sz="4500" i="1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.”</a:t>
            </a:r>
          </a:p>
          <a:p>
            <a:pPr algn="ctr">
              <a:lnSpc>
                <a:spcPct val="130000"/>
              </a:lnSpc>
            </a:pPr>
            <a:r>
              <a:rPr lang="en-US" sz="450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~Lao Tzu</a:t>
            </a:r>
            <a:endParaRPr lang="en-US" sz="4500" dirty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</p:txBody>
      </p:sp>
      <p:pic>
        <p:nvPicPr>
          <p:cNvPr id="6" name="Picture 5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7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58E4D9"/>
          </a:solidFill>
        </p:spPr>
      </p:sp>
      <p:sp>
        <p:nvSpPr>
          <p:cNvPr id="3" name="TextBox 2"/>
          <p:cNvSpPr txBox="1"/>
          <p:nvPr/>
        </p:nvSpPr>
        <p:spPr>
          <a:xfrm>
            <a:off x="0" y="0"/>
            <a:ext cx="13004800" cy="9574213"/>
          </a:xfrm>
          <a:prstGeom prst="rect">
            <a:avLst/>
          </a:prstGeom>
        </p:spPr>
        <p:txBody>
          <a:bodyPr wrap="square" lIns="254000" tIns="254000" rIns="254000" bIns="254000" anchor="ctr">
            <a:normAutofit fontScale="92500" lnSpcReduction="20000"/>
          </a:bodyPr>
          <a:lstStyle/>
          <a:p>
            <a:pPr algn="ctr"/>
            <a:r>
              <a:rPr lang="en-US" sz="8600" b="0" dirty="0">
                <a:solidFill>
                  <a:srgbClr val="FFFFFF"/>
                </a:solidFill>
                <a:latin typeface="OpenSans-Light"/>
              </a:rPr>
              <a:t>Questions</a:t>
            </a:r>
            <a:r>
              <a:rPr lang="en-US" sz="8600" b="0" dirty="0" smtClean="0">
                <a:solidFill>
                  <a:srgbClr val="FFFFFF"/>
                </a:solidFill>
                <a:latin typeface="OpenSans-Light"/>
              </a:rPr>
              <a:t>?</a:t>
            </a:r>
          </a:p>
          <a:p>
            <a:pPr algn="ctr"/>
            <a:r>
              <a:rPr lang="en-US" sz="5000" b="0" dirty="0" smtClean="0">
                <a:solidFill>
                  <a:srgbClr val="FFFFFF"/>
                </a:solidFill>
                <a:latin typeface="OpenSans-Light"/>
              </a:rPr>
              <a:t> </a:t>
            </a:r>
            <a:r>
              <a:rPr lang="en-US" sz="5000" b="0" dirty="0">
                <a:solidFill>
                  <a:srgbClr val="FFFFFF"/>
                </a:solidFill>
                <a:latin typeface="OpenSans-Light"/>
              </a:rPr>
              <a:t>
</a:t>
            </a:r>
            <a:r>
              <a:rPr lang="en-US" sz="5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Sans-Light"/>
              </a:rPr>
              <a:t>#KCDC16</a:t>
            </a:r>
          </a:p>
          <a:p>
            <a:pPr algn="ctr"/>
            <a:endParaRPr lang="en-US" sz="5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OpenSans-Light"/>
            </a:endParaRPr>
          </a:p>
          <a:p>
            <a:pPr algn="ctr"/>
            <a:r>
              <a:rPr lang="en-US" sz="6500" b="0" dirty="0" smtClean="0">
                <a:solidFill>
                  <a:srgbClr val="4F6228"/>
                </a:solidFill>
                <a:latin typeface="OpenSans-Light"/>
              </a:rPr>
              <a:t>Christina Aldan</a:t>
            </a:r>
            <a:r>
              <a:rPr lang="en-US" sz="4600" b="0" dirty="0">
                <a:solidFill>
                  <a:srgbClr val="4F6228"/>
                </a:solidFill>
                <a:latin typeface="OpenSans-Light"/>
              </a:rPr>
              <a:t>
</a:t>
            </a:r>
            <a:r>
              <a:rPr lang="en-US" sz="4600" b="0" dirty="0" err="1">
                <a:solidFill>
                  <a:srgbClr val="4F6228"/>
                </a:solidFill>
                <a:latin typeface="OpenSans-Light"/>
              </a:rPr>
              <a:t>TEDx</a:t>
            </a:r>
            <a:r>
              <a:rPr lang="en-US" sz="4600" b="0" dirty="0">
                <a:solidFill>
                  <a:srgbClr val="4F6228"/>
                </a:solidFill>
                <a:latin typeface="OpenSans-Light"/>
              </a:rPr>
              <a:t> Speaker and </a:t>
            </a:r>
            <a:r>
              <a:rPr lang="en-US" sz="4600" b="0" dirty="0" err="1" smtClean="0">
                <a:solidFill>
                  <a:srgbClr val="4F6228"/>
                </a:solidFill>
                <a:latin typeface="OpenSans-Light"/>
              </a:rPr>
              <a:t>Entrepreninja</a:t>
            </a:r>
            <a:r>
              <a:rPr lang="en-US" sz="4600" b="0" dirty="0">
                <a:solidFill>
                  <a:srgbClr val="4F6228"/>
                </a:solidFill>
                <a:latin typeface="OpenSans-Light"/>
              </a:rPr>
              <a:t>
</a:t>
            </a:r>
          </a:p>
          <a:p>
            <a:pPr algn="ctr"/>
            <a:r>
              <a:rPr lang="en-US" sz="4600" b="0" dirty="0">
                <a:solidFill>
                  <a:srgbClr val="4F6228"/>
                </a:solidFill>
                <a:latin typeface="OpenSans-Light"/>
              </a:rPr>
              <a:t>
@</a:t>
            </a:r>
            <a:r>
              <a:rPr lang="en-US" sz="4600" b="0" dirty="0" err="1" smtClean="0">
                <a:solidFill>
                  <a:srgbClr val="4F6228"/>
                </a:solidFill>
                <a:latin typeface="OpenSans-Light"/>
              </a:rPr>
              <a:t>luckygirliegirl</a:t>
            </a:r>
            <a:endParaRPr lang="en-US" sz="4600" b="0" dirty="0" smtClean="0">
              <a:solidFill>
                <a:srgbClr val="4F6228"/>
              </a:solidFill>
              <a:latin typeface="OpenSans-Light"/>
            </a:endParaRPr>
          </a:p>
          <a:p>
            <a:pPr algn="ctr"/>
            <a:r>
              <a:rPr lang="en-US" sz="4600" b="0" dirty="0" smtClean="0">
                <a:solidFill>
                  <a:srgbClr val="4F6228"/>
                </a:solidFill>
                <a:latin typeface="OpenSans-Light"/>
              </a:rPr>
              <a:t>
</a:t>
            </a:r>
            <a:r>
              <a:rPr lang="en-US" sz="4600" b="0" dirty="0" err="1" smtClean="0">
                <a:solidFill>
                  <a:srgbClr val="4F6228"/>
                </a:solidFill>
                <a:latin typeface="OpenSans-Light"/>
              </a:rPr>
              <a:t>IAmAGoodMix.com</a:t>
            </a:r>
            <a:endParaRPr lang="en-US" sz="4600" b="0" dirty="0" smtClean="0">
              <a:solidFill>
                <a:srgbClr val="4F6228"/>
              </a:solidFill>
              <a:latin typeface="OpenSans-Light"/>
            </a:endParaRPr>
          </a:p>
          <a:p>
            <a:pPr algn="ctr"/>
            <a:r>
              <a:rPr lang="en-US" sz="4600" b="0" dirty="0" smtClean="0">
                <a:solidFill>
                  <a:srgbClr val="4F6228"/>
                </a:solidFill>
                <a:latin typeface="OpenSans-Light"/>
              </a:rPr>
              <a:t>
</a:t>
            </a:r>
            <a:r>
              <a:rPr lang="en-US" sz="4600" b="0" dirty="0" err="1" smtClean="0">
                <a:solidFill>
                  <a:srgbClr val="4F6228"/>
                </a:solidFill>
                <a:latin typeface="OpenSans-Light"/>
              </a:rPr>
              <a:t>LG@LGDesigns.co</a:t>
            </a:r>
            <a:endParaRPr lang="en-US" sz="4600" b="0" dirty="0" smtClean="0">
              <a:solidFill>
                <a:srgbClr val="4F6228"/>
              </a:solidFill>
              <a:latin typeface="OpenSans-Light"/>
            </a:endParaRPr>
          </a:p>
          <a:p>
            <a:pPr algn="ctr"/>
            <a:r>
              <a:rPr lang="en-US" sz="4600" b="0" dirty="0">
                <a:solidFill>
                  <a:srgbClr val="4F6228"/>
                </a:solidFill>
                <a:latin typeface="OpenSans-Light"/>
              </a:rPr>
              <a:t>
702.900.3419</a:t>
            </a:r>
          </a:p>
        </p:txBody>
      </p:sp>
      <p:pic>
        <p:nvPicPr>
          <p:cNvPr id="4" name="Picture 3" descr="luckygirl_shamr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 descr="luckygirl_shamr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987800"/>
            <a:ext cx="13004800" cy="213360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endParaRPr/>
          </a:p>
        </p:txBody>
      </p:sp>
      <p:pic>
        <p:nvPicPr>
          <p:cNvPr id="4" name="Picture 3" descr="Sponsor Deck 2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026287"/>
          </a:solidFill>
        </p:spPr>
      </p:sp>
      <p:sp>
        <p:nvSpPr>
          <p:cNvPr id="3" name="TextBox 2"/>
          <p:cNvSpPr txBox="1"/>
          <p:nvPr/>
        </p:nvSpPr>
        <p:spPr>
          <a:xfrm>
            <a:off x="0" y="508000"/>
            <a:ext cx="13004800" cy="192024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2600" b="0">
                <a:solidFill>
                  <a:srgbClr val="FFFFFF"/>
                </a:solidFill>
                <a:latin typeface="BenchNine-Light"/>
              </a:rPr>
              <a:t>SO WHO AM 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2936240"/>
            <a:ext cx="12496800" cy="223147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762000" indent="-762000" algn="l">
              <a:lnSpc>
                <a:spcPct val="100800"/>
              </a:lnSpc>
              <a:buFont typeface="OpenSans-Light"/>
              <a:buChar char="•"/>
            </a:pPr>
            <a:r>
              <a:rPr lang="en-US" sz="63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They call me Luckygirl</a:t>
            </a:r>
          </a:p>
          <a:p>
            <a:pPr marL="762000" indent="-762000" algn="l">
              <a:lnSpc>
                <a:spcPct val="100800"/>
              </a:lnSpc>
              <a:buFont typeface="OpenSans-Light"/>
              <a:buChar char="•"/>
            </a:pPr>
            <a:r>
              <a:rPr lang="en-US" sz="63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My job title is: </a:t>
            </a:r>
            <a:r>
              <a:rPr lang="en-US" sz="6300" b="0" dirty="0" err="1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Entrepreninja</a:t>
            </a:r>
            <a:endParaRPr lang="en-US" sz="6300" b="0" dirty="0">
              <a:solidFill>
                <a:srgbClr val="FFFFFF"/>
              </a:solidFill>
              <a:effectLst>
                <a:outerShdw blurRad="75000" dir="2700000">
                  <a:srgbClr val="000000">
                    <a:alpha val="50000"/>
                  </a:srgbClr>
                </a:outerShdw>
              </a:effectLst>
              <a:latin typeface="OpenSans-Light"/>
            </a:endParaRPr>
          </a:p>
        </p:txBody>
      </p:sp>
      <p:pic>
        <p:nvPicPr>
          <p:cNvPr id="5" name="Picture 4" descr="luckygirl_shamrock.png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08000"/>
            <a:ext cx="13004800" cy="192024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2600" b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SO WHO AM 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0" y="2286000"/>
            <a:ext cx="12496800" cy="69034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762000" indent="-762000" algn="l">
              <a:lnSpc>
                <a:spcPct val="130000"/>
              </a:lnSpc>
              <a:buFont typeface="OpenSans-Light"/>
              <a:buChar char="•"/>
            </a:pP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Founder of LG </a:t>
            </a:r>
            <a:r>
              <a:rPr lang="en-US" sz="32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Designs,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Brand </a:t>
            </a:r>
            <a:r>
              <a:rPr lang="en-US" sz="32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Consulting </a:t>
            </a:r>
            <a:endParaRPr lang="en-US" sz="3200" b="0" dirty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  <a:p>
            <a:pPr marL="762000" indent="-762000" algn="l">
              <a:lnSpc>
                <a:spcPct val="130000"/>
              </a:lnSpc>
              <a:buFont typeface="OpenSans-Light"/>
              <a:buChar char="•"/>
            </a:pP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Chief Marketing Officer, </a:t>
            </a:r>
            <a:r>
              <a:rPr lang="en-US" sz="3200" b="0" dirty="0" err="1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PrayerSpark</a:t>
            </a:r>
            <a:endParaRPr lang="en-US" sz="3200" b="0" dirty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  <a:p>
            <a:pPr marL="762000" indent="-762000" algn="l">
              <a:lnSpc>
                <a:spcPct val="130000"/>
              </a:lnSpc>
              <a:buFont typeface="OpenSans-Light"/>
              <a:buChar char="•"/>
            </a:pP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Business </a:t>
            </a:r>
            <a:r>
              <a:rPr lang="en-US" sz="32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Development </a:t>
            </a: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Trainer, Team Healthy Life</a:t>
            </a:r>
          </a:p>
          <a:p>
            <a:pPr marL="762000" indent="-762000" algn="l">
              <a:lnSpc>
                <a:spcPct val="130000"/>
              </a:lnSpc>
              <a:buFont typeface="OpenSans-Light"/>
              <a:buChar char="•"/>
            </a:pP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Board Member, The Never Give Up Foundation</a:t>
            </a:r>
          </a:p>
          <a:p>
            <a:pPr marL="762000" indent="-762000" algn="l">
              <a:lnSpc>
                <a:spcPct val="130000"/>
              </a:lnSpc>
              <a:buFont typeface="OpenSans-Light"/>
              <a:buChar char="•"/>
            </a:pP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Technology Advisor, </a:t>
            </a:r>
            <a:r>
              <a:rPr lang="en-US" sz="32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Asian Community Development Council</a:t>
            </a:r>
            <a:endParaRPr lang="en-US" sz="3200" b="0" dirty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  <a:p>
            <a:pPr marL="762000" indent="-762000" algn="l">
              <a:lnSpc>
                <a:spcPct val="130000"/>
              </a:lnSpc>
              <a:buFont typeface="OpenSans-Light"/>
              <a:buChar char="•"/>
            </a:pP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Advisory Board Member High </a:t>
            </a:r>
            <a:r>
              <a:rPr lang="en-US" sz="32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Schools</a:t>
            </a: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
Active Member of OCA Las </a:t>
            </a:r>
            <a:r>
              <a:rPr lang="en-US" sz="32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Vegas</a:t>
            </a: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
</a:t>
            </a:r>
            <a:r>
              <a:rPr lang="en-US" sz="32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Former Co</a:t>
            </a: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-managing Director, Girls in Tech, Las Vegas</a:t>
            </a:r>
          </a:p>
          <a:p>
            <a:pPr marL="762000" indent="-762000" algn="l">
              <a:lnSpc>
                <a:spcPct val="130000"/>
              </a:lnSpc>
              <a:buFont typeface="OpenSans-Light"/>
              <a:buChar char="•"/>
            </a:pP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Advisory Board Member High Schools</a:t>
            </a:r>
          </a:p>
          <a:p>
            <a:pPr marL="762000" indent="-762000" algn="l">
              <a:lnSpc>
                <a:spcPct val="130000"/>
              </a:lnSpc>
              <a:buFont typeface="OpenSans-Light"/>
              <a:buChar char="•"/>
            </a:pP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Active Member of OCA Las Vegas</a:t>
            </a:r>
          </a:p>
          <a:p>
            <a:pPr marL="762000" indent="-762000" algn="l">
              <a:lnSpc>
                <a:spcPct val="130000"/>
              </a:lnSpc>
              <a:buFont typeface="OpenSans-Light"/>
              <a:buChar char="•"/>
            </a:pP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Co-managing Director, Girls in Tech, Las Vegas</a:t>
            </a:r>
          </a:p>
        </p:txBody>
      </p:sp>
      <p:pic>
        <p:nvPicPr>
          <p:cNvPr id="6" name="Picture 5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08000"/>
            <a:ext cx="13004800" cy="175260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1500" b="0" dirty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Leaders </a:t>
            </a:r>
            <a:r>
              <a:rPr lang="en-US" sz="11500" b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Transform </a:t>
            </a:r>
            <a:r>
              <a:rPr lang="en-US" sz="11500" b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Reality</a:t>
            </a:r>
            <a:endParaRPr lang="en-US" sz="11500" b="0" dirty="0">
              <a:solidFill>
                <a:srgbClr val="FFFFFF"/>
              </a:solidFill>
              <a:effectLst>
                <a:outerShdw blurRad="75000" dir="2700000">
                  <a:srgbClr val="000000">
                    <a:alpha val="50000"/>
                  </a:srgbClr>
                </a:outerShdw>
              </a:effectLst>
              <a:latin typeface="BenchNine-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00" y="2768600"/>
            <a:ext cx="12496800" cy="5511173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pPr algn="ctr">
              <a:lnSpc>
                <a:spcPct val="91200"/>
              </a:lnSpc>
            </a:pPr>
            <a:r>
              <a:rPr lang="en-US" sz="5500" i="1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“As a leader, these attributes - confidence, perseverance, work ethic and good sense - are all things I look for in people. I also try to lead by example and create an environment where good questions and good ideas can come from </a:t>
            </a:r>
            <a:r>
              <a:rPr lang="en-US" sz="5500" i="1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anyone.”</a:t>
            </a:r>
          </a:p>
          <a:p>
            <a:pPr algn="ctr">
              <a:lnSpc>
                <a:spcPct val="91200"/>
              </a:lnSpc>
            </a:pPr>
            <a:endParaRPr lang="en-US" sz="5500" b="0" i="1" dirty="0" smtClean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  <a:p>
            <a:pPr algn="ctr">
              <a:lnSpc>
                <a:spcPct val="91200"/>
              </a:lnSpc>
            </a:pPr>
            <a:r>
              <a:rPr lang="en-US" sz="5500" b="0" i="1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~Heather </a:t>
            </a:r>
            <a:r>
              <a:rPr lang="en-US" sz="5500" b="0" i="1" dirty="0" err="1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Bresch</a:t>
            </a:r>
            <a:endParaRPr lang="en-US" sz="5500" b="0" i="1" dirty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</p:txBody>
      </p:sp>
      <p:pic>
        <p:nvPicPr>
          <p:cNvPr id="6" name="Picture 5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3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08000"/>
            <a:ext cx="13004800" cy="185928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2200" b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WHAT LEADERSHIP ISN'T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0" y="2875280"/>
            <a:ext cx="12496800" cy="6142316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 algn="l">
              <a:lnSpc>
                <a:spcPct val="78400"/>
              </a:lnSpc>
            </a:pPr>
            <a:r>
              <a:rPr lang="en-US" sz="52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These things do </a:t>
            </a:r>
            <a:r>
              <a:rPr lang="en-US" sz="5200" b="0" dirty="0" smtClean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NOT </a:t>
            </a:r>
            <a:r>
              <a:rPr lang="en-US" sz="52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make a leader:</a:t>
            </a:r>
          </a:p>
          <a:p>
            <a:pPr marL="762000" indent="-762000" algn="l">
              <a:lnSpc>
                <a:spcPct val="78400"/>
              </a:lnSpc>
              <a:buFont typeface="OpenSans-Light"/>
              <a:buChar char="•"/>
            </a:pPr>
            <a:r>
              <a:rPr lang="en-US" sz="49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
Authority or Power</a:t>
            </a:r>
          </a:p>
          <a:p>
            <a:pPr marL="762000" indent="-762000" algn="l">
              <a:lnSpc>
                <a:spcPct val="78400"/>
              </a:lnSpc>
              <a:buFont typeface="OpenSans-Light"/>
              <a:buChar char="•"/>
            </a:pPr>
            <a:r>
              <a:rPr lang="en-US" sz="49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
Titles</a:t>
            </a:r>
          </a:p>
          <a:p>
            <a:pPr marL="762000" indent="-762000" algn="l">
              <a:lnSpc>
                <a:spcPct val="78400"/>
              </a:lnSpc>
              <a:buFont typeface="OpenSans-Light"/>
              <a:buChar char="•"/>
            </a:pPr>
            <a:r>
              <a:rPr lang="en-US" sz="49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
Charisma</a:t>
            </a:r>
          </a:p>
          <a:p>
            <a:pPr marL="762000" indent="-762000" algn="l">
              <a:lnSpc>
                <a:spcPct val="78400"/>
              </a:lnSpc>
              <a:buFont typeface="OpenSans-Light"/>
              <a:buChar char="•"/>
            </a:pPr>
            <a:r>
              <a:rPr lang="en-US" sz="49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
Management</a:t>
            </a:r>
          </a:p>
          <a:p>
            <a:pPr marL="762000" indent="-762000" algn="l">
              <a:lnSpc>
                <a:spcPct val="78400"/>
              </a:lnSpc>
              <a:buFont typeface="OpenSans-Light"/>
              <a:buChar char="•"/>
            </a:pPr>
            <a:r>
              <a:rPr lang="en-US" sz="49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
Extroverted Personalities</a:t>
            </a:r>
          </a:p>
          <a:p>
            <a:pPr marL="762000" indent="-762000" algn="l">
              <a:lnSpc>
                <a:spcPct val="78400"/>
              </a:lnSpc>
              <a:buFont typeface="OpenSans-Light"/>
              <a:buChar char="•"/>
            </a:pPr>
            <a:r>
              <a:rPr lang="en-US" sz="49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
Influence – ex. A robber with a gun</a:t>
            </a:r>
          </a:p>
          <a:p>
            <a:pPr marL="762000" indent="-762000" algn="l">
              <a:lnSpc>
                <a:spcPct val="78400"/>
              </a:lnSpc>
              <a:buFont typeface="OpenSans-Light"/>
              <a:buChar char="•"/>
            </a:pPr>
            <a:r>
              <a:rPr lang="en-US" sz="49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
Followers – ex. An army captain</a:t>
            </a:r>
          </a:p>
          <a:p>
            <a:pPr marL="762000" indent="-762000" algn="l">
              <a:lnSpc>
                <a:spcPct val="78400"/>
              </a:lnSpc>
              <a:buFont typeface="OpenSans-Light"/>
              <a:buChar char="•"/>
            </a:pPr>
            <a:r>
              <a:rPr lang="en-US" sz="4900" b="0" dirty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OpenSans-Light"/>
              </a:rPr>
              <a:t>
High Intelligence (IQ)</a:t>
            </a:r>
          </a:p>
        </p:txBody>
      </p:sp>
      <p:pic>
        <p:nvPicPr>
          <p:cNvPr id="9" name="Picture 8" descr="luckygirl_shamrock.png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Entrepreninja</a:t>
            </a:r>
            <a:r>
              <a:rPr lang="en-US" dirty="0" smtClean="0">
                <a:solidFill>
                  <a:schemeClr val="bg1"/>
                </a:solidFill>
              </a:rPr>
              <a:t> #KCDC16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08000"/>
            <a:ext cx="13004800" cy="175260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1500" b="0">
                <a:solidFill>
                  <a:srgbClr val="FFFFFF"/>
                </a:solidFill>
                <a:effectLst>
                  <a:outerShdw blurRad="75000" dir="2700000">
                    <a:srgbClr val="000000">
                      <a:alpha val="50000"/>
                    </a:srgbClr>
                  </a:outerShdw>
                </a:effectLst>
                <a:latin typeface="BenchNine-Light"/>
              </a:rPr>
              <a:t>WHAT MAKES A LEADER?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0" y="2768600"/>
            <a:ext cx="12496800" cy="551117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762000" indent="-762000" algn="l">
              <a:lnSpc>
                <a:spcPct val="91200"/>
              </a:lnSpc>
              <a:buFont typeface="OpenSans-Light"/>
              <a:buChar char="•"/>
            </a:pPr>
            <a:r>
              <a:rPr lang="en-US" sz="40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Someone who uses their social influence to inspire positive action in </a:t>
            </a:r>
            <a:r>
              <a:rPr lang="en-US" sz="40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others</a:t>
            </a:r>
          </a:p>
          <a:p>
            <a:pPr marL="762000" indent="-762000" algn="l">
              <a:lnSpc>
                <a:spcPct val="91200"/>
              </a:lnSpc>
              <a:buFont typeface="OpenSans-Light"/>
              <a:buChar char="•"/>
            </a:pPr>
            <a:endParaRPr lang="en-US" sz="4000" b="0" dirty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  <a:p>
            <a:pPr marL="762000" indent="-762000" algn="l">
              <a:lnSpc>
                <a:spcPct val="91200"/>
              </a:lnSpc>
              <a:buFont typeface="OpenSans-Light"/>
              <a:buChar char="•"/>
            </a:pPr>
            <a:r>
              <a:rPr lang="en-US" sz="40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Has a </a:t>
            </a:r>
            <a:r>
              <a:rPr lang="en-US" sz="40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high degree of Emotional Intelligence (EQ)</a:t>
            </a:r>
          </a:p>
          <a:p>
            <a:pPr marL="762000" indent="-762000" algn="l">
              <a:lnSpc>
                <a:spcPct val="91200"/>
              </a:lnSpc>
              <a:buFont typeface="OpenSans-Light"/>
              <a:buChar char="•"/>
            </a:pPr>
            <a:endParaRPr lang="en-US" sz="4000" b="0" dirty="0" smtClean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  <a:p>
            <a:pPr marL="762000" indent="-762000" algn="l">
              <a:lnSpc>
                <a:spcPct val="91200"/>
              </a:lnSpc>
              <a:buFont typeface="OpenSans-Light"/>
              <a:buChar char="•"/>
            </a:pPr>
            <a:r>
              <a:rPr lang="en-US" sz="40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Someone </a:t>
            </a:r>
            <a:r>
              <a:rPr lang="en-US" sz="4000" b="0" dirty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who empowers, rather than </a:t>
            </a:r>
            <a:r>
              <a:rPr lang="en-US" sz="4000" b="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dictates</a:t>
            </a:r>
          </a:p>
          <a:p>
            <a:pPr marL="762000" indent="-762000" algn="l">
              <a:lnSpc>
                <a:spcPct val="91200"/>
              </a:lnSpc>
              <a:buFont typeface="OpenSans-Light"/>
              <a:buChar char="•"/>
            </a:pPr>
            <a:endParaRPr lang="en-US" sz="4000" dirty="0" smtClean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  <a:p>
            <a:pPr marL="762000" indent="-762000" algn="l">
              <a:lnSpc>
                <a:spcPct val="91200"/>
              </a:lnSpc>
              <a:buFont typeface="OpenSans-Light"/>
              <a:buChar char="•"/>
            </a:pP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A person who leads by example</a:t>
            </a:r>
          </a:p>
          <a:p>
            <a:pPr marL="762000" indent="-762000" algn="l">
              <a:lnSpc>
                <a:spcPct val="91200"/>
              </a:lnSpc>
              <a:buFont typeface="OpenSans-Light"/>
              <a:buChar char="•"/>
            </a:pPr>
            <a:endParaRPr lang="en-US" sz="4000" dirty="0" smtClean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  <a:p>
            <a:pPr marL="1219200" lvl="1" indent="-762000">
              <a:lnSpc>
                <a:spcPct val="91200"/>
              </a:lnSpc>
              <a:buFont typeface="OpenSans-Light"/>
              <a:buChar char="•"/>
            </a:pPr>
            <a:r>
              <a:rPr lang="en-US" sz="4000" i="1" dirty="0" smtClean="0">
                <a:solidFill>
                  <a:schemeClr val="accent3">
                    <a:lumMod val="50000"/>
                  </a:schemeClr>
                </a:solidFill>
                <a:latin typeface="OpenSans-Light"/>
              </a:rPr>
              <a:t>“A life well-lived is the best gift you can give.”</a:t>
            </a:r>
            <a:endParaRPr lang="en-US" sz="4000" b="0" i="1" dirty="0">
              <a:solidFill>
                <a:schemeClr val="accent3">
                  <a:lumMod val="50000"/>
                </a:schemeClr>
              </a:solidFill>
              <a:latin typeface="OpenSans-Light"/>
            </a:endParaRPr>
          </a:p>
        </p:txBody>
      </p:sp>
      <p:pic>
        <p:nvPicPr>
          <p:cNvPr id="6" name="Picture 5" descr="luckygirl_shamr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0" y="8686800"/>
            <a:ext cx="1143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800" y="9308068"/>
            <a:ext cx="24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Entrepreninja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#KCDC16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775</Words>
  <Application>Microsoft Macintosh PowerPoint</Application>
  <PresentationFormat>Custom</PresentationFormat>
  <Paragraphs>156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Christina Aldan</cp:lastModifiedBy>
  <cp:revision>24</cp:revision>
  <dcterms:created xsi:type="dcterms:W3CDTF">2006-08-16T00:00:00Z</dcterms:created>
  <dcterms:modified xsi:type="dcterms:W3CDTF">2016-06-27T22:39:06Z</dcterms:modified>
</cp:coreProperties>
</file>