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11" r:id="rId3"/>
    <p:sldId id="312" r:id="rId4"/>
    <p:sldId id="313" r:id="rId5"/>
    <p:sldId id="314" r:id="rId6"/>
    <p:sldId id="315" r:id="rId7"/>
    <p:sldId id="295" r:id="rId8"/>
    <p:sldId id="317" r:id="rId9"/>
    <p:sldId id="300" r:id="rId10"/>
    <p:sldId id="301" r:id="rId11"/>
    <p:sldId id="257" r:id="rId12"/>
    <p:sldId id="259" r:id="rId13"/>
    <p:sldId id="262" r:id="rId14"/>
    <p:sldId id="258" r:id="rId15"/>
    <p:sldId id="260" r:id="rId16"/>
    <p:sldId id="263" r:id="rId17"/>
    <p:sldId id="264" r:id="rId18"/>
    <p:sldId id="265" r:id="rId19"/>
    <p:sldId id="302" r:id="rId20"/>
    <p:sldId id="303" r:id="rId21"/>
    <p:sldId id="266" r:id="rId22"/>
    <p:sldId id="267" r:id="rId23"/>
    <p:sldId id="268" r:id="rId24"/>
    <p:sldId id="269" r:id="rId25"/>
    <p:sldId id="270" r:id="rId26"/>
    <p:sldId id="325" r:id="rId27"/>
    <p:sldId id="271" r:id="rId28"/>
    <p:sldId id="272" r:id="rId29"/>
    <p:sldId id="273" r:id="rId30"/>
    <p:sldId id="321" r:id="rId31"/>
    <p:sldId id="274" r:id="rId32"/>
    <p:sldId id="322" r:id="rId33"/>
    <p:sldId id="275" r:id="rId34"/>
    <p:sldId id="324" r:id="rId35"/>
    <p:sldId id="276" r:id="rId36"/>
    <p:sldId id="334" r:id="rId37"/>
    <p:sldId id="326" r:id="rId38"/>
    <p:sldId id="327" r:id="rId39"/>
    <p:sldId id="328" r:id="rId40"/>
    <p:sldId id="331" r:id="rId41"/>
    <p:sldId id="332" r:id="rId42"/>
    <p:sldId id="278" r:id="rId43"/>
    <p:sldId id="329" r:id="rId44"/>
    <p:sldId id="330" r:id="rId45"/>
    <p:sldId id="33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78" autoAdjust="0"/>
  </p:normalViewPr>
  <p:slideViewPr>
    <p:cSldViewPr>
      <p:cViewPr varScale="1">
        <p:scale>
          <a:sx n="74" d="100"/>
          <a:sy n="74" d="100"/>
        </p:scale>
        <p:origin x="-1770" y="-102"/>
      </p:cViewPr>
      <p:guideLst>
        <p:guide orient="horz" pos="2160"/>
        <p:guide pos="2880"/>
      </p:guideLst>
    </p:cSldViewPr>
  </p:slideViewPr>
  <p:notesTextViewPr>
    <p:cViewPr>
      <p:scale>
        <a:sx n="1" d="1"/>
        <a:sy n="1" d="1"/>
      </p:scale>
      <p:origin x="0" y="0"/>
    </p:cViewPr>
  </p:notesTextViewPr>
  <p:sorterViewPr>
    <p:cViewPr>
      <p:scale>
        <a:sx n="100" d="100"/>
        <a:sy n="100" d="100"/>
      </p:scale>
      <p:origin x="0" y="62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84109C-AB5B-436F-B763-46403A824AE5}" type="datetimeFigureOut">
              <a:rPr lang="en-US" smtClean="0"/>
              <a:t>9/14/2023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1812F5-6496-4ABB-9981-8CC4A0724222}" type="slidenum">
              <a:rPr lang="en-US" smtClean="0"/>
              <a:t>‹#›</a:t>
            </a:fld>
            <a:endParaRPr lang="en-US"/>
          </a:p>
        </p:txBody>
      </p:sp>
    </p:spTree>
    <p:extLst>
      <p:ext uri="{BB962C8B-B14F-4D97-AF65-F5344CB8AC3E}">
        <p14:creationId xmlns:p14="http://schemas.microsoft.com/office/powerpoint/2010/main" val="12043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R" dirty="0"/>
          </a:p>
        </p:txBody>
      </p:sp>
      <p:sp>
        <p:nvSpPr>
          <p:cNvPr id="4" name="Slide Number Placeholder 3"/>
          <p:cNvSpPr>
            <a:spLocks noGrp="1"/>
          </p:cNvSpPr>
          <p:nvPr>
            <p:ph type="sldNum" sz="quarter" idx="10"/>
          </p:nvPr>
        </p:nvSpPr>
        <p:spPr/>
        <p:txBody>
          <a:bodyPr/>
          <a:lstStyle/>
          <a:p>
            <a:fld id="{CF8BB98E-1D56-4AC8-8C40-CF4EC248D1E3}" type="slidenum">
              <a:rPr lang="es-PR" smtClean="0"/>
              <a:t>5</a:t>
            </a:fld>
            <a:endParaRPr lang="es-PR"/>
          </a:p>
        </p:txBody>
      </p:sp>
    </p:spTree>
    <p:extLst>
      <p:ext uri="{BB962C8B-B14F-4D97-AF65-F5344CB8AC3E}">
        <p14:creationId xmlns:p14="http://schemas.microsoft.com/office/powerpoint/2010/main" val="344525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R" dirty="0"/>
          </a:p>
        </p:txBody>
      </p:sp>
      <p:sp>
        <p:nvSpPr>
          <p:cNvPr id="4" name="Slide Number Placeholder 3"/>
          <p:cNvSpPr>
            <a:spLocks noGrp="1"/>
          </p:cNvSpPr>
          <p:nvPr>
            <p:ph type="sldNum" sz="quarter" idx="10"/>
          </p:nvPr>
        </p:nvSpPr>
        <p:spPr/>
        <p:txBody>
          <a:bodyPr/>
          <a:lstStyle/>
          <a:p>
            <a:fld id="{CF8BB98E-1D56-4AC8-8C40-CF4EC248D1E3}" type="slidenum">
              <a:rPr lang="es-PR" smtClean="0"/>
              <a:t>6</a:t>
            </a:fld>
            <a:endParaRPr lang="es-PR"/>
          </a:p>
        </p:txBody>
      </p:sp>
    </p:spTree>
    <p:extLst>
      <p:ext uri="{BB962C8B-B14F-4D97-AF65-F5344CB8AC3E}">
        <p14:creationId xmlns:p14="http://schemas.microsoft.com/office/powerpoint/2010/main" val="344525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1812F5-6496-4ABB-9981-8CC4A0724222}" type="slidenum">
              <a:rPr lang="en-US" smtClean="0"/>
              <a:t>26</a:t>
            </a:fld>
            <a:endParaRPr lang="en-US"/>
          </a:p>
        </p:txBody>
      </p:sp>
    </p:spTree>
    <p:extLst>
      <p:ext uri="{BB962C8B-B14F-4D97-AF65-F5344CB8AC3E}">
        <p14:creationId xmlns:p14="http://schemas.microsoft.com/office/powerpoint/2010/main" val="182917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s-PR" dirty="0"/>
          </a:p>
        </p:txBody>
      </p:sp>
      <p:sp>
        <p:nvSpPr>
          <p:cNvPr id="4" name="Slide Number Placeholder 3"/>
          <p:cNvSpPr>
            <a:spLocks noGrp="1"/>
          </p:cNvSpPr>
          <p:nvPr>
            <p:ph type="sldNum" sz="quarter" idx="10"/>
          </p:nvPr>
        </p:nvSpPr>
        <p:spPr/>
        <p:txBody>
          <a:bodyPr/>
          <a:lstStyle/>
          <a:p>
            <a:fld id="{891812F5-6496-4ABB-9981-8CC4A0724222}" type="slidenum">
              <a:rPr lang="en-US" smtClean="0"/>
              <a:t>34</a:t>
            </a:fld>
            <a:endParaRPr lang="en-US"/>
          </a:p>
        </p:txBody>
      </p:sp>
    </p:spTree>
    <p:extLst>
      <p:ext uri="{BB962C8B-B14F-4D97-AF65-F5344CB8AC3E}">
        <p14:creationId xmlns:p14="http://schemas.microsoft.com/office/powerpoint/2010/main" val="4019769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B086E4-2E21-4901-8A9F-655645B14120}"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691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DE3CD8-1BFB-45C9-95FE-0387E25719B4}"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3494505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4E522F-BF34-4710-954C-DD3FA7ADCFFB}"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120324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C05A27-5304-46E7-BDCF-25699A5EA911}"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256856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6D9EFD-379C-4AFD-A602-AFD66348F54A}"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385330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1597D0-6EF0-44F2-843C-8A657B14DAD9}"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217855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61A656-8666-4EB0-A1C7-6872FB9F569F}" type="datetime1">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8531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01E484-AC75-4E9D-98E0-E394E500E8A4}" type="datetime1">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126142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03978-7EAF-428F-91EE-B02F8BFD8E59}" type="datetime1">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73363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9875F6-B848-4163-8632-2131AF376298}"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107704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C9043-415E-4AF9-8473-96C6F5A680C6}"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6936F8-3BFD-4599-8504-0B2E72207B88}" type="slidenum">
              <a:rPr lang="en-US" smtClean="0"/>
              <a:t>‹#›</a:t>
            </a:fld>
            <a:endParaRPr lang="en-US"/>
          </a:p>
        </p:txBody>
      </p:sp>
    </p:spTree>
    <p:extLst>
      <p:ext uri="{BB962C8B-B14F-4D97-AF65-F5344CB8AC3E}">
        <p14:creationId xmlns:p14="http://schemas.microsoft.com/office/powerpoint/2010/main" val="290144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4C0A7-26EE-43F8-B85A-720F50BF7C33}" type="datetime1">
              <a:rPr lang="en-US" smtClean="0"/>
              <a:t>9/14/2023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936F8-3BFD-4599-8504-0B2E72207B88}" type="slidenum">
              <a:rPr lang="en-US" smtClean="0"/>
              <a:t>‹#›</a:t>
            </a:fld>
            <a:endParaRPr lang="en-US"/>
          </a:p>
        </p:txBody>
      </p:sp>
    </p:spTree>
    <p:extLst>
      <p:ext uri="{BB962C8B-B14F-4D97-AF65-F5344CB8AC3E}">
        <p14:creationId xmlns:p14="http://schemas.microsoft.com/office/powerpoint/2010/main" val="1118607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upport.instreamwealth.com/hc/en-us/articles/202386009-What-is-the-difference-between-a-Normal-Distribution-and-a-Lognormal-Distribution-"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investopedia.com/terms/c/cagr.asp"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investopedia.com/terms/s/sharperatio.as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ats.libretexts.org/Textbook_Maps/Introductory_Statistics/Book:_Introductory_Statistics_(Shafer_and_Zhang)/02:_Descriptive_Statistics/2.5:_The_Empirical_Rule_and_Chebyshev's_Theore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archive.md/VfNkG" TargetMode="External"/><Relationship Id="rId2" Type="http://schemas.openxmlformats.org/officeDocument/2006/relationships/hyperlink" Target="https://archive.md/g6hOF" TargetMode="Externa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hyperlink" Target="https://archive.is/TksK7" TargetMode="External"/><Relationship Id="rId2" Type="http://schemas.openxmlformats.org/officeDocument/2006/relationships/hyperlink" Target="https://towardsdatascience.com/phik-k-get-familiar-with-the-latest-correlation-coefficient-9ba0032b37e7"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tats.libretexts.org/Textbook_Maps/Introductory_Statistics/Book:_Introductory_Statistics_(Shafer_and_Zhang)/02:_Descriptive_Statistics/2.5:_The_Empirical_Rule_and_Chebyshev's_Theorem"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trading program in Python</a:t>
            </a:r>
            <a:endParaRPr lang="en-US" dirty="0"/>
          </a:p>
        </p:txBody>
      </p:sp>
      <p:sp>
        <p:nvSpPr>
          <p:cNvPr id="3" name="Subtitle 2"/>
          <p:cNvSpPr>
            <a:spLocks noGrp="1"/>
          </p:cNvSpPr>
          <p:nvPr>
            <p:ph type="subTitle" idx="1"/>
          </p:nvPr>
        </p:nvSpPr>
        <p:spPr/>
        <p:txBody>
          <a:bodyPr/>
          <a:lstStyle/>
          <a:p>
            <a:r>
              <a:rPr lang="en-US" dirty="0" smtClean="0"/>
              <a:t>RegressionChannelSimple.py</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a:t>
            </a:fld>
            <a:endParaRPr lang="en-US"/>
          </a:p>
        </p:txBody>
      </p:sp>
    </p:spTree>
    <p:extLst>
      <p:ext uri="{BB962C8B-B14F-4D97-AF65-F5344CB8AC3E}">
        <p14:creationId xmlns:p14="http://schemas.microsoft.com/office/powerpoint/2010/main" val="3729108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RegressionChannelSimple.py</a:t>
            </a:r>
            <a:endParaRPr lang="en-US" dirty="0"/>
          </a:p>
        </p:txBody>
      </p:sp>
      <p:sp>
        <p:nvSpPr>
          <p:cNvPr id="3" name="Slide Number Placeholder 2"/>
          <p:cNvSpPr>
            <a:spLocks noGrp="1"/>
          </p:cNvSpPr>
          <p:nvPr>
            <p:ph type="sldNum" sz="quarter" idx="12"/>
          </p:nvPr>
        </p:nvSpPr>
        <p:spPr/>
        <p:txBody>
          <a:bodyPr/>
          <a:lstStyle/>
          <a:p>
            <a:fld id="{2D6936F8-3BFD-4599-8504-0B2E72207B88}" type="slidenum">
              <a:rPr lang="en-US" smtClean="0"/>
              <a:t>10</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7332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the modules</a:t>
            </a:r>
            <a:endParaRPr lang="en-US" dirty="0"/>
          </a:p>
        </p:txBody>
      </p:sp>
      <p:sp>
        <p:nvSpPr>
          <p:cNvPr id="3" name="Content Placeholder 2"/>
          <p:cNvSpPr>
            <a:spLocks noGrp="1"/>
          </p:cNvSpPr>
          <p:nvPr>
            <p:ph idx="1"/>
          </p:nvPr>
        </p:nvSpPr>
        <p:spPr>
          <a:xfrm>
            <a:off x="457200" y="1600200"/>
            <a:ext cx="8229600" cy="4419600"/>
          </a:xfrm>
        </p:spPr>
        <p:txBody>
          <a:bodyPr>
            <a:normAutofit fontScale="92500" lnSpcReduction="20000"/>
          </a:bodyPr>
          <a:lstStyle/>
          <a:p>
            <a:pPr marL="514350" indent="-514350">
              <a:buFont typeface="+mj-lt"/>
              <a:buAutoNum type="arabicPeriod"/>
            </a:pPr>
            <a:r>
              <a:rPr lang="en-US" dirty="0" smtClean="0"/>
              <a:t>import </a:t>
            </a:r>
            <a:r>
              <a:rPr lang="en-US" dirty="0" err="1"/>
              <a:t>matplotlib.pyplot</a:t>
            </a:r>
            <a:r>
              <a:rPr lang="en-US" dirty="0"/>
              <a:t> as </a:t>
            </a:r>
            <a:r>
              <a:rPr lang="en-US" dirty="0" err="1"/>
              <a:t>plt</a:t>
            </a:r>
            <a:endParaRPr lang="en-US" dirty="0"/>
          </a:p>
          <a:p>
            <a:pPr marL="514350" indent="-514350">
              <a:buFont typeface="+mj-lt"/>
              <a:buAutoNum type="arabicPeriod"/>
            </a:pPr>
            <a:r>
              <a:rPr lang="en-US" dirty="0"/>
              <a:t>from </a:t>
            </a:r>
            <a:r>
              <a:rPr lang="en-US" dirty="0" err="1"/>
              <a:t>datetime</a:t>
            </a:r>
            <a:r>
              <a:rPr lang="en-US" dirty="0"/>
              <a:t> import </a:t>
            </a:r>
            <a:r>
              <a:rPr lang="en-US" dirty="0" err="1"/>
              <a:t>datetime</a:t>
            </a:r>
            <a:endParaRPr lang="en-US" dirty="0"/>
          </a:p>
          <a:p>
            <a:pPr marL="514350" indent="-514350">
              <a:buFont typeface="+mj-lt"/>
              <a:buAutoNum type="arabicPeriod"/>
            </a:pPr>
            <a:r>
              <a:rPr lang="en-US" dirty="0"/>
              <a:t>import pandas as </a:t>
            </a:r>
            <a:r>
              <a:rPr lang="en-US" dirty="0" err="1"/>
              <a:t>pd</a:t>
            </a:r>
            <a:endParaRPr lang="en-US" dirty="0"/>
          </a:p>
          <a:p>
            <a:pPr marL="514350" indent="-514350">
              <a:buFont typeface="+mj-lt"/>
              <a:buAutoNum type="arabicPeriod"/>
            </a:pPr>
            <a:r>
              <a:rPr lang="en-US" dirty="0"/>
              <a:t>import </a:t>
            </a:r>
            <a:r>
              <a:rPr lang="en-US" dirty="0" err="1"/>
              <a:t>numpy</a:t>
            </a:r>
            <a:r>
              <a:rPr lang="en-US" dirty="0"/>
              <a:t> as np</a:t>
            </a:r>
          </a:p>
          <a:p>
            <a:pPr marL="514350" indent="-514350">
              <a:buFont typeface="+mj-lt"/>
              <a:buAutoNum type="arabicPeriod"/>
            </a:pPr>
            <a:r>
              <a:rPr lang="en-US" dirty="0" err="1"/>
              <a:t>pd.core.common.is_list_like</a:t>
            </a:r>
            <a:r>
              <a:rPr lang="en-US" dirty="0"/>
              <a:t> = </a:t>
            </a:r>
            <a:r>
              <a:rPr lang="en-US" dirty="0" err="1"/>
              <a:t>pd.api.types.is_list_like</a:t>
            </a:r>
            <a:r>
              <a:rPr lang="en-US" dirty="0"/>
              <a:t> #</a:t>
            </a:r>
            <a:r>
              <a:rPr lang="en-US" dirty="0" err="1"/>
              <a:t>datareader</a:t>
            </a:r>
            <a:r>
              <a:rPr lang="en-US" dirty="0"/>
              <a:t> problem probably fixed in next version of </a:t>
            </a:r>
            <a:r>
              <a:rPr lang="en-US" dirty="0" err="1"/>
              <a:t>datareader</a:t>
            </a:r>
            <a:endParaRPr lang="en-US" dirty="0"/>
          </a:p>
          <a:p>
            <a:pPr marL="514350" indent="-514350">
              <a:buFont typeface="+mj-lt"/>
              <a:buAutoNum type="arabicPeriod"/>
            </a:pPr>
            <a:r>
              <a:rPr lang="en-US" dirty="0"/>
              <a:t>from </a:t>
            </a:r>
            <a:r>
              <a:rPr lang="en-US" dirty="0" err="1"/>
              <a:t>pandas_datareader</a:t>
            </a:r>
            <a:r>
              <a:rPr lang="en-US" dirty="0"/>
              <a:t> import data as </a:t>
            </a:r>
            <a:r>
              <a:rPr lang="en-US" dirty="0" err="1"/>
              <a:t>pdr</a:t>
            </a:r>
            <a:endParaRPr lang="en-US" dirty="0"/>
          </a:p>
          <a:p>
            <a:pPr marL="514350" indent="-514350">
              <a:buFont typeface="+mj-lt"/>
              <a:buAutoNum type="arabicPeriod"/>
            </a:pPr>
            <a:r>
              <a:rPr lang="en-US" dirty="0"/>
              <a:t>import </a:t>
            </a:r>
            <a:r>
              <a:rPr lang="en-US" dirty="0" err="1" smtClean="0"/>
              <a:t>yfinance</a:t>
            </a:r>
            <a:r>
              <a:rPr lang="en-US" dirty="0" smtClean="0"/>
              <a:t> </a:t>
            </a:r>
            <a:r>
              <a:rPr lang="en-US" dirty="0"/>
              <a:t>as </a:t>
            </a:r>
            <a:r>
              <a:rPr lang="en-US" dirty="0" err="1"/>
              <a:t>yf</a:t>
            </a:r>
            <a:endParaRPr lang="en-US" dirty="0"/>
          </a:p>
          <a:p>
            <a:pPr marL="514350" indent="-514350">
              <a:buFont typeface="+mj-lt"/>
              <a:buAutoNum type="arabicPeriod"/>
            </a:pPr>
            <a:r>
              <a:rPr lang="en-US" dirty="0" err="1"/>
              <a:t>yf.pdr_override</a:t>
            </a:r>
            <a:r>
              <a:rPr lang="en-US" dirty="0"/>
              <a:t>() # &lt;== that's all it takes </a:t>
            </a:r>
            <a:r>
              <a:rPr lang="en-US" dirty="0" smtClean="0"/>
              <a:t>:-)</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11</a:t>
            </a:fld>
            <a:endParaRPr lang="en-US"/>
          </a:p>
        </p:txBody>
      </p:sp>
    </p:spTree>
    <p:extLst>
      <p:ext uri="{BB962C8B-B14F-4D97-AF65-F5344CB8AC3E}">
        <p14:creationId xmlns:p14="http://schemas.microsoft.com/office/powerpoint/2010/main" val="4074544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err="1"/>
              <a:t>start_date</a:t>
            </a:r>
            <a:r>
              <a:rPr lang="en-US" dirty="0"/>
              <a:t> = '2000-01-01' </a:t>
            </a:r>
          </a:p>
          <a:p>
            <a:pPr marL="514350" indent="-514350">
              <a:buFont typeface="+mj-lt"/>
              <a:buAutoNum type="arabicPeriod"/>
            </a:pPr>
            <a:r>
              <a:rPr lang="en-US" dirty="0" err="1"/>
              <a:t>end_date</a:t>
            </a:r>
            <a:r>
              <a:rPr lang="en-US" dirty="0"/>
              <a:t> = '2018-12-31' </a:t>
            </a:r>
            <a:endParaRPr lang="en-US" dirty="0" smtClean="0"/>
          </a:p>
          <a:p>
            <a:pPr marL="514350" indent="-514350">
              <a:buFont typeface="+mj-lt"/>
              <a:buAutoNum type="arabicPeriod"/>
            </a:pPr>
            <a:r>
              <a:rPr lang="en-US" dirty="0" smtClean="0"/>
              <a:t>symbol </a:t>
            </a:r>
            <a:r>
              <a:rPr lang="en-US" dirty="0"/>
              <a:t>= 'SPY' </a:t>
            </a:r>
          </a:p>
          <a:p>
            <a:pPr marL="514350" indent="-514350">
              <a:buFont typeface="+mj-lt"/>
              <a:buAutoNum type="arabicPeriod"/>
            </a:pPr>
            <a:r>
              <a:rPr lang="en-US" dirty="0" err="1"/>
              <a:t>entryZscore</a:t>
            </a:r>
            <a:r>
              <a:rPr lang="en-US" dirty="0"/>
              <a:t> = .5 # gauge of regression channel</a:t>
            </a:r>
          </a:p>
          <a:p>
            <a:pPr marL="514350" indent="-514350">
              <a:buFont typeface="+mj-lt"/>
              <a:buAutoNum type="arabicPeriod"/>
            </a:pPr>
            <a:r>
              <a:rPr lang="en-US" dirty="0" err="1"/>
              <a:t>exitZscore</a:t>
            </a:r>
            <a:r>
              <a:rPr lang="en-US" dirty="0"/>
              <a:t> = -.0</a:t>
            </a:r>
          </a:p>
          <a:p>
            <a:pPr marL="514350" indent="-514350">
              <a:buFont typeface="+mj-lt"/>
              <a:buAutoNum type="arabicPeriod"/>
            </a:pPr>
            <a:r>
              <a:rPr lang="en-US" dirty="0"/>
              <a:t>window = 25 #lookback for moving average</a:t>
            </a:r>
          </a:p>
          <a:p>
            <a:pPr marL="514350" indent="-514350">
              <a:buFont typeface="+mj-lt"/>
              <a:buAutoNum type="arabicPeriod"/>
            </a:pPr>
            <a:r>
              <a:rPr lang="en-US" dirty="0"/>
              <a:t>shorts = 0 #shorts possible or not</a:t>
            </a:r>
          </a:p>
          <a:p>
            <a:pPr marL="514350" indent="-514350">
              <a:buFont typeface="+mj-lt"/>
              <a:buAutoNum type="arabicPeriod"/>
            </a:pPr>
            <a:r>
              <a:rPr lang="en-US" dirty="0"/>
              <a:t>delay = 1 #1 for instant execution, 2 for one day delay</a:t>
            </a:r>
          </a:p>
          <a:p>
            <a:pPr marL="514350" indent="-514350">
              <a:buFont typeface="+mj-lt"/>
              <a:buAutoNum type="arabicPeriod"/>
            </a:pPr>
            <a:r>
              <a:rPr lang="en-US" dirty="0" err="1"/>
              <a:t>tcost</a:t>
            </a:r>
            <a:r>
              <a:rPr lang="en-US" dirty="0"/>
              <a:t>=10/10000*0</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12</a:t>
            </a:fld>
            <a:endParaRPr lang="en-US"/>
          </a:p>
        </p:txBody>
      </p:sp>
    </p:spTree>
    <p:extLst>
      <p:ext uri="{BB962C8B-B14F-4D97-AF65-F5344CB8AC3E}">
        <p14:creationId xmlns:p14="http://schemas.microsoft.com/office/powerpoint/2010/main" val="153729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Downloading and saving the data</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err="1"/>
              <a:t>msg</a:t>
            </a:r>
            <a:r>
              <a:rPr lang="en-US" dirty="0"/>
              <a:t> = "" </a:t>
            </a:r>
          </a:p>
          <a:p>
            <a:pPr marL="514350" indent="-514350">
              <a:buFont typeface="+mj-lt"/>
              <a:buAutoNum type="arabicPeriod"/>
            </a:pPr>
            <a:r>
              <a:rPr lang="en-US" dirty="0"/>
              <a:t>address = symbol + '.csv'</a:t>
            </a:r>
          </a:p>
          <a:p>
            <a:pPr marL="514350" indent="-514350">
              <a:buFont typeface="+mj-lt"/>
              <a:buAutoNum type="arabicPeriod"/>
            </a:pPr>
            <a:r>
              <a:rPr lang="en-US" dirty="0"/>
              <a:t/>
            </a:r>
            <a:br>
              <a:rPr lang="en-US" dirty="0"/>
            </a:br>
            <a:r>
              <a:rPr lang="en-US" dirty="0"/>
              <a:t>try:</a:t>
            </a:r>
          </a:p>
          <a:p>
            <a:pPr marL="914400" lvl="1" indent="-514350">
              <a:buFont typeface="+mj-lt"/>
              <a:buAutoNum type="arabicPeriod"/>
            </a:pPr>
            <a:r>
              <a:rPr lang="en-US" dirty="0" err="1"/>
              <a:t>dfP</a:t>
            </a:r>
            <a:r>
              <a:rPr lang="en-US" dirty="0"/>
              <a:t> = </a:t>
            </a:r>
            <a:r>
              <a:rPr lang="en-US" dirty="0" err="1"/>
              <a:t>pdr.get_data_yahoo</a:t>
            </a:r>
            <a:r>
              <a:rPr lang="en-US" dirty="0"/>
              <a:t>(symbol, start=</a:t>
            </a:r>
            <a:r>
              <a:rPr lang="en-US" dirty="0" err="1"/>
              <a:t>start_date</a:t>
            </a:r>
            <a:r>
              <a:rPr lang="en-US" dirty="0"/>
              <a:t>, end=</a:t>
            </a:r>
            <a:r>
              <a:rPr lang="en-US" dirty="0" err="1"/>
              <a:t>end_date</a:t>
            </a:r>
            <a:r>
              <a:rPr lang="en-US" dirty="0"/>
              <a:t>)</a:t>
            </a:r>
          </a:p>
          <a:p>
            <a:pPr marL="914400" lvl="1" indent="-514350">
              <a:buFont typeface="+mj-lt"/>
              <a:buAutoNum type="arabicPeriod"/>
            </a:pPr>
            <a:r>
              <a:rPr lang="en-US" dirty="0" err="1"/>
              <a:t>dfP.to_csv</a:t>
            </a:r>
            <a:r>
              <a:rPr lang="en-US" dirty="0"/>
              <a:t>(address, header = True, index=True, encoding='utf-8')</a:t>
            </a:r>
          </a:p>
          <a:p>
            <a:pPr marL="514350" indent="-514350">
              <a:buFont typeface="+mj-lt"/>
              <a:buAutoNum type="arabicPeriod"/>
            </a:pPr>
            <a:r>
              <a:rPr lang="en-US" dirty="0"/>
              <a:t>except Exception:</a:t>
            </a:r>
          </a:p>
          <a:p>
            <a:pPr marL="914400" lvl="1" indent="-514350">
              <a:buFont typeface="+mj-lt"/>
              <a:buAutoNum type="arabicPeriod"/>
            </a:pPr>
            <a:r>
              <a:rPr lang="en-US" dirty="0" err="1"/>
              <a:t>msg</a:t>
            </a:r>
            <a:r>
              <a:rPr lang="en-US" dirty="0"/>
              <a:t> = "yahoo problem"</a:t>
            </a:r>
          </a:p>
          <a:p>
            <a:pPr marL="914400" lvl="1" indent="-514350">
              <a:buFont typeface="+mj-lt"/>
              <a:buAutoNum type="arabicPeriod"/>
            </a:pPr>
            <a:r>
              <a:rPr lang="en-US" dirty="0" err="1"/>
              <a:t>dfP</a:t>
            </a:r>
            <a:r>
              <a:rPr lang="en-US" dirty="0"/>
              <a:t> = </a:t>
            </a:r>
            <a:r>
              <a:rPr lang="en-US" dirty="0" err="1"/>
              <a:t>pd.DataFrame</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13</a:t>
            </a:fld>
            <a:endParaRPr lang="en-US"/>
          </a:p>
        </p:txBody>
      </p:sp>
    </p:spTree>
    <p:extLst>
      <p:ext uri="{BB962C8B-B14F-4D97-AF65-F5344CB8AC3E}">
        <p14:creationId xmlns:p14="http://schemas.microsoft.com/office/powerpoint/2010/main" val="3460023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Reading  and store the data into a  well formed data frame</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smtClean="0"/>
              <a:t>dfP</a:t>
            </a:r>
            <a:r>
              <a:rPr lang="en-US" dirty="0" smtClean="0"/>
              <a:t> = </a:t>
            </a:r>
            <a:r>
              <a:rPr lang="en-US" dirty="0" err="1" smtClean="0"/>
              <a:t>pd.read_csv</a:t>
            </a:r>
            <a:r>
              <a:rPr lang="en-US" dirty="0" smtClean="0"/>
              <a:t>(address, </a:t>
            </a:r>
            <a:r>
              <a:rPr lang="en-US" dirty="0" err="1" smtClean="0"/>
              <a:t>parse_dates</a:t>
            </a:r>
            <a:r>
              <a:rPr lang="en-US" dirty="0" smtClean="0"/>
              <a:t>=['Date'])</a:t>
            </a:r>
          </a:p>
          <a:p>
            <a:pPr marL="514350" indent="-514350">
              <a:buFont typeface="+mj-lt"/>
              <a:buAutoNum type="arabicPeriod"/>
            </a:pPr>
            <a:r>
              <a:rPr lang="en-US" dirty="0" err="1" smtClean="0"/>
              <a:t>dfP</a:t>
            </a:r>
            <a:r>
              <a:rPr lang="en-US" dirty="0" smtClean="0"/>
              <a:t> = </a:t>
            </a:r>
            <a:r>
              <a:rPr lang="en-US" dirty="0" err="1" smtClean="0"/>
              <a:t>dfP.sort_values</a:t>
            </a:r>
            <a:r>
              <a:rPr lang="en-US" dirty="0" smtClean="0"/>
              <a:t>(by='Date')</a:t>
            </a:r>
          </a:p>
          <a:p>
            <a:pPr marL="514350" indent="-514350">
              <a:buFont typeface="+mj-lt"/>
              <a:buAutoNum type="arabicPeriod"/>
            </a:pPr>
            <a:r>
              <a:rPr lang="en-US" dirty="0" err="1" smtClean="0"/>
              <a:t>dfP.set_index</a:t>
            </a:r>
            <a:r>
              <a:rPr lang="en-US" dirty="0" smtClean="0"/>
              <a:t>('Date', </a:t>
            </a:r>
            <a:r>
              <a:rPr lang="en-US" dirty="0" err="1" smtClean="0"/>
              <a:t>inplace</a:t>
            </a:r>
            <a:r>
              <a:rPr lang="en-US" dirty="0" smtClean="0"/>
              <a:t> = True)</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14</a:t>
            </a:fld>
            <a:endParaRPr lang="en-US"/>
          </a:p>
        </p:txBody>
      </p:sp>
    </p:spTree>
    <p:extLst>
      <p:ext uri="{BB962C8B-B14F-4D97-AF65-F5344CB8AC3E}">
        <p14:creationId xmlns:p14="http://schemas.microsoft.com/office/powerpoint/2010/main" val="3895774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data</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a:t>
            </a:r>
            <a:r>
              <a:rPr lang="en-US" dirty="0" err="1"/>
              <a:t>dfP</a:t>
            </a:r>
            <a:r>
              <a:rPr lang="en-US" dirty="0"/>
              <a:t>['</a:t>
            </a:r>
            <a:r>
              <a:rPr lang="en-US" dirty="0" err="1"/>
              <a:t>Adj</a:t>
            </a:r>
            <a:r>
              <a:rPr lang="en-US" dirty="0"/>
              <a:t> Close'].plot()</a:t>
            </a:r>
          </a:p>
          <a:p>
            <a:pPr marL="514350" indent="-514350">
              <a:buFont typeface="+mj-lt"/>
              <a:buAutoNum type="arabicPeriod"/>
            </a:pPr>
            <a:r>
              <a:rPr lang="en-US" dirty="0"/>
              <a:t>#</a:t>
            </a:r>
            <a:r>
              <a:rPr lang="en-US" dirty="0" err="1"/>
              <a:t>plt.show</a:t>
            </a:r>
            <a:r>
              <a:rPr lang="en-US" dirty="0" smtClean="0"/>
              <a: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95600"/>
            <a:ext cx="476408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15</a:t>
            </a:fld>
            <a:endParaRPr lang="en-US"/>
          </a:p>
        </p:txBody>
      </p:sp>
    </p:spTree>
    <p:extLst>
      <p:ext uri="{BB962C8B-B14F-4D97-AF65-F5344CB8AC3E}">
        <p14:creationId xmlns:p14="http://schemas.microsoft.com/office/powerpoint/2010/main" val="1683599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pre-processing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t>dfP</a:t>
            </a:r>
            <a:r>
              <a:rPr lang="en-US" dirty="0"/>
              <a:t> = </a:t>
            </a:r>
            <a:r>
              <a:rPr lang="en-US" dirty="0" err="1"/>
              <a:t>dfP.assign</a:t>
            </a:r>
            <a:r>
              <a:rPr lang="en-US" dirty="0"/>
              <a:t>(LOG_ADJ_CLOSE = np.log(</a:t>
            </a:r>
            <a:r>
              <a:rPr lang="en-US" dirty="0" err="1"/>
              <a:t>dfP</a:t>
            </a:r>
            <a:r>
              <a:rPr lang="en-US" dirty="0"/>
              <a:t>['</a:t>
            </a:r>
            <a:r>
              <a:rPr lang="en-US" dirty="0" err="1"/>
              <a:t>Adj</a:t>
            </a:r>
            <a:r>
              <a:rPr lang="en-US" dirty="0"/>
              <a:t> Close'])) </a:t>
            </a:r>
            <a:r>
              <a:rPr lang="en-US" dirty="0" smtClean="0"/>
              <a:t>#DO NOT USE ASSIGN (problematic)</a:t>
            </a:r>
            <a:endParaRPr lang="en-US" dirty="0"/>
          </a:p>
          <a:p>
            <a:pPr marL="514350" indent="-514350">
              <a:buFont typeface="+mj-lt"/>
              <a:buAutoNum type="arabicPeriod"/>
            </a:pPr>
            <a:r>
              <a:rPr lang="en-US" dirty="0"/>
              <a:t>#</a:t>
            </a:r>
            <a:r>
              <a:rPr lang="en-US" dirty="0" err="1"/>
              <a:t>dfP</a:t>
            </a:r>
            <a:r>
              <a:rPr lang="en-US" dirty="0"/>
              <a:t>['LOG_ADJ_CLOSE']= np.log(</a:t>
            </a:r>
            <a:r>
              <a:rPr lang="en-US" dirty="0" err="1"/>
              <a:t>dfP</a:t>
            </a:r>
            <a:r>
              <a:rPr lang="en-US" dirty="0"/>
              <a:t>['</a:t>
            </a:r>
            <a:r>
              <a:rPr lang="en-US" dirty="0" err="1"/>
              <a:t>Adj</a:t>
            </a:r>
            <a:r>
              <a:rPr lang="en-US" dirty="0"/>
              <a:t> Close']) another way of doing the same thing</a:t>
            </a:r>
          </a:p>
          <a:p>
            <a:pPr marL="514350" indent="-514350">
              <a:buFont typeface="+mj-lt"/>
              <a:buAutoNum type="arabicPeriod"/>
            </a:pPr>
            <a:r>
              <a:rPr lang="en-US" dirty="0"/>
              <a:t>#</a:t>
            </a:r>
            <a:r>
              <a:rPr lang="en-US" dirty="0" err="1" smtClean="0"/>
              <a:t>dfP.LOG_ADJ_CLOSE</a:t>
            </a:r>
            <a:r>
              <a:rPr lang="en-US" dirty="0" smtClean="0"/>
              <a:t> </a:t>
            </a:r>
            <a:r>
              <a:rPr lang="en-US" dirty="0"/>
              <a:t>= </a:t>
            </a:r>
            <a:r>
              <a:rPr lang="en-US" dirty="0" smtClean="0"/>
              <a:t>np.log(</a:t>
            </a:r>
            <a:r>
              <a:rPr lang="en-US" dirty="0" err="1" smtClean="0"/>
              <a:t>dfP</a:t>
            </a:r>
            <a:r>
              <a:rPr lang="en-US" dirty="0" smtClean="0"/>
              <a:t>['</a:t>
            </a:r>
            <a:r>
              <a:rPr lang="en-US" dirty="0" err="1" smtClean="0"/>
              <a:t>Adj</a:t>
            </a:r>
            <a:r>
              <a:rPr lang="en-US" dirty="0" smtClean="0"/>
              <a:t> Close ']) </a:t>
            </a:r>
            <a:r>
              <a:rPr lang="en-US" dirty="0"/>
              <a:t>another way of doing the same </a:t>
            </a:r>
            <a:r>
              <a:rPr lang="en-US" dirty="0" smtClean="0"/>
              <a:t>thing? (won’t work)</a:t>
            </a:r>
          </a:p>
        </p:txBody>
      </p:sp>
      <p:sp>
        <p:nvSpPr>
          <p:cNvPr id="4" name="Slide Number Placeholder 3"/>
          <p:cNvSpPr>
            <a:spLocks noGrp="1"/>
          </p:cNvSpPr>
          <p:nvPr>
            <p:ph type="sldNum" sz="quarter" idx="12"/>
          </p:nvPr>
        </p:nvSpPr>
        <p:spPr/>
        <p:txBody>
          <a:bodyPr/>
          <a:lstStyle/>
          <a:p>
            <a:fld id="{2D6936F8-3BFD-4599-8504-0B2E72207B88}" type="slidenum">
              <a:rPr lang="en-US" smtClean="0"/>
              <a:t>16</a:t>
            </a:fld>
            <a:endParaRPr lang="en-US"/>
          </a:p>
        </p:txBody>
      </p:sp>
    </p:spTree>
    <p:extLst>
      <p:ext uri="{BB962C8B-B14F-4D97-AF65-F5344CB8AC3E}">
        <p14:creationId xmlns:p14="http://schemas.microsoft.com/office/powerpoint/2010/main" val="206429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Engineering</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mean = </a:t>
            </a:r>
            <a:r>
              <a:rPr lang="en-US" dirty="0" err="1"/>
              <a:t>dfP</a:t>
            </a:r>
            <a:r>
              <a:rPr lang="en-US" dirty="0"/>
              <a:t>['LOG_ADJ_CLOSE'].rolling(window=window).mean()</a:t>
            </a:r>
          </a:p>
          <a:p>
            <a:pPr marL="514350" indent="-514350">
              <a:buFont typeface="+mj-lt"/>
              <a:buAutoNum type="arabicPeriod"/>
            </a:pPr>
            <a:r>
              <a:rPr lang="en-US" dirty="0"/>
              <a:t/>
            </a:r>
            <a:br>
              <a:rPr lang="en-US" dirty="0"/>
            </a:br>
            <a:r>
              <a:rPr lang="en-US" dirty="0" err="1"/>
              <a:t>std_dev</a:t>
            </a:r>
            <a:r>
              <a:rPr lang="en-US" dirty="0"/>
              <a:t> = </a:t>
            </a:r>
            <a:r>
              <a:rPr lang="en-US" dirty="0" err="1"/>
              <a:t>dfP</a:t>
            </a:r>
            <a:r>
              <a:rPr lang="en-US" dirty="0"/>
              <a:t>['LOG_ADJ_CLOSE'].rolling(window=window).</a:t>
            </a:r>
            <a:r>
              <a:rPr lang="en-US" dirty="0" err="1"/>
              <a:t>std</a:t>
            </a:r>
            <a:r>
              <a:rPr lang="en-US" dirty="0"/>
              <a:t>()</a:t>
            </a:r>
          </a:p>
          <a:p>
            <a:pPr marL="514350" indent="-514350">
              <a:buFont typeface="+mj-lt"/>
              <a:buAutoNum type="arabicPeriod"/>
            </a:pPr>
            <a:r>
              <a:rPr lang="en-US" dirty="0"/>
              <a:t/>
            </a:r>
            <a:br>
              <a:rPr lang="en-US" dirty="0"/>
            </a:br>
            <a:r>
              <a:rPr lang="en-US" dirty="0" err="1"/>
              <a:t>dfP</a:t>
            </a:r>
            <a:r>
              <a:rPr lang="en-US" dirty="0"/>
              <a:t>['</a:t>
            </a:r>
            <a:r>
              <a:rPr lang="en-US" dirty="0" err="1"/>
              <a:t>zScore</a:t>
            </a:r>
            <a:r>
              <a:rPr lang="en-US" dirty="0"/>
              <a:t>'] = (</a:t>
            </a:r>
            <a:r>
              <a:rPr lang="en-US" dirty="0" err="1"/>
              <a:t>dfP</a:t>
            </a:r>
            <a:r>
              <a:rPr lang="en-US" dirty="0"/>
              <a:t>['LOG_ADJ_CLOSE']-mean)/</a:t>
            </a:r>
            <a:r>
              <a:rPr lang="en-US" dirty="0" err="1"/>
              <a:t>std_dev</a:t>
            </a:r>
            <a:endParaRPr lang="en-US" dirty="0"/>
          </a:p>
          <a:p>
            <a:pPr marL="514350" indent="-514350">
              <a:buFont typeface="+mj-lt"/>
              <a:buAutoNum type="arabicPeriod"/>
            </a:pPr>
            <a:r>
              <a:rPr lang="en-US" dirty="0" err="1"/>
              <a:t>dfP</a:t>
            </a:r>
            <a:r>
              <a:rPr lang="en-US" dirty="0"/>
              <a:t>['mean'] = mean</a:t>
            </a:r>
          </a:p>
          <a:p>
            <a:pPr marL="514350" indent="-514350">
              <a:buFont typeface="+mj-lt"/>
              <a:buAutoNum type="arabicPeriod"/>
            </a:pPr>
            <a:r>
              <a:rPr lang="en-US" dirty="0" err="1"/>
              <a:t>dfP</a:t>
            </a:r>
            <a:r>
              <a:rPr lang="en-US" dirty="0"/>
              <a:t>['</a:t>
            </a:r>
            <a:r>
              <a:rPr lang="en-US" dirty="0" err="1"/>
              <a:t>stdev</a:t>
            </a:r>
            <a:r>
              <a:rPr lang="en-US" dirty="0"/>
              <a:t>'] = </a:t>
            </a:r>
            <a:r>
              <a:rPr lang="en-US" dirty="0" err="1"/>
              <a:t>std_dev</a:t>
            </a:r>
            <a:endParaRPr lang="en-US" dirty="0"/>
          </a:p>
          <a:p>
            <a:pPr marL="514350" indent="-514350">
              <a:buFont typeface="+mj-lt"/>
              <a:buAutoNum type="arabicPeriod"/>
            </a:pPr>
            <a:r>
              <a:rPr lang="en-US" dirty="0" err="1"/>
              <a:t>dfP</a:t>
            </a:r>
            <a:r>
              <a:rPr lang="en-US" dirty="0"/>
              <a:t>['LB'] = mean - </a:t>
            </a:r>
            <a:r>
              <a:rPr lang="en-US" dirty="0" err="1"/>
              <a:t>entryZscore</a:t>
            </a:r>
            <a:r>
              <a:rPr lang="en-US" dirty="0"/>
              <a:t>*</a:t>
            </a:r>
            <a:r>
              <a:rPr lang="en-US" dirty="0" err="1"/>
              <a:t>std_dev</a:t>
            </a:r>
            <a:endParaRPr lang="en-US" dirty="0"/>
          </a:p>
          <a:p>
            <a:pPr marL="514350" indent="-514350">
              <a:buFont typeface="+mj-lt"/>
              <a:buAutoNum type="arabicPeriod"/>
            </a:pPr>
            <a:r>
              <a:rPr lang="en-US" dirty="0" err="1"/>
              <a:t>dfP</a:t>
            </a:r>
            <a:r>
              <a:rPr lang="en-US" dirty="0"/>
              <a:t>['UB'] = mean + </a:t>
            </a:r>
            <a:r>
              <a:rPr lang="en-US" dirty="0" err="1"/>
              <a:t>entryZscore</a:t>
            </a:r>
            <a:r>
              <a:rPr lang="en-US" dirty="0"/>
              <a:t>*</a:t>
            </a:r>
            <a:r>
              <a:rPr lang="en-US" dirty="0" err="1"/>
              <a:t>std_dev</a:t>
            </a:r>
            <a:endParaRPr lang="en-US" dirty="0"/>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17</a:t>
            </a:fld>
            <a:endParaRPr lang="en-US"/>
          </a:p>
        </p:txBody>
      </p:sp>
    </p:spTree>
    <p:extLst>
      <p:ext uri="{BB962C8B-B14F-4D97-AF65-F5344CB8AC3E}">
        <p14:creationId xmlns:p14="http://schemas.microsoft.com/office/powerpoint/2010/main" val="3566613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Signal</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a:t>
            </a:r>
            <a:r>
              <a:rPr lang="en-US" dirty="0" err="1"/>
              <a:t>dfP</a:t>
            </a:r>
            <a:r>
              <a:rPr lang="en-US" dirty="0"/>
              <a:t>['</a:t>
            </a:r>
            <a:r>
              <a:rPr lang="en-US" dirty="0" err="1"/>
              <a:t>zScore</a:t>
            </a:r>
            <a:r>
              <a:rPr lang="en-US" dirty="0"/>
              <a:t>'].plot()</a:t>
            </a:r>
          </a:p>
          <a:p>
            <a:pPr marL="514350" indent="-514350">
              <a:buFont typeface="+mj-lt"/>
              <a:buAutoNum type="arabicPeriod"/>
            </a:pPr>
            <a:r>
              <a:rPr lang="en-US" dirty="0"/>
              <a:t>#</a:t>
            </a:r>
            <a:r>
              <a:rPr lang="en-US" dirty="0" err="1"/>
              <a:t>plt.show</a:t>
            </a:r>
            <a:r>
              <a:rPr lang="en-US" dirty="0"/>
              <a:t>()</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124200"/>
            <a:ext cx="4700587"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18</a:t>
            </a:fld>
            <a:endParaRPr lang="en-US"/>
          </a:p>
        </p:txBody>
      </p:sp>
    </p:spTree>
    <p:extLst>
      <p:ext uri="{BB962C8B-B14F-4D97-AF65-F5344CB8AC3E}">
        <p14:creationId xmlns:p14="http://schemas.microsoft.com/office/powerpoint/2010/main" val="17112563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Signal</a:t>
            </a:r>
            <a:endParaRPr lang="en-US" dirty="0"/>
          </a:p>
        </p:txBody>
      </p:sp>
      <p:sp>
        <p:nvSpPr>
          <p:cNvPr id="3" name="Content Placeholder 2"/>
          <p:cNvSpPr>
            <a:spLocks noGrp="1"/>
          </p:cNvSpPr>
          <p:nvPr>
            <p:ph idx="1"/>
          </p:nvPr>
        </p:nvSpPr>
        <p:spPr/>
        <p:txBody>
          <a:bodyPr/>
          <a:lstStyle/>
          <a:p>
            <a:r>
              <a:rPr lang="en-US" dirty="0" err="1"/>
              <a:t>dfP</a:t>
            </a:r>
            <a:r>
              <a:rPr lang="en-US" dirty="0"/>
              <a:t>[30:90].plot(y=["mean", "LB", "UB", "LOG_ADJ_CLOSE"], </a:t>
            </a:r>
            <a:r>
              <a:rPr lang="en-US" dirty="0" err="1"/>
              <a:t>figsize</a:t>
            </a:r>
            <a:r>
              <a:rPr lang="en-US" dirty="0"/>
              <a:t>=(15,4))</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3429000"/>
            <a:ext cx="86296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19</a:t>
            </a:fld>
            <a:endParaRPr lang="en-US"/>
          </a:p>
        </p:txBody>
      </p:sp>
    </p:spTree>
    <p:extLst>
      <p:ext uri="{BB962C8B-B14F-4D97-AF65-F5344CB8AC3E}">
        <p14:creationId xmlns:p14="http://schemas.microsoft.com/office/powerpoint/2010/main" val="1898665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Trading a series that reverts to the mean</a:t>
            </a:r>
            <a:endParaRPr lang="en-US" dirty="0"/>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974" b="2968"/>
          <a:stretch/>
        </p:blipFill>
        <p:spPr bwMode="auto">
          <a:xfrm>
            <a:off x="-15240" y="1838960"/>
            <a:ext cx="9159240" cy="2865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191000" y="1981200"/>
            <a:ext cx="1295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610600" y="3352800"/>
            <a:ext cx="513080" cy="369332"/>
          </a:xfrm>
          <a:prstGeom prst="rect">
            <a:avLst/>
          </a:prstGeom>
          <a:solidFill>
            <a:schemeClr val="bg1"/>
          </a:solidFill>
        </p:spPr>
        <p:txBody>
          <a:bodyPr wrap="square" rtlCol="0">
            <a:spAutoFit/>
          </a:bodyPr>
          <a:lstStyle/>
          <a:p>
            <a:endParaRPr lang="es-PR" dirty="0"/>
          </a:p>
        </p:txBody>
      </p:sp>
      <p:sp>
        <p:nvSpPr>
          <p:cNvPr id="6" name="Slide Number Placeholder 5"/>
          <p:cNvSpPr>
            <a:spLocks noGrp="1"/>
          </p:cNvSpPr>
          <p:nvPr>
            <p:ph type="sldNum" sz="quarter" idx="12"/>
          </p:nvPr>
        </p:nvSpPr>
        <p:spPr/>
        <p:txBody>
          <a:bodyPr/>
          <a:lstStyle/>
          <a:p>
            <a:fld id="{3FB91D16-3D39-4FDB-9F73-E8857E50ECF5}" type="slidenum">
              <a:rPr lang="es-PR" smtClean="0"/>
              <a:t>2</a:t>
            </a:fld>
            <a:endParaRPr lang="es-PR"/>
          </a:p>
        </p:txBody>
      </p:sp>
    </p:spTree>
    <p:extLst>
      <p:ext uri="{BB962C8B-B14F-4D97-AF65-F5344CB8AC3E}">
        <p14:creationId xmlns:p14="http://schemas.microsoft.com/office/powerpoint/2010/main" val="32217281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the Signal</a:t>
            </a:r>
            <a:endParaRPr lang="en-US" dirty="0"/>
          </a:p>
        </p:txBody>
      </p:sp>
      <p:sp>
        <p:nvSpPr>
          <p:cNvPr id="3" name="Content Placeholder 2"/>
          <p:cNvSpPr>
            <a:spLocks noGrp="1"/>
          </p:cNvSpPr>
          <p:nvPr>
            <p:ph idx="1"/>
          </p:nvPr>
        </p:nvSpPr>
        <p:spPr/>
        <p:txBody>
          <a:bodyPr/>
          <a:lstStyle/>
          <a:p>
            <a:r>
              <a:rPr lang="en-US" dirty="0" err="1"/>
              <a:t>dfP</a:t>
            </a:r>
            <a:r>
              <a:rPr lang="en-US" dirty="0"/>
              <a:t>[30:90].plot(y=["</a:t>
            </a:r>
            <a:r>
              <a:rPr lang="en-US" dirty="0" err="1"/>
              <a:t>zScore</a:t>
            </a:r>
            <a:r>
              <a:rPr lang="en-US" dirty="0"/>
              <a:t>", "</a:t>
            </a:r>
            <a:r>
              <a:rPr lang="en-US" dirty="0" err="1"/>
              <a:t>UpperEntryZscore</a:t>
            </a:r>
            <a:r>
              <a:rPr lang="en-US" dirty="0"/>
              <a:t>", "</a:t>
            </a:r>
            <a:r>
              <a:rPr lang="en-US" dirty="0" err="1"/>
              <a:t>LowerEntryZscore</a:t>
            </a:r>
            <a:r>
              <a:rPr lang="en-US" dirty="0"/>
              <a:t>"], </a:t>
            </a:r>
            <a:r>
              <a:rPr lang="en-US" dirty="0" err="1"/>
              <a:t>figsize</a:t>
            </a:r>
            <a:r>
              <a:rPr lang="en-US" dirty="0"/>
              <a:t>=(15,4))</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657600"/>
            <a:ext cx="862965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20</a:t>
            </a:fld>
            <a:endParaRPr lang="en-US"/>
          </a:p>
        </p:txBody>
      </p:sp>
    </p:spTree>
    <p:extLst>
      <p:ext uri="{BB962C8B-B14F-4D97-AF65-F5344CB8AC3E}">
        <p14:creationId xmlns:p14="http://schemas.microsoft.com/office/powerpoint/2010/main" val="3899093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Rule for Going Long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#set up </a:t>
            </a:r>
            <a:r>
              <a:rPr lang="en-US" dirty="0" err="1"/>
              <a:t>num_units_long</a:t>
            </a:r>
            <a:r>
              <a:rPr lang="en-US" dirty="0"/>
              <a:t> </a:t>
            </a:r>
          </a:p>
          <a:p>
            <a:pPr marL="514350" indent="-514350">
              <a:buFont typeface="+mj-lt"/>
              <a:buAutoNum type="arabicPeriod"/>
            </a:pPr>
            <a:r>
              <a:rPr lang="en-US" dirty="0" err="1"/>
              <a:t>dfP</a:t>
            </a:r>
            <a:r>
              <a:rPr lang="en-US" dirty="0"/>
              <a:t>['</a:t>
            </a:r>
            <a:r>
              <a:rPr lang="en-US" dirty="0" err="1"/>
              <a:t>long_entry</a:t>
            </a:r>
            <a:r>
              <a:rPr lang="en-US" dirty="0"/>
              <a:t>'] = ((</a:t>
            </a:r>
            <a:r>
              <a:rPr lang="en-US" dirty="0" err="1"/>
              <a:t>dfP.zScore</a:t>
            </a:r>
            <a:r>
              <a:rPr lang="en-US" dirty="0"/>
              <a:t> &lt; -</a:t>
            </a:r>
            <a:r>
              <a:rPr lang="en-US" dirty="0" err="1"/>
              <a:t>entryZscore</a:t>
            </a:r>
            <a:r>
              <a:rPr lang="en-US" dirty="0"/>
              <a:t>))</a:t>
            </a:r>
          </a:p>
          <a:p>
            <a:pPr marL="514350" indent="-514350">
              <a:buFont typeface="+mj-lt"/>
              <a:buAutoNum type="arabicPeriod"/>
            </a:pPr>
            <a:r>
              <a:rPr lang="en-US" dirty="0" err="1"/>
              <a:t>dfP</a:t>
            </a:r>
            <a:r>
              <a:rPr lang="en-US" dirty="0"/>
              <a:t>['</a:t>
            </a:r>
            <a:r>
              <a:rPr lang="en-US" dirty="0" err="1"/>
              <a:t>long_exit</a:t>
            </a:r>
            <a:r>
              <a:rPr lang="en-US" dirty="0"/>
              <a:t>'] = ((</a:t>
            </a:r>
            <a:r>
              <a:rPr lang="en-US" dirty="0" err="1"/>
              <a:t>dfP.zScore</a:t>
            </a:r>
            <a:r>
              <a:rPr lang="en-US" dirty="0"/>
              <a:t> &gt; -</a:t>
            </a:r>
            <a:r>
              <a:rPr lang="en-US" dirty="0" err="1"/>
              <a:t>exitZscore</a:t>
            </a:r>
            <a:r>
              <a:rPr lang="en-US" dirty="0"/>
              <a:t>))</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21</a:t>
            </a:fld>
            <a:endParaRPr lang="en-US"/>
          </a:p>
        </p:txBody>
      </p:sp>
    </p:spTree>
    <p:extLst>
      <p:ext uri="{BB962C8B-B14F-4D97-AF65-F5344CB8AC3E}">
        <p14:creationId xmlns:p14="http://schemas.microsoft.com/office/powerpoint/2010/main" val="11021243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long contracts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err="1" smtClean="0"/>
              <a:t>dfP</a:t>
            </a:r>
            <a:r>
              <a:rPr lang="en-US" dirty="0" smtClean="0"/>
              <a:t>['</a:t>
            </a:r>
            <a:r>
              <a:rPr lang="en-US" dirty="0" err="1" smtClean="0"/>
              <a:t>num_units_long</a:t>
            </a:r>
            <a:r>
              <a:rPr lang="en-US" dirty="0" smtClean="0"/>
              <a:t>'] = </a:t>
            </a:r>
            <a:r>
              <a:rPr lang="en-US" dirty="0" err="1" smtClean="0"/>
              <a:t>np.nan</a:t>
            </a:r>
            <a:r>
              <a:rPr lang="en-US" dirty="0" smtClean="0"/>
              <a:t> #it is important to start with nan in this column otherwise padding wont work</a:t>
            </a:r>
          </a:p>
          <a:p>
            <a:pPr marL="514350" indent="-514350">
              <a:buFont typeface="+mj-lt"/>
              <a:buAutoNum type="arabicPeriod"/>
            </a:pPr>
            <a:r>
              <a:rPr lang="en-US" dirty="0" err="1" smtClean="0"/>
              <a:t>dfP.loc</a:t>
            </a:r>
            <a:r>
              <a:rPr lang="en-US" dirty="0" smtClean="0"/>
              <a:t>[</a:t>
            </a:r>
            <a:r>
              <a:rPr lang="en-US" dirty="0" err="1" smtClean="0"/>
              <a:t>dfP</a:t>
            </a:r>
            <a:r>
              <a:rPr lang="en-US" dirty="0" smtClean="0"/>
              <a:t>['</a:t>
            </a:r>
            <a:r>
              <a:rPr lang="en-US" dirty="0" err="1" smtClean="0"/>
              <a:t>long_entry</a:t>
            </a:r>
            <a:r>
              <a:rPr lang="en-US" dirty="0" smtClean="0"/>
              <a:t>'],'</a:t>
            </a:r>
            <a:r>
              <a:rPr lang="en-US" dirty="0" err="1" smtClean="0"/>
              <a:t>num_units_long</a:t>
            </a:r>
            <a:r>
              <a:rPr lang="en-US" dirty="0" smtClean="0"/>
              <a:t>'] = 1 </a:t>
            </a:r>
          </a:p>
          <a:p>
            <a:pPr marL="514350" indent="-514350">
              <a:buFont typeface="+mj-lt"/>
              <a:buAutoNum type="arabicPeriod"/>
            </a:pPr>
            <a:r>
              <a:rPr lang="en-US" dirty="0" err="1" smtClean="0"/>
              <a:t>dfP.loc</a:t>
            </a:r>
            <a:r>
              <a:rPr lang="en-US" dirty="0" smtClean="0"/>
              <a:t>[</a:t>
            </a:r>
            <a:r>
              <a:rPr lang="en-US" dirty="0" err="1" smtClean="0"/>
              <a:t>dfP</a:t>
            </a:r>
            <a:r>
              <a:rPr lang="en-US" dirty="0" smtClean="0"/>
              <a:t>['</a:t>
            </a:r>
            <a:r>
              <a:rPr lang="en-US" dirty="0" err="1" smtClean="0"/>
              <a:t>long_exit</a:t>
            </a:r>
            <a:r>
              <a:rPr lang="en-US" dirty="0" smtClean="0"/>
              <a:t>'],'</a:t>
            </a:r>
            <a:r>
              <a:rPr lang="en-US" dirty="0" err="1" smtClean="0"/>
              <a:t>num_units_long</a:t>
            </a:r>
            <a:r>
              <a:rPr lang="en-US" dirty="0" smtClean="0"/>
              <a:t>'] = 0 </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err="1" smtClean="0"/>
              <a:t>dfP.iat</a:t>
            </a:r>
            <a:r>
              <a:rPr lang="en-US" dirty="0" smtClean="0"/>
              <a:t>[0,dfP.columns.get_loc("</a:t>
            </a:r>
            <a:r>
              <a:rPr lang="en-US" dirty="0" err="1" smtClean="0"/>
              <a:t>num_units_long</a:t>
            </a:r>
            <a:r>
              <a:rPr lang="en-US" dirty="0" smtClean="0"/>
              <a:t>")]= 0</a:t>
            </a:r>
          </a:p>
          <a:p>
            <a:pPr marL="514350" indent="-514350">
              <a:buFont typeface="+mj-lt"/>
              <a:buAutoNum type="arabicPeriod"/>
            </a:pPr>
            <a:r>
              <a:rPr lang="en-US" dirty="0" err="1" smtClean="0"/>
              <a:t>dfP</a:t>
            </a:r>
            <a:r>
              <a:rPr lang="en-US" dirty="0" smtClean="0"/>
              <a:t>['</a:t>
            </a:r>
            <a:r>
              <a:rPr lang="en-US" dirty="0" err="1" smtClean="0"/>
              <a:t>num_units_long</a:t>
            </a:r>
            <a:r>
              <a:rPr lang="en-US" dirty="0" smtClean="0"/>
              <a:t>'] = </a:t>
            </a:r>
            <a:r>
              <a:rPr lang="en-US" dirty="0" err="1" smtClean="0"/>
              <a:t>dfP</a:t>
            </a:r>
            <a:r>
              <a:rPr lang="en-US" dirty="0" smtClean="0"/>
              <a:t>['</a:t>
            </a:r>
            <a:r>
              <a:rPr lang="en-US" dirty="0" err="1" smtClean="0"/>
              <a:t>num_units_long</a:t>
            </a:r>
            <a:r>
              <a:rPr lang="en-US" dirty="0" smtClean="0"/>
              <a:t>'].</a:t>
            </a:r>
            <a:r>
              <a:rPr lang="en-US" dirty="0" err="1" smtClean="0"/>
              <a:t>fillna</a:t>
            </a:r>
            <a:r>
              <a:rPr lang="en-US" dirty="0" smtClean="0"/>
              <a:t>(method='pad') </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22</a:t>
            </a:fld>
            <a:endParaRPr lang="en-US"/>
          </a:p>
        </p:txBody>
      </p:sp>
    </p:spTree>
    <p:extLst>
      <p:ext uri="{BB962C8B-B14F-4D97-AF65-F5344CB8AC3E}">
        <p14:creationId xmlns:p14="http://schemas.microsoft.com/office/powerpoint/2010/main" val="603665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rule for Going Short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#set up </a:t>
            </a:r>
            <a:r>
              <a:rPr lang="en-US" dirty="0" err="1"/>
              <a:t>num</a:t>
            </a:r>
            <a:r>
              <a:rPr lang="en-US" dirty="0"/>
              <a:t> units short </a:t>
            </a:r>
          </a:p>
          <a:p>
            <a:pPr marL="514350" indent="-514350">
              <a:buFont typeface="+mj-lt"/>
              <a:buAutoNum type="arabicPeriod"/>
            </a:pPr>
            <a:r>
              <a:rPr lang="en-US" dirty="0" err="1"/>
              <a:t>dfP</a:t>
            </a:r>
            <a:r>
              <a:rPr lang="en-US" dirty="0"/>
              <a:t>['</a:t>
            </a:r>
            <a:r>
              <a:rPr lang="en-US" dirty="0" err="1"/>
              <a:t>short_entry</a:t>
            </a:r>
            <a:r>
              <a:rPr lang="en-US" dirty="0"/>
              <a:t>'] = ((</a:t>
            </a:r>
            <a:r>
              <a:rPr lang="en-US" dirty="0" err="1"/>
              <a:t>dfP.zScore</a:t>
            </a:r>
            <a:r>
              <a:rPr lang="en-US" dirty="0"/>
              <a:t> &gt; </a:t>
            </a:r>
            <a:r>
              <a:rPr lang="en-US" dirty="0" err="1"/>
              <a:t>entryZscore</a:t>
            </a:r>
            <a:r>
              <a:rPr lang="en-US" dirty="0"/>
              <a:t>))</a:t>
            </a:r>
          </a:p>
          <a:p>
            <a:pPr marL="514350" indent="-514350">
              <a:buFont typeface="+mj-lt"/>
              <a:buAutoNum type="arabicPeriod"/>
            </a:pPr>
            <a:r>
              <a:rPr lang="en-US" dirty="0" err="1"/>
              <a:t>dfP</a:t>
            </a:r>
            <a:r>
              <a:rPr lang="en-US" dirty="0"/>
              <a:t>['</a:t>
            </a:r>
            <a:r>
              <a:rPr lang="en-US" dirty="0" err="1"/>
              <a:t>short_exit</a:t>
            </a:r>
            <a:r>
              <a:rPr lang="en-US" dirty="0"/>
              <a:t>'] = ((</a:t>
            </a:r>
            <a:r>
              <a:rPr lang="en-US" dirty="0" err="1"/>
              <a:t>dfP.zScore</a:t>
            </a:r>
            <a:r>
              <a:rPr lang="en-US" dirty="0"/>
              <a:t> &lt; </a:t>
            </a:r>
            <a:r>
              <a:rPr lang="en-US" dirty="0" err="1"/>
              <a:t>exitZscore</a:t>
            </a:r>
            <a:r>
              <a:rPr lang="en-US" dirty="0"/>
              <a:t>))</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23</a:t>
            </a:fld>
            <a:endParaRPr lang="en-US"/>
          </a:p>
        </p:txBody>
      </p:sp>
    </p:spTree>
    <p:extLst>
      <p:ext uri="{BB962C8B-B14F-4D97-AF65-F5344CB8AC3E}">
        <p14:creationId xmlns:p14="http://schemas.microsoft.com/office/powerpoint/2010/main" val="5705796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short contracts</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err="1"/>
              <a:t>dfP</a:t>
            </a:r>
            <a:r>
              <a:rPr lang="en-US" dirty="0"/>
              <a:t>['</a:t>
            </a:r>
            <a:r>
              <a:rPr lang="en-US" dirty="0" err="1"/>
              <a:t>num_units_short</a:t>
            </a:r>
            <a:r>
              <a:rPr lang="en-US" dirty="0"/>
              <a:t>'] = </a:t>
            </a:r>
            <a:r>
              <a:rPr lang="en-US" dirty="0" err="1"/>
              <a:t>np.nan</a:t>
            </a:r>
            <a:r>
              <a:rPr lang="en-US" dirty="0"/>
              <a:t> #it is important to start with nan in this column otherwise padding wont work</a:t>
            </a:r>
          </a:p>
          <a:p>
            <a:pPr marL="514350" indent="-514350">
              <a:buFont typeface="+mj-lt"/>
              <a:buAutoNum type="arabicPeriod"/>
            </a:pPr>
            <a:r>
              <a:rPr lang="en-US" dirty="0" err="1"/>
              <a:t>dfP.loc</a:t>
            </a:r>
            <a:r>
              <a:rPr lang="en-US" dirty="0"/>
              <a:t>[</a:t>
            </a:r>
            <a:r>
              <a:rPr lang="en-US" dirty="0" err="1"/>
              <a:t>dfP</a:t>
            </a:r>
            <a:r>
              <a:rPr lang="en-US" dirty="0"/>
              <a:t>['</a:t>
            </a:r>
            <a:r>
              <a:rPr lang="en-US" dirty="0" err="1"/>
              <a:t>short_entry</a:t>
            </a:r>
            <a:r>
              <a:rPr lang="en-US" dirty="0"/>
              <a:t>'],'</a:t>
            </a:r>
            <a:r>
              <a:rPr lang="en-US" dirty="0" err="1"/>
              <a:t>num_units_short</a:t>
            </a:r>
            <a:r>
              <a:rPr lang="en-US" dirty="0"/>
              <a:t>'] = -1 </a:t>
            </a:r>
          </a:p>
          <a:p>
            <a:pPr marL="514350" indent="-514350">
              <a:buFont typeface="+mj-lt"/>
              <a:buAutoNum type="arabicPeriod"/>
            </a:pPr>
            <a:r>
              <a:rPr lang="en-US" dirty="0" err="1"/>
              <a:t>dfP.loc</a:t>
            </a:r>
            <a:r>
              <a:rPr lang="en-US" dirty="0"/>
              <a:t>[</a:t>
            </a:r>
            <a:r>
              <a:rPr lang="en-US" dirty="0" err="1"/>
              <a:t>dfP</a:t>
            </a:r>
            <a:r>
              <a:rPr lang="en-US" dirty="0"/>
              <a:t>['</a:t>
            </a:r>
            <a:r>
              <a:rPr lang="en-US" dirty="0" err="1"/>
              <a:t>short_exit</a:t>
            </a:r>
            <a:r>
              <a:rPr lang="en-US" dirty="0"/>
              <a:t>'],'</a:t>
            </a:r>
            <a:r>
              <a:rPr lang="en-US" dirty="0" err="1"/>
              <a:t>num_units_short</a:t>
            </a:r>
            <a:r>
              <a:rPr lang="en-US" dirty="0"/>
              <a:t>'] = 0</a:t>
            </a:r>
          </a:p>
          <a:p>
            <a:pPr marL="514350" indent="-514350">
              <a:buFont typeface="+mj-lt"/>
              <a:buAutoNum type="arabicPeriod"/>
            </a:pPr>
            <a:r>
              <a:rPr lang="en-US" dirty="0"/>
              <a:t/>
            </a:r>
            <a:br>
              <a:rPr lang="en-US" dirty="0"/>
            </a:br>
            <a:r>
              <a:rPr lang="en-US" dirty="0" err="1"/>
              <a:t>dfP.iat</a:t>
            </a:r>
            <a:r>
              <a:rPr lang="en-US" dirty="0"/>
              <a:t>[0,dfP.columns.get_loc("</a:t>
            </a:r>
            <a:r>
              <a:rPr lang="en-US" dirty="0" err="1"/>
              <a:t>num_units_short</a:t>
            </a:r>
            <a:r>
              <a:rPr lang="en-US" dirty="0"/>
              <a:t>")]= 0</a:t>
            </a:r>
          </a:p>
          <a:p>
            <a:pPr marL="514350" indent="-514350">
              <a:buFont typeface="+mj-lt"/>
              <a:buAutoNum type="arabicPeriod"/>
            </a:pPr>
            <a:r>
              <a:rPr lang="en-US" dirty="0" err="1"/>
              <a:t>dfP</a:t>
            </a:r>
            <a:r>
              <a:rPr lang="en-US" dirty="0"/>
              <a:t>['</a:t>
            </a:r>
            <a:r>
              <a:rPr lang="en-US" dirty="0" err="1"/>
              <a:t>num_units_short</a:t>
            </a:r>
            <a:r>
              <a:rPr lang="en-US" dirty="0"/>
              <a:t>'] = </a:t>
            </a:r>
            <a:r>
              <a:rPr lang="en-US" dirty="0" err="1"/>
              <a:t>dfP</a:t>
            </a:r>
            <a:r>
              <a:rPr lang="en-US" dirty="0"/>
              <a:t>['</a:t>
            </a:r>
            <a:r>
              <a:rPr lang="en-US" dirty="0" err="1"/>
              <a:t>num_units_short</a:t>
            </a:r>
            <a:r>
              <a:rPr lang="en-US" dirty="0"/>
              <a:t>'].</a:t>
            </a:r>
            <a:r>
              <a:rPr lang="en-US" dirty="0" err="1"/>
              <a:t>fillna</a:t>
            </a:r>
            <a:r>
              <a:rPr lang="en-US" dirty="0"/>
              <a:t>(method='pad')</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24</a:t>
            </a:fld>
            <a:endParaRPr lang="en-US"/>
          </a:p>
        </p:txBody>
      </p:sp>
    </p:spTree>
    <p:extLst>
      <p:ext uri="{BB962C8B-B14F-4D97-AF65-F5344CB8AC3E}">
        <p14:creationId xmlns:p14="http://schemas.microsoft.com/office/powerpoint/2010/main" val="1622402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the total </a:t>
            </a:r>
            <a:r>
              <a:rPr lang="en-US" dirty="0" err="1" smtClean="0"/>
              <a:t>num_units</a:t>
            </a:r>
            <a:r>
              <a:rPr lang="en-US" dirty="0" smtClean="0"/>
              <a:t> or STANCE and the system returns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a:t>
            </a:r>
            <a:r>
              <a:rPr lang="en-US" dirty="0" err="1" smtClean="0"/>
              <a:t>dfP</a:t>
            </a:r>
            <a:r>
              <a:rPr lang="en-US" dirty="0" smtClean="0"/>
              <a:t>[‘stance'] </a:t>
            </a:r>
            <a:r>
              <a:rPr lang="en-US" dirty="0"/>
              <a:t>= </a:t>
            </a:r>
            <a:r>
              <a:rPr lang="en-US" dirty="0" err="1"/>
              <a:t>dfP</a:t>
            </a:r>
            <a:r>
              <a:rPr lang="en-US" dirty="0"/>
              <a:t>['</a:t>
            </a:r>
            <a:r>
              <a:rPr lang="en-US" dirty="0" err="1"/>
              <a:t>num_units_long</a:t>
            </a:r>
            <a:r>
              <a:rPr lang="en-US" dirty="0"/>
              <a:t>']*(1-tcost) </a:t>
            </a:r>
            <a:r>
              <a:rPr lang="en-US" dirty="0" smtClean="0"/>
              <a:t>+ </a:t>
            </a:r>
            <a:r>
              <a:rPr lang="en-US" dirty="0" err="1" smtClean="0"/>
              <a:t>dfP</a:t>
            </a:r>
            <a:r>
              <a:rPr lang="en-US" dirty="0"/>
              <a:t>['</a:t>
            </a:r>
            <a:r>
              <a:rPr lang="en-US" dirty="0" err="1"/>
              <a:t>num_units_short</a:t>
            </a:r>
            <a:r>
              <a:rPr lang="en-US" dirty="0"/>
              <a:t>']*shorts*(1-tcost</a:t>
            </a:r>
            <a:r>
              <a:rPr lang="en-US" dirty="0" smtClean="0"/>
              <a:t>)</a:t>
            </a:r>
          </a:p>
          <a:p>
            <a:pPr marL="0" indent="0">
              <a:buNone/>
            </a:pPr>
            <a:endParaRPr lang="en-US" dirty="0" smtClean="0"/>
          </a:p>
          <a:p>
            <a:pPr marL="0" indent="0">
              <a:buNone/>
            </a:pPr>
            <a:r>
              <a:rPr lang="en-US" dirty="0" smtClean="0"/>
              <a:t>2. </a:t>
            </a:r>
            <a:r>
              <a:rPr lang="en-US" dirty="0" err="1" smtClean="0"/>
              <a:t>dfP</a:t>
            </a:r>
            <a:r>
              <a:rPr lang="en-US" dirty="0"/>
              <a:t>['</a:t>
            </a:r>
            <a:r>
              <a:rPr lang="en-US" dirty="0" err="1"/>
              <a:t>syst_rets</a:t>
            </a:r>
            <a:r>
              <a:rPr lang="en-US" dirty="0"/>
              <a:t>'] = </a:t>
            </a:r>
            <a:r>
              <a:rPr lang="en-US" dirty="0" err="1"/>
              <a:t>dfP</a:t>
            </a:r>
            <a:r>
              <a:rPr lang="en-US" dirty="0"/>
              <a:t>['</a:t>
            </a:r>
            <a:r>
              <a:rPr lang="en-US" dirty="0" err="1"/>
              <a:t>pct_rets</a:t>
            </a:r>
            <a:r>
              <a:rPr lang="en-US" dirty="0"/>
              <a:t>'] * </a:t>
            </a:r>
            <a:r>
              <a:rPr lang="en-US" dirty="0" err="1"/>
              <a:t>dfP</a:t>
            </a:r>
            <a:r>
              <a:rPr lang="en-US" dirty="0"/>
              <a:t>['stance'].shift(delay</a:t>
            </a:r>
            <a:r>
              <a:rPr lang="en-US" dirty="0" smtClean="0"/>
              <a:t>)</a:t>
            </a:r>
            <a:r>
              <a:rPr lang="en-US" dirty="0"/>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25</a:t>
            </a:fld>
            <a:endParaRPr lang="en-US"/>
          </a:p>
        </p:txBody>
      </p:sp>
    </p:spTree>
    <p:extLst>
      <p:ext uri="{BB962C8B-B14F-4D97-AF65-F5344CB8AC3E}">
        <p14:creationId xmlns:p14="http://schemas.microsoft.com/office/powerpoint/2010/main" val="2832824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Calculating system cumulative returns (2 ways)</a:t>
            </a:r>
            <a:endParaRPr lang="es-PR" dirty="0"/>
          </a:p>
        </p:txBody>
      </p:sp>
      <p:sp>
        <p:nvSpPr>
          <p:cNvPr id="3" name="Content Placeholder 2"/>
          <p:cNvSpPr>
            <a:spLocks noGrp="1"/>
          </p:cNvSpPr>
          <p:nvPr>
            <p:ph idx="1"/>
          </p:nvPr>
        </p:nvSpPr>
        <p:spPr/>
        <p:txBody>
          <a:bodyPr>
            <a:normAutofit fontScale="85000" lnSpcReduction="10000"/>
          </a:bodyPr>
          <a:lstStyle/>
          <a:p>
            <a:pPr marL="0" indent="0">
              <a:buNone/>
            </a:pPr>
            <a:r>
              <a:rPr lang="es-PR" dirty="0" err="1" smtClean="0"/>
              <a:t>If</a:t>
            </a:r>
            <a:r>
              <a:rPr lang="es-PR" dirty="0" smtClean="0"/>
              <a:t> </a:t>
            </a:r>
            <a:r>
              <a:rPr lang="es-PR" dirty="0" err="1" smtClean="0"/>
              <a:t>using</a:t>
            </a:r>
            <a:r>
              <a:rPr lang="es-PR" dirty="0" smtClean="0"/>
              <a:t> log </a:t>
            </a:r>
            <a:r>
              <a:rPr lang="es-PR" dirty="0" err="1" smtClean="0"/>
              <a:t>returns</a:t>
            </a:r>
            <a:r>
              <a:rPr lang="es-PR" dirty="0" smtClean="0"/>
              <a:t>: </a:t>
            </a:r>
          </a:p>
          <a:p>
            <a:pPr marL="0" indent="0">
              <a:buNone/>
            </a:pPr>
            <a:r>
              <a:rPr lang="es-PR" dirty="0" err="1" smtClean="0"/>
              <a:t>dfP</a:t>
            </a:r>
            <a:r>
              <a:rPr lang="es-PR" dirty="0"/>
              <a:t>['</a:t>
            </a:r>
            <a:r>
              <a:rPr lang="es-PR" dirty="0" err="1"/>
              <a:t>cum_rets</a:t>
            </a:r>
            <a:r>
              <a:rPr lang="es-PR" dirty="0"/>
              <a:t>'] = </a:t>
            </a:r>
            <a:r>
              <a:rPr lang="es-PR" dirty="0" err="1" smtClean="0"/>
              <a:t>np.cumsum</a:t>
            </a:r>
            <a:r>
              <a:rPr lang="es-PR" dirty="0" smtClean="0"/>
              <a:t>(</a:t>
            </a:r>
            <a:r>
              <a:rPr lang="es-PR" dirty="0" err="1" smtClean="0"/>
              <a:t>dfP</a:t>
            </a:r>
            <a:r>
              <a:rPr lang="es-PR" dirty="0"/>
              <a:t>[</a:t>
            </a:r>
            <a:r>
              <a:rPr lang="es-PR" dirty="0" smtClean="0"/>
              <a:t>'</a:t>
            </a:r>
            <a:r>
              <a:rPr lang="es-PR" dirty="0" err="1" smtClean="0"/>
              <a:t>log_returns</a:t>
            </a:r>
            <a:r>
              <a:rPr lang="es-PR" dirty="0" smtClean="0"/>
              <a:t>'])</a:t>
            </a:r>
            <a:endParaRPr lang="en-US" dirty="0"/>
          </a:p>
          <a:p>
            <a:pPr marL="0" indent="0">
              <a:buNone/>
            </a:pPr>
            <a:r>
              <a:rPr lang="en-CA" dirty="0" smtClean="0"/>
              <a:t>If using percent returns: </a:t>
            </a:r>
          </a:p>
          <a:p>
            <a:pPr marL="0" indent="0">
              <a:buNone/>
            </a:pPr>
            <a:r>
              <a:rPr lang="en-CA" dirty="0" err="1" smtClean="0"/>
              <a:t>dfP</a:t>
            </a:r>
            <a:r>
              <a:rPr lang="en-CA" dirty="0" smtClean="0"/>
              <a:t>[</a:t>
            </a:r>
            <a:r>
              <a:rPr lang="es-PR" dirty="0" smtClean="0"/>
              <a:t>‘</a:t>
            </a:r>
            <a:r>
              <a:rPr lang="en-CA" dirty="0" err="1" smtClean="0"/>
              <a:t>cum_rets</a:t>
            </a:r>
            <a:r>
              <a:rPr lang="es-PR" dirty="0" smtClean="0"/>
              <a:t>'</a:t>
            </a:r>
            <a:r>
              <a:rPr lang="en-CA" dirty="0" smtClean="0"/>
              <a:t>]  </a:t>
            </a:r>
            <a:r>
              <a:rPr lang="en-CA" dirty="0"/>
              <a:t>=</a:t>
            </a:r>
            <a:r>
              <a:rPr lang="en-CA" dirty="0" err="1"/>
              <a:t>np.cumprod</a:t>
            </a:r>
            <a:r>
              <a:rPr lang="en-CA" dirty="0"/>
              <a:t>(1+dfP[</a:t>
            </a:r>
            <a:r>
              <a:rPr lang="en-CA" dirty="0" smtClean="0"/>
              <a:t>'</a:t>
            </a:r>
            <a:r>
              <a:rPr lang="en-CA" dirty="0" err="1" smtClean="0"/>
              <a:t>percent_returns</a:t>
            </a:r>
            <a:r>
              <a:rPr lang="en-CA" dirty="0" smtClean="0"/>
              <a:t>'])-1 </a:t>
            </a:r>
          </a:p>
          <a:p>
            <a:pPr marL="0" indent="0">
              <a:buNone/>
            </a:pPr>
            <a:endParaRPr lang="en-CA" dirty="0"/>
          </a:p>
          <a:p>
            <a:pPr marL="0" indent="0">
              <a:buNone/>
            </a:pPr>
            <a:r>
              <a:rPr lang="en-CA" dirty="0" smtClean="0"/>
              <a:t>Note:</a:t>
            </a:r>
          </a:p>
          <a:p>
            <a:pPr marL="0" indent="0">
              <a:buNone/>
            </a:pPr>
            <a:r>
              <a:rPr lang="en-CA" dirty="0" smtClean="0"/>
              <a:t>If you want the cumulative (log or percent) returns to start at 1</a:t>
            </a:r>
          </a:p>
          <a:p>
            <a:pPr marL="0" indent="0">
              <a:buNone/>
            </a:pPr>
            <a:r>
              <a:rPr lang="en-CA" dirty="0" smtClean="0"/>
              <a:t>To reflect a starting investment of 1 dollar, </a:t>
            </a:r>
          </a:p>
          <a:p>
            <a:pPr marL="0" indent="0">
              <a:buNone/>
            </a:pPr>
            <a:r>
              <a:rPr lang="en-CA" dirty="0" smtClean="0"/>
              <a:t>You can optionally add a 1 to both formulas above</a:t>
            </a:r>
            <a:endParaRPr lang="es-PR" dirty="0"/>
          </a:p>
        </p:txBody>
      </p:sp>
      <p:sp>
        <p:nvSpPr>
          <p:cNvPr id="4" name="Slide Number Placeholder 3"/>
          <p:cNvSpPr>
            <a:spLocks noGrp="1"/>
          </p:cNvSpPr>
          <p:nvPr>
            <p:ph type="sldNum" sz="quarter" idx="12"/>
          </p:nvPr>
        </p:nvSpPr>
        <p:spPr/>
        <p:txBody>
          <a:bodyPr/>
          <a:lstStyle/>
          <a:p>
            <a:fld id="{EB422F75-45FB-4045-B661-71B4A881DE5B}" type="slidenum">
              <a:rPr lang="es-PR" smtClean="0"/>
              <a:t>26</a:t>
            </a:fld>
            <a:endParaRPr lang="es-PR"/>
          </a:p>
        </p:txBody>
      </p:sp>
    </p:spTree>
    <p:extLst>
      <p:ext uri="{BB962C8B-B14F-4D97-AF65-F5344CB8AC3E}">
        <p14:creationId xmlns:p14="http://schemas.microsoft.com/office/powerpoint/2010/main" val="721363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Calculating </a:t>
            </a:r>
            <a:r>
              <a:rPr lang="en-CA" dirty="0" smtClean="0"/>
              <a:t>the system cumulative returns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err="1"/>
              <a:t>dfP</a:t>
            </a:r>
            <a:r>
              <a:rPr lang="en-US" dirty="0"/>
              <a:t>['</a:t>
            </a:r>
            <a:r>
              <a:rPr lang="en-US" dirty="0" err="1"/>
              <a:t>syst_cum_rets</a:t>
            </a:r>
            <a:r>
              <a:rPr lang="en-US" dirty="0"/>
              <a:t>']= </a:t>
            </a:r>
            <a:r>
              <a:rPr lang="en-US" dirty="0" err="1"/>
              <a:t>np.cumprod</a:t>
            </a:r>
            <a:r>
              <a:rPr lang="en-US" dirty="0"/>
              <a:t>(1+dfP['</a:t>
            </a:r>
            <a:r>
              <a:rPr lang="en-US" dirty="0" err="1"/>
              <a:t>syst_rets</a:t>
            </a:r>
            <a:r>
              <a:rPr lang="en-US" dirty="0"/>
              <a:t>']) -</a:t>
            </a:r>
            <a:r>
              <a:rPr lang="en-US" dirty="0" smtClean="0"/>
              <a:t>1 + 1 </a:t>
            </a:r>
          </a:p>
        </p:txBody>
      </p:sp>
      <p:sp>
        <p:nvSpPr>
          <p:cNvPr id="4" name="Slide Number Placeholder 3"/>
          <p:cNvSpPr>
            <a:spLocks noGrp="1"/>
          </p:cNvSpPr>
          <p:nvPr>
            <p:ph type="sldNum" sz="quarter" idx="12"/>
          </p:nvPr>
        </p:nvSpPr>
        <p:spPr/>
        <p:txBody>
          <a:bodyPr/>
          <a:lstStyle/>
          <a:p>
            <a:fld id="{2D6936F8-3BFD-4599-8504-0B2E72207B88}" type="slidenum">
              <a:rPr lang="en-US" smtClean="0"/>
              <a:t>27</a:t>
            </a:fld>
            <a:endParaRPr lang="en-US"/>
          </a:p>
        </p:txBody>
      </p:sp>
    </p:spTree>
    <p:extLst>
      <p:ext uri="{BB962C8B-B14F-4D97-AF65-F5344CB8AC3E}">
        <p14:creationId xmlns:p14="http://schemas.microsoft.com/office/powerpoint/2010/main" val="902470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Plotting the system (vs market) cumulative returns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title=symbol</a:t>
            </a:r>
            <a:endParaRPr lang="en-US" dirty="0"/>
          </a:p>
          <a:p>
            <a:pPr marL="0" indent="0">
              <a:buNone/>
            </a:pPr>
            <a:r>
              <a:rPr lang="en-US" dirty="0" err="1"/>
              <a:t>dfP</a:t>
            </a:r>
            <a:r>
              <a:rPr lang="en-US" dirty="0"/>
              <a:t>[[</a:t>
            </a:r>
            <a:r>
              <a:rPr lang="en-US" dirty="0" smtClean="0"/>
              <a:t>'market_cum_rets</a:t>
            </a:r>
            <a:r>
              <a:rPr lang="en-US" dirty="0"/>
              <a:t>','</a:t>
            </a:r>
            <a:r>
              <a:rPr lang="en-US" dirty="0" err="1"/>
              <a:t>syst_cum_rets</a:t>
            </a:r>
            <a:r>
              <a:rPr lang="en-US" dirty="0"/>
              <a:t>']].plot(grid=</a:t>
            </a:r>
            <a:r>
              <a:rPr lang="en-US" dirty="0" err="1"/>
              <a:t>True,figsize</a:t>
            </a:r>
            <a:r>
              <a:rPr lang="en-US" dirty="0"/>
              <a:t>=(8,5))</a:t>
            </a:r>
          </a:p>
          <a:p>
            <a:pPr marL="0" indent="0">
              <a:buNone/>
            </a:pPr>
            <a:r>
              <a:rPr lang="en-US" dirty="0" err="1"/>
              <a:t>plt.ylabel</a:t>
            </a:r>
            <a:r>
              <a:rPr lang="en-US" dirty="0"/>
              <a:t>(symbol)</a:t>
            </a:r>
          </a:p>
          <a:p>
            <a:pPr marL="0" indent="0">
              <a:buNone/>
            </a:pPr>
            <a:r>
              <a:rPr lang="en-US" dirty="0" err="1"/>
              <a:t>plt.show</a:t>
            </a:r>
            <a:r>
              <a:rPr lang="en-US" dirty="0" smtClean="0"/>
              <a:t>()</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28</a:t>
            </a:fld>
            <a:endParaRPr lang="en-US"/>
          </a:p>
        </p:txBody>
      </p:sp>
    </p:spTree>
    <p:extLst>
      <p:ext uri="{BB962C8B-B14F-4D97-AF65-F5344CB8AC3E}">
        <p14:creationId xmlns:p14="http://schemas.microsoft.com/office/powerpoint/2010/main" val="1797831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metrics calculation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start = 1</a:t>
            </a:r>
          </a:p>
          <a:p>
            <a:pPr marL="514350" indent="-514350">
              <a:buFont typeface="+mj-lt"/>
              <a:buAutoNum type="arabicPeriod"/>
            </a:pPr>
            <a:r>
              <a:rPr lang="en-US" dirty="0" err="1"/>
              <a:t>start_val</a:t>
            </a:r>
            <a:r>
              <a:rPr lang="en-US" dirty="0"/>
              <a:t> = start</a:t>
            </a:r>
          </a:p>
          <a:p>
            <a:pPr marL="514350" indent="-514350">
              <a:buFont typeface="+mj-lt"/>
              <a:buAutoNum type="arabicPeriod"/>
            </a:pPr>
            <a:r>
              <a:rPr lang="en-US" dirty="0" err="1"/>
              <a:t>end_val</a:t>
            </a:r>
            <a:r>
              <a:rPr lang="en-US" dirty="0"/>
              <a:t> = </a:t>
            </a:r>
            <a:r>
              <a:rPr lang="en-US" dirty="0" err="1"/>
              <a:t>dfP</a:t>
            </a:r>
            <a:r>
              <a:rPr lang="en-US" dirty="0" smtClean="0"/>
              <a:t>[‘</a:t>
            </a:r>
            <a:r>
              <a:rPr lang="en-US" dirty="0" err="1" smtClean="0"/>
              <a:t>syst_cum_rets</a:t>
            </a:r>
            <a:r>
              <a:rPr lang="en-US" dirty="0" smtClean="0"/>
              <a:t>'].</a:t>
            </a:r>
            <a:r>
              <a:rPr lang="en-US" dirty="0" err="1"/>
              <a:t>iat</a:t>
            </a:r>
            <a:r>
              <a:rPr lang="en-US" dirty="0"/>
              <a:t>[-1]</a:t>
            </a:r>
          </a:p>
          <a:p>
            <a:pPr marL="514350" indent="-514350">
              <a:buFont typeface="+mj-lt"/>
              <a:buAutoNum type="arabicPeriod"/>
            </a:pPr>
            <a:r>
              <a:rPr lang="en-US" dirty="0" err="1" smtClean="0"/>
              <a:t>start_date</a:t>
            </a:r>
            <a:r>
              <a:rPr lang="en-US" dirty="0" smtClean="0"/>
              <a:t> </a:t>
            </a:r>
            <a:r>
              <a:rPr lang="en-US" dirty="0"/>
              <a:t>= </a:t>
            </a:r>
            <a:r>
              <a:rPr lang="en-US" dirty="0" err="1"/>
              <a:t>dfP.iloc</a:t>
            </a:r>
            <a:r>
              <a:rPr lang="en-US" dirty="0"/>
              <a:t>[0].name</a:t>
            </a:r>
          </a:p>
          <a:p>
            <a:pPr marL="514350" indent="-514350">
              <a:buFont typeface="+mj-lt"/>
              <a:buAutoNum type="arabicPeriod"/>
            </a:pPr>
            <a:r>
              <a:rPr lang="en-US" dirty="0" err="1"/>
              <a:t>end_date</a:t>
            </a:r>
            <a:r>
              <a:rPr lang="en-US" dirty="0"/>
              <a:t> = </a:t>
            </a:r>
            <a:r>
              <a:rPr lang="en-US" dirty="0" err="1"/>
              <a:t>dfP.iloc</a:t>
            </a:r>
            <a:r>
              <a:rPr lang="en-US" dirty="0"/>
              <a:t>[-1].name</a:t>
            </a:r>
          </a:p>
          <a:p>
            <a:pPr marL="514350" indent="-514350">
              <a:buFont typeface="+mj-lt"/>
              <a:buAutoNum type="arabicPeriod"/>
            </a:pPr>
            <a:r>
              <a:rPr lang="en-US" dirty="0"/>
              <a:t>days = (</a:t>
            </a:r>
            <a:r>
              <a:rPr lang="en-US" dirty="0" err="1"/>
              <a:t>end_date</a:t>
            </a:r>
            <a:r>
              <a:rPr lang="en-US" dirty="0"/>
              <a:t> - </a:t>
            </a:r>
            <a:r>
              <a:rPr lang="en-US" dirty="0" err="1"/>
              <a:t>start_date</a:t>
            </a:r>
            <a:r>
              <a:rPr lang="en-US" dirty="0"/>
              <a:t>).days </a:t>
            </a:r>
          </a:p>
        </p:txBody>
      </p:sp>
      <p:sp>
        <p:nvSpPr>
          <p:cNvPr id="4" name="Slide Number Placeholder 3"/>
          <p:cNvSpPr>
            <a:spLocks noGrp="1"/>
          </p:cNvSpPr>
          <p:nvPr>
            <p:ph type="sldNum" sz="quarter" idx="12"/>
          </p:nvPr>
        </p:nvSpPr>
        <p:spPr/>
        <p:txBody>
          <a:bodyPr/>
          <a:lstStyle/>
          <a:p>
            <a:fld id="{2D6936F8-3BFD-4599-8504-0B2E72207B88}" type="slidenum">
              <a:rPr lang="en-US" smtClean="0"/>
              <a:t>29</a:t>
            </a:fld>
            <a:endParaRPr lang="en-US"/>
          </a:p>
        </p:txBody>
      </p:sp>
    </p:spTree>
    <p:extLst>
      <p:ext uri="{BB962C8B-B14F-4D97-AF65-F5344CB8AC3E}">
        <p14:creationId xmlns:p14="http://schemas.microsoft.com/office/powerpoint/2010/main" val="418679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Lognormal vs Normal distributions</a:t>
            </a:r>
            <a:endParaRPr lang="es-P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1866900"/>
            <a:ext cx="42576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414838" y="5562600"/>
            <a:ext cx="4572000" cy="1200329"/>
          </a:xfrm>
          <a:prstGeom prst="rect">
            <a:avLst/>
          </a:prstGeom>
        </p:spPr>
        <p:txBody>
          <a:bodyPr>
            <a:spAutoFit/>
          </a:bodyPr>
          <a:lstStyle/>
          <a:p>
            <a:r>
              <a:rPr lang="es-PR" dirty="0">
                <a:hlinkClick r:id="rId3"/>
              </a:rPr>
              <a:t>https://</a:t>
            </a:r>
            <a:r>
              <a:rPr lang="es-PR" dirty="0" smtClean="0">
                <a:hlinkClick r:id="rId3"/>
              </a:rPr>
              <a:t>support.instreamwealth.com/hc/en-us/articles/202386009-What-is-the-difference-between-a-Normal-Distribution-and-a-Lognormal-Distribution-</a:t>
            </a:r>
            <a:r>
              <a:rPr lang="es-PR" dirty="0" smtClean="0"/>
              <a:t> </a:t>
            </a:r>
            <a:endParaRPr lang="es-PR" dirty="0"/>
          </a:p>
        </p:txBody>
      </p:sp>
      <p:sp>
        <p:nvSpPr>
          <p:cNvPr id="4" name="TextBox 3"/>
          <p:cNvSpPr txBox="1"/>
          <p:nvPr/>
        </p:nvSpPr>
        <p:spPr>
          <a:xfrm>
            <a:off x="2819400" y="1866900"/>
            <a:ext cx="742511" cy="369332"/>
          </a:xfrm>
          <a:prstGeom prst="rect">
            <a:avLst/>
          </a:prstGeom>
          <a:noFill/>
        </p:spPr>
        <p:txBody>
          <a:bodyPr wrap="none" rtlCol="0">
            <a:spAutoFit/>
          </a:bodyPr>
          <a:lstStyle/>
          <a:p>
            <a:r>
              <a:rPr lang="en-US" dirty="0" smtClean="0"/>
              <a:t>prices</a:t>
            </a:r>
            <a:endParaRPr lang="en-US" dirty="0"/>
          </a:p>
        </p:txBody>
      </p:sp>
      <p:cxnSp>
        <p:nvCxnSpPr>
          <p:cNvPr id="6" name="Straight Arrow Connector 5"/>
          <p:cNvCxnSpPr>
            <a:stCxn id="4" idx="2"/>
          </p:cNvCxnSpPr>
          <p:nvPr/>
        </p:nvCxnSpPr>
        <p:spPr>
          <a:xfrm>
            <a:off x="3190656" y="2236232"/>
            <a:ext cx="85944" cy="1345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1200" y="1866900"/>
            <a:ext cx="1167307" cy="369332"/>
          </a:xfrm>
          <a:prstGeom prst="rect">
            <a:avLst/>
          </a:prstGeom>
          <a:noFill/>
        </p:spPr>
        <p:txBody>
          <a:bodyPr wrap="none" rtlCol="0">
            <a:spAutoFit/>
          </a:bodyPr>
          <a:lstStyle/>
          <a:p>
            <a:r>
              <a:rPr lang="en-US" dirty="0" smtClean="0"/>
              <a:t>log(prices)</a:t>
            </a:r>
            <a:endParaRPr lang="en-US" dirty="0"/>
          </a:p>
        </p:txBody>
      </p:sp>
      <p:cxnSp>
        <p:nvCxnSpPr>
          <p:cNvPr id="10" name="Straight Arrow Connector 9"/>
          <p:cNvCxnSpPr>
            <a:stCxn id="8" idx="2"/>
          </p:cNvCxnSpPr>
          <p:nvPr/>
        </p:nvCxnSpPr>
        <p:spPr>
          <a:xfrm flipH="1">
            <a:off x="5105400" y="2236232"/>
            <a:ext cx="1269454" cy="7355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3FB91D16-3D39-4FDB-9F73-E8857E50ECF5}" type="slidenum">
              <a:rPr lang="es-PR" smtClean="0"/>
              <a:t>3</a:t>
            </a:fld>
            <a:endParaRPr lang="es-PR"/>
          </a:p>
        </p:txBody>
      </p:sp>
    </p:spTree>
    <p:extLst>
      <p:ext uri="{BB962C8B-B14F-4D97-AF65-F5344CB8AC3E}">
        <p14:creationId xmlns:p14="http://schemas.microsoft.com/office/powerpoint/2010/main" val="3505239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Annual Return</a:t>
            </a:r>
            <a:endParaRPr lang="es-P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Annual return is the non-compounded rate of return that would be required for an investment to grow from its beginning balance to its ending balance, linearly per year: </a:t>
                </a:r>
              </a:p>
              <a:p>
                <a:r>
                  <a:rPr lang="es-PR" dirty="0" err="1" smtClean="0"/>
                  <a:t>Annual</a:t>
                </a:r>
                <a:r>
                  <a:rPr lang="es-PR" dirty="0" smtClean="0"/>
                  <a:t> </a:t>
                </a:r>
                <a:r>
                  <a:rPr lang="es-PR" dirty="0" err="1" smtClean="0"/>
                  <a:t>return</a:t>
                </a:r>
                <a:r>
                  <a:rPr lang="es-PR" dirty="0" smtClean="0"/>
                  <a:t> = </a:t>
                </a:r>
                <a14:m>
                  <m:oMath xmlns:m="http://schemas.openxmlformats.org/officeDocument/2006/math">
                    <m:f>
                      <m:fPr>
                        <m:ctrlPr>
                          <a:rPr lang="es-PR" i="1">
                            <a:latin typeface="Cambria Math"/>
                          </a:rPr>
                        </m:ctrlPr>
                      </m:fPr>
                      <m:num>
                        <m:f>
                          <m:fPr>
                            <m:ctrlPr>
                              <a:rPr lang="es-PR" i="1">
                                <a:latin typeface="Cambria Math"/>
                              </a:rPr>
                            </m:ctrlPr>
                          </m:fPr>
                          <m:num>
                            <m:r>
                              <a:rPr lang="en-US" i="1">
                                <a:latin typeface="Cambria Math"/>
                              </a:rPr>
                              <m:t>𝐸𝐵</m:t>
                            </m:r>
                            <m:r>
                              <a:rPr lang="en-US" i="1">
                                <a:latin typeface="Cambria Math"/>
                              </a:rPr>
                              <m:t>−</m:t>
                            </m:r>
                            <m:r>
                              <a:rPr lang="en-US" i="1">
                                <a:latin typeface="Cambria Math"/>
                              </a:rPr>
                              <m:t>𝐵𝐵</m:t>
                            </m:r>
                          </m:num>
                          <m:den>
                            <m:r>
                              <a:rPr lang="en-US" i="1">
                                <a:latin typeface="Cambria Math"/>
                              </a:rPr>
                              <m:t>𝐵𝐵</m:t>
                            </m:r>
                          </m:den>
                        </m:f>
                      </m:num>
                      <m:den>
                        <m:r>
                          <a:rPr lang="en-US" b="0" i="1" smtClean="0">
                            <a:latin typeface="Cambria Math"/>
                          </a:rPr>
                          <m:t>𝑛</m:t>
                        </m:r>
                      </m:den>
                    </m:f>
                  </m:oMath>
                </a14:m>
                <a:endParaRPr lang="es-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667"/>
                </a:stretch>
              </a:blipFill>
            </p:spPr>
            <p:txBody>
              <a:bodyPr/>
              <a:lstStyle/>
              <a:p>
                <a:r>
                  <a:rPr lang="es-PR">
                    <a:noFill/>
                  </a:rPr>
                  <a:t> </a:t>
                </a:r>
              </a:p>
            </p:txBody>
          </p:sp>
        </mc:Fallback>
      </mc:AlternateContent>
      <p:sp>
        <p:nvSpPr>
          <p:cNvPr id="4" name="Slide Number Placeholder 3"/>
          <p:cNvSpPr>
            <a:spLocks noGrp="1"/>
          </p:cNvSpPr>
          <p:nvPr>
            <p:ph type="sldNum" sz="quarter" idx="12"/>
          </p:nvPr>
        </p:nvSpPr>
        <p:spPr/>
        <p:txBody>
          <a:bodyPr/>
          <a:lstStyle/>
          <a:p>
            <a:fld id="{EB422F75-45FB-4045-B661-71B4A881DE5B}" type="slidenum">
              <a:rPr lang="es-PR" smtClean="0"/>
              <a:t>30</a:t>
            </a:fld>
            <a:endParaRPr lang="es-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5762"/>
          <a:stretch/>
        </p:blipFill>
        <p:spPr bwMode="auto">
          <a:xfrm>
            <a:off x="838200" y="4953000"/>
            <a:ext cx="3724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271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metrics: Annual Return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periods = 360 #360 accounting days</a:t>
            </a:r>
          </a:p>
          <a:p>
            <a:pPr marL="514350" indent="-514350">
              <a:buFont typeface="+mj-lt"/>
              <a:buAutoNum type="arabicPeriod"/>
            </a:pPr>
            <a:r>
              <a:rPr lang="en-US" dirty="0" err="1"/>
              <a:t>trading_periods</a:t>
            </a:r>
            <a:r>
              <a:rPr lang="en-US" dirty="0"/>
              <a:t> = 252 #252 trading days</a:t>
            </a:r>
          </a:p>
          <a:p>
            <a:pPr marL="514350" indent="-514350">
              <a:buFont typeface="+mj-lt"/>
              <a:buAutoNum type="arabicPeriod"/>
            </a:pPr>
            <a:r>
              <a:rPr lang="en-US" dirty="0" err="1" smtClean="0"/>
              <a:t>TotaAnnReturn</a:t>
            </a:r>
            <a:r>
              <a:rPr lang="en-US" dirty="0" smtClean="0"/>
              <a:t> </a:t>
            </a:r>
            <a:r>
              <a:rPr lang="en-US" dirty="0"/>
              <a:t>= (</a:t>
            </a:r>
            <a:r>
              <a:rPr lang="en-US" dirty="0" err="1"/>
              <a:t>end_val-start_val</a:t>
            </a:r>
            <a:r>
              <a:rPr lang="en-US" dirty="0"/>
              <a:t>)/</a:t>
            </a:r>
            <a:r>
              <a:rPr lang="en-US" dirty="0" err="1"/>
              <a:t>start_val</a:t>
            </a:r>
            <a:r>
              <a:rPr lang="en-US" dirty="0"/>
              <a:t>/(days/periods)</a:t>
            </a:r>
          </a:p>
          <a:p>
            <a:pPr marL="514350" indent="-514350">
              <a:buFont typeface="+mj-lt"/>
              <a:buAutoNum type="arabicPeriod"/>
            </a:pPr>
            <a:r>
              <a:rPr lang="en-US" dirty="0" err="1"/>
              <a:t>TotaAnnReturn_trading</a:t>
            </a:r>
            <a:r>
              <a:rPr lang="en-US" dirty="0"/>
              <a:t> = (</a:t>
            </a:r>
            <a:r>
              <a:rPr lang="en-US" dirty="0" err="1"/>
              <a:t>end_val-start_val</a:t>
            </a:r>
            <a:r>
              <a:rPr lang="en-US" dirty="0"/>
              <a:t>)/</a:t>
            </a:r>
            <a:r>
              <a:rPr lang="en-US" dirty="0" err="1"/>
              <a:t>start_val</a:t>
            </a:r>
            <a:r>
              <a:rPr lang="en-US" dirty="0"/>
              <a:t>/(days/</a:t>
            </a:r>
            <a:r>
              <a:rPr lang="en-US" dirty="0" err="1"/>
              <a:t>trading_periods</a:t>
            </a:r>
            <a:r>
              <a:rPr lang="en-US" dirty="0"/>
              <a:t>)</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31</a:t>
            </a:fld>
            <a:endParaRPr lang="en-US"/>
          </a:p>
        </p:txBody>
      </p:sp>
    </p:spTree>
    <p:extLst>
      <p:ext uri="{BB962C8B-B14F-4D97-AF65-F5344CB8AC3E}">
        <p14:creationId xmlns:p14="http://schemas.microsoft.com/office/powerpoint/2010/main" val="838935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a:t>
            </a:r>
            <a:endParaRPr lang="en-US" dirty="0"/>
          </a:p>
        </p:txBody>
      </p:sp>
      <p:sp>
        <p:nvSpPr>
          <p:cNvPr id="3" name="Content Placeholder 2"/>
          <p:cNvSpPr>
            <a:spLocks noGrp="1"/>
          </p:cNvSpPr>
          <p:nvPr>
            <p:ph idx="1"/>
          </p:nvPr>
        </p:nvSpPr>
        <p:spPr/>
        <p:txBody>
          <a:bodyPr/>
          <a:lstStyle/>
          <a:p>
            <a:r>
              <a:rPr lang="en-US" sz="2800" dirty="0" smtClean="0"/>
              <a:t>Compound annual growth rate (CAGR) is the rate of return that would be required for an investment to grow from its beginning balance to its ending balance, assuming the profits were reinvested at the end of each year of the investment’s lifespan.</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886200"/>
            <a:ext cx="372427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752600" y="6239708"/>
            <a:ext cx="5029200" cy="369332"/>
          </a:xfrm>
          <a:prstGeom prst="rect">
            <a:avLst/>
          </a:prstGeom>
        </p:spPr>
        <p:txBody>
          <a:bodyPr wrap="square">
            <a:spAutoFit/>
          </a:bodyPr>
          <a:lstStyle/>
          <a:p>
            <a:r>
              <a:rPr lang="en-US" dirty="0">
                <a:hlinkClick r:id="rId3"/>
              </a:rPr>
              <a:t>https://www.investopedia.com/terms/c/cagr.asp</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32</a:t>
            </a:fld>
            <a:endParaRPr lang="en-US"/>
          </a:p>
        </p:txBody>
      </p:sp>
    </p:spTree>
    <p:extLst>
      <p:ext uri="{BB962C8B-B14F-4D97-AF65-F5344CB8AC3E}">
        <p14:creationId xmlns:p14="http://schemas.microsoft.com/office/powerpoint/2010/main" val="31234104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 CAGR</a:t>
            </a:r>
            <a:endParaRPr lang="en-US" dirty="0"/>
          </a:p>
        </p:txBody>
      </p:sp>
      <p:sp>
        <p:nvSpPr>
          <p:cNvPr id="3" name="Content Placeholder 2"/>
          <p:cNvSpPr>
            <a:spLocks noGrp="1"/>
          </p:cNvSpPr>
          <p:nvPr>
            <p:ph idx="1"/>
          </p:nvPr>
        </p:nvSpPr>
        <p:spPr/>
        <p:txBody>
          <a:bodyPr/>
          <a:lstStyle/>
          <a:p>
            <a:r>
              <a:rPr lang="en-US" dirty="0"/>
              <a:t>years = days/periods</a:t>
            </a:r>
          </a:p>
          <a:p>
            <a:r>
              <a:rPr lang="en-US" dirty="0"/>
              <a:t>CAGR = ((</a:t>
            </a:r>
            <a:r>
              <a:rPr lang="en-US" dirty="0" err="1"/>
              <a:t>end_val</a:t>
            </a:r>
            <a:r>
              <a:rPr lang="en-US" dirty="0"/>
              <a:t>/</a:t>
            </a:r>
            <a:r>
              <a:rPr lang="en-US" dirty="0" err="1"/>
              <a:t>start_val</a:t>
            </a:r>
            <a:r>
              <a:rPr lang="en-US" dirty="0"/>
              <a:t>)^(1/years</a:t>
            </a:r>
            <a:r>
              <a:rPr lang="en-US" dirty="0" smtClean="0"/>
              <a:t>)-1)</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33</a:t>
            </a:fld>
            <a:endParaRPr lang="en-US"/>
          </a:p>
        </p:txBody>
      </p:sp>
    </p:spTree>
    <p:extLst>
      <p:ext uri="{BB962C8B-B14F-4D97-AF65-F5344CB8AC3E}">
        <p14:creationId xmlns:p14="http://schemas.microsoft.com/office/powerpoint/2010/main" val="32861293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Sharpe Ratio</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ratio is the average return earned in excess of the risk-free rate per unit of volatility or total risk.</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Simplified: (period ** (1.0/2.0)) * </a:t>
            </a:r>
            <a:r>
              <a:rPr lang="en-US" dirty="0" err="1" smtClean="0"/>
              <a:t>np.mean</a:t>
            </a:r>
            <a:r>
              <a:rPr lang="en-US" dirty="0" smtClean="0"/>
              <a:t>(</a:t>
            </a:r>
            <a:r>
              <a:rPr lang="en-US" dirty="0" err="1" smtClean="0"/>
              <a:t>dailyRet</a:t>
            </a:r>
            <a:r>
              <a:rPr lang="en-US" dirty="0" smtClean="0"/>
              <a:t>) / </a:t>
            </a:r>
            <a:r>
              <a:rPr lang="en-US" dirty="0" err="1" smtClean="0"/>
              <a:t>np.std</a:t>
            </a:r>
            <a:r>
              <a:rPr lang="en-US" dirty="0" smtClean="0"/>
              <a:t>(</a:t>
            </a:r>
            <a:r>
              <a:rPr lang="en-US" dirty="0" err="1" smtClean="0"/>
              <a:t>dailyRet</a:t>
            </a:r>
            <a:r>
              <a:rPr lang="en-US" dirty="0" smtClean="0"/>
              <a:t>)</a:t>
            </a:r>
          </a:p>
          <a:p>
            <a:r>
              <a:rPr lang="en-US" dirty="0" smtClean="0"/>
              <a:t>period=365 days in a year </a:t>
            </a:r>
          </a:p>
          <a:p>
            <a:r>
              <a:rPr lang="en-US" dirty="0" smtClean="0"/>
              <a:t>period=252 trading days in a year (stricter)</a:t>
            </a:r>
          </a:p>
          <a:p>
            <a:r>
              <a:rPr lang="en-US" dirty="0" err="1"/>
              <a:t>a</a:t>
            </a:r>
            <a:r>
              <a:rPr lang="en-US" dirty="0" err="1" smtClean="0"/>
              <a:t>nnualization_factor</a:t>
            </a:r>
            <a:r>
              <a:rPr lang="en-US" dirty="0" smtClean="0"/>
              <a:t> =</a:t>
            </a:r>
            <a:r>
              <a:rPr lang="en-US" dirty="0"/>
              <a:t> </a:t>
            </a:r>
            <a:r>
              <a:rPr lang="en-US" dirty="0" smtClean="0"/>
              <a:t>period </a:t>
            </a:r>
            <a:r>
              <a:rPr lang="en-US" dirty="0"/>
              <a:t>** (1.0/2.0</a:t>
            </a:r>
            <a:r>
              <a:rPr lang="en-US" dirty="0" smtClean="0"/>
              <a:t>)</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09800"/>
            <a:ext cx="4752975" cy="2172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821261" y="4953000"/>
            <a:ext cx="1590885" cy="1477328"/>
          </a:xfrm>
          <a:prstGeom prst="rect">
            <a:avLst/>
          </a:prstGeom>
          <a:noFill/>
        </p:spPr>
        <p:txBody>
          <a:bodyPr wrap="none" rtlCol="0">
            <a:spAutoFit/>
          </a:bodyPr>
          <a:lstStyle/>
          <a:p>
            <a:r>
              <a:rPr lang="en-US" dirty="0" smtClean="0">
                <a:solidFill>
                  <a:srgbClr val="FF0000"/>
                </a:solidFill>
              </a:rPr>
              <a:t>Note:</a:t>
            </a:r>
          </a:p>
          <a:p>
            <a:r>
              <a:rPr lang="en-US" dirty="0" smtClean="0">
                <a:solidFill>
                  <a:srgbClr val="FF0000"/>
                </a:solidFill>
              </a:rPr>
              <a:t>Use this metric</a:t>
            </a:r>
          </a:p>
          <a:p>
            <a:r>
              <a:rPr lang="en-US" dirty="0" smtClean="0">
                <a:solidFill>
                  <a:srgbClr val="FF0000"/>
                </a:solidFill>
              </a:rPr>
              <a:t>to evaluate</a:t>
            </a:r>
          </a:p>
          <a:p>
            <a:r>
              <a:rPr lang="en-US" dirty="0">
                <a:solidFill>
                  <a:srgbClr val="FF0000"/>
                </a:solidFill>
              </a:rPr>
              <a:t>g</a:t>
            </a:r>
            <a:r>
              <a:rPr lang="en-US" dirty="0" smtClean="0">
                <a:solidFill>
                  <a:srgbClr val="FF0000"/>
                </a:solidFill>
              </a:rPr>
              <a:t>oodness of</a:t>
            </a:r>
          </a:p>
          <a:p>
            <a:r>
              <a:rPr lang="en-US" dirty="0">
                <a:solidFill>
                  <a:srgbClr val="FF0000"/>
                </a:solidFill>
              </a:rPr>
              <a:t>t</a:t>
            </a:r>
            <a:r>
              <a:rPr lang="en-US" dirty="0" smtClean="0">
                <a:solidFill>
                  <a:srgbClr val="FF0000"/>
                </a:solidFill>
              </a:rPr>
              <a:t>rading system</a:t>
            </a:r>
            <a:endParaRPr lang="en-US" dirty="0">
              <a:solidFill>
                <a:srgbClr val="FF0000"/>
              </a:solidFill>
            </a:endParaRPr>
          </a:p>
        </p:txBody>
      </p:sp>
      <p:sp>
        <p:nvSpPr>
          <p:cNvPr id="6" name="Rectangle 5"/>
          <p:cNvSpPr/>
          <p:nvPr/>
        </p:nvSpPr>
        <p:spPr>
          <a:xfrm>
            <a:off x="914400" y="5943600"/>
            <a:ext cx="4572000" cy="646331"/>
          </a:xfrm>
          <a:prstGeom prst="rect">
            <a:avLst/>
          </a:prstGeom>
        </p:spPr>
        <p:txBody>
          <a:bodyPr>
            <a:spAutoFit/>
          </a:bodyPr>
          <a:lstStyle/>
          <a:p>
            <a:r>
              <a:rPr lang="en-US" dirty="0">
                <a:hlinkClick r:id="rId4"/>
              </a:rPr>
              <a:t>https://</a:t>
            </a:r>
            <a:r>
              <a:rPr lang="en-US" dirty="0" smtClean="0">
                <a:hlinkClick r:id="rId4"/>
              </a:rPr>
              <a:t>www.investopedia.com/terms/s/sharperatio.asp</a:t>
            </a:r>
            <a:r>
              <a:rPr lang="en-US" dirty="0" smtClean="0"/>
              <a:t> </a:t>
            </a:r>
            <a:endParaRPr lang="en-US" dirty="0"/>
          </a:p>
        </p:txBody>
      </p:sp>
      <p:sp>
        <p:nvSpPr>
          <p:cNvPr id="5" name="Slide Number Placeholder 4"/>
          <p:cNvSpPr>
            <a:spLocks noGrp="1"/>
          </p:cNvSpPr>
          <p:nvPr>
            <p:ph type="sldNum" sz="quarter" idx="12"/>
          </p:nvPr>
        </p:nvSpPr>
        <p:spPr/>
        <p:txBody>
          <a:bodyPr/>
          <a:lstStyle/>
          <a:p>
            <a:fld id="{2D6936F8-3BFD-4599-8504-0B2E72207B88}" type="slidenum">
              <a:rPr lang="en-US" smtClean="0"/>
              <a:t>34</a:t>
            </a:fld>
            <a:endParaRPr lang="en-US"/>
          </a:p>
        </p:txBody>
      </p:sp>
    </p:spTree>
    <p:extLst>
      <p:ext uri="{BB962C8B-B14F-4D97-AF65-F5344CB8AC3E}">
        <p14:creationId xmlns:p14="http://schemas.microsoft.com/office/powerpoint/2010/main" val="4128639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metrics: Sharpe ratio</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try:</a:t>
            </a:r>
          </a:p>
          <a:p>
            <a:pPr marL="914400" lvl="1" indent="-514350">
              <a:buFont typeface="+mj-lt"/>
              <a:buAutoNum type="arabicPeriod"/>
            </a:pPr>
            <a:r>
              <a:rPr lang="en-US" dirty="0" err="1"/>
              <a:t>sharpe</a:t>
            </a:r>
            <a:r>
              <a:rPr lang="en-US" dirty="0"/>
              <a:t> =  (</a:t>
            </a:r>
            <a:r>
              <a:rPr lang="en-US" dirty="0" err="1"/>
              <a:t>dfP</a:t>
            </a:r>
            <a:r>
              <a:rPr lang="en-US" dirty="0" smtClean="0"/>
              <a:t>[‘</a:t>
            </a:r>
            <a:r>
              <a:rPr lang="en-US" dirty="0" err="1" smtClean="0"/>
              <a:t>syst_rets</a:t>
            </a:r>
            <a:r>
              <a:rPr lang="en-US" dirty="0"/>
              <a:t>'].mean()/ (</a:t>
            </a:r>
            <a:r>
              <a:rPr lang="en-US" dirty="0" err="1"/>
              <a:t>dfP</a:t>
            </a:r>
            <a:r>
              <a:rPr lang="en-US" dirty="0" smtClean="0"/>
              <a:t>[‘</a:t>
            </a:r>
            <a:r>
              <a:rPr lang="en-US" dirty="0" err="1" smtClean="0"/>
              <a:t>syst_rets</a:t>
            </a:r>
            <a:r>
              <a:rPr lang="en-US" dirty="0"/>
              <a:t>'].</a:t>
            </a:r>
            <a:r>
              <a:rPr lang="en-US" dirty="0" err="1"/>
              <a:t>std</a:t>
            </a:r>
            <a:r>
              <a:rPr lang="en-US" dirty="0"/>
              <a:t>()) * </a:t>
            </a:r>
            <a:r>
              <a:rPr lang="en-US" dirty="0" err="1"/>
              <a:t>np.sqrt</a:t>
            </a:r>
            <a:r>
              <a:rPr lang="en-US" dirty="0"/>
              <a:t>(periods))</a:t>
            </a:r>
            <a:endParaRPr lang="en-US" dirty="0" smtClean="0"/>
          </a:p>
          <a:p>
            <a:pPr marL="514350" indent="-514350">
              <a:buFont typeface="+mj-lt"/>
              <a:buAutoNum type="arabicPeriod"/>
            </a:pPr>
            <a:r>
              <a:rPr lang="en-US" dirty="0" smtClean="0"/>
              <a:t>except </a:t>
            </a:r>
            <a:r>
              <a:rPr lang="en-US" dirty="0" err="1" smtClean="0"/>
              <a:t>ZeroDivisionError</a:t>
            </a:r>
            <a:r>
              <a:rPr lang="en-US" dirty="0" smtClean="0"/>
              <a:t>:</a:t>
            </a:r>
          </a:p>
          <a:p>
            <a:pPr marL="914400" lvl="1" indent="-514350">
              <a:buFont typeface="+mj-lt"/>
              <a:buAutoNum type="arabicPeriod"/>
            </a:pPr>
            <a:r>
              <a:rPr lang="en-US" dirty="0" err="1" smtClean="0"/>
              <a:t>sharpe</a:t>
            </a:r>
            <a:r>
              <a:rPr lang="en-US" dirty="0" smtClean="0"/>
              <a:t> </a:t>
            </a:r>
            <a:r>
              <a:rPr lang="en-US" dirty="0"/>
              <a:t>= 0.0</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35</a:t>
            </a:fld>
            <a:endParaRPr lang="en-US"/>
          </a:p>
        </p:txBody>
      </p:sp>
    </p:spTree>
    <p:extLst>
      <p:ext uri="{BB962C8B-B14F-4D97-AF65-F5344CB8AC3E}">
        <p14:creationId xmlns:p14="http://schemas.microsoft.com/office/powerpoint/2010/main" val="42523316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Factor</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t>#Profit Factor</a:t>
            </a:r>
          </a:p>
          <a:p>
            <a:pPr marL="0" indent="0">
              <a:buNone/>
            </a:pPr>
            <a:r>
              <a:rPr lang="en-US" sz="2800" dirty="0" err="1"/>
              <a:t>dfP</a:t>
            </a:r>
            <a:r>
              <a:rPr lang="en-US" sz="2800" dirty="0"/>
              <a:t>['profits'] = </a:t>
            </a:r>
            <a:r>
              <a:rPr lang="en-US" sz="2800" dirty="0" err="1"/>
              <a:t>np.where</a:t>
            </a:r>
            <a:r>
              <a:rPr lang="en-US" sz="2800" dirty="0"/>
              <a:t>((</a:t>
            </a:r>
            <a:r>
              <a:rPr lang="en-US" sz="2800" dirty="0" err="1"/>
              <a:t>dfP</a:t>
            </a:r>
            <a:r>
              <a:rPr lang="en-US" sz="2800" dirty="0"/>
              <a:t>['</a:t>
            </a:r>
            <a:r>
              <a:rPr lang="en-US" sz="2800" dirty="0" err="1"/>
              <a:t>syst_rets</a:t>
            </a:r>
            <a:r>
              <a:rPr lang="en-US" sz="2800" dirty="0"/>
              <a:t>'] &gt;= 0),</a:t>
            </a:r>
            <a:r>
              <a:rPr lang="en-US" sz="2800" dirty="0" err="1"/>
              <a:t>dfP</a:t>
            </a:r>
            <a:r>
              <a:rPr lang="en-US" sz="2800" dirty="0"/>
              <a:t>['</a:t>
            </a:r>
            <a:r>
              <a:rPr lang="en-US" sz="2800" dirty="0" err="1"/>
              <a:t>syst_rets</a:t>
            </a:r>
            <a:r>
              <a:rPr lang="en-US" sz="2800" dirty="0"/>
              <a:t>'], 0)</a:t>
            </a:r>
          </a:p>
          <a:p>
            <a:pPr marL="0" indent="0">
              <a:buNone/>
            </a:pPr>
            <a:r>
              <a:rPr lang="en-US" sz="2800" dirty="0" err="1"/>
              <a:t>dfP</a:t>
            </a:r>
            <a:r>
              <a:rPr lang="en-US" sz="2800" dirty="0"/>
              <a:t>['losses'] = </a:t>
            </a:r>
            <a:r>
              <a:rPr lang="en-US" sz="2800" dirty="0" err="1"/>
              <a:t>np.where</a:t>
            </a:r>
            <a:r>
              <a:rPr lang="en-US" sz="2800" dirty="0"/>
              <a:t>((</a:t>
            </a:r>
            <a:r>
              <a:rPr lang="en-US" sz="2800" dirty="0" err="1"/>
              <a:t>dfP</a:t>
            </a:r>
            <a:r>
              <a:rPr lang="en-US" sz="2800" dirty="0"/>
              <a:t>['</a:t>
            </a:r>
            <a:r>
              <a:rPr lang="en-US" sz="2800" dirty="0" err="1"/>
              <a:t>syst_rets</a:t>
            </a:r>
            <a:r>
              <a:rPr lang="en-US" sz="2800" dirty="0"/>
              <a:t>'] &lt; 0), </a:t>
            </a:r>
            <a:r>
              <a:rPr lang="en-US" sz="2800" dirty="0" err="1"/>
              <a:t>dfP</a:t>
            </a:r>
            <a:r>
              <a:rPr lang="en-US" sz="2800" dirty="0"/>
              <a:t>['</a:t>
            </a:r>
            <a:r>
              <a:rPr lang="en-US" sz="2800" dirty="0" err="1"/>
              <a:t>syst_rets</a:t>
            </a:r>
            <a:r>
              <a:rPr lang="en-US" sz="2800" dirty="0"/>
              <a:t>'], 0)</a:t>
            </a:r>
          </a:p>
          <a:p>
            <a:pPr marL="0" indent="0">
              <a:buNone/>
            </a:pPr>
            <a:r>
              <a:rPr lang="en-US" sz="2800" dirty="0" err="1"/>
              <a:t>profit_ratio</a:t>
            </a:r>
            <a:r>
              <a:rPr lang="en-US" sz="2800" dirty="0"/>
              <a:t> = </a:t>
            </a:r>
            <a:r>
              <a:rPr lang="en-US" sz="2800" dirty="0" err="1"/>
              <a:t>dfP</a:t>
            </a:r>
            <a:r>
              <a:rPr lang="en-US" sz="2800" dirty="0"/>
              <a:t>['profits'].sum()/</a:t>
            </a:r>
            <a:r>
              <a:rPr lang="en-US" sz="2800" dirty="0" err="1"/>
              <a:t>np.sum</a:t>
            </a:r>
            <a:r>
              <a:rPr lang="en-US" sz="2800" dirty="0"/>
              <a:t>(</a:t>
            </a:r>
            <a:r>
              <a:rPr lang="en-US" sz="2800" dirty="0" err="1"/>
              <a:t>np.abs</a:t>
            </a:r>
            <a:r>
              <a:rPr lang="en-US" sz="2800" dirty="0"/>
              <a:t>(</a:t>
            </a:r>
            <a:r>
              <a:rPr lang="en-US" sz="2800" dirty="0" err="1"/>
              <a:t>dfP</a:t>
            </a:r>
            <a:r>
              <a:rPr lang="en-US" sz="2800" dirty="0"/>
              <a:t>['losses']))</a:t>
            </a:r>
          </a:p>
          <a:p>
            <a:pPr marL="0" indent="0">
              <a:buNone/>
            </a:pPr>
            <a:r>
              <a:rPr lang="en-US" sz="2800" dirty="0"/>
              <a:t>print ("Profit Factor (should be above 1.3) = %f" %(round(profit_ratio,2)))</a:t>
            </a:r>
          </a:p>
          <a:p>
            <a:pPr marL="0" indent="0">
              <a:buNone/>
            </a:pPr>
            <a:endParaRPr lang="en-US" sz="2800" dirty="0"/>
          </a:p>
        </p:txBody>
      </p:sp>
      <p:sp>
        <p:nvSpPr>
          <p:cNvPr id="4" name="Slide Number Placeholder 3"/>
          <p:cNvSpPr>
            <a:spLocks noGrp="1"/>
          </p:cNvSpPr>
          <p:nvPr>
            <p:ph type="sldNum" sz="quarter" idx="12"/>
          </p:nvPr>
        </p:nvSpPr>
        <p:spPr/>
        <p:txBody>
          <a:bodyPr/>
          <a:lstStyle/>
          <a:p>
            <a:fld id="{2D6936F8-3BFD-4599-8504-0B2E72207B88}" type="slidenum">
              <a:rPr lang="en-US" smtClean="0"/>
              <a:t>36</a:t>
            </a:fld>
            <a:endParaRPr lang="en-US"/>
          </a:p>
        </p:txBody>
      </p:sp>
    </p:spTree>
    <p:extLst>
      <p:ext uri="{BB962C8B-B14F-4D97-AF65-F5344CB8AC3E}">
        <p14:creationId xmlns:p14="http://schemas.microsoft.com/office/powerpoint/2010/main" val="3628980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Draw Down</a:t>
            </a:r>
            <a:endParaRPr lang="en-US" dirty="0"/>
          </a:p>
        </p:txBody>
      </p:sp>
      <p:sp>
        <p:nvSpPr>
          <p:cNvPr id="3" name="Content Placeholder 2"/>
          <p:cNvSpPr>
            <a:spLocks noGrp="1"/>
          </p:cNvSpPr>
          <p:nvPr>
            <p:ph idx="1"/>
          </p:nvPr>
        </p:nvSpPr>
        <p:spPr/>
        <p:txBody>
          <a:bodyPr/>
          <a:lstStyle/>
          <a:p>
            <a:r>
              <a:rPr lang="en-US" sz="2800" dirty="0" smtClean="0"/>
              <a:t>A maximum drawdown (MDD) is the maximum observed loss from a peak to a trough of a portfolio, before a new peak is attained. Maximum drawdown is an indicator of downside risk over a specified time period.</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81400"/>
            <a:ext cx="526732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D6936F8-3BFD-4599-8504-0B2E72207B88}" type="slidenum">
              <a:rPr lang="en-US" smtClean="0"/>
              <a:t>37</a:t>
            </a:fld>
            <a:endParaRPr lang="en-US"/>
          </a:p>
        </p:txBody>
      </p:sp>
    </p:spTree>
    <p:extLst>
      <p:ext uri="{BB962C8B-B14F-4D97-AF65-F5344CB8AC3E}">
        <p14:creationId xmlns:p14="http://schemas.microsoft.com/office/powerpoint/2010/main" val="16701478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Draw Down </a:t>
            </a:r>
            <a:r>
              <a:rPr lang="en-US" dirty="0"/>
              <a:t>P</a:t>
            </a:r>
            <a:r>
              <a:rPr lang="en-US" dirty="0" smtClean="0"/>
              <a:t>rogram</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smtClean="0"/>
              <a:t>def</a:t>
            </a:r>
            <a:r>
              <a:rPr lang="en-US" dirty="0" smtClean="0"/>
              <a:t> </a:t>
            </a:r>
            <a:r>
              <a:rPr lang="en-US" dirty="0" err="1" smtClean="0"/>
              <a:t>calculateMaxDD</a:t>
            </a:r>
            <a:r>
              <a:rPr lang="en-US" dirty="0" smtClean="0"/>
              <a:t>(</a:t>
            </a:r>
            <a:r>
              <a:rPr lang="en-US" dirty="0" err="1" smtClean="0"/>
              <a:t>cumret</a:t>
            </a:r>
            <a:r>
              <a:rPr lang="en-US" dirty="0" smtClean="0"/>
              <a:t>):</a:t>
            </a:r>
          </a:p>
          <a:p>
            <a:pPr marL="0" indent="0">
              <a:buNone/>
            </a:pPr>
            <a:r>
              <a:rPr lang="en-US" dirty="0" smtClean="0"/>
              <a:t>    </a:t>
            </a:r>
            <a:r>
              <a:rPr lang="en-US" dirty="0" err="1" smtClean="0"/>
              <a:t>highwatermark</a:t>
            </a:r>
            <a:r>
              <a:rPr lang="en-US" dirty="0" smtClean="0"/>
              <a:t> = </a:t>
            </a:r>
            <a:r>
              <a:rPr lang="en-US" dirty="0" err="1" smtClean="0"/>
              <a:t>np.zeros</a:t>
            </a:r>
            <a:r>
              <a:rPr lang="en-US" dirty="0" smtClean="0"/>
              <a:t>(</a:t>
            </a:r>
            <a:r>
              <a:rPr lang="en-US" dirty="0" err="1" smtClean="0"/>
              <a:t>len</a:t>
            </a:r>
            <a:r>
              <a:rPr lang="en-US" dirty="0" smtClean="0"/>
              <a:t>(</a:t>
            </a:r>
            <a:r>
              <a:rPr lang="en-US" dirty="0" err="1" smtClean="0"/>
              <a:t>cumret</a:t>
            </a:r>
            <a:r>
              <a:rPr lang="en-US" dirty="0" smtClean="0"/>
              <a:t>))</a:t>
            </a:r>
          </a:p>
          <a:p>
            <a:pPr marL="0" indent="0">
              <a:buNone/>
            </a:pPr>
            <a:r>
              <a:rPr lang="en-US" dirty="0" smtClean="0"/>
              <a:t>    drawdown      = </a:t>
            </a:r>
            <a:r>
              <a:rPr lang="en-US" dirty="0" err="1" smtClean="0"/>
              <a:t>np.zeros</a:t>
            </a:r>
            <a:r>
              <a:rPr lang="en-US" dirty="0" smtClean="0"/>
              <a:t>(</a:t>
            </a:r>
            <a:r>
              <a:rPr lang="en-US" dirty="0" err="1" smtClean="0"/>
              <a:t>len</a:t>
            </a:r>
            <a:r>
              <a:rPr lang="en-US" dirty="0" smtClean="0"/>
              <a:t>(</a:t>
            </a:r>
            <a:r>
              <a:rPr lang="en-US" dirty="0" err="1" smtClean="0"/>
              <a:t>cumret</a:t>
            </a:r>
            <a:r>
              <a:rPr lang="en-US" dirty="0" smtClean="0"/>
              <a:t>))</a:t>
            </a:r>
          </a:p>
          <a:p>
            <a:pPr marL="0" indent="0">
              <a:buNone/>
            </a:pPr>
            <a:r>
              <a:rPr lang="en-US" dirty="0" smtClean="0"/>
              <a:t>    </a:t>
            </a:r>
            <a:r>
              <a:rPr lang="en-US" dirty="0" err="1" smtClean="0"/>
              <a:t>drawdownduration</a:t>
            </a:r>
            <a:r>
              <a:rPr lang="en-US" dirty="0" smtClean="0"/>
              <a:t> = </a:t>
            </a:r>
            <a:r>
              <a:rPr lang="en-US" dirty="0" err="1" smtClean="0"/>
              <a:t>np.zeros</a:t>
            </a:r>
            <a:r>
              <a:rPr lang="en-US" dirty="0" smtClean="0"/>
              <a:t>(</a:t>
            </a:r>
            <a:r>
              <a:rPr lang="en-US" dirty="0" err="1" smtClean="0"/>
              <a:t>len</a:t>
            </a:r>
            <a:r>
              <a:rPr lang="en-US" dirty="0" smtClean="0"/>
              <a:t>(</a:t>
            </a:r>
            <a:r>
              <a:rPr lang="en-US" dirty="0" err="1" smtClean="0"/>
              <a:t>cumret</a:t>
            </a:r>
            <a:r>
              <a:rPr lang="en-US" dirty="0" smtClean="0"/>
              <a:t>))</a:t>
            </a:r>
          </a:p>
          <a:p>
            <a:pPr marL="0" indent="0">
              <a:buNone/>
            </a:pPr>
            <a:r>
              <a:rPr lang="en-US" dirty="0" smtClean="0"/>
              <a:t>    for t in range(1, </a:t>
            </a:r>
            <a:r>
              <a:rPr lang="en-US" dirty="0" err="1" smtClean="0"/>
              <a:t>len</a:t>
            </a:r>
            <a:r>
              <a:rPr lang="en-US" dirty="0" smtClean="0"/>
              <a:t>(</a:t>
            </a:r>
            <a:r>
              <a:rPr lang="en-US" dirty="0" err="1" smtClean="0"/>
              <a:t>cumret</a:t>
            </a:r>
            <a:r>
              <a:rPr lang="en-US" dirty="0" smtClean="0"/>
              <a:t>)):</a:t>
            </a:r>
          </a:p>
          <a:p>
            <a:pPr marL="0" indent="0">
              <a:buNone/>
            </a:pPr>
            <a:r>
              <a:rPr lang="en-US" dirty="0" smtClean="0"/>
              <a:t>        </a:t>
            </a:r>
            <a:r>
              <a:rPr lang="en-US" dirty="0" err="1" smtClean="0"/>
              <a:t>highwatermark</a:t>
            </a:r>
            <a:r>
              <a:rPr lang="en-US" dirty="0" smtClean="0"/>
              <a:t>[t] = </a:t>
            </a:r>
            <a:r>
              <a:rPr lang="en-US" dirty="0" err="1" smtClean="0"/>
              <a:t>np.max</a:t>
            </a:r>
            <a:r>
              <a:rPr lang="en-US" dirty="0" smtClean="0"/>
              <a:t>([</a:t>
            </a:r>
            <a:r>
              <a:rPr lang="en-US" dirty="0" err="1" smtClean="0"/>
              <a:t>highwatermark</a:t>
            </a:r>
            <a:r>
              <a:rPr lang="en-US" dirty="0" smtClean="0"/>
              <a:t>[t-1], </a:t>
            </a:r>
            <a:r>
              <a:rPr lang="en-US" dirty="0" err="1" smtClean="0"/>
              <a:t>cumret</a:t>
            </a:r>
            <a:r>
              <a:rPr lang="en-US" dirty="0" smtClean="0"/>
              <a:t>[t]])</a:t>
            </a:r>
          </a:p>
          <a:p>
            <a:pPr marL="0" indent="0">
              <a:buNone/>
            </a:pPr>
            <a:r>
              <a:rPr lang="en-US" dirty="0" smtClean="0"/>
              <a:t>        drawdown[t] = (1+cumret[t]) / (1 + </a:t>
            </a:r>
            <a:r>
              <a:rPr lang="en-US" dirty="0" err="1" smtClean="0"/>
              <a:t>highwatermark</a:t>
            </a:r>
            <a:r>
              <a:rPr lang="en-US" dirty="0" smtClean="0"/>
              <a:t>[t]) - 1</a:t>
            </a:r>
          </a:p>
          <a:p>
            <a:pPr marL="0" indent="0">
              <a:buNone/>
            </a:pPr>
            <a:r>
              <a:rPr lang="en-US" dirty="0" smtClean="0"/>
              <a:t>        if (drawdown[t]==0):</a:t>
            </a:r>
          </a:p>
          <a:p>
            <a:pPr marL="0" indent="0">
              <a:buNone/>
            </a:pPr>
            <a:r>
              <a:rPr lang="en-US" dirty="0" smtClean="0"/>
              <a:t>            </a:t>
            </a:r>
            <a:r>
              <a:rPr lang="en-US" dirty="0" err="1" smtClean="0"/>
              <a:t>drawdownduration</a:t>
            </a:r>
            <a:r>
              <a:rPr lang="en-US" dirty="0" smtClean="0"/>
              <a:t>[t] = 0</a:t>
            </a:r>
          </a:p>
          <a:p>
            <a:pPr marL="0" indent="0">
              <a:buNone/>
            </a:pPr>
            <a:r>
              <a:rPr lang="en-US" dirty="0" smtClean="0"/>
              <a:t>        else:</a:t>
            </a:r>
          </a:p>
          <a:p>
            <a:pPr marL="0" indent="0">
              <a:buNone/>
            </a:pPr>
            <a:r>
              <a:rPr lang="en-US" dirty="0" smtClean="0"/>
              <a:t>            </a:t>
            </a:r>
            <a:r>
              <a:rPr lang="en-US" dirty="0" err="1" smtClean="0"/>
              <a:t>drawdownduration</a:t>
            </a:r>
            <a:r>
              <a:rPr lang="en-US" dirty="0" smtClean="0"/>
              <a:t>[t] = </a:t>
            </a:r>
            <a:r>
              <a:rPr lang="en-US" dirty="0" err="1" smtClean="0"/>
              <a:t>drawdownduration</a:t>
            </a:r>
            <a:r>
              <a:rPr lang="en-US" dirty="0" smtClean="0"/>
              <a:t>[t-1] + 1</a:t>
            </a:r>
          </a:p>
          <a:p>
            <a:pPr marL="0" indent="0">
              <a:buNone/>
            </a:pPr>
            <a:r>
              <a:rPr lang="en-US" dirty="0" smtClean="0"/>
              <a:t>    return </a:t>
            </a:r>
            <a:r>
              <a:rPr lang="en-US" dirty="0" err="1" smtClean="0"/>
              <a:t>np.min</a:t>
            </a:r>
            <a:r>
              <a:rPr lang="en-US" dirty="0" smtClean="0"/>
              <a:t>(drawdown), </a:t>
            </a:r>
            <a:r>
              <a:rPr lang="en-US" dirty="0" err="1" smtClean="0"/>
              <a:t>np.max</a:t>
            </a:r>
            <a:r>
              <a:rPr lang="en-US" dirty="0" smtClean="0"/>
              <a:t>(</a:t>
            </a:r>
            <a:r>
              <a:rPr lang="en-US" dirty="0" err="1" smtClean="0"/>
              <a:t>drawdownduration</a:t>
            </a:r>
            <a:r>
              <a:rPr lang="en-US" dirty="0" smtClean="0"/>
              <a:t>)</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38</a:t>
            </a:fld>
            <a:endParaRPr lang="en-US"/>
          </a:p>
        </p:txBody>
      </p:sp>
    </p:spTree>
    <p:extLst>
      <p:ext uri="{BB962C8B-B14F-4D97-AF65-F5344CB8AC3E}">
        <p14:creationId xmlns:p14="http://schemas.microsoft.com/office/powerpoint/2010/main" val="565078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Calmar Ratio</a:t>
            </a:r>
            <a:endParaRPr lang="en-US" dirty="0"/>
          </a:p>
        </p:txBody>
      </p:sp>
      <p:sp>
        <p:nvSpPr>
          <p:cNvPr id="3" name="Content Placeholder 2"/>
          <p:cNvSpPr>
            <a:spLocks noGrp="1"/>
          </p:cNvSpPr>
          <p:nvPr>
            <p:ph idx="1"/>
          </p:nvPr>
        </p:nvSpPr>
        <p:spPr/>
        <p:txBody>
          <a:bodyPr>
            <a:normAutofit lnSpcReduction="10000"/>
          </a:bodyPr>
          <a:lstStyle/>
          <a:p>
            <a:r>
              <a:rPr lang="en-US" dirty="0" smtClean="0"/>
              <a:t>The Calmar ratio is a comparison of the average annual compounded rate of return and the maximum drawdown risk of commodity trading advisors and hedge funds. The lower the Calmar ratio, the worse the investment performed on a risk-adjusted basis over the specified time period; the higher the Calmar ratio, the better it performed. </a:t>
            </a:r>
          </a:p>
          <a:p>
            <a:r>
              <a:rPr lang="en-US" dirty="0" smtClean="0"/>
              <a:t>Simplified: -</a:t>
            </a:r>
            <a:r>
              <a:rPr lang="en-US" dirty="0" err="1" smtClean="0"/>
              <a:t>cagr</a:t>
            </a:r>
            <a:r>
              <a:rPr lang="en-US" dirty="0" smtClean="0"/>
              <a:t>/</a:t>
            </a:r>
            <a:r>
              <a:rPr lang="en-US" dirty="0" err="1" smtClean="0"/>
              <a:t>maxDD</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39</a:t>
            </a:fld>
            <a:endParaRPr lang="en-US"/>
          </a:p>
        </p:txBody>
      </p:sp>
    </p:spTree>
    <p:extLst>
      <p:ext uri="{BB962C8B-B14F-4D97-AF65-F5344CB8AC3E}">
        <p14:creationId xmlns:p14="http://schemas.microsoft.com/office/powerpoint/2010/main" val="648810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The Empirical Rule and Chebyshev's </a:t>
            </a:r>
            <a:r>
              <a:rPr lang="en-CA" dirty="0" smtClean="0"/>
              <a:t>Theorem for bell shaped distributions</a:t>
            </a:r>
            <a:endParaRPr lang="es-PR" dirty="0"/>
          </a:p>
        </p:txBody>
      </p:sp>
      <p:sp>
        <p:nvSpPr>
          <p:cNvPr id="3" name="Content Placeholder 2"/>
          <p:cNvSpPr>
            <a:spLocks noGrp="1"/>
          </p:cNvSpPr>
          <p:nvPr>
            <p:ph idx="1"/>
          </p:nvPr>
        </p:nvSpPr>
        <p:spPr/>
        <p:txBody>
          <a:bodyPr/>
          <a:lstStyle/>
          <a:p>
            <a:r>
              <a:rPr lang="en-CA" dirty="0" smtClean="0"/>
              <a:t>Approximately</a:t>
            </a:r>
            <a:r>
              <a:rPr lang="en-CA" dirty="0"/>
              <a:t> </a:t>
            </a:r>
            <a:r>
              <a:rPr lang="en-CA" dirty="0" smtClean="0"/>
              <a:t>68% (95%) of the </a:t>
            </a:r>
            <a:r>
              <a:rPr lang="en-CA" dirty="0"/>
              <a:t>data lie within </a:t>
            </a:r>
            <a:r>
              <a:rPr lang="en-CA" dirty="0" smtClean="0"/>
              <a:t>1 (2) standard </a:t>
            </a:r>
            <a:r>
              <a:rPr lang="en-CA" dirty="0"/>
              <a:t>deviation of the </a:t>
            </a:r>
            <a:r>
              <a:rPr lang="en-CA" dirty="0" smtClean="0"/>
              <a:t>mean</a:t>
            </a:r>
            <a:endParaRPr lang="es-PR"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6930" y="2613944"/>
            <a:ext cx="4613272" cy="3643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154236" y="6172200"/>
            <a:ext cx="4572000" cy="600164"/>
          </a:xfrm>
          <a:prstGeom prst="rect">
            <a:avLst/>
          </a:prstGeom>
        </p:spPr>
        <p:txBody>
          <a:bodyPr>
            <a:spAutoFit/>
          </a:bodyPr>
          <a:lstStyle/>
          <a:p>
            <a:r>
              <a:rPr lang="es-PR" sz="1100" dirty="0">
                <a:hlinkClick r:id="rId3"/>
              </a:rPr>
              <a:t>https://stats.libretexts.org/Textbook_Maps/Introductory_Statistics/Book%3A_Introductory_Statistics_(Shafer_and_Zhang)/</a:t>
            </a:r>
            <a:r>
              <a:rPr lang="es-PR" sz="1100" dirty="0" smtClean="0">
                <a:hlinkClick r:id="rId3"/>
              </a:rPr>
              <a:t>02%3A_Descriptive_Statistics/2.5%3A_The_Empirical_Rule_and_Chebyshev's_Theorem</a:t>
            </a:r>
            <a:r>
              <a:rPr lang="es-PR" sz="1100" dirty="0" smtClean="0"/>
              <a:t> </a:t>
            </a:r>
            <a:endParaRPr lang="es-PR" sz="1100" dirty="0"/>
          </a:p>
        </p:txBody>
      </p:sp>
      <p:sp>
        <p:nvSpPr>
          <p:cNvPr id="5" name="Slide Number Placeholder 4"/>
          <p:cNvSpPr>
            <a:spLocks noGrp="1"/>
          </p:cNvSpPr>
          <p:nvPr>
            <p:ph type="sldNum" sz="quarter" idx="12"/>
          </p:nvPr>
        </p:nvSpPr>
        <p:spPr/>
        <p:txBody>
          <a:bodyPr/>
          <a:lstStyle/>
          <a:p>
            <a:fld id="{3FB91D16-3D39-4FDB-9F73-E8857E50ECF5}" type="slidenum">
              <a:rPr lang="es-PR" smtClean="0"/>
              <a:t>4</a:t>
            </a:fld>
            <a:endParaRPr lang="es-PR"/>
          </a:p>
        </p:txBody>
      </p:sp>
    </p:spTree>
    <p:extLst>
      <p:ext uri="{BB962C8B-B14F-4D97-AF65-F5344CB8AC3E}">
        <p14:creationId xmlns:p14="http://schemas.microsoft.com/office/powerpoint/2010/main" val="278933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Coefficient</a:t>
            </a:r>
            <a:endParaRPr lang="en-US" dirty="0"/>
          </a:p>
        </p:txBody>
      </p:sp>
      <p:sp>
        <p:nvSpPr>
          <p:cNvPr id="3" name="Content Placeholder 2"/>
          <p:cNvSpPr>
            <a:spLocks noGrp="1"/>
          </p:cNvSpPr>
          <p:nvPr>
            <p:ph sz="half" idx="1"/>
          </p:nvPr>
        </p:nvSpPr>
        <p:spPr/>
        <p:txBody>
          <a:bodyPr>
            <a:normAutofit fontScale="55000" lnSpcReduction="20000"/>
          </a:bodyPr>
          <a:lstStyle/>
          <a:p>
            <a:r>
              <a:rPr lang="en-US" dirty="0" smtClean="0"/>
              <a:t>The </a:t>
            </a:r>
            <a:r>
              <a:rPr lang="en-US" dirty="0"/>
              <a:t>Information Coefficient is the </a:t>
            </a:r>
            <a:r>
              <a:rPr lang="en-US" dirty="0" smtClean="0"/>
              <a:t>(Pearson</a:t>
            </a:r>
            <a:r>
              <a:rPr lang="en-US" dirty="0"/>
              <a:t>) correlation between the return on a common stock predicted by a valuation model or analyst and the actual return. </a:t>
            </a:r>
          </a:p>
          <a:p>
            <a:r>
              <a:rPr lang="en-US" dirty="0"/>
              <a:t>Some researchers convert predicted and actual values to ranks before correlating.</a:t>
            </a:r>
          </a:p>
          <a:p>
            <a:r>
              <a:rPr lang="en-US" dirty="0"/>
              <a:t>This means their correlation is the Spearman's rank correlation </a:t>
            </a:r>
            <a:r>
              <a:rPr lang="en-US" dirty="0" smtClean="0"/>
              <a:t>coefficient </a:t>
            </a:r>
            <a:r>
              <a:rPr lang="en-US" dirty="0"/>
              <a:t>--Spearman's rho.</a:t>
            </a:r>
          </a:p>
          <a:p>
            <a:r>
              <a:rPr lang="en-US" dirty="0"/>
              <a:t>Spearman's rho is similar to Pearson's </a:t>
            </a:r>
            <a:r>
              <a:rPr lang="en-US" dirty="0" smtClean="0"/>
              <a:t>r (ranges between -1 and 1), </a:t>
            </a:r>
            <a:r>
              <a:rPr lang="en-US" dirty="0"/>
              <a:t>but </a:t>
            </a:r>
            <a:r>
              <a:rPr lang="en-US" dirty="0" smtClean="0"/>
              <a:t>exchanges the Pearson’s r linear relationship for a monotonic relationship.</a:t>
            </a:r>
            <a:endParaRPr lang="en-US" dirty="0"/>
          </a:p>
          <a:p>
            <a:r>
              <a:rPr lang="en-US" dirty="0" smtClean="0"/>
              <a:t>Spearman’s rho </a:t>
            </a:r>
            <a:r>
              <a:rPr lang="en-US" dirty="0"/>
              <a:t>slightly understates the strength of the Pearson r relationship, but its sampling error is about the same.</a:t>
            </a:r>
          </a:p>
          <a:p>
            <a:r>
              <a:rPr lang="en-US" dirty="0"/>
              <a:t>Any IC based on fewer than several thousand </a:t>
            </a:r>
            <a:r>
              <a:rPr lang="en-US" dirty="0" smtClean="0"/>
              <a:t>samples </a:t>
            </a:r>
            <a:r>
              <a:rPr lang="en-US" dirty="0"/>
              <a:t>will suffer from significant sampling error</a:t>
            </a:r>
            <a:r>
              <a:rPr lang="en-US" dirty="0" smtClean="0"/>
              <a:t>.</a:t>
            </a:r>
          </a:p>
          <a:p>
            <a:r>
              <a:rPr lang="en-US" dirty="0"/>
              <a:t>See: </a:t>
            </a:r>
            <a:r>
              <a:rPr lang="en-US" dirty="0" smtClean="0"/>
              <a:t>ICAndCorrelation.pdf on the sampling error</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40</a:t>
            </a:fld>
            <a:endParaRPr lang="en-US"/>
          </a:p>
        </p:txBody>
      </p:sp>
      <p:sp>
        <p:nvSpPr>
          <p:cNvPr id="5" name="Rectangle 4"/>
          <p:cNvSpPr/>
          <p:nvPr/>
        </p:nvSpPr>
        <p:spPr>
          <a:xfrm>
            <a:off x="36576" y="5768447"/>
            <a:ext cx="7924800" cy="646331"/>
          </a:xfrm>
          <a:prstGeom prst="rect">
            <a:avLst/>
          </a:prstGeom>
        </p:spPr>
        <p:txBody>
          <a:bodyPr wrap="square">
            <a:spAutoFit/>
          </a:bodyPr>
          <a:lstStyle/>
          <a:p>
            <a:r>
              <a:rPr lang="en-US" dirty="0" smtClean="0">
                <a:hlinkClick r:id="rId2"/>
              </a:rPr>
              <a:t>https</a:t>
            </a:r>
            <a:r>
              <a:rPr lang="en-US" dirty="0">
                <a:hlinkClick r:id="rId2"/>
              </a:rPr>
              <a:t>://</a:t>
            </a:r>
            <a:r>
              <a:rPr lang="en-US" dirty="0" smtClean="0">
                <a:hlinkClick r:id="rId2"/>
              </a:rPr>
              <a:t>archive.md/g6hOF</a:t>
            </a:r>
            <a:r>
              <a:rPr lang="en-US" dirty="0" smtClean="0"/>
              <a:t> </a:t>
            </a:r>
          </a:p>
          <a:p>
            <a:r>
              <a:rPr lang="en-US" dirty="0">
                <a:hlinkClick r:id="rId3"/>
              </a:rPr>
              <a:t>https://</a:t>
            </a:r>
            <a:r>
              <a:rPr lang="en-US" dirty="0" smtClean="0">
                <a:hlinkClick r:id="rId3"/>
              </a:rPr>
              <a:t>archive.md/VfNkG</a:t>
            </a:r>
            <a:r>
              <a:rPr lang="en-US" dirty="0" smtClean="0"/>
              <a:t> </a:t>
            </a:r>
            <a:endParaRPr lang="en-US" dirty="0"/>
          </a:p>
        </p:txBody>
      </p:sp>
      <p:pic>
        <p:nvPicPr>
          <p:cNvPr id="1026" name="Picture 2"/>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724400" y="2209800"/>
            <a:ext cx="4038600" cy="1831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105400" y="1777508"/>
            <a:ext cx="3230051" cy="369332"/>
          </a:xfrm>
          <a:prstGeom prst="rect">
            <a:avLst/>
          </a:prstGeom>
        </p:spPr>
        <p:txBody>
          <a:bodyPr wrap="none">
            <a:spAutoFit/>
          </a:bodyPr>
          <a:lstStyle/>
          <a:p>
            <a:r>
              <a:rPr lang="en-US" dirty="0"/>
              <a:t>Spearman Rank </a:t>
            </a:r>
            <a:r>
              <a:rPr lang="en-US" dirty="0" smtClean="0"/>
              <a:t>Correlation RHO</a:t>
            </a:r>
            <a:endParaRPr lang="en-US" dirty="0"/>
          </a:p>
        </p:txBody>
      </p:sp>
    </p:spTree>
    <p:extLst>
      <p:ext uri="{BB962C8B-B14F-4D97-AF65-F5344CB8AC3E}">
        <p14:creationId xmlns:p14="http://schemas.microsoft.com/office/powerpoint/2010/main" val="95744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Phik</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err="1"/>
              <a:t>Phik</a:t>
            </a:r>
            <a:r>
              <a:rPr lang="en-US" dirty="0"/>
              <a:t> (𝜙k) is a new and practical correlation coefficient that works </a:t>
            </a:r>
            <a:r>
              <a:rPr lang="en-US" dirty="0" smtClean="0"/>
              <a:t>consistently between categorical, ordinal, interval (continuous) and even mixed variables, captures non-linear dependency and reverts to the Pearson correlation coefficient in case of a bivariate normal input distribution.</a:t>
            </a:r>
          </a:p>
          <a:p>
            <a:r>
              <a:rPr lang="en-US" dirty="0" smtClean="0"/>
              <a:t>Like Cramer’s Phi </a:t>
            </a:r>
            <a:r>
              <a:rPr lang="en-US" dirty="0"/>
              <a:t>or </a:t>
            </a:r>
            <a:r>
              <a:rPr lang="en-US" dirty="0" err="1" smtClean="0"/>
              <a:t>matthews_corrcoef</a:t>
            </a:r>
            <a:r>
              <a:rPr lang="en-US" dirty="0"/>
              <a:t> </a:t>
            </a:r>
            <a:r>
              <a:rPr lang="en-US" dirty="0" smtClean="0"/>
              <a:t>(</a:t>
            </a:r>
            <a:r>
              <a:rPr lang="en-US" dirty="0"/>
              <a:t>P</a:t>
            </a:r>
            <a:r>
              <a:rPr lang="en-US" dirty="0" smtClean="0"/>
              <a:t>hi), </a:t>
            </a:r>
            <a:r>
              <a:rPr lang="en-US" dirty="0" err="1" smtClean="0"/>
              <a:t>Phik</a:t>
            </a:r>
            <a:r>
              <a:rPr lang="en-US" dirty="0" smtClean="0"/>
              <a:t> is based on the Pearson Chi-squared test and ranges between 0 and 1, but it corrects the former’s defects.</a:t>
            </a:r>
          </a:p>
          <a:p>
            <a:r>
              <a:rPr lang="en-US" dirty="0" smtClean="0"/>
              <a:t>It is </a:t>
            </a:r>
            <a:r>
              <a:rPr lang="en-US" dirty="0"/>
              <a:t>especially useful for categorical models like logistic </a:t>
            </a:r>
            <a:r>
              <a:rPr lang="en-US" dirty="0" smtClean="0"/>
              <a:t>regression.</a:t>
            </a:r>
          </a:p>
          <a:p>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41</a:t>
            </a:fld>
            <a:endParaRPr lang="en-US"/>
          </a:p>
        </p:txBody>
      </p:sp>
      <p:sp>
        <p:nvSpPr>
          <p:cNvPr id="8" name="Rectangle 7"/>
          <p:cNvSpPr/>
          <p:nvPr/>
        </p:nvSpPr>
        <p:spPr>
          <a:xfrm>
            <a:off x="152400" y="6096000"/>
            <a:ext cx="8001000" cy="646331"/>
          </a:xfrm>
          <a:prstGeom prst="rect">
            <a:avLst/>
          </a:prstGeom>
        </p:spPr>
        <p:txBody>
          <a:bodyPr wrap="square">
            <a:spAutoFit/>
          </a:bodyPr>
          <a:lstStyle/>
          <a:p>
            <a:r>
              <a:rPr lang="en-US" dirty="0">
                <a:hlinkClick r:id="rId2"/>
              </a:rPr>
              <a:t>https://</a:t>
            </a:r>
            <a:r>
              <a:rPr lang="en-US" dirty="0" smtClean="0">
                <a:hlinkClick r:id="rId2"/>
              </a:rPr>
              <a:t>towardsdatascience.com/phik-k-get-familiar-with-the-latest-correlation-coefficient-9ba0032b37e7</a:t>
            </a:r>
            <a:r>
              <a:rPr lang="en-US" dirty="0"/>
              <a:t>  (</a:t>
            </a:r>
            <a:r>
              <a:rPr lang="en-US" dirty="0">
                <a:hlinkClick r:id="rId3"/>
              </a:rPr>
              <a:t>https://</a:t>
            </a:r>
            <a:r>
              <a:rPr lang="en-US" dirty="0" smtClean="0">
                <a:hlinkClick r:id="rId3"/>
              </a:rPr>
              <a:t>archive.is/TksK7</a:t>
            </a:r>
            <a:r>
              <a:rPr lang="en-US" dirty="0" smtClean="0"/>
              <a:t> )</a:t>
            </a:r>
            <a:endParaRPr lang="en-US" dirty="0"/>
          </a:p>
        </p:txBody>
      </p:sp>
      <p:pic>
        <p:nvPicPr>
          <p:cNvPr id="1028" name="Picture 4"/>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724400" y="1828800"/>
            <a:ext cx="37528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566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White’s Reality Check</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import </a:t>
            </a:r>
            <a:r>
              <a:rPr lang="en-US" sz="2400" dirty="0" err="1"/>
              <a:t>detrendPrice</a:t>
            </a:r>
            <a:endParaRPr lang="en-US" sz="2400" dirty="0"/>
          </a:p>
          <a:p>
            <a:pPr marL="514350" indent="-514350">
              <a:buFont typeface="+mj-lt"/>
              <a:buAutoNum type="arabicPeriod"/>
            </a:pPr>
            <a:r>
              <a:rPr lang="en-US" sz="2400" dirty="0"/>
              <a:t>import </a:t>
            </a:r>
            <a:r>
              <a:rPr lang="en-US" sz="2400" dirty="0" smtClean="0"/>
              <a:t>WhiteRealityCheckFor1</a:t>
            </a:r>
            <a:endParaRPr lang="en-US" sz="2400" dirty="0"/>
          </a:p>
          <a:p>
            <a:pPr marL="514350" indent="-514350">
              <a:buFont typeface="+mj-lt"/>
              <a:buAutoNum type="arabicPeriod"/>
            </a:pPr>
            <a:r>
              <a:rPr lang="en-US" sz="2400" dirty="0" err="1"/>
              <a:t>dfP</a:t>
            </a:r>
            <a:r>
              <a:rPr lang="en-US" sz="2400" dirty="0"/>
              <a:t>['</a:t>
            </a:r>
            <a:r>
              <a:rPr lang="en-US" sz="2400" dirty="0" err="1"/>
              <a:t>Det_Adj_Close</a:t>
            </a:r>
            <a:r>
              <a:rPr lang="en-US" sz="2400" dirty="0"/>
              <a:t>'] = </a:t>
            </a:r>
            <a:r>
              <a:rPr lang="en-US" sz="2400" dirty="0" err="1"/>
              <a:t>detrendPrice.detrendPrice</a:t>
            </a:r>
            <a:r>
              <a:rPr lang="en-US" sz="2400" dirty="0"/>
              <a:t>(</a:t>
            </a:r>
            <a:r>
              <a:rPr lang="en-US" sz="2400" dirty="0" err="1"/>
              <a:t>dfP</a:t>
            </a:r>
            <a:r>
              <a:rPr lang="en-US" sz="2400" dirty="0"/>
              <a:t>['</a:t>
            </a:r>
            <a:r>
              <a:rPr lang="en-US" sz="2400" dirty="0" err="1"/>
              <a:t>Adj</a:t>
            </a:r>
            <a:r>
              <a:rPr lang="en-US" sz="2400" dirty="0"/>
              <a:t> Close']).values </a:t>
            </a:r>
          </a:p>
          <a:p>
            <a:pPr marL="514350" indent="-514350">
              <a:buFont typeface="+mj-lt"/>
              <a:buAutoNum type="arabicPeriod"/>
            </a:pPr>
            <a:r>
              <a:rPr lang="en-US" sz="2400" dirty="0" err="1"/>
              <a:t>dfP</a:t>
            </a:r>
            <a:r>
              <a:rPr lang="en-US" sz="2400" dirty="0"/>
              <a:t>['</a:t>
            </a:r>
            <a:r>
              <a:rPr lang="en-US" sz="2400" dirty="0" err="1"/>
              <a:t>Det_pct_rets</a:t>
            </a:r>
            <a:r>
              <a:rPr lang="en-US" sz="2400" dirty="0"/>
              <a:t>'] = (</a:t>
            </a:r>
            <a:r>
              <a:rPr lang="en-US" sz="2400" dirty="0" err="1"/>
              <a:t>dfP</a:t>
            </a:r>
            <a:r>
              <a:rPr lang="en-US" sz="2400" dirty="0"/>
              <a:t>['</a:t>
            </a:r>
            <a:r>
              <a:rPr lang="en-US" sz="2400" dirty="0" err="1"/>
              <a:t>Det_Adj_Close</a:t>
            </a:r>
            <a:r>
              <a:rPr lang="en-US" sz="2400" dirty="0"/>
              <a:t>']-</a:t>
            </a:r>
            <a:r>
              <a:rPr lang="en-US" sz="2400" dirty="0" err="1"/>
              <a:t>dfP</a:t>
            </a:r>
            <a:r>
              <a:rPr lang="en-US" sz="2400" dirty="0"/>
              <a:t>['</a:t>
            </a:r>
            <a:r>
              <a:rPr lang="en-US" sz="2400" dirty="0" err="1"/>
              <a:t>Det_Adj_Close</a:t>
            </a:r>
            <a:r>
              <a:rPr lang="en-US" sz="2400" dirty="0"/>
              <a:t>'].shift(1))/</a:t>
            </a:r>
            <a:r>
              <a:rPr lang="en-US" sz="2400" dirty="0" err="1"/>
              <a:t>dfP</a:t>
            </a:r>
            <a:r>
              <a:rPr lang="en-US" sz="2400" dirty="0"/>
              <a:t>['</a:t>
            </a:r>
            <a:r>
              <a:rPr lang="en-US" sz="2400" dirty="0" err="1"/>
              <a:t>Det_Adj_Close</a:t>
            </a:r>
            <a:r>
              <a:rPr lang="en-US" sz="2400" dirty="0"/>
              <a:t>'].shift(1) </a:t>
            </a:r>
          </a:p>
          <a:p>
            <a:pPr marL="514350" indent="-514350">
              <a:buFont typeface="+mj-lt"/>
              <a:buAutoNum type="arabicPeriod"/>
            </a:pPr>
            <a:r>
              <a:rPr lang="en-US" sz="2400" dirty="0" err="1"/>
              <a:t>dfP</a:t>
            </a:r>
            <a:r>
              <a:rPr lang="en-US" sz="2400" dirty="0"/>
              <a:t>['</a:t>
            </a:r>
            <a:r>
              <a:rPr lang="en-US" sz="2400" dirty="0" err="1"/>
              <a:t>Det_syst_rets</a:t>
            </a:r>
            <a:r>
              <a:rPr lang="en-US" sz="2400" dirty="0"/>
              <a:t>'] = </a:t>
            </a:r>
            <a:r>
              <a:rPr lang="en-US" sz="2400" dirty="0" err="1"/>
              <a:t>dfP</a:t>
            </a:r>
            <a:r>
              <a:rPr lang="en-US" sz="2400" dirty="0"/>
              <a:t>['</a:t>
            </a:r>
            <a:r>
              <a:rPr lang="en-US" sz="2400" dirty="0" err="1"/>
              <a:t>Det_pct_rets</a:t>
            </a:r>
            <a:r>
              <a:rPr lang="en-US" sz="2400" dirty="0"/>
              <a:t>'] * </a:t>
            </a:r>
            <a:r>
              <a:rPr lang="en-US" sz="2400" dirty="0" err="1"/>
              <a:t>dfP</a:t>
            </a:r>
            <a:r>
              <a:rPr lang="en-US" sz="2400" dirty="0"/>
              <a:t>['stance'].shift(delay) </a:t>
            </a:r>
          </a:p>
          <a:p>
            <a:pPr marL="514350" indent="-514350">
              <a:buFont typeface="+mj-lt"/>
              <a:buAutoNum type="arabicPeriod"/>
            </a:pPr>
            <a:r>
              <a:rPr lang="en-US" sz="2400" dirty="0"/>
              <a:t>WhiteRealityCheckFor1.bootstrap(</a:t>
            </a:r>
            <a:r>
              <a:rPr lang="en-US" sz="2400" dirty="0" err="1"/>
              <a:t>dfP</a:t>
            </a:r>
            <a:r>
              <a:rPr lang="en-US" sz="2400" dirty="0"/>
              <a:t>['</a:t>
            </a:r>
            <a:r>
              <a:rPr lang="en-US" sz="2400" dirty="0" err="1"/>
              <a:t>Det_syst_rets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2D6936F8-3BFD-4599-8504-0B2E72207B88}" type="slidenum">
              <a:rPr lang="en-US" smtClean="0"/>
              <a:t>42</a:t>
            </a:fld>
            <a:endParaRPr lang="en-US"/>
          </a:p>
        </p:txBody>
      </p:sp>
    </p:spTree>
    <p:extLst>
      <p:ext uri="{BB962C8B-B14F-4D97-AF65-F5344CB8AC3E}">
        <p14:creationId xmlns:p14="http://schemas.microsoft.com/office/powerpoint/2010/main" val="10565185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Returns.xlsx</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43</a:t>
            </a:fld>
            <a:endParaRPr lang="en-US"/>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2508" y="1600200"/>
            <a:ext cx="687898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465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A typical algorithmic trading workflow </a:t>
            </a:r>
            <a:r>
              <a:rPr lang="en-US" dirty="0" smtClean="0"/>
              <a:t>involves </a:t>
            </a:r>
            <a:r>
              <a:rPr lang="en-US" dirty="0"/>
              <a:t>the calculation of a trading signal and a trading rule.</a:t>
            </a:r>
          </a:p>
          <a:p>
            <a:pPr marL="514350" indent="-514350">
              <a:buFont typeface="+mj-lt"/>
              <a:buAutoNum type="arabicPeriod"/>
            </a:pPr>
            <a:r>
              <a:rPr lang="en-US" dirty="0"/>
              <a:t>This trading signal or rule will often </a:t>
            </a:r>
            <a:r>
              <a:rPr lang="en-US" dirty="0" smtClean="0"/>
              <a:t>take </a:t>
            </a:r>
            <a:r>
              <a:rPr lang="en-US" dirty="0"/>
              <a:t>advantage of the normality of the distribution of log returns or log prices.</a:t>
            </a:r>
          </a:p>
          <a:p>
            <a:pPr marL="514350" indent="-514350">
              <a:buFont typeface="+mj-lt"/>
              <a:buAutoNum type="arabicPeriod"/>
            </a:pPr>
            <a:r>
              <a:rPr lang="en-US" dirty="0"/>
              <a:t>Machine learning can be applied </a:t>
            </a:r>
            <a:r>
              <a:rPr lang="en-US" dirty="0" smtClean="0"/>
              <a:t>to </a:t>
            </a:r>
            <a:r>
              <a:rPr lang="en-US" dirty="0"/>
              <a:t>the calculation of the trading signal and trading rule.</a:t>
            </a:r>
          </a:p>
          <a:p>
            <a:pPr marL="514350" indent="-514350">
              <a:buFont typeface="+mj-lt"/>
              <a:buAutoNum type="arabicPeriod"/>
            </a:pPr>
            <a:r>
              <a:rPr lang="en-US" dirty="0"/>
              <a:t>Financial performance metrics used to evaluate a typical algorithmic trading system </a:t>
            </a:r>
            <a:r>
              <a:rPr lang="en-US" dirty="0" smtClean="0"/>
              <a:t>often </a:t>
            </a:r>
            <a:r>
              <a:rPr lang="en-US" dirty="0"/>
              <a:t>involve the calculation of percent returns.</a:t>
            </a:r>
          </a:p>
          <a:p>
            <a:pPr marL="914400" lvl="1" indent="-514350">
              <a:buFont typeface="+mj-lt"/>
              <a:buAutoNum type="arabicPeriod"/>
            </a:pPr>
            <a:r>
              <a:rPr lang="en-US" dirty="0"/>
              <a:t>This is especially true if the Sharpe ratio is used, </a:t>
            </a:r>
            <a:r>
              <a:rPr lang="en-US"/>
              <a:t>which </a:t>
            </a:r>
            <a:r>
              <a:rPr lang="en-US" smtClean="0"/>
              <a:t>is </a:t>
            </a:r>
            <a:r>
              <a:rPr lang="en-US" dirty="0"/>
              <a:t>probably the most important financial performance metric.</a:t>
            </a:r>
          </a:p>
          <a:p>
            <a:pPr marL="514350" indent="-514350">
              <a:buFont typeface="+mj-lt"/>
              <a:buAutoNum type="arabicPeriod"/>
            </a:pPr>
            <a:r>
              <a:rPr lang="en-US" dirty="0"/>
              <a:t>Log returns and percent returns require different formulas.</a:t>
            </a:r>
          </a:p>
        </p:txBody>
      </p:sp>
      <p:sp>
        <p:nvSpPr>
          <p:cNvPr id="4" name="Slide Number Placeholder 3"/>
          <p:cNvSpPr>
            <a:spLocks noGrp="1"/>
          </p:cNvSpPr>
          <p:nvPr>
            <p:ph type="sldNum" sz="quarter" idx="12"/>
          </p:nvPr>
        </p:nvSpPr>
        <p:spPr/>
        <p:txBody>
          <a:bodyPr/>
          <a:lstStyle/>
          <a:p>
            <a:fld id="{2D6936F8-3BFD-4599-8504-0B2E72207B88}" type="slidenum">
              <a:rPr lang="en-US" smtClean="0"/>
              <a:t>44</a:t>
            </a:fld>
            <a:endParaRPr lang="en-US"/>
          </a:p>
        </p:txBody>
      </p:sp>
    </p:spTree>
    <p:extLst>
      <p:ext uri="{BB962C8B-B14F-4D97-AF65-F5344CB8AC3E}">
        <p14:creationId xmlns:p14="http://schemas.microsoft.com/office/powerpoint/2010/main" val="1235405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Favored financial metrics are not included “out of the box” in </a:t>
            </a:r>
            <a:r>
              <a:rPr lang="en-US" dirty="0" err="1" smtClean="0"/>
              <a:t>Scikit</a:t>
            </a:r>
            <a:r>
              <a:rPr lang="en-US" dirty="0" smtClean="0"/>
              <a:t>-Learn or </a:t>
            </a:r>
            <a:r>
              <a:rPr lang="en-US" dirty="0" err="1" smtClean="0"/>
              <a:t>Keras</a:t>
            </a:r>
            <a:r>
              <a:rPr lang="en-US" dirty="0" smtClean="0"/>
              <a:t>:</a:t>
            </a:r>
          </a:p>
          <a:p>
            <a:pPr marL="514350" indent="-514350">
              <a:buFont typeface="+mj-lt"/>
              <a:buAutoNum type="arabicPeriod"/>
            </a:pPr>
            <a:r>
              <a:rPr lang="en-US" dirty="0" smtClean="0"/>
              <a:t>Annual </a:t>
            </a:r>
            <a:r>
              <a:rPr lang="en-US" dirty="0"/>
              <a:t>return</a:t>
            </a:r>
          </a:p>
          <a:p>
            <a:pPr marL="514350" indent="-514350">
              <a:buFont typeface="+mj-lt"/>
              <a:buAutoNum type="arabicPeriod"/>
            </a:pPr>
            <a:r>
              <a:rPr lang="en-US" dirty="0"/>
              <a:t>CAGR</a:t>
            </a:r>
          </a:p>
          <a:p>
            <a:pPr marL="514350" indent="-514350">
              <a:buFont typeface="+mj-lt"/>
              <a:buAutoNum type="arabicPeriod"/>
            </a:pPr>
            <a:r>
              <a:rPr lang="en-US" dirty="0"/>
              <a:t>Sharpe </a:t>
            </a:r>
            <a:r>
              <a:rPr lang="en-US" dirty="0" smtClean="0"/>
              <a:t>Ratio </a:t>
            </a:r>
          </a:p>
          <a:p>
            <a:pPr marL="514350" indent="-514350">
              <a:buFont typeface="+mj-lt"/>
              <a:buAutoNum type="arabicPeriod"/>
            </a:pPr>
            <a:r>
              <a:rPr lang="en-US" smtClean="0"/>
              <a:t>Profit Factor</a:t>
            </a:r>
            <a:endParaRPr lang="en-US" dirty="0"/>
          </a:p>
          <a:p>
            <a:pPr marL="514350" indent="-514350">
              <a:buFont typeface="+mj-lt"/>
              <a:buAutoNum type="arabicPeriod"/>
            </a:pPr>
            <a:r>
              <a:rPr lang="en-US" dirty="0"/>
              <a:t>Maximum Draw Dawn</a:t>
            </a:r>
          </a:p>
          <a:p>
            <a:pPr marL="514350" indent="-514350">
              <a:buFont typeface="+mj-lt"/>
              <a:buAutoNum type="arabicPeriod"/>
            </a:pPr>
            <a:r>
              <a:rPr lang="en-US" dirty="0"/>
              <a:t>Calmar Ratio</a:t>
            </a:r>
          </a:p>
          <a:p>
            <a:pPr marL="514350" indent="-514350">
              <a:buFont typeface="+mj-lt"/>
              <a:buAutoNum type="arabicPeriod"/>
            </a:pPr>
            <a:r>
              <a:rPr lang="en-US" dirty="0"/>
              <a:t>Information Coefficient (Spearman's rho)</a:t>
            </a:r>
          </a:p>
          <a:p>
            <a:pPr marL="514350" indent="-514350">
              <a:buFont typeface="+mj-lt"/>
              <a:buAutoNum type="arabicPeriod"/>
            </a:pPr>
            <a:r>
              <a:rPr lang="en-US" dirty="0" err="1" smtClean="0"/>
              <a:t>Phik</a:t>
            </a:r>
            <a:endParaRPr lang="en-US" dirty="0"/>
          </a:p>
          <a:p>
            <a:pPr marL="514350" indent="-514350">
              <a:buFont typeface="+mj-lt"/>
              <a:buAutoNum type="arabicPeriod"/>
            </a:pPr>
            <a:r>
              <a:rPr lang="en-US" dirty="0"/>
              <a:t>White’s Reality </a:t>
            </a:r>
            <a:r>
              <a:rPr lang="en-US" dirty="0" smtClean="0"/>
              <a:t>Check</a:t>
            </a:r>
          </a:p>
        </p:txBody>
      </p:sp>
      <p:sp>
        <p:nvSpPr>
          <p:cNvPr id="4" name="Slide Number Placeholder 3"/>
          <p:cNvSpPr>
            <a:spLocks noGrp="1"/>
          </p:cNvSpPr>
          <p:nvPr>
            <p:ph type="sldNum" sz="quarter" idx="12"/>
          </p:nvPr>
        </p:nvSpPr>
        <p:spPr/>
        <p:txBody>
          <a:bodyPr/>
          <a:lstStyle/>
          <a:p>
            <a:fld id="{2D6936F8-3BFD-4599-8504-0B2E72207B88}" type="slidenum">
              <a:rPr lang="en-US" smtClean="0"/>
              <a:t>45</a:t>
            </a:fld>
            <a:endParaRPr lang="en-US"/>
          </a:p>
        </p:txBody>
      </p:sp>
    </p:spTree>
    <p:extLst>
      <p:ext uri="{BB962C8B-B14F-4D97-AF65-F5344CB8AC3E}">
        <p14:creationId xmlns:p14="http://schemas.microsoft.com/office/powerpoint/2010/main" val="86408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trading rule for the mean reverting series</a:t>
            </a:r>
            <a:endParaRPr lang="es-PR" dirty="0"/>
          </a:p>
        </p:txBody>
      </p:sp>
      <p:sp>
        <p:nvSpPr>
          <p:cNvPr id="3" name="Content Placeholder 2"/>
          <p:cNvSpPr>
            <a:spLocks noGrp="1"/>
          </p:cNvSpPr>
          <p:nvPr>
            <p:ph idx="1"/>
          </p:nvPr>
        </p:nvSpPr>
        <p:spPr/>
        <p:txBody>
          <a:bodyPr>
            <a:normAutofit fontScale="85000" lnSpcReduction="20000"/>
          </a:bodyPr>
          <a:lstStyle/>
          <a:p>
            <a:r>
              <a:rPr lang="en-US" dirty="0"/>
              <a:t>A</a:t>
            </a:r>
            <a:r>
              <a:rPr lang="en-US" dirty="0" smtClean="0"/>
              <a:t>ssuming the histogram of series is bell shaped:</a:t>
            </a:r>
          </a:p>
          <a:p>
            <a:r>
              <a:rPr lang="en-US" dirty="0" smtClean="0"/>
              <a:t>Long the stock if:</a:t>
            </a:r>
          </a:p>
          <a:p>
            <a:pPr lvl="1"/>
            <a:r>
              <a:rPr lang="en-US" sz="2600" dirty="0" err="1" smtClean="0"/>
              <a:t>series</a:t>
            </a:r>
            <a:r>
              <a:rPr lang="en-US" sz="2600" baseline="-25000" dirty="0" err="1" smtClean="0"/>
              <a:t>t</a:t>
            </a:r>
            <a:r>
              <a:rPr lang="en-US" sz="2600" dirty="0" smtClean="0"/>
              <a:t> == MA(series) - 2* </a:t>
            </a:r>
            <a:r>
              <a:rPr lang="en-US" sz="2600" dirty="0" err="1" smtClean="0"/>
              <a:t>std</a:t>
            </a:r>
            <a:r>
              <a:rPr lang="en-US" sz="2600" dirty="0" smtClean="0"/>
              <a:t>(series)</a:t>
            </a:r>
          </a:p>
          <a:p>
            <a:pPr lvl="1"/>
            <a:r>
              <a:rPr lang="en-US" sz="2600" dirty="0" smtClean="0"/>
              <a:t>i.e. the stock is oversold (cheap)</a:t>
            </a:r>
          </a:p>
          <a:p>
            <a:r>
              <a:rPr lang="en-US" dirty="0" smtClean="0"/>
              <a:t>Short </a:t>
            </a:r>
            <a:r>
              <a:rPr lang="en-US" dirty="0"/>
              <a:t>the </a:t>
            </a:r>
            <a:r>
              <a:rPr lang="en-US" dirty="0" smtClean="0"/>
              <a:t>stock if</a:t>
            </a:r>
            <a:r>
              <a:rPr lang="en-US" dirty="0"/>
              <a:t>:</a:t>
            </a:r>
          </a:p>
          <a:p>
            <a:pPr lvl="1"/>
            <a:r>
              <a:rPr lang="en-US" sz="2600" dirty="0" err="1"/>
              <a:t>series</a:t>
            </a:r>
            <a:r>
              <a:rPr lang="en-US" sz="2600" baseline="-25000" dirty="0" err="1"/>
              <a:t>t</a:t>
            </a:r>
            <a:r>
              <a:rPr lang="en-US" sz="2600" dirty="0"/>
              <a:t> == MA(series) </a:t>
            </a:r>
            <a:r>
              <a:rPr lang="en-US" sz="2600" dirty="0" smtClean="0"/>
              <a:t>+ </a:t>
            </a:r>
            <a:r>
              <a:rPr lang="en-US" sz="2600" dirty="0"/>
              <a:t>2</a:t>
            </a:r>
            <a:r>
              <a:rPr lang="en-US" sz="2600" dirty="0" smtClean="0"/>
              <a:t>* </a:t>
            </a:r>
            <a:r>
              <a:rPr lang="en-US" sz="2600" dirty="0" err="1" smtClean="0"/>
              <a:t>std</a:t>
            </a:r>
            <a:r>
              <a:rPr lang="en-US" sz="2600" dirty="0" smtClean="0"/>
              <a:t>(series)</a:t>
            </a:r>
          </a:p>
          <a:p>
            <a:pPr lvl="1"/>
            <a:r>
              <a:rPr lang="en-US" sz="2400" dirty="0"/>
              <a:t>i.e. the </a:t>
            </a:r>
            <a:r>
              <a:rPr lang="en-US" sz="2400" dirty="0" smtClean="0"/>
              <a:t>stock is overbought (expensive)</a:t>
            </a:r>
            <a:endParaRPr lang="en-US" sz="3300" dirty="0" smtClean="0"/>
          </a:p>
          <a:p>
            <a:r>
              <a:rPr lang="en-US" dirty="0" smtClean="0"/>
              <a:t>Neutralize the position if:</a:t>
            </a:r>
          </a:p>
          <a:p>
            <a:pPr lvl="1"/>
            <a:r>
              <a:rPr lang="en-US" dirty="0" err="1" smtClean="0"/>
              <a:t>series</a:t>
            </a:r>
            <a:r>
              <a:rPr lang="en-US" baseline="-25000" dirty="0" err="1" smtClean="0"/>
              <a:t>t</a:t>
            </a:r>
            <a:r>
              <a:rPr lang="en-US" dirty="0" smtClean="0"/>
              <a:t> == MA(series) </a:t>
            </a:r>
          </a:p>
          <a:p>
            <a:r>
              <a:rPr lang="en-US" dirty="0" smtClean="0"/>
              <a:t>If you use this strategy you will encounter oversold and overbought stock only 5% of the time because of </a:t>
            </a:r>
            <a:r>
              <a:rPr lang="en-CA" dirty="0"/>
              <a:t>Chebyshev's Theorem </a:t>
            </a:r>
            <a:endParaRPr lang="en-US" dirty="0" smtClean="0"/>
          </a:p>
        </p:txBody>
      </p:sp>
      <p:sp>
        <p:nvSpPr>
          <p:cNvPr id="4" name="Slide Number Placeholder 3"/>
          <p:cNvSpPr>
            <a:spLocks noGrp="1"/>
          </p:cNvSpPr>
          <p:nvPr>
            <p:ph type="sldNum" sz="quarter" idx="12"/>
          </p:nvPr>
        </p:nvSpPr>
        <p:spPr/>
        <p:txBody>
          <a:bodyPr/>
          <a:lstStyle/>
          <a:p>
            <a:fld id="{3FB91D16-3D39-4FDB-9F73-E8857E50ECF5}" type="slidenum">
              <a:rPr lang="es-PR" smtClean="0"/>
              <a:t>5</a:t>
            </a:fld>
            <a:endParaRPr lang="es-PR"/>
          </a:p>
        </p:txBody>
      </p:sp>
    </p:spTree>
    <p:extLst>
      <p:ext uri="{BB962C8B-B14F-4D97-AF65-F5344CB8AC3E}">
        <p14:creationId xmlns:p14="http://schemas.microsoft.com/office/powerpoint/2010/main" val="4244029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 trading rule for the mean reverting series</a:t>
            </a:r>
            <a:endParaRPr lang="es-PR" dirty="0"/>
          </a:p>
        </p:txBody>
      </p:sp>
      <p:sp>
        <p:nvSpPr>
          <p:cNvPr id="3" name="Content Placeholder 2"/>
          <p:cNvSpPr>
            <a:spLocks noGrp="1"/>
          </p:cNvSpPr>
          <p:nvPr>
            <p:ph idx="1"/>
          </p:nvPr>
        </p:nvSpPr>
        <p:spPr/>
        <p:txBody>
          <a:bodyPr>
            <a:normAutofit fontScale="77500" lnSpcReduction="20000"/>
          </a:bodyPr>
          <a:lstStyle/>
          <a:p>
            <a:r>
              <a:rPr lang="en-US" dirty="0" smtClean="0"/>
              <a:t>Easy rule (assuming the histogram of series is bell shaped):</a:t>
            </a:r>
          </a:p>
          <a:p>
            <a:r>
              <a:rPr lang="en-US" dirty="0" smtClean="0"/>
              <a:t>Long the series if:</a:t>
            </a:r>
          </a:p>
          <a:p>
            <a:pPr lvl="1"/>
            <a:r>
              <a:rPr lang="en-US" sz="2600" dirty="0" err="1" smtClean="0"/>
              <a:t>series</a:t>
            </a:r>
            <a:r>
              <a:rPr lang="en-US" sz="2600" baseline="-25000" dirty="0" err="1" smtClean="0"/>
              <a:t>t</a:t>
            </a:r>
            <a:r>
              <a:rPr lang="en-US" sz="2600" dirty="0" smtClean="0"/>
              <a:t> == MA(series) - 2* standard deviation of the series</a:t>
            </a:r>
          </a:p>
          <a:p>
            <a:pPr lvl="1"/>
            <a:r>
              <a:rPr lang="en-US" sz="2600" dirty="0" smtClean="0"/>
              <a:t>i.e. the currency is oversold</a:t>
            </a:r>
          </a:p>
          <a:p>
            <a:r>
              <a:rPr lang="en-US" dirty="0" smtClean="0"/>
              <a:t>Short </a:t>
            </a:r>
            <a:r>
              <a:rPr lang="en-US" dirty="0"/>
              <a:t>the series if:</a:t>
            </a:r>
          </a:p>
          <a:p>
            <a:pPr lvl="1"/>
            <a:r>
              <a:rPr lang="en-US" sz="2600" dirty="0" err="1"/>
              <a:t>series</a:t>
            </a:r>
            <a:r>
              <a:rPr lang="en-US" sz="2600" baseline="-25000" dirty="0" err="1"/>
              <a:t>t</a:t>
            </a:r>
            <a:r>
              <a:rPr lang="en-US" sz="2600" dirty="0"/>
              <a:t> == MA(series) </a:t>
            </a:r>
            <a:r>
              <a:rPr lang="en-US" sz="2600" dirty="0" smtClean="0"/>
              <a:t>+ </a:t>
            </a:r>
            <a:r>
              <a:rPr lang="en-US" sz="2600" dirty="0"/>
              <a:t>2</a:t>
            </a:r>
            <a:r>
              <a:rPr lang="en-US" sz="2600" dirty="0" smtClean="0"/>
              <a:t>* </a:t>
            </a:r>
            <a:r>
              <a:rPr lang="en-US" sz="2600" dirty="0"/>
              <a:t>standard deviation of the </a:t>
            </a:r>
            <a:r>
              <a:rPr lang="en-US" sz="2600" dirty="0" smtClean="0"/>
              <a:t>series</a:t>
            </a:r>
          </a:p>
          <a:p>
            <a:r>
              <a:rPr lang="en-US" dirty="0" smtClean="0"/>
              <a:t>Neutralize positions if:</a:t>
            </a:r>
          </a:p>
          <a:p>
            <a:pPr lvl="1"/>
            <a:r>
              <a:rPr lang="en-US" dirty="0" err="1" smtClean="0"/>
              <a:t>series</a:t>
            </a:r>
            <a:r>
              <a:rPr lang="en-US" baseline="-25000" dirty="0" err="1" smtClean="0"/>
              <a:t>t</a:t>
            </a:r>
            <a:r>
              <a:rPr lang="en-US" dirty="0" smtClean="0"/>
              <a:t> == MA(series) </a:t>
            </a:r>
          </a:p>
          <a:p>
            <a:pPr lvl="1"/>
            <a:r>
              <a:rPr lang="en-US" dirty="0" smtClean="0"/>
              <a:t>i.e. the currency is overbought</a:t>
            </a:r>
          </a:p>
          <a:p>
            <a:r>
              <a:rPr lang="en-US" dirty="0" smtClean="0"/>
              <a:t>If you use this strategy you will encounter oversold and overbought assets only 5% of the time because of </a:t>
            </a:r>
            <a:r>
              <a:rPr lang="en-CA" dirty="0"/>
              <a:t>Chebyshev's Theorem </a:t>
            </a:r>
            <a:endParaRPr lang="en-US" dirty="0" smtClean="0"/>
          </a:p>
        </p:txBody>
      </p:sp>
      <p:sp>
        <p:nvSpPr>
          <p:cNvPr id="4" name="TextBox 3"/>
          <p:cNvSpPr txBox="1"/>
          <p:nvPr/>
        </p:nvSpPr>
        <p:spPr>
          <a:xfrm>
            <a:off x="7924800" y="2286000"/>
            <a:ext cx="1011495" cy="646331"/>
          </a:xfrm>
          <a:prstGeom prst="rect">
            <a:avLst/>
          </a:prstGeom>
          <a:noFill/>
        </p:spPr>
        <p:txBody>
          <a:bodyPr wrap="none" rtlCol="0">
            <a:spAutoFit/>
          </a:bodyPr>
          <a:lstStyle/>
          <a:p>
            <a:r>
              <a:rPr lang="en-US" dirty="0" smtClean="0"/>
              <a:t>Bollinger</a:t>
            </a:r>
          </a:p>
          <a:p>
            <a:r>
              <a:rPr lang="en-US" dirty="0" smtClean="0"/>
              <a:t>Bands</a:t>
            </a:r>
            <a:endParaRPr lang="es-PR" dirty="0"/>
          </a:p>
        </p:txBody>
      </p:sp>
      <p:cxnSp>
        <p:nvCxnSpPr>
          <p:cNvPr id="7" name="Straight Arrow Connector 6"/>
          <p:cNvCxnSpPr/>
          <p:nvPr/>
        </p:nvCxnSpPr>
        <p:spPr>
          <a:xfrm flipH="1" flipV="1">
            <a:off x="7239000" y="2561882"/>
            <a:ext cx="685800" cy="945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315200" y="2609165"/>
            <a:ext cx="609600" cy="743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3FB91D16-3D39-4FDB-9F73-E8857E50ECF5}" type="slidenum">
              <a:rPr lang="es-PR" smtClean="0"/>
              <a:t>6</a:t>
            </a:fld>
            <a:endParaRPr lang="es-PR"/>
          </a:p>
        </p:txBody>
      </p:sp>
    </p:spTree>
    <p:extLst>
      <p:ext uri="{BB962C8B-B14F-4D97-AF65-F5344CB8AC3E}">
        <p14:creationId xmlns:p14="http://schemas.microsoft.com/office/powerpoint/2010/main" val="1023594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The Empirical Rule and Chebyshev's </a:t>
            </a:r>
            <a:r>
              <a:rPr lang="en-CA" dirty="0" smtClean="0"/>
              <a:t>Theorem for any Shape of Distribution</a:t>
            </a:r>
            <a:endParaRPr lang="es-PR" dirty="0"/>
          </a:p>
        </p:txBody>
      </p:sp>
      <p:sp>
        <p:nvSpPr>
          <p:cNvPr id="5" name="Content Placeholder 4"/>
          <p:cNvSpPr>
            <a:spLocks noGrp="1"/>
          </p:cNvSpPr>
          <p:nvPr>
            <p:ph sz="half" idx="2"/>
          </p:nvPr>
        </p:nvSpPr>
        <p:spPr>
          <a:xfrm>
            <a:off x="4653914" y="2352764"/>
            <a:ext cx="4038600" cy="4525963"/>
          </a:xfrm>
        </p:spPr>
        <p:txBody>
          <a:bodyPr>
            <a:normAutofit fontScale="40000" lnSpcReduction="20000"/>
          </a:bodyPr>
          <a:lstStyle/>
          <a:p>
            <a:pPr marL="0" indent="0">
              <a:buNone/>
            </a:pPr>
            <a:r>
              <a:rPr lang="es-PR" dirty="0" smtClean="0"/>
              <a:t>#</a:t>
            </a:r>
            <a:r>
              <a:rPr lang="es-PR" dirty="0" err="1"/>
              <a:t>Wilcoxon</a:t>
            </a:r>
            <a:r>
              <a:rPr lang="es-PR" dirty="0"/>
              <a:t>-Mann-Whitney (non-</a:t>
            </a:r>
            <a:r>
              <a:rPr lang="es-PR" dirty="0" err="1"/>
              <a:t>parametric</a:t>
            </a:r>
            <a:r>
              <a:rPr lang="es-PR" dirty="0"/>
              <a:t>) “W-test” </a:t>
            </a:r>
            <a:r>
              <a:rPr lang="es-PR" dirty="0" err="1"/>
              <a:t>for</a:t>
            </a:r>
            <a:r>
              <a:rPr lang="es-PR" dirty="0"/>
              <a:t> </a:t>
            </a:r>
            <a:r>
              <a:rPr lang="es-PR" dirty="0" err="1"/>
              <a:t>two</a:t>
            </a:r>
            <a:r>
              <a:rPr lang="es-PR" dirty="0"/>
              <a:t> </a:t>
            </a:r>
            <a:r>
              <a:rPr lang="es-PR" dirty="0" err="1"/>
              <a:t>independent</a:t>
            </a:r>
            <a:r>
              <a:rPr lang="es-PR" dirty="0"/>
              <a:t> </a:t>
            </a:r>
            <a:r>
              <a:rPr lang="es-PR" dirty="0" err="1"/>
              <a:t>samples</a:t>
            </a:r>
            <a:r>
              <a:rPr lang="es-PR" dirty="0"/>
              <a:t> (20 </a:t>
            </a:r>
            <a:r>
              <a:rPr lang="es-PR" dirty="0" err="1"/>
              <a:t>obs</a:t>
            </a:r>
            <a:r>
              <a:rPr lang="es-PR" dirty="0"/>
              <a:t> and up)</a:t>
            </a:r>
          </a:p>
          <a:p>
            <a:pPr marL="0" indent="0">
              <a:buNone/>
            </a:pPr>
            <a:r>
              <a:rPr lang="es-PR" dirty="0" err="1"/>
              <a:t>from</a:t>
            </a:r>
            <a:r>
              <a:rPr lang="es-PR" dirty="0"/>
              <a:t> </a:t>
            </a:r>
            <a:r>
              <a:rPr lang="es-PR" dirty="0" err="1"/>
              <a:t>scipy.stats</a:t>
            </a:r>
            <a:r>
              <a:rPr lang="es-PR" dirty="0"/>
              <a:t> </a:t>
            </a:r>
            <a:r>
              <a:rPr lang="es-PR" dirty="0" err="1"/>
              <a:t>import</a:t>
            </a:r>
            <a:r>
              <a:rPr lang="es-PR" dirty="0"/>
              <a:t> </a:t>
            </a:r>
            <a:r>
              <a:rPr lang="es-PR" dirty="0" err="1"/>
              <a:t>mannwhitneyu</a:t>
            </a:r>
            <a:endParaRPr lang="es-PR" dirty="0"/>
          </a:p>
          <a:p>
            <a:pPr marL="0" indent="0">
              <a:buNone/>
            </a:pPr>
            <a:r>
              <a:rPr lang="es-PR" dirty="0" err="1"/>
              <a:t>import</a:t>
            </a:r>
            <a:r>
              <a:rPr lang="es-PR" dirty="0"/>
              <a:t> </a:t>
            </a:r>
            <a:r>
              <a:rPr lang="es-PR" dirty="0" err="1"/>
              <a:t>numpy</a:t>
            </a:r>
            <a:r>
              <a:rPr lang="es-PR" dirty="0"/>
              <a:t> as </a:t>
            </a:r>
            <a:r>
              <a:rPr lang="es-PR" dirty="0" err="1"/>
              <a:t>np</a:t>
            </a:r>
            <a:endParaRPr lang="es-PR" dirty="0"/>
          </a:p>
          <a:p>
            <a:pPr marL="0" indent="0">
              <a:buNone/>
            </a:pPr>
            <a:r>
              <a:rPr lang="es-PR" dirty="0" err="1"/>
              <a:t>import</a:t>
            </a:r>
            <a:r>
              <a:rPr lang="es-PR" dirty="0"/>
              <a:t> </a:t>
            </a:r>
            <a:r>
              <a:rPr lang="es-PR" dirty="0" err="1"/>
              <a:t>scipy.stats</a:t>
            </a:r>
            <a:r>
              <a:rPr lang="es-PR" dirty="0"/>
              <a:t> as </a:t>
            </a:r>
            <a:r>
              <a:rPr lang="es-PR" dirty="0" err="1"/>
              <a:t>stats</a:t>
            </a:r>
            <a:endParaRPr lang="es-PR" dirty="0"/>
          </a:p>
          <a:p>
            <a:pPr marL="0" indent="0">
              <a:buNone/>
            </a:pPr>
            <a:endParaRPr lang="es-PR" dirty="0"/>
          </a:p>
          <a:p>
            <a:pPr marL="0" indent="0">
              <a:buNone/>
            </a:pPr>
            <a:r>
              <a:rPr lang="es-PR" dirty="0"/>
              <a:t># </a:t>
            </a:r>
            <a:r>
              <a:rPr lang="es-PR" dirty="0" err="1"/>
              <a:t>Create</a:t>
            </a:r>
            <a:r>
              <a:rPr lang="es-PR" dirty="0"/>
              <a:t> </a:t>
            </a:r>
            <a:r>
              <a:rPr lang="es-PR" dirty="0" err="1"/>
              <a:t>two</a:t>
            </a:r>
            <a:r>
              <a:rPr lang="es-PR" dirty="0"/>
              <a:t> </a:t>
            </a:r>
            <a:r>
              <a:rPr lang="es-PR" dirty="0" err="1"/>
              <a:t>groups</a:t>
            </a:r>
            <a:r>
              <a:rPr lang="es-PR" dirty="0"/>
              <a:t> of data</a:t>
            </a:r>
          </a:p>
          <a:p>
            <a:pPr marL="0" indent="0">
              <a:buNone/>
            </a:pPr>
            <a:endParaRPr lang="es-PR" dirty="0"/>
          </a:p>
          <a:p>
            <a:pPr marL="0" indent="0">
              <a:buNone/>
            </a:pPr>
            <a:r>
              <a:rPr lang="es-PR" dirty="0"/>
              <a:t>group1 = [1, 5 ,7 ,3 ,5 ,8 ,34 ,1 ,3 ,5 ,200, 3]</a:t>
            </a:r>
          </a:p>
          <a:p>
            <a:pPr marL="0" indent="0">
              <a:buNone/>
            </a:pPr>
            <a:r>
              <a:rPr lang="es-PR" dirty="0"/>
              <a:t>group2 = [10, 18, 11, 12, 15, 19, 9, 17, 1, 22, 9, 8]</a:t>
            </a:r>
          </a:p>
          <a:p>
            <a:pPr marL="0" indent="0">
              <a:buNone/>
            </a:pPr>
            <a:endParaRPr lang="es-PR" dirty="0"/>
          </a:p>
          <a:p>
            <a:pPr marL="0" indent="0">
              <a:buNone/>
            </a:pPr>
            <a:r>
              <a:rPr lang="es-PR" dirty="0"/>
              <a:t># </a:t>
            </a:r>
            <a:r>
              <a:rPr lang="es-PR" dirty="0" err="1"/>
              <a:t>Calculate</a:t>
            </a:r>
            <a:r>
              <a:rPr lang="es-PR" dirty="0"/>
              <a:t> u and </a:t>
            </a:r>
            <a:r>
              <a:rPr lang="es-PR" dirty="0" err="1"/>
              <a:t>probability</a:t>
            </a:r>
            <a:r>
              <a:rPr lang="es-PR" dirty="0"/>
              <a:t> of a </a:t>
            </a:r>
            <a:r>
              <a:rPr lang="es-PR" dirty="0" err="1"/>
              <a:t>difference</a:t>
            </a:r>
            <a:endParaRPr lang="es-PR" dirty="0"/>
          </a:p>
          <a:p>
            <a:pPr marL="0" indent="0">
              <a:buNone/>
            </a:pPr>
            <a:endParaRPr lang="es-PR" dirty="0"/>
          </a:p>
          <a:p>
            <a:pPr marL="0" indent="0">
              <a:buNone/>
            </a:pPr>
            <a:r>
              <a:rPr lang="es-PR" dirty="0" err="1"/>
              <a:t>u_statistic</a:t>
            </a:r>
            <a:r>
              <a:rPr lang="es-PR" dirty="0"/>
              <a:t>, </a:t>
            </a:r>
            <a:r>
              <a:rPr lang="es-PR" dirty="0" err="1"/>
              <a:t>pVal</a:t>
            </a:r>
            <a:r>
              <a:rPr lang="es-PR" dirty="0"/>
              <a:t> = </a:t>
            </a:r>
            <a:r>
              <a:rPr lang="es-PR" dirty="0" err="1"/>
              <a:t>stats.mannwhitneyu</a:t>
            </a:r>
            <a:r>
              <a:rPr lang="es-PR" dirty="0"/>
              <a:t>(group1, group2)</a:t>
            </a:r>
          </a:p>
          <a:p>
            <a:pPr marL="0" indent="0">
              <a:buNone/>
            </a:pPr>
            <a:endParaRPr lang="es-PR" dirty="0"/>
          </a:p>
          <a:p>
            <a:pPr marL="0" indent="0">
              <a:buNone/>
            </a:pPr>
            <a:r>
              <a:rPr lang="es-PR" dirty="0"/>
              <a:t># </a:t>
            </a:r>
            <a:r>
              <a:rPr lang="es-PR" dirty="0" err="1"/>
              <a:t>Print</a:t>
            </a:r>
            <a:r>
              <a:rPr lang="es-PR" dirty="0"/>
              <a:t> </a:t>
            </a:r>
            <a:r>
              <a:rPr lang="es-PR" dirty="0" err="1"/>
              <a:t>results</a:t>
            </a:r>
            <a:endParaRPr lang="es-PR" dirty="0"/>
          </a:p>
          <a:p>
            <a:pPr marL="0" indent="0">
              <a:buNone/>
            </a:pPr>
            <a:endParaRPr lang="es-PR" dirty="0"/>
          </a:p>
          <a:p>
            <a:pPr marL="0" indent="0">
              <a:buNone/>
            </a:pPr>
            <a:r>
              <a:rPr lang="es-PR" dirty="0" err="1"/>
              <a:t>print</a:t>
            </a:r>
            <a:r>
              <a:rPr lang="es-PR" dirty="0"/>
              <a:t> ('P </a:t>
            </a:r>
            <a:r>
              <a:rPr lang="es-PR" dirty="0" err="1"/>
              <a:t>value</a:t>
            </a:r>
            <a:r>
              <a:rPr lang="es-PR" dirty="0"/>
              <a:t>:')</a:t>
            </a:r>
          </a:p>
          <a:p>
            <a:pPr marL="0" indent="0">
              <a:buNone/>
            </a:pPr>
            <a:r>
              <a:rPr lang="es-PR" dirty="0" err="1"/>
              <a:t>print</a:t>
            </a:r>
            <a:r>
              <a:rPr lang="es-PR" dirty="0"/>
              <a:t> (</a:t>
            </a:r>
            <a:r>
              <a:rPr lang="es-PR" dirty="0" err="1"/>
              <a:t>pVal</a:t>
            </a:r>
            <a:r>
              <a:rPr lang="es-PR" dirty="0"/>
              <a:t>)</a:t>
            </a:r>
          </a:p>
          <a:p>
            <a:pPr marL="0" indent="0">
              <a:buNone/>
            </a:pPr>
            <a:endParaRPr lang="es-PR" dirty="0"/>
          </a:p>
          <a:p>
            <a:pPr marL="0" indent="0">
              <a:buNone/>
            </a:pPr>
            <a:r>
              <a:rPr lang="es-PR" dirty="0"/>
              <a:t>OUT:</a:t>
            </a:r>
          </a:p>
          <a:p>
            <a:pPr marL="0" indent="0">
              <a:buNone/>
            </a:pPr>
            <a:endParaRPr lang="es-PR" dirty="0"/>
          </a:p>
          <a:p>
            <a:pPr marL="0" indent="0">
              <a:buNone/>
            </a:pPr>
            <a:r>
              <a:rPr lang="es-PR" dirty="0"/>
              <a:t>P </a:t>
            </a:r>
            <a:r>
              <a:rPr lang="es-PR" dirty="0" err="1"/>
              <a:t>value</a:t>
            </a:r>
            <a:r>
              <a:rPr lang="es-PR" dirty="0"/>
              <a:t>:</a:t>
            </a:r>
          </a:p>
          <a:p>
            <a:pPr marL="0" indent="0">
              <a:buNone/>
            </a:pPr>
            <a:r>
              <a:rPr lang="es-PR" dirty="0" smtClean="0"/>
              <a:t>0.02081882005772675</a:t>
            </a:r>
            <a:endParaRPr lang="es-PR" dirty="0"/>
          </a:p>
        </p:txBody>
      </p:sp>
      <p:sp>
        <p:nvSpPr>
          <p:cNvPr id="4" name="Slide Number Placeholder 3"/>
          <p:cNvSpPr>
            <a:spLocks noGrp="1"/>
          </p:cNvSpPr>
          <p:nvPr>
            <p:ph type="sldNum" sz="quarter" idx="12"/>
          </p:nvPr>
        </p:nvSpPr>
        <p:spPr/>
        <p:txBody>
          <a:bodyPr/>
          <a:lstStyle/>
          <a:p>
            <a:fld id="{2D6936F8-3BFD-4599-8504-0B2E72207B88}" type="slidenum">
              <a:rPr lang="en-US" smtClean="0"/>
              <a:t>7</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 y="2667000"/>
            <a:ext cx="4524375" cy="3422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7656" y="6172200"/>
            <a:ext cx="4376738" cy="600164"/>
          </a:xfrm>
          <a:prstGeom prst="rect">
            <a:avLst/>
          </a:prstGeom>
        </p:spPr>
        <p:txBody>
          <a:bodyPr wrap="square">
            <a:spAutoFit/>
          </a:bodyPr>
          <a:lstStyle/>
          <a:p>
            <a:r>
              <a:rPr lang="es-PR" sz="1100" dirty="0">
                <a:hlinkClick r:id="rId3"/>
              </a:rPr>
              <a:t>https://stats.libretexts.org/Textbook_Maps/Introductory_Statistics/Book%3A_Introductory_Statistics_(Shafer_and_Zhang)/</a:t>
            </a:r>
            <a:r>
              <a:rPr lang="es-PR" sz="1100" dirty="0" smtClean="0">
                <a:hlinkClick r:id="rId3"/>
              </a:rPr>
              <a:t>02%3A_Descriptive_Statistics/2.5%3A_The_Empirical_Rule_and_Chebyshev's_Theorem</a:t>
            </a:r>
            <a:r>
              <a:rPr lang="es-PR" sz="1100" dirty="0" smtClean="0"/>
              <a:t> </a:t>
            </a:r>
            <a:endParaRPr lang="es-PR" sz="1100" dirty="0"/>
          </a:p>
        </p:txBody>
      </p:sp>
      <p:sp>
        <p:nvSpPr>
          <p:cNvPr id="7" name="TextBox 6"/>
          <p:cNvSpPr txBox="1"/>
          <p:nvPr/>
        </p:nvSpPr>
        <p:spPr>
          <a:xfrm>
            <a:off x="533399" y="1676400"/>
            <a:ext cx="4120515" cy="1200329"/>
          </a:xfrm>
          <a:prstGeom prst="rect">
            <a:avLst/>
          </a:prstGeom>
          <a:noFill/>
        </p:spPr>
        <p:txBody>
          <a:bodyPr wrap="square" rtlCol="0">
            <a:spAutoFit/>
          </a:bodyPr>
          <a:lstStyle/>
          <a:p>
            <a:r>
              <a:rPr lang="en-CA" dirty="0"/>
              <a:t>Stringent rule: Approximately 75% of the data lie within 2 standard deviations of the mean</a:t>
            </a:r>
            <a:endParaRPr lang="es-PR" dirty="0"/>
          </a:p>
          <a:p>
            <a:endParaRPr lang="es-PR" dirty="0"/>
          </a:p>
        </p:txBody>
      </p:sp>
      <p:sp>
        <p:nvSpPr>
          <p:cNvPr id="8" name="Rectangle 7"/>
          <p:cNvSpPr/>
          <p:nvPr/>
        </p:nvSpPr>
        <p:spPr>
          <a:xfrm>
            <a:off x="4684394" y="1752600"/>
            <a:ext cx="2713563" cy="369332"/>
          </a:xfrm>
          <a:prstGeom prst="rect">
            <a:avLst/>
          </a:prstGeom>
        </p:spPr>
        <p:txBody>
          <a:bodyPr wrap="none">
            <a:spAutoFit/>
          </a:bodyPr>
          <a:lstStyle/>
          <a:p>
            <a:r>
              <a:rPr lang="es-PR" dirty="0" err="1"/>
              <a:t>Tests</a:t>
            </a:r>
            <a:r>
              <a:rPr lang="es-PR" dirty="0"/>
              <a:t> </a:t>
            </a:r>
            <a:r>
              <a:rPr lang="es-PR" dirty="0" err="1"/>
              <a:t>for</a:t>
            </a:r>
            <a:r>
              <a:rPr lang="es-PR" dirty="0"/>
              <a:t> </a:t>
            </a:r>
            <a:r>
              <a:rPr lang="es-PR" dirty="0" err="1" smtClean="0"/>
              <a:t>one</a:t>
            </a:r>
            <a:r>
              <a:rPr lang="es-PR" dirty="0"/>
              <a:t> </a:t>
            </a:r>
            <a:r>
              <a:rPr lang="es-PR" dirty="0" smtClean="0"/>
              <a:t>vs </a:t>
            </a:r>
            <a:r>
              <a:rPr lang="es-PR" dirty="0" err="1" smtClean="0"/>
              <a:t>two</a:t>
            </a:r>
            <a:r>
              <a:rPr lang="es-PR" dirty="0" smtClean="0"/>
              <a:t> </a:t>
            </a:r>
            <a:r>
              <a:rPr lang="es-PR" dirty="0" err="1" smtClean="0"/>
              <a:t>means</a:t>
            </a:r>
            <a:endParaRPr lang="es-PR" dirty="0"/>
          </a:p>
        </p:txBody>
      </p:sp>
    </p:spTree>
    <p:extLst>
      <p:ext uri="{BB962C8B-B14F-4D97-AF65-F5344CB8AC3E}">
        <p14:creationId xmlns:p14="http://schemas.microsoft.com/office/powerpoint/2010/main" val="3167974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Parts of a back-testing trading program</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smtClean="0"/>
              <a:t>Data downloading and pre-processing</a:t>
            </a:r>
          </a:p>
          <a:p>
            <a:pPr marL="514350" indent="-514350">
              <a:buFont typeface="+mj-lt"/>
              <a:buAutoNum type="arabicPeriod"/>
            </a:pPr>
            <a:r>
              <a:rPr lang="en-US" dirty="0" smtClean="0"/>
              <a:t>Signal engineering</a:t>
            </a:r>
          </a:p>
          <a:p>
            <a:pPr marL="514350" indent="-514350">
              <a:buFont typeface="+mj-lt"/>
              <a:buAutoNum type="arabicPeriod"/>
            </a:pPr>
            <a:r>
              <a:rPr lang="en-US" dirty="0" smtClean="0"/>
              <a:t>Trading rule enunciation</a:t>
            </a:r>
          </a:p>
          <a:p>
            <a:pPr marL="514350" indent="-514350">
              <a:buFont typeface="+mj-lt"/>
              <a:buAutoNum type="arabicPeriod"/>
            </a:pPr>
            <a:r>
              <a:rPr lang="en-US" dirty="0" smtClean="0"/>
              <a:t>Stance calculation</a:t>
            </a:r>
          </a:p>
          <a:p>
            <a:pPr marL="514350" indent="-514350">
              <a:buFont typeface="+mj-lt"/>
              <a:buAutoNum type="arabicPeriod"/>
            </a:pPr>
            <a:r>
              <a:rPr lang="en-US" dirty="0" smtClean="0"/>
              <a:t>System return calculation</a:t>
            </a:r>
          </a:p>
          <a:p>
            <a:pPr marL="514350" indent="-514350">
              <a:buFont typeface="+mj-lt"/>
              <a:buAutoNum type="arabicPeriod"/>
            </a:pPr>
            <a:r>
              <a:rPr lang="en-US" dirty="0" smtClean="0"/>
              <a:t>Equity curve calculation</a:t>
            </a:r>
          </a:p>
          <a:p>
            <a:pPr marL="514350" indent="-514350">
              <a:buFont typeface="+mj-lt"/>
              <a:buAutoNum type="arabicPeriod"/>
            </a:pPr>
            <a:r>
              <a:rPr lang="en-US" dirty="0" smtClean="0"/>
              <a:t>First Level Evaluation Metrics</a:t>
            </a:r>
          </a:p>
          <a:p>
            <a:pPr marL="914400" lvl="1" indent="-514350">
              <a:buFont typeface="+mj-lt"/>
              <a:buAutoNum type="arabicPeriod"/>
            </a:pPr>
            <a:r>
              <a:rPr lang="en-US" dirty="0" smtClean="0"/>
              <a:t>Annual return, CAGR, SHARPE, </a:t>
            </a:r>
            <a:r>
              <a:rPr lang="en-US" dirty="0" err="1" smtClean="0"/>
              <a:t>DrawDown</a:t>
            </a:r>
            <a:r>
              <a:rPr lang="en-US" dirty="0" smtClean="0"/>
              <a:t> etc.</a:t>
            </a:r>
          </a:p>
          <a:p>
            <a:pPr marL="514350" indent="-514350">
              <a:buFont typeface="+mj-lt"/>
              <a:buAutoNum type="arabicPeriod"/>
            </a:pPr>
            <a:r>
              <a:rPr lang="en-US" dirty="0" smtClean="0"/>
              <a:t>Second Level Evaluation Metric: </a:t>
            </a:r>
          </a:p>
          <a:p>
            <a:pPr marL="914400" lvl="1" indent="-514350">
              <a:buFont typeface="+mj-lt"/>
              <a:buAutoNum type="arabicPeriod"/>
            </a:pPr>
            <a:r>
              <a:rPr lang="en-US" dirty="0" smtClean="0"/>
              <a:t>White’s Reality Check</a:t>
            </a:r>
            <a:endParaRPr lang="en-US" dirty="0"/>
          </a:p>
        </p:txBody>
      </p:sp>
      <p:sp>
        <p:nvSpPr>
          <p:cNvPr id="5" name="Left Arrow 4"/>
          <p:cNvSpPr/>
          <p:nvPr/>
        </p:nvSpPr>
        <p:spPr>
          <a:xfrm>
            <a:off x="4191000" y="2057400"/>
            <a:ext cx="23500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a:t>
            </a:r>
            <a:endParaRPr lang="en-US" dirty="0"/>
          </a:p>
        </p:txBody>
      </p:sp>
      <p:sp>
        <p:nvSpPr>
          <p:cNvPr id="6" name="Left Arrow 5"/>
          <p:cNvSpPr/>
          <p:nvPr/>
        </p:nvSpPr>
        <p:spPr>
          <a:xfrm>
            <a:off x="5181600" y="2590800"/>
            <a:ext cx="23500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Learning</a:t>
            </a:r>
            <a:endParaRPr lang="en-US" dirty="0"/>
          </a:p>
        </p:txBody>
      </p:sp>
      <p:sp>
        <p:nvSpPr>
          <p:cNvPr id="4" name="Slide Number Placeholder 3"/>
          <p:cNvSpPr>
            <a:spLocks noGrp="1"/>
          </p:cNvSpPr>
          <p:nvPr>
            <p:ph type="sldNum" sz="quarter" idx="12"/>
          </p:nvPr>
        </p:nvSpPr>
        <p:spPr/>
        <p:txBody>
          <a:bodyPr/>
          <a:lstStyle/>
          <a:p>
            <a:fld id="{2D6936F8-3BFD-4599-8504-0B2E72207B88}" type="slidenum">
              <a:rPr lang="en-US" smtClean="0"/>
              <a:t>8</a:t>
            </a:fld>
            <a:endParaRPr lang="en-US"/>
          </a:p>
        </p:txBody>
      </p:sp>
    </p:spTree>
    <p:extLst>
      <p:ext uri="{BB962C8B-B14F-4D97-AF65-F5344CB8AC3E}">
        <p14:creationId xmlns:p14="http://schemas.microsoft.com/office/powerpoint/2010/main" val="146110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dfP_RegressionChannelSimple.xlsx</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2D6936F8-3BFD-4599-8504-0B2E72207B88}" type="slidenum">
              <a:rPr lang="en-US" smtClean="0"/>
              <a:t>9</a:t>
            </a:fld>
            <a:endParaRPr lang="en-US"/>
          </a:p>
        </p:txBody>
      </p:sp>
    </p:spTree>
    <p:extLst>
      <p:ext uri="{BB962C8B-B14F-4D97-AF65-F5344CB8AC3E}">
        <p14:creationId xmlns:p14="http://schemas.microsoft.com/office/powerpoint/2010/main" val="2692814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TotalTime>
  <Words>2111</Words>
  <Application>Microsoft Office PowerPoint</Application>
  <PresentationFormat>On-screen Show (4:3)</PresentationFormat>
  <Paragraphs>334</Paragraphs>
  <Slides>45</Slides>
  <Notes>4</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A trading program in Python</vt:lpstr>
      <vt:lpstr>Trading a series that reverts to the mean</vt:lpstr>
      <vt:lpstr>Lognormal vs Normal distributions</vt:lpstr>
      <vt:lpstr>The Empirical Rule and Chebyshev's Theorem for bell shaped distributions</vt:lpstr>
      <vt:lpstr>Example of a trading rule for the mean reverting series</vt:lpstr>
      <vt:lpstr>Example of a trading rule for the mean reverting series</vt:lpstr>
      <vt:lpstr>The Empirical Rule and Chebyshev's Theorem for any Shape of Distribution</vt:lpstr>
      <vt:lpstr>Parts of a back-testing trading program</vt:lpstr>
      <vt:lpstr>dfP_RegressionChannelSimple.xlsx</vt:lpstr>
      <vt:lpstr>RegressionChannelSimple.py</vt:lpstr>
      <vt:lpstr>Importing the modules</vt:lpstr>
      <vt:lpstr>Declaring variables</vt:lpstr>
      <vt:lpstr>Downloading and saving the data</vt:lpstr>
      <vt:lpstr>Reading  and store the data into a  well formed data frame</vt:lpstr>
      <vt:lpstr>Plotting the data</vt:lpstr>
      <vt:lpstr>Data pre-processing</vt:lpstr>
      <vt:lpstr>Signal Engineering</vt:lpstr>
      <vt:lpstr>Plotting the Signal</vt:lpstr>
      <vt:lpstr>Plotting the Signal</vt:lpstr>
      <vt:lpstr>Plotting the Signal</vt:lpstr>
      <vt:lpstr>Trading Rule for Going Long</vt:lpstr>
      <vt:lpstr>Calculating long contracts</vt:lpstr>
      <vt:lpstr>Trading rule for Going Short</vt:lpstr>
      <vt:lpstr>Calculating short contracts</vt:lpstr>
      <vt:lpstr>Calculating the total num_units or STANCE and the system returns</vt:lpstr>
      <vt:lpstr>Calculating system cumulative returns (2 ways)</vt:lpstr>
      <vt:lpstr>Calculating the system cumulative returns</vt:lpstr>
      <vt:lpstr>RESULTS: Plotting the system (vs market) cumulative returns </vt:lpstr>
      <vt:lpstr>Evaluation metrics calculation</vt:lpstr>
      <vt:lpstr>Annual Return</vt:lpstr>
      <vt:lpstr>Evaluation metrics: Annual Return</vt:lpstr>
      <vt:lpstr>CAGR</vt:lpstr>
      <vt:lpstr>Evaluation metrics: CAGR</vt:lpstr>
      <vt:lpstr>Sharpe Ratio</vt:lpstr>
      <vt:lpstr>Evaluation metrics: Sharpe ratio</vt:lpstr>
      <vt:lpstr>Profit Factor</vt:lpstr>
      <vt:lpstr>Maximum Draw Down</vt:lpstr>
      <vt:lpstr>Maximum Draw Down Program</vt:lpstr>
      <vt:lpstr>Calmar Ratio</vt:lpstr>
      <vt:lpstr>Information Coefficient</vt:lpstr>
      <vt:lpstr>Phik</vt:lpstr>
      <vt:lpstr>White’s Reality Check</vt:lpstr>
      <vt:lpstr>Returns.xlsx</vt:lpstr>
      <vt:lpstr>Conclusions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trading program in Python</dc:title>
  <dc:creator>ThinkPad</dc:creator>
  <cp:lastModifiedBy>rosario trigo</cp:lastModifiedBy>
  <cp:revision>124</cp:revision>
  <dcterms:created xsi:type="dcterms:W3CDTF">2019-01-14T03:53:47Z</dcterms:created>
  <dcterms:modified xsi:type="dcterms:W3CDTF">2023-09-14T13:35:47Z</dcterms:modified>
</cp:coreProperties>
</file>