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4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9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B019-3F73-43D4-86B0-0293F17B08E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B2C7-2D47-4967-8B17-DF6E9506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r/reversal.asp" TargetMode="External"/><Relationship Id="rId2" Type="http://schemas.openxmlformats.org/officeDocument/2006/relationships/hyperlink" Target="https://www.investopedia.com/terms/o/overvalue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r/rsi.asp" TargetMode="External"/><Relationship Id="rId5" Type="http://schemas.openxmlformats.org/officeDocument/2006/relationships/hyperlink" Target="https://www.investopedia.com/terms/u/undervalued.asp" TargetMode="External"/><Relationship Id="rId4" Type="http://schemas.openxmlformats.org/officeDocument/2006/relationships/hyperlink" Target="https://www.investopedia.com/terms/p/pullback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rticles/trading/07/adx-trend-indicator.asp" TargetMode="External"/><Relationship Id="rId2" Type="http://schemas.openxmlformats.org/officeDocument/2006/relationships/hyperlink" Target="https://www.investopedia.com/terms/t/trendtrading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investopedia.com/terms/a/adx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vestopedia.com/terms/m/momentum.as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e/entry-point.asp" TargetMode="External"/><Relationship Id="rId2" Type="http://schemas.openxmlformats.org/officeDocument/2006/relationships/hyperlink" Target="https://www.investopedia.com/trading/introduction-to-parabolic-s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p/parabolicindicator.asp" TargetMode="External"/><Relationship Id="rId5" Type="http://schemas.openxmlformats.org/officeDocument/2006/relationships/hyperlink" Target="https://www.investopedia.com/terms/t/trendline.asp" TargetMode="External"/><Relationship Id="rId4" Type="http://schemas.openxmlformats.org/officeDocument/2006/relationships/hyperlink" Target="https://www.investopedia.com/terms/a/adx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t/trending-market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Indicators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RSI ADX SAR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Relative Strength Index – RSI?</a:t>
            </a:r>
          </a:p>
          <a:p>
            <a:r>
              <a:rPr lang="en-US" dirty="0"/>
              <a:t>The relative strength index (RSI) is a momentum indicator that measures the magnitude of recent price changes to evaluate overbought or oversold conditions in the price of a stock or other asset. The RSI is displayed as an oscillator (a line graph that moves between two extremes) and can have a reading from 0 to 100. The indicator was originally developed by J. Welles Wilder Jr. and introduced in his seminal 1978 book, </a:t>
            </a:r>
            <a:r>
              <a:rPr lang="en-US" i="1" dirty="0"/>
              <a:t>New Concepts in Technical Trading Systems.</a:t>
            </a:r>
            <a:endParaRPr lang="en-US" dirty="0"/>
          </a:p>
          <a:p>
            <a:r>
              <a:rPr lang="en-US" dirty="0"/>
              <a:t>Traditional interpretation and usage of the RSI are that values of 70 or above indicate that a security is becoming overbought or </a:t>
            </a:r>
            <a:r>
              <a:rPr lang="en-US" u="sng" dirty="0">
                <a:hlinkClick r:id="rId2"/>
              </a:rPr>
              <a:t>overvalued</a:t>
            </a:r>
            <a:r>
              <a:rPr lang="en-US" dirty="0"/>
              <a:t> and may be primed for a trend </a:t>
            </a:r>
            <a:r>
              <a:rPr lang="en-US" u="sng" dirty="0">
                <a:hlinkClick r:id="rId3"/>
              </a:rPr>
              <a:t>reversal</a:t>
            </a:r>
            <a:r>
              <a:rPr lang="en-US" dirty="0"/>
              <a:t> or corrective </a:t>
            </a:r>
            <a:r>
              <a:rPr lang="en-US" u="sng" dirty="0">
                <a:hlinkClick r:id="rId4"/>
              </a:rPr>
              <a:t>pullback</a:t>
            </a:r>
            <a:r>
              <a:rPr lang="en-US" dirty="0"/>
              <a:t> in price. An RSI reading of 30 or below indicates an oversold or </a:t>
            </a:r>
            <a:r>
              <a:rPr lang="en-US" u="sng" dirty="0">
                <a:hlinkClick r:id="rId5"/>
              </a:rPr>
              <a:t>undervalued</a:t>
            </a:r>
            <a:r>
              <a:rPr lang="en-US" dirty="0"/>
              <a:t> condition.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6172200"/>
            <a:ext cx="464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https://www.investopedia.com/terms/r/rsi.asp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295401"/>
            <a:ext cx="7612467" cy="52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2800" y="5135940"/>
            <a:ext cx="1833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formula for </a:t>
            </a:r>
          </a:p>
          <a:p>
            <a:r>
              <a:rPr lang="en-US" sz="1200" dirty="0" smtClean="0"/>
              <a:t>ADX is very</a:t>
            </a:r>
          </a:p>
          <a:p>
            <a:r>
              <a:rPr lang="en-US" sz="1200" dirty="0" smtClean="0"/>
              <a:t>complex,</a:t>
            </a:r>
          </a:p>
          <a:p>
            <a:r>
              <a:rPr lang="en-US" sz="1200" dirty="0" smtClean="0"/>
              <a:t>This is why it is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dvisable to use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 trading package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uch as </a:t>
            </a:r>
            <a:r>
              <a:rPr lang="en-US" sz="1200" dirty="0" err="1" smtClean="0"/>
              <a:t>Talib</a:t>
            </a:r>
            <a:endParaRPr lang="en-US" sz="1200" dirty="0" smtClean="0"/>
          </a:p>
          <a:p>
            <a:r>
              <a:rPr lang="en-US" sz="1200" dirty="0"/>
              <a:t>t</a:t>
            </a:r>
            <a:r>
              <a:rPr lang="en-US" sz="1200" dirty="0" smtClean="0"/>
              <a:t>o calculate 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65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ADX values help traders identify the strongest and most profitable trends to trade. The values are also important for distinguishing between trending and non-trending conditions. Many traders will use ADX readings above 25 to suggest that the trend is strong enough for </a:t>
            </a:r>
            <a:r>
              <a:rPr lang="en-US" sz="2000" u="sng" dirty="0">
                <a:hlinkClick r:id="rId2"/>
              </a:rPr>
              <a:t>trend-trading</a:t>
            </a:r>
            <a:r>
              <a:rPr lang="en-US" sz="2000" dirty="0"/>
              <a:t> strategies. Conversely, when ADX is below 25, many will avoid trend-trading strategies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85800" y="60960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https://www.investopedia.com/articles/trading/07/adx-trend-indicator.asp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https://www.investopedia.com/terms/a/adx.asp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648075"/>
            <a:ext cx="4038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4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series of ADX peaks are also a visual representation of overall trend </a:t>
            </a:r>
            <a:r>
              <a:rPr lang="en-US" u="sng" dirty="0">
                <a:hlinkClick r:id="rId2"/>
              </a:rPr>
              <a:t>momentum</a:t>
            </a:r>
            <a:r>
              <a:rPr lang="en-US" dirty="0"/>
              <a:t>. ADX clearly indicates when the trend is gaining or losing momentum. Momentum is the velocity of price. A series of higher ADX peaks means trend momentum is increasing. A series of lower ADX peaks means trend momentum is decreasing. Any ADX peak above 25 is considered strong, even if it is a lower peak. In an uptrend, price can still rise on decreasing ADX momentum because overhead supply is eaten up as the trend progresses (Figure 5).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53556"/>
            <a:ext cx="4038600" cy="381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1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ADX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92" y="1600200"/>
            <a:ext cx="42472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62800" y="2286000"/>
            <a:ext cx="18331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formula for </a:t>
            </a:r>
          </a:p>
          <a:p>
            <a:r>
              <a:rPr lang="en-US" dirty="0" smtClean="0"/>
              <a:t>ADX is very</a:t>
            </a:r>
          </a:p>
          <a:p>
            <a:r>
              <a:rPr lang="en-US" dirty="0" smtClean="0"/>
              <a:t>complex,</a:t>
            </a:r>
          </a:p>
          <a:p>
            <a:r>
              <a:rPr lang="en-US" dirty="0" smtClean="0"/>
              <a:t>This is why it is</a:t>
            </a:r>
          </a:p>
          <a:p>
            <a:r>
              <a:rPr lang="en-US" dirty="0"/>
              <a:t>a</a:t>
            </a:r>
            <a:r>
              <a:rPr lang="en-US" dirty="0" smtClean="0"/>
              <a:t>dvisable to use</a:t>
            </a:r>
          </a:p>
          <a:p>
            <a:r>
              <a:rPr lang="en-US" dirty="0"/>
              <a:t>a</a:t>
            </a:r>
            <a:r>
              <a:rPr lang="en-US" dirty="0" smtClean="0"/>
              <a:t> trading package</a:t>
            </a:r>
          </a:p>
          <a:p>
            <a:r>
              <a:rPr lang="en-US" dirty="0"/>
              <a:t>s</a:t>
            </a:r>
            <a:r>
              <a:rPr lang="en-US" dirty="0" smtClean="0"/>
              <a:t>uch as </a:t>
            </a:r>
            <a:r>
              <a:rPr lang="en-US" dirty="0" err="1" smtClean="0"/>
              <a:t>Talib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calculate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parabolic SAR</a:t>
            </a:r>
            <a:r>
              <a:rPr lang="en-US" dirty="0"/>
              <a:t> indicator, developed by J. Wells Wilder, is used by traders to determine trend direction and potential reversals in price. The indicator uses a trailing stop and reverse method called "SAR," or stop and reverse, to identify suitable exit and </a:t>
            </a:r>
            <a:r>
              <a:rPr lang="en-US" u="sng" dirty="0">
                <a:hlinkClick r:id="rId3"/>
              </a:rPr>
              <a:t>entry points</a:t>
            </a:r>
            <a:r>
              <a:rPr lang="en-US" dirty="0"/>
              <a:t>. Traders also refer to the indicator as the parabolic stop and reverse, parabolic SAR, or PSAR</a:t>
            </a:r>
            <a:r>
              <a:rPr lang="en-US" dirty="0" smtClean="0"/>
              <a:t>.</a:t>
            </a:r>
          </a:p>
          <a:p>
            <a:r>
              <a:rPr lang="en-US" b="1" dirty="0"/>
              <a:t>For best results, traders should use the parabolic indicator with other technical indicators that indicate whether a market is trending or not, such as the </a:t>
            </a:r>
            <a:r>
              <a:rPr lang="en-US" b="1" u="sng" dirty="0">
                <a:hlinkClick r:id="rId4"/>
              </a:rPr>
              <a:t>average directional index</a:t>
            </a:r>
            <a:r>
              <a:rPr lang="en-US" b="1" dirty="0"/>
              <a:t> (ADX), a moving average or </a:t>
            </a:r>
            <a:r>
              <a:rPr lang="en-US" b="1" u="sng" dirty="0" err="1">
                <a:hlinkClick r:id="rId5"/>
              </a:rPr>
              <a:t>trendline</a:t>
            </a:r>
            <a:r>
              <a:rPr lang="en-US" b="1" dirty="0"/>
              <a:t>.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6211669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https://www.investopedia.com/terms/p/parabolicindicator.asp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88682"/>
            <a:ext cx="7101170" cy="404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6056" y="1219200"/>
            <a:ext cx="8344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parabolic SAR indicator appears on a chart as a series of dots, </a:t>
            </a:r>
          </a:p>
          <a:p>
            <a:r>
              <a:rPr lang="en-US" dirty="0" smtClean="0"/>
              <a:t>either above or below an asset's price, depending on the direction the price is moving. </a:t>
            </a:r>
          </a:p>
          <a:p>
            <a:r>
              <a:rPr lang="en-US" dirty="0" smtClean="0"/>
              <a:t>A dot is placed below the price when it is </a:t>
            </a:r>
            <a:r>
              <a:rPr lang="en-US" u="sng" dirty="0" smtClean="0">
                <a:hlinkClick r:id="rId3"/>
              </a:rPr>
              <a:t>trending</a:t>
            </a:r>
            <a:r>
              <a:rPr lang="en-US" dirty="0" smtClean="0"/>
              <a:t> upward, and </a:t>
            </a:r>
          </a:p>
          <a:p>
            <a:r>
              <a:rPr lang="en-US" dirty="0" smtClean="0"/>
              <a:t>above the price when it is trending downward.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70" y="1600200"/>
            <a:ext cx="45590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2800" y="2286000"/>
            <a:ext cx="18331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formula for </a:t>
            </a:r>
          </a:p>
          <a:p>
            <a:r>
              <a:rPr lang="en-US" dirty="0" smtClean="0"/>
              <a:t>SAR is very</a:t>
            </a:r>
          </a:p>
          <a:p>
            <a:r>
              <a:rPr lang="en-US" dirty="0" smtClean="0"/>
              <a:t>complex,</a:t>
            </a:r>
          </a:p>
          <a:p>
            <a:r>
              <a:rPr lang="en-US" dirty="0" smtClean="0"/>
              <a:t>This is why it is</a:t>
            </a:r>
          </a:p>
          <a:p>
            <a:r>
              <a:rPr lang="en-US" dirty="0"/>
              <a:t>a</a:t>
            </a:r>
            <a:r>
              <a:rPr lang="en-US" dirty="0" smtClean="0"/>
              <a:t>dvisable to use</a:t>
            </a:r>
          </a:p>
          <a:p>
            <a:r>
              <a:rPr lang="en-US" dirty="0"/>
              <a:t>a</a:t>
            </a:r>
            <a:r>
              <a:rPr lang="en-US" dirty="0" smtClean="0"/>
              <a:t> trading package</a:t>
            </a:r>
          </a:p>
          <a:p>
            <a:r>
              <a:rPr lang="en-US" dirty="0"/>
              <a:t>s</a:t>
            </a:r>
            <a:r>
              <a:rPr lang="en-US" dirty="0" smtClean="0"/>
              <a:t>uch as </a:t>
            </a:r>
            <a:r>
              <a:rPr lang="en-US" dirty="0" err="1" smtClean="0"/>
              <a:t>Talib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calculate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250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Technical Indicators</vt:lpstr>
      <vt:lpstr>RSI</vt:lpstr>
      <vt:lpstr>RSI</vt:lpstr>
      <vt:lpstr>ADX</vt:lpstr>
      <vt:lpstr>ADX</vt:lpstr>
      <vt:lpstr>ADX</vt:lpstr>
      <vt:lpstr>SAR</vt:lpstr>
      <vt:lpstr>SAR</vt:lpstr>
      <vt:lpstr>SAR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rosario trigo</cp:lastModifiedBy>
  <cp:revision>37</cp:revision>
  <dcterms:created xsi:type="dcterms:W3CDTF">2020-02-07T23:32:18Z</dcterms:created>
  <dcterms:modified xsi:type="dcterms:W3CDTF">2021-10-25T01:07:33Z</dcterms:modified>
</cp:coreProperties>
</file>