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5" r:id="rId6"/>
    <p:sldId id="261" r:id="rId7"/>
    <p:sldId id="273" r:id="rId8"/>
    <p:sldId id="275" r:id="rId9"/>
    <p:sldId id="274" r:id="rId10"/>
    <p:sldId id="280" r:id="rId11"/>
    <p:sldId id="282" r:id="rId12"/>
    <p:sldId id="279" r:id="rId13"/>
    <p:sldId id="264" r:id="rId14"/>
    <p:sldId id="271" r:id="rId15"/>
    <p:sldId id="270" r:id="rId16"/>
    <p:sldId id="281" r:id="rId17"/>
    <p:sldId id="268" r:id="rId18"/>
    <p:sldId id="269" r:id="rId19"/>
    <p:sldId id="276" r:id="rId20"/>
    <p:sldId id="278"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13" autoAdjust="0"/>
  </p:normalViewPr>
  <p:slideViewPr>
    <p:cSldViewPr>
      <p:cViewPr>
        <p:scale>
          <a:sx n="79" d="100"/>
          <a:sy n="79" d="100"/>
        </p:scale>
        <p:origin x="92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A2491-6BC3-4D84-8226-0E26EC5E46DF}" type="datetimeFigureOut">
              <a:rPr lang="en-US" smtClean="0"/>
              <a:t>12/9/2020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1B80B-07BC-4537-8E23-F075034921BE}" type="slidenum">
              <a:rPr lang="en-US" smtClean="0"/>
              <a:t>‹#›</a:t>
            </a:fld>
            <a:endParaRPr lang="en-US"/>
          </a:p>
        </p:txBody>
      </p:sp>
    </p:spTree>
    <p:extLst>
      <p:ext uri="{BB962C8B-B14F-4D97-AF65-F5344CB8AC3E}">
        <p14:creationId xmlns:p14="http://schemas.microsoft.com/office/powerpoint/2010/main" val="23970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per the </a:t>
            </a:r>
            <a:r>
              <a:rPr lang="en-US" sz="1200" dirty="0">
                <a:effectLst/>
                <a:latin typeface="Times New Roman" panose="02020603050405020304" pitchFamily="18" charset="0"/>
                <a:ea typeface="DengXian" panose="02010600030101010101" pitchFamily="2" charset="-122"/>
              </a:rPr>
              <a:t>2016 National Survey of Fishing, Hunting, and Wildlife-Associated Recreation</a:t>
            </a:r>
            <a:r>
              <a:rPr lang="en-US" sz="1200" kern="100" dirty="0">
                <a:latin typeface="Times New Roman" panose="02020603050405020304" pitchFamily="18" charset="0"/>
                <a:ea typeface="DengXian" panose="02010600030101010101" pitchFamily="2" charset="-122"/>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2</a:t>
            </a:fld>
            <a:endParaRPr lang="en-US"/>
          </a:p>
        </p:txBody>
      </p:sp>
    </p:spTree>
    <p:extLst>
      <p:ext uri="{BB962C8B-B14F-4D97-AF65-F5344CB8AC3E}">
        <p14:creationId xmlns:p14="http://schemas.microsoft.com/office/powerpoint/2010/main" val="156534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5</a:t>
            </a:fld>
            <a:endParaRPr lang="en-US"/>
          </a:p>
        </p:txBody>
      </p:sp>
    </p:spTree>
    <p:extLst>
      <p:ext uri="{BB962C8B-B14F-4D97-AF65-F5344CB8AC3E}">
        <p14:creationId xmlns:p14="http://schemas.microsoft.com/office/powerpoint/2010/main" val="334193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cost per person for this project was $43.58 x 4 = $174.32</a:t>
            </a:r>
          </a:p>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15</a:t>
            </a:fld>
            <a:endParaRPr lang="en-US"/>
          </a:p>
        </p:txBody>
      </p:sp>
    </p:spTree>
    <p:extLst>
      <p:ext uri="{BB962C8B-B14F-4D97-AF65-F5344CB8AC3E}">
        <p14:creationId xmlns:p14="http://schemas.microsoft.com/office/powerpoint/2010/main" val="425056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16</a:t>
            </a:fld>
            <a:endParaRPr lang="en-US"/>
          </a:p>
        </p:txBody>
      </p:sp>
    </p:spTree>
    <p:extLst>
      <p:ext uri="{BB962C8B-B14F-4D97-AF65-F5344CB8AC3E}">
        <p14:creationId xmlns:p14="http://schemas.microsoft.com/office/powerpoint/2010/main" val="403291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contributed to the schematic and board design. I did some tests using the </a:t>
            </a:r>
            <a:r>
              <a:rPr lang="en-US" dirty="0" err="1"/>
              <a:t>ATTiny</a:t>
            </a:r>
            <a:r>
              <a:rPr lang="en-US" dirty="0"/>
              <a:t> to control the servo motor, such as finding the PWM signal whose duty cycle is controlled by a 10K ohm potentiometer to get a clockwise rotation, counterclockwise rotation, and no rotation.</a:t>
            </a:r>
          </a:p>
        </p:txBody>
      </p:sp>
      <p:sp>
        <p:nvSpPr>
          <p:cNvPr id="4" name="Slide Number Placeholder 3"/>
          <p:cNvSpPr>
            <a:spLocks noGrp="1"/>
          </p:cNvSpPr>
          <p:nvPr>
            <p:ph type="sldNum" sz="quarter" idx="5"/>
          </p:nvPr>
        </p:nvSpPr>
        <p:spPr/>
        <p:txBody>
          <a:bodyPr/>
          <a:lstStyle/>
          <a:p>
            <a:fld id="{A771B80B-07BC-4537-8E23-F075034921BE}" type="slidenum">
              <a:rPr lang="en-US" smtClean="0"/>
              <a:t>17</a:t>
            </a:fld>
            <a:endParaRPr lang="en-US"/>
          </a:p>
        </p:txBody>
      </p:sp>
    </p:spTree>
    <p:extLst>
      <p:ext uri="{BB962C8B-B14F-4D97-AF65-F5344CB8AC3E}">
        <p14:creationId xmlns:p14="http://schemas.microsoft.com/office/powerpoint/2010/main" val="42105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18</a:t>
            </a:fld>
            <a:endParaRPr lang="en-US"/>
          </a:p>
        </p:txBody>
      </p:sp>
    </p:spTree>
    <p:extLst>
      <p:ext uri="{BB962C8B-B14F-4D97-AF65-F5344CB8AC3E}">
        <p14:creationId xmlns:p14="http://schemas.microsoft.com/office/powerpoint/2010/main" val="273043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19</a:t>
            </a:fld>
            <a:endParaRPr lang="en-US"/>
          </a:p>
        </p:txBody>
      </p:sp>
    </p:spTree>
    <p:extLst>
      <p:ext uri="{BB962C8B-B14F-4D97-AF65-F5344CB8AC3E}">
        <p14:creationId xmlns:p14="http://schemas.microsoft.com/office/powerpoint/2010/main" val="392688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20</a:t>
            </a:fld>
            <a:endParaRPr lang="en-US"/>
          </a:p>
        </p:txBody>
      </p:sp>
    </p:spTree>
    <p:extLst>
      <p:ext uri="{BB962C8B-B14F-4D97-AF65-F5344CB8AC3E}">
        <p14:creationId xmlns:p14="http://schemas.microsoft.com/office/powerpoint/2010/main" val="208074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21</a:t>
            </a:fld>
            <a:endParaRPr lang="en-US"/>
          </a:p>
        </p:txBody>
      </p:sp>
    </p:spTree>
    <p:extLst>
      <p:ext uri="{BB962C8B-B14F-4D97-AF65-F5344CB8AC3E}">
        <p14:creationId xmlns:p14="http://schemas.microsoft.com/office/powerpoint/2010/main" val="280653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ADA11F-D028-49FB-82E3-0E1313DD3B63}"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4D56A-C93A-40D2-9141-B9414923C23A}"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9DBB5C-B250-4D53-A29E-9F291E5530FC}"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201D8-B088-4678-984A-FD214388E10A}"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9C1AE-C5FE-403D-9616-252B3E939B9C}"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D47BFA-4EB7-4294-AD25-3525B2E09DD9}"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E5353-6553-4EBF-9B9C-C3D2CEEE1008}" type="datetime1">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F4387-5277-4EAA-92B7-DE343033E7F2}" type="datetime1">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07194-666B-4BD0-A4F4-35EDC7BC0905}" type="datetime1">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263B9-8873-4D4C-B12E-28C21EBAA17B}"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66D9D-EA79-4202-9BB1-C077CFDDBA88}"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324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6324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8C5A3-BB6E-4941-9169-FB16EF474FE6}" type="datetime1">
              <a:rPr lang="en-US" smtClean="0"/>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6B262-DE4B-41F2-8D27-37F2CF938D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4946072" y="1177636"/>
            <a:ext cx="3241964" cy="3241964"/>
          </a:xfrm>
          <a:prstGeom prst="ellipse">
            <a:avLst/>
          </a:prstGeom>
          <a:noFill/>
          <a:ln w="53975">
            <a:solidFill>
              <a:srgbClr val="77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0000"/>
              </a:solidFill>
            </a:endParaRPr>
          </a:p>
        </p:txBody>
      </p:sp>
      <p:sp>
        <p:nvSpPr>
          <p:cNvPr id="5" name="Oval 4"/>
          <p:cNvSpPr/>
          <p:nvPr/>
        </p:nvSpPr>
        <p:spPr>
          <a:xfrm>
            <a:off x="5029200" y="1267690"/>
            <a:ext cx="3089564" cy="3089564"/>
          </a:xfrm>
          <a:prstGeom prst="ellipse">
            <a:avLst/>
          </a:prstGeom>
          <a:solidFill>
            <a:srgbClr val="77A14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BC00"/>
              </a:solidFill>
              <a:effectLst>
                <a:outerShdw blurRad="38100" dist="38100" dir="2700000" algn="tl">
                  <a:srgbClr val="000000">
                    <a:alpha val="43137"/>
                  </a:srgbClr>
                </a:outerShdw>
              </a:effectLst>
            </a:endParaRPr>
          </a:p>
        </p:txBody>
      </p:sp>
      <p:sp>
        <p:nvSpPr>
          <p:cNvPr id="6" name="Title 6"/>
          <p:cNvSpPr txBox="1">
            <a:spLocks/>
          </p:cNvSpPr>
          <p:nvPr/>
        </p:nvSpPr>
        <p:spPr>
          <a:xfrm>
            <a:off x="4800600" y="2334490"/>
            <a:ext cx="35814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Smart Bird Feeder</a:t>
            </a:r>
          </a:p>
        </p:txBody>
      </p:sp>
      <p:pic>
        <p:nvPicPr>
          <p:cNvPr id="3" name="Picture 2" descr="Shape&#10;&#10;Description automatically generated">
            <a:extLst>
              <a:ext uri="{FF2B5EF4-FFF2-40B4-BE49-F238E27FC236}">
                <a16:creationId xmlns:a16="http://schemas.microsoft.com/office/drawing/2014/main" id="{5C0E3986-45B8-40D2-96BE-DCEE664E22E4}"/>
              </a:ext>
            </a:extLst>
          </p:cNvPr>
          <p:cNvPicPr>
            <a:picLocks noChangeAspect="1"/>
          </p:cNvPicPr>
          <p:nvPr/>
        </p:nvPicPr>
        <p:blipFill rotWithShape="1">
          <a:blip r:embed="rId3">
            <a:extLst>
              <a:ext uri="{28A0092B-C50C-407E-A947-70E740481C1C}">
                <a14:useLocalDpi xmlns:a14="http://schemas.microsoft.com/office/drawing/2010/main" val="0"/>
              </a:ext>
            </a:extLst>
          </a:blip>
          <a:srcRect t="53523"/>
          <a:stretch/>
        </p:blipFill>
        <p:spPr>
          <a:xfrm>
            <a:off x="0" y="6091905"/>
            <a:ext cx="9144000" cy="838200"/>
          </a:xfrm>
          <a:prstGeom prst="rect">
            <a:avLst/>
          </a:prstGeom>
        </p:spPr>
      </p:pic>
      <p:sp>
        <p:nvSpPr>
          <p:cNvPr id="8" name="Title 6">
            <a:extLst>
              <a:ext uri="{FF2B5EF4-FFF2-40B4-BE49-F238E27FC236}">
                <a16:creationId xmlns:a16="http://schemas.microsoft.com/office/drawing/2014/main" id="{767D6036-FABA-4AEC-97C8-99AE96A2F39A}"/>
              </a:ext>
            </a:extLst>
          </p:cNvPr>
          <p:cNvSpPr txBox="1">
            <a:spLocks/>
          </p:cNvSpPr>
          <p:nvPr/>
        </p:nvSpPr>
        <p:spPr>
          <a:xfrm>
            <a:off x="0" y="6019800"/>
            <a:ext cx="9144000" cy="838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Stevie Nicks and the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Zhous</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 Group 9 – 12/9/2020 – Version 1.0</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Stephanie “Stevie” Taylor, Calvin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Zeming</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Zhou, Nickolas Short</a:t>
            </a:r>
          </a:p>
        </p:txBody>
      </p:sp>
      <p:sp>
        <p:nvSpPr>
          <p:cNvPr id="2" name="Slide Number Placeholder 1">
            <a:extLst>
              <a:ext uri="{FF2B5EF4-FFF2-40B4-BE49-F238E27FC236}">
                <a16:creationId xmlns:a16="http://schemas.microsoft.com/office/drawing/2014/main" id="{C3DDA51E-6418-42FE-B598-7E296E7B54F9}"/>
              </a:ext>
            </a:extLst>
          </p:cNvPr>
          <p:cNvSpPr>
            <a:spLocks noGrp="1"/>
          </p:cNvSpPr>
          <p:nvPr>
            <p:ph type="sldNum" sz="quarter" idx="12"/>
          </p:nvPr>
        </p:nvSpPr>
        <p:spPr/>
        <p:txBody>
          <a:bodyPr/>
          <a:lstStyle/>
          <a:p>
            <a:fld id="{C806B262-DE4B-41F2-8D27-37F2CF938DE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r>
              <a:rPr lang="en-US" dirty="0">
                <a:solidFill>
                  <a:schemeClr val="tx1"/>
                </a:solidFill>
                <a:latin typeface="Times New Roman" panose="02020603050405020304" pitchFamily="18" charset="0"/>
                <a:cs typeface="Times New Roman" panose="02020603050405020304" pitchFamily="18" charset="0"/>
              </a:rPr>
              <a:t>Soft</a:t>
            </a:r>
            <a:r>
              <a:rPr lang="en-US" sz="4400" b="0" i="0" u="none" strike="noStrike" baseline="0" dirty="0">
                <a:solidFill>
                  <a:schemeClr val="tx1"/>
                </a:solidFill>
                <a:latin typeface="Times New Roman" panose="02020603050405020304" pitchFamily="18" charset="0"/>
                <a:cs typeface="Times New Roman" panose="02020603050405020304" pitchFamily="18" charset="0"/>
              </a:rPr>
              <a:t>ware (Overview)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57200" y="1646237"/>
            <a:ext cx="6324600" cy="4525963"/>
          </a:xfrm>
        </p:spPr>
        <p:txBody>
          <a:bodyPr/>
          <a:lstStyle/>
          <a:p>
            <a:pPr marL="0" indent="0" algn="l">
              <a:buNone/>
            </a:pPr>
            <a:r>
              <a:rPr lang="en-US" sz="2800" dirty="0">
                <a:latin typeface="Times New Roman" panose="02020603050405020304" pitchFamily="18" charset="0"/>
                <a:cs typeface="Times New Roman" panose="02020603050405020304" pitchFamily="18" charset="0"/>
              </a:rPr>
              <a:t>Utilized Arduino IDE for its good selection of built-in functions (</a:t>
            </a:r>
            <a:r>
              <a:rPr lang="en-US" sz="2800" dirty="0" err="1">
                <a:latin typeface="Times New Roman" panose="02020603050405020304" pitchFamily="18" charset="0"/>
                <a:cs typeface="Times New Roman" panose="02020603050405020304" pitchFamily="18" charset="0"/>
              </a:rPr>
              <a:t>analogRead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digitalWrite</a:t>
            </a:r>
            <a:r>
              <a:rPr lang="en-US" sz="2800" dirty="0">
                <a:latin typeface="Times New Roman" panose="02020603050405020304" pitchFamily="18" charset="0"/>
                <a:cs typeface="Times New Roman" panose="02020603050405020304" pitchFamily="18" charset="0"/>
              </a:rPr>
              <a:t>, etc.) as well as prepackaged libraries—namely the Servo library.</a:t>
            </a:r>
          </a:p>
          <a:p>
            <a:pPr marL="0" indent="0" algn="l">
              <a:buNone/>
            </a:pPr>
            <a:endParaRPr lang="en-US" sz="2800" dirty="0">
              <a:latin typeface="Times New Roman" panose="02020603050405020304" pitchFamily="18" charset="0"/>
              <a:cs typeface="Times New Roman" panose="02020603050405020304" pitchFamily="18" charset="0"/>
            </a:endParaRPr>
          </a:p>
          <a:p>
            <a:pPr marL="0" indent="0" algn="l">
              <a:buNone/>
            </a:pPr>
            <a:r>
              <a:rPr lang="en-US" sz="2800" dirty="0">
                <a:latin typeface="Times New Roman" panose="02020603050405020304" pitchFamily="18" charset="0"/>
                <a:cs typeface="Times New Roman" panose="02020603050405020304" pitchFamily="18" charset="0"/>
              </a:rPr>
              <a:t>Fairly simple program with few lines of code when using the IDE.</a:t>
            </a:r>
          </a:p>
          <a:p>
            <a:pPr marL="0" indent="0" algn="l">
              <a:buNone/>
            </a:pP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10</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311915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r>
              <a:rPr lang="en-US" dirty="0">
                <a:solidFill>
                  <a:schemeClr val="tx1"/>
                </a:solidFill>
                <a:latin typeface="Times New Roman" panose="02020603050405020304" pitchFamily="18" charset="0"/>
                <a:cs typeface="Times New Roman" panose="02020603050405020304" pitchFamily="18" charset="0"/>
              </a:rPr>
              <a:t>Soft</a:t>
            </a:r>
            <a:r>
              <a:rPr lang="en-US" sz="4400" b="0" i="0" u="none" strike="noStrike" baseline="0" dirty="0">
                <a:solidFill>
                  <a:schemeClr val="tx1"/>
                </a:solidFill>
                <a:latin typeface="Times New Roman" panose="02020603050405020304" pitchFamily="18" charset="0"/>
                <a:cs typeface="Times New Roman" panose="02020603050405020304" pitchFamily="18" charset="0"/>
              </a:rPr>
              <a:t>ware</a:t>
            </a:r>
            <a:br>
              <a:rPr lang="en-US" sz="4400" b="0" i="0" u="none" strike="noStrike" baseline="0" dirty="0">
                <a:solidFill>
                  <a:schemeClr val="tx1"/>
                </a:solidFill>
                <a:latin typeface="Times New Roman" panose="02020603050405020304" pitchFamily="18" charset="0"/>
                <a:cs typeface="Times New Roman" panose="02020603050405020304" pitchFamily="18" charset="0"/>
              </a:rPr>
            </a:br>
            <a:r>
              <a:rPr lang="en-US" sz="4400" b="0" i="0" u="none" strike="noStrike" baseline="0" dirty="0">
                <a:solidFill>
                  <a:schemeClr val="tx1"/>
                </a:solidFill>
                <a:latin typeface="Times New Roman" panose="02020603050405020304" pitchFamily="18" charset="0"/>
                <a:cs typeface="Times New Roman" panose="02020603050405020304" pitchFamily="18" charset="0"/>
              </a:rPr>
              <a:t>(Code)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685800" y="1752600"/>
            <a:ext cx="2590800" cy="4343400"/>
          </a:xfrm>
        </p:spPr>
        <p:txBody>
          <a:bodyPr>
            <a:noAutofit/>
          </a:bodyPr>
          <a:lstStyle/>
          <a:p>
            <a:pPr marL="0" indent="0" algn="l">
              <a:buNone/>
            </a:pPr>
            <a:r>
              <a:rPr lang="en-US" sz="1100" dirty="0"/>
              <a:t>// Some useful #defines</a:t>
            </a:r>
          </a:p>
          <a:p>
            <a:pPr marL="0" indent="0" algn="l">
              <a:buNone/>
            </a:pPr>
            <a:r>
              <a:rPr lang="en-US" sz="1100" dirty="0"/>
              <a:t>#define WT_MIN        100</a:t>
            </a:r>
          </a:p>
          <a:p>
            <a:pPr marL="0" indent="0" algn="l">
              <a:buNone/>
            </a:pPr>
            <a:r>
              <a:rPr lang="en-US" sz="1100" dirty="0"/>
              <a:t>#define WT_MAX        450</a:t>
            </a:r>
          </a:p>
          <a:p>
            <a:pPr marL="0" indent="0" algn="l">
              <a:buNone/>
            </a:pPr>
            <a:r>
              <a:rPr lang="en-US" sz="1100" dirty="0"/>
              <a:t>#define MIC_PIN       2</a:t>
            </a:r>
          </a:p>
          <a:p>
            <a:pPr marL="0" indent="0" algn="l">
              <a:buNone/>
            </a:pPr>
            <a:r>
              <a:rPr lang="en-US" sz="1100" dirty="0"/>
              <a:t>#define WEIGHT_PIN    A5</a:t>
            </a:r>
          </a:p>
          <a:p>
            <a:pPr marL="0" indent="0" algn="l">
              <a:buNone/>
            </a:pPr>
            <a:r>
              <a:rPr lang="en-US" sz="1100" dirty="0"/>
              <a:t>#define SERVO_PIN     3</a:t>
            </a:r>
          </a:p>
          <a:p>
            <a:pPr marL="0" indent="0" algn="l">
              <a:buNone/>
            </a:pPr>
            <a:r>
              <a:rPr lang="en-US" sz="1100" dirty="0"/>
              <a:t>#define TRAVEL_ANGLE  90</a:t>
            </a:r>
          </a:p>
          <a:p>
            <a:pPr marL="0" indent="0" algn="l">
              <a:buNone/>
            </a:pPr>
            <a:r>
              <a:rPr lang="en-US" sz="1100" dirty="0"/>
              <a:t>#define ANGLE         TRAVEL_ANGLE / 2</a:t>
            </a:r>
          </a:p>
          <a:p>
            <a:pPr marL="0" indent="0" algn="l">
              <a:buNone/>
            </a:pPr>
            <a:r>
              <a:rPr lang="en-US" sz="1100" dirty="0"/>
              <a:t>#define OPEN_TIME     1500</a:t>
            </a:r>
          </a:p>
          <a:p>
            <a:pPr marL="0" indent="0" algn="l">
              <a:buNone/>
            </a:pPr>
            <a:r>
              <a:rPr lang="en-US" sz="1100" dirty="0"/>
              <a:t>#define WAIT_TIME     30000</a:t>
            </a:r>
          </a:p>
          <a:p>
            <a:pPr marL="0" indent="0" algn="l">
              <a:buNone/>
            </a:pPr>
            <a:endParaRPr lang="en-US" sz="1100" dirty="0"/>
          </a:p>
          <a:p>
            <a:pPr marL="0" indent="0" algn="l">
              <a:buNone/>
            </a:pPr>
            <a:r>
              <a:rPr lang="en-US" sz="1100" dirty="0"/>
              <a:t>// Variables</a:t>
            </a:r>
          </a:p>
          <a:p>
            <a:pPr marL="0" indent="0" algn="l">
              <a:buNone/>
            </a:pPr>
            <a:r>
              <a:rPr lang="en-US" sz="1100" dirty="0"/>
              <a:t>Servo </a:t>
            </a:r>
            <a:r>
              <a:rPr lang="en-US" sz="1100" dirty="0" err="1"/>
              <a:t>gateServo</a:t>
            </a:r>
            <a:r>
              <a:rPr lang="en-US" sz="1100" dirty="0"/>
              <a:t>;</a:t>
            </a:r>
          </a:p>
          <a:p>
            <a:pPr marL="0" indent="0" algn="l">
              <a:buNone/>
            </a:pPr>
            <a:r>
              <a:rPr lang="en-US" sz="1100" dirty="0"/>
              <a:t>int </a:t>
            </a:r>
            <a:r>
              <a:rPr lang="en-US" sz="1100" dirty="0" err="1"/>
              <a:t>weightMeasurement</a:t>
            </a:r>
            <a:r>
              <a:rPr lang="en-US" sz="1100" dirty="0"/>
              <a:t> = 0; </a:t>
            </a:r>
          </a:p>
          <a:p>
            <a:pPr marL="0" indent="0" algn="l">
              <a:buNone/>
            </a:pPr>
            <a:endParaRPr lang="en-US" sz="1100" b="1" dirty="0"/>
          </a:p>
          <a:p>
            <a:pPr marL="0" indent="0">
              <a:buFont typeface="Arial" pitchFamily="34" charset="0"/>
              <a:buNone/>
            </a:pPr>
            <a:r>
              <a:rPr lang="en-US" sz="1100" dirty="0"/>
              <a:t>void setup() {</a:t>
            </a:r>
          </a:p>
          <a:p>
            <a:pPr marL="0" indent="0">
              <a:buFont typeface="Arial" pitchFamily="34" charset="0"/>
              <a:buNone/>
            </a:pPr>
            <a:r>
              <a:rPr lang="en-US" sz="1100" dirty="0"/>
              <a:t>    </a:t>
            </a:r>
            <a:r>
              <a:rPr lang="en-US" sz="1100" dirty="0" err="1"/>
              <a:t>gateServo.attach</a:t>
            </a:r>
            <a:r>
              <a:rPr lang="en-US" sz="1100" dirty="0"/>
              <a:t>(SERVO_PIN);</a:t>
            </a:r>
          </a:p>
          <a:p>
            <a:pPr marL="0" indent="0">
              <a:buFont typeface="Arial" pitchFamily="34" charset="0"/>
              <a:buNone/>
            </a:pPr>
            <a:r>
              <a:rPr lang="en-US" sz="1100" dirty="0"/>
              <a:t>    </a:t>
            </a:r>
            <a:r>
              <a:rPr lang="en-US" sz="1100" dirty="0" err="1"/>
              <a:t>pinMode</a:t>
            </a:r>
            <a:r>
              <a:rPr lang="en-US" sz="1100" dirty="0"/>
              <a:t>(WEIGHT_PIN, INPUT);</a:t>
            </a:r>
          </a:p>
          <a:p>
            <a:pPr marL="0" indent="0">
              <a:buFont typeface="Arial" pitchFamily="34" charset="0"/>
              <a:buNone/>
            </a:pPr>
            <a:r>
              <a:rPr lang="en-US" sz="1100" dirty="0"/>
              <a:t>    </a:t>
            </a:r>
            <a:r>
              <a:rPr lang="en-US" sz="1100" dirty="0" err="1"/>
              <a:t>pinMode</a:t>
            </a:r>
            <a:r>
              <a:rPr lang="en-US" sz="1100" dirty="0"/>
              <a:t>(MIC_PIN, INPUT);</a:t>
            </a:r>
          </a:p>
          <a:p>
            <a:pPr marL="0" indent="0">
              <a:buFont typeface="Arial" pitchFamily="34" charset="0"/>
              <a:buNone/>
            </a:pPr>
            <a:r>
              <a:rPr lang="en-US" sz="1100" dirty="0"/>
              <a:t>}</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11</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
        <p:nvSpPr>
          <p:cNvPr id="7" name="Content Placeholder 2">
            <a:extLst>
              <a:ext uri="{FF2B5EF4-FFF2-40B4-BE49-F238E27FC236}">
                <a16:creationId xmlns:a16="http://schemas.microsoft.com/office/drawing/2014/main" id="{3B558FE0-621B-4452-9E36-FA514CFD100E}"/>
              </a:ext>
            </a:extLst>
          </p:cNvPr>
          <p:cNvSpPr txBox="1">
            <a:spLocks/>
          </p:cNvSpPr>
          <p:nvPr/>
        </p:nvSpPr>
        <p:spPr>
          <a:xfrm>
            <a:off x="3429000" y="1752600"/>
            <a:ext cx="3352800" cy="441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b="1" dirty="0"/>
              <a:t>//in the loop the sensors are read and open the gate if requirements are met</a:t>
            </a:r>
          </a:p>
          <a:p>
            <a:pPr marL="0" indent="0">
              <a:buFont typeface="Arial" pitchFamily="34" charset="0"/>
              <a:buNone/>
            </a:pPr>
            <a:r>
              <a:rPr lang="en-US" sz="1100" dirty="0"/>
              <a:t>void loop() {</a:t>
            </a:r>
          </a:p>
          <a:p>
            <a:pPr marL="0" indent="0">
              <a:buFont typeface="Arial" pitchFamily="34" charset="0"/>
              <a:buNone/>
            </a:pPr>
            <a:r>
              <a:rPr lang="en-US" sz="1100" dirty="0"/>
              <a:t>    if(</a:t>
            </a:r>
            <a:r>
              <a:rPr lang="en-US" sz="1100" dirty="0" err="1"/>
              <a:t>digitalRead</a:t>
            </a:r>
            <a:r>
              <a:rPr lang="en-US" sz="1100" dirty="0"/>
              <a:t>(MIC_PIN)) {</a:t>
            </a:r>
          </a:p>
          <a:p>
            <a:pPr marL="0" indent="0">
              <a:buFont typeface="Arial" pitchFamily="34" charset="0"/>
              <a:buNone/>
            </a:pPr>
            <a:r>
              <a:rPr lang="en-US" sz="1100" dirty="0"/>
              <a:t>        </a:t>
            </a:r>
            <a:r>
              <a:rPr lang="en-US" sz="1100" dirty="0" err="1"/>
              <a:t>weightMeasurement</a:t>
            </a:r>
            <a:r>
              <a:rPr lang="en-US" sz="1100" dirty="0"/>
              <a:t> = </a:t>
            </a:r>
            <a:r>
              <a:rPr lang="en-US" sz="1100" dirty="0" err="1"/>
              <a:t>analogRead</a:t>
            </a:r>
            <a:r>
              <a:rPr lang="en-US" sz="1100" dirty="0"/>
              <a:t>(WEIGHT_PIN);</a:t>
            </a:r>
          </a:p>
          <a:p>
            <a:pPr marL="0" indent="0">
              <a:buFont typeface="Arial" pitchFamily="34" charset="0"/>
              <a:buNone/>
            </a:pPr>
            <a:r>
              <a:rPr lang="en-US" sz="1100" dirty="0"/>
              <a:t>        if( (WT_MIN &lt;= </a:t>
            </a:r>
            <a:r>
              <a:rPr lang="en-US" sz="1100" dirty="0" err="1"/>
              <a:t>weightMeasurement</a:t>
            </a:r>
            <a:r>
              <a:rPr lang="en-US" sz="1100" dirty="0"/>
              <a:t>) &amp;&amp;</a:t>
            </a:r>
          </a:p>
          <a:p>
            <a:pPr marL="0" indent="0">
              <a:buFont typeface="Arial" pitchFamily="34" charset="0"/>
              <a:buNone/>
            </a:pPr>
            <a:r>
              <a:rPr lang="en-US" sz="1100" dirty="0"/>
              <a:t>             (</a:t>
            </a:r>
            <a:r>
              <a:rPr lang="en-US" sz="1100" dirty="0" err="1"/>
              <a:t>weightMeasurement</a:t>
            </a:r>
            <a:r>
              <a:rPr lang="en-US" sz="1100" dirty="0"/>
              <a:t> &lt;= WT_MAX) ) {</a:t>
            </a:r>
          </a:p>
          <a:p>
            <a:pPr marL="0" indent="0">
              <a:buFont typeface="Arial" pitchFamily="34" charset="0"/>
              <a:buNone/>
            </a:pPr>
            <a:r>
              <a:rPr lang="en-US" sz="1100" dirty="0"/>
              <a:t>            </a:t>
            </a:r>
            <a:r>
              <a:rPr lang="en-US" sz="1100" dirty="0" err="1"/>
              <a:t>cycleChuteDoor</a:t>
            </a:r>
            <a:r>
              <a:rPr lang="en-US" sz="1100" dirty="0"/>
              <a:t>();</a:t>
            </a:r>
          </a:p>
          <a:p>
            <a:pPr marL="0" indent="0">
              <a:buFont typeface="Arial" pitchFamily="34" charset="0"/>
              <a:buNone/>
            </a:pPr>
            <a:r>
              <a:rPr lang="en-US" sz="1100" dirty="0"/>
              <a:t>        }</a:t>
            </a:r>
          </a:p>
          <a:p>
            <a:pPr marL="0" indent="0">
              <a:buFont typeface="Arial" pitchFamily="34" charset="0"/>
              <a:buNone/>
            </a:pPr>
            <a:r>
              <a:rPr lang="en-US" sz="1100" dirty="0"/>
              <a:t>        else delay(250);</a:t>
            </a:r>
          </a:p>
          <a:p>
            <a:pPr marL="0" indent="0">
              <a:buFont typeface="Arial" pitchFamily="34" charset="0"/>
              <a:buNone/>
            </a:pPr>
            <a:r>
              <a:rPr lang="en-US" sz="1100" dirty="0"/>
              <a:t>    }</a:t>
            </a:r>
          </a:p>
          <a:p>
            <a:pPr marL="0" indent="0">
              <a:buFont typeface="Arial" pitchFamily="34" charset="0"/>
              <a:buNone/>
            </a:pPr>
            <a:r>
              <a:rPr lang="en-US" sz="1100" dirty="0"/>
              <a:t>}</a:t>
            </a:r>
          </a:p>
          <a:p>
            <a:pPr marL="0" indent="0">
              <a:buFont typeface="Arial" pitchFamily="34" charset="0"/>
              <a:buNone/>
            </a:pPr>
            <a:endParaRPr lang="en-US" sz="1100" dirty="0"/>
          </a:p>
          <a:p>
            <a:pPr marL="0" indent="0">
              <a:buFont typeface="Arial" pitchFamily="34" charset="0"/>
              <a:buNone/>
            </a:pPr>
            <a:r>
              <a:rPr lang="en-US" sz="1100" b="1" dirty="0"/>
              <a:t>//for cycle chute door function the servo opens and closes</a:t>
            </a:r>
          </a:p>
          <a:p>
            <a:pPr marL="0" indent="0">
              <a:buFont typeface="Arial" pitchFamily="34" charset="0"/>
              <a:buNone/>
            </a:pPr>
            <a:r>
              <a:rPr lang="en-US" sz="1100" dirty="0"/>
              <a:t>void </a:t>
            </a:r>
            <a:r>
              <a:rPr lang="en-US" sz="1100" dirty="0" err="1"/>
              <a:t>cycleChuteDoor</a:t>
            </a:r>
            <a:r>
              <a:rPr lang="en-US" sz="1100" dirty="0"/>
              <a:t>() {</a:t>
            </a:r>
          </a:p>
          <a:p>
            <a:pPr marL="0" indent="0">
              <a:buFont typeface="Arial" pitchFamily="34" charset="0"/>
              <a:buNone/>
            </a:pPr>
            <a:r>
              <a:rPr lang="en-US" sz="1100" dirty="0"/>
              <a:t>    </a:t>
            </a:r>
            <a:r>
              <a:rPr lang="en-US" sz="1100" dirty="0" err="1"/>
              <a:t>myservo.write</a:t>
            </a:r>
            <a:r>
              <a:rPr lang="en-US" sz="1100" dirty="0"/>
              <a:t>(90-ANGLE);</a:t>
            </a:r>
          </a:p>
          <a:p>
            <a:pPr marL="0" indent="0">
              <a:buFont typeface="Arial" pitchFamily="34" charset="0"/>
              <a:buNone/>
            </a:pPr>
            <a:r>
              <a:rPr lang="en-US" sz="1100" dirty="0"/>
              <a:t>    delay(OPEN_TIME / 2);</a:t>
            </a:r>
          </a:p>
          <a:p>
            <a:pPr marL="0" indent="0">
              <a:buFont typeface="Arial" pitchFamily="34" charset="0"/>
              <a:buNone/>
            </a:pPr>
            <a:r>
              <a:rPr lang="en-US" sz="1100" dirty="0"/>
              <a:t>    </a:t>
            </a:r>
            <a:r>
              <a:rPr lang="en-US" sz="1100" dirty="0" err="1"/>
              <a:t>myservo.write</a:t>
            </a:r>
            <a:r>
              <a:rPr lang="en-US" sz="1100" dirty="0"/>
              <a:t>(90+ANGLE);</a:t>
            </a:r>
          </a:p>
          <a:p>
            <a:pPr marL="0" indent="0">
              <a:buFont typeface="Arial" pitchFamily="34" charset="0"/>
              <a:buNone/>
            </a:pPr>
            <a:r>
              <a:rPr lang="en-US" sz="1100" dirty="0"/>
              <a:t>    delay(OPEN_TIME / 2 + WAIT_TIME);</a:t>
            </a:r>
          </a:p>
          <a:p>
            <a:pPr marL="0" indent="0">
              <a:buFont typeface="Arial" pitchFamily="34" charset="0"/>
              <a:buNone/>
            </a:pPr>
            <a:r>
              <a:rPr lang="en-US" sz="1100" dirty="0"/>
              <a:t>}</a:t>
            </a:r>
          </a:p>
        </p:txBody>
      </p:sp>
    </p:spTree>
    <p:extLst>
      <p:ext uri="{BB962C8B-B14F-4D97-AF65-F5344CB8AC3E}">
        <p14:creationId xmlns:p14="http://schemas.microsoft.com/office/powerpoint/2010/main" val="312753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344483" y="304800"/>
            <a:ext cx="6629400" cy="1143000"/>
          </a:xfrm>
        </p:spPr>
        <p:txBody>
          <a:bodyPr>
            <a:normAutofit/>
          </a:bodyPr>
          <a:lstStyle/>
          <a:p>
            <a:r>
              <a:rPr lang="en-US" dirty="0">
                <a:latin typeface="Times New Roman" panose="02020603050405020304" pitchFamily="18" charset="0"/>
                <a:cs typeface="Times New Roman" panose="02020603050405020304" pitchFamily="18" charset="0"/>
              </a:rPr>
              <a:t>Design - CAD</a:t>
            </a: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12</a:t>
            </a:fld>
            <a:endParaRPr lang="en-US"/>
          </a:p>
        </p:txBody>
      </p:sp>
      <p:sp>
        <p:nvSpPr>
          <p:cNvPr id="6" name="Footer Placeholder 5">
            <a:extLst>
              <a:ext uri="{FF2B5EF4-FFF2-40B4-BE49-F238E27FC236}">
                <a16:creationId xmlns:a16="http://schemas.microsoft.com/office/drawing/2014/main" id="{1FB6E9F7-882F-4D64-BD9B-78E3D1D9B078}"/>
              </a:ext>
            </a:extLst>
          </p:cNvPr>
          <p:cNvSpPr>
            <a:spLocks noGrp="1"/>
          </p:cNvSpPr>
          <p:nvPr>
            <p:ph type="ftr" sz="quarter" idx="11"/>
          </p:nvPr>
        </p:nvSpPr>
        <p:spPr>
          <a:xfrm>
            <a:off x="-990600" y="6370637"/>
            <a:ext cx="2895600" cy="365125"/>
          </a:xfrm>
        </p:spPr>
        <p:txBody>
          <a:bodyPr/>
          <a:lstStyle/>
          <a:p>
            <a:r>
              <a:rPr lang="en-US" dirty="0"/>
              <a:t>CX</a:t>
            </a:r>
          </a:p>
        </p:txBody>
      </p:sp>
      <p:pic>
        <p:nvPicPr>
          <p:cNvPr id="7" name="Picture 6" descr="A picture containing indoor&#10;&#10;Description automatically generated">
            <a:extLst>
              <a:ext uri="{FF2B5EF4-FFF2-40B4-BE49-F238E27FC236}">
                <a16:creationId xmlns:a16="http://schemas.microsoft.com/office/drawing/2014/main" id="{9B790636-93E9-4D4F-9D9C-1FF5822BA96B}"/>
              </a:ext>
            </a:extLst>
          </p:cNvPr>
          <p:cNvPicPr>
            <a:picLocks noChangeAspect="1"/>
          </p:cNvPicPr>
          <p:nvPr/>
        </p:nvPicPr>
        <p:blipFill rotWithShape="1">
          <a:blip r:embed="rId3">
            <a:extLst>
              <a:ext uri="{28A0092B-C50C-407E-A947-70E740481C1C}">
                <a14:useLocalDpi xmlns:a14="http://schemas.microsoft.com/office/drawing/2010/main" val="0"/>
              </a:ext>
            </a:extLst>
          </a:blip>
          <a:srcRect l="4034" r="6092"/>
          <a:stretch/>
        </p:blipFill>
        <p:spPr>
          <a:xfrm>
            <a:off x="1219200" y="1487793"/>
            <a:ext cx="5410200" cy="262785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10CFB9D0-F0A6-4288-9792-C6E6D3CC2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4264272"/>
            <a:ext cx="5410200" cy="2185808"/>
          </a:xfrm>
          <a:prstGeom prst="rect">
            <a:avLst/>
          </a:prstGeom>
        </p:spPr>
      </p:pic>
    </p:spTree>
    <p:extLst>
      <p:ext uri="{BB962C8B-B14F-4D97-AF65-F5344CB8AC3E}">
        <p14:creationId xmlns:p14="http://schemas.microsoft.com/office/powerpoint/2010/main" val="300360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685800" y="-76200"/>
            <a:ext cx="6629400" cy="1143000"/>
          </a:xfrm>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Implementation - Schematic</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13</a:t>
            </a:fld>
            <a:endParaRPr lang="en-US"/>
          </a:p>
        </p:txBody>
      </p:sp>
      <p:sp>
        <p:nvSpPr>
          <p:cNvPr id="6" name="Footer Placeholder 5">
            <a:extLst>
              <a:ext uri="{FF2B5EF4-FFF2-40B4-BE49-F238E27FC236}">
                <a16:creationId xmlns:a16="http://schemas.microsoft.com/office/drawing/2014/main" id="{5297B28E-6707-4B6F-A3E2-983AE0138932}"/>
              </a:ext>
            </a:extLst>
          </p:cNvPr>
          <p:cNvSpPr>
            <a:spLocks noGrp="1"/>
          </p:cNvSpPr>
          <p:nvPr>
            <p:ph type="ftr" sz="quarter" idx="11"/>
          </p:nvPr>
        </p:nvSpPr>
        <p:spPr>
          <a:xfrm>
            <a:off x="-990600" y="6370637"/>
            <a:ext cx="2895600" cy="365125"/>
          </a:xfrm>
        </p:spPr>
        <p:txBody>
          <a:bodyPr/>
          <a:lstStyle/>
          <a:p>
            <a:r>
              <a:rPr lang="en-US" dirty="0"/>
              <a:t>CX</a:t>
            </a:r>
          </a:p>
        </p:txBody>
      </p:sp>
      <p:pic>
        <p:nvPicPr>
          <p:cNvPr id="9" name="Picture 8" descr="Diagram, schematic&#10;&#10;Description automatically generated">
            <a:extLst>
              <a:ext uri="{FF2B5EF4-FFF2-40B4-BE49-F238E27FC236}">
                <a16:creationId xmlns:a16="http://schemas.microsoft.com/office/drawing/2014/main" id="{3A88968B-CAB5-403F-B23C-7E7ED3EDC965}"/>
              </a:ext>
            </a:extLst>
          </p:cNvPr>
          <p:cNvPicPr>
            <a:picLocks noChangeAspect="1"/>
          </p:cNvPicPr>
          <p:nvPr/>
        </p:nvPicPr>
        <p:blipFill rotWithShape="1">
          <a:blip r:embed="rId3">
            <a:extLst>
              <a:ext uri="{28A0092B-C50C-407E-A947-70E740481C1C}">
                <a14:useLocalDpi xmlns:a14="http://schemas.microsoft.com/office/drawing/2010/main" val="0"/>
              </a:ext>
            </a:extLst>
          </a:blip>
          <a:srcRect l="2357" t="6593" r="2988" b="8497"/>
          <a:stretch/>
        </p:blipFill>
        <p:spPr>
          <a:xfrm>
            <a:off x="533401" y="838200"/>
            <a:ext cx="8153400" cy="5652872"/>
          </a:xfrm>
          <a:prstGeom prst="rect">
            <a:avLst/>
          </a:prstGeom>
        </p:spPr>
      </p:pic>
    </p:spTree>
    <p:extLst>
      <p:ext uri="{BB962C8B-B14F-4D97-AF65-F5344CB8AC3E}">
        <p14:creationId xmlns:p14="http://schemas.microsoft.com/office/powerpoint/2010/main" val="172907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Tools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E334AC-69B0-4476-829F-723CA7B2CC1A}"/>
              </a:ext>
            </a:extLst>
          </p:cNvPr>
          <p:cNvSpPr>
            <a:spLocks noGrp="1"/>
          </p:cNvSpPr>
          <p:nvPr>
            <p:ph idx="1"/>
          </p:nvPr>
        </p:nvSpPr>
        <p:spPr>
          <a:xfrm>
            <a:off x="685800" y="2385219"/>
            <a:ext cx="3810000" cy="2087562"/>
          </a:xfrm>
        </p:spPr>
        <p:txBody>
          <a:bodyPr>
            <a:normAutofit fontScale="92500" lnSpcReduction="10000"/>
          </a:bodyPr>
          <a:lstStyle/>
          <a:p>
            <a:pPr marL="0" indent="0" algn="l">
              <a:buNone/>
            </a:pPr>
            <a:r>
              <a:rPr lang="en-US" sz="3200" b="0" u="none" strike="noStrike" baseline="0" dirty="0">
                <a:latin typeface="Times New Roman" panose="02020603050405020304" pitchFamily="18" charset="0"/>
                <a:cs typeface="Times New Roman" panose="02020603050405020304" pitchFamily="18" charset="0"/>
              </a:rPr>
              <a:t>Hardware:</a:t>
            </a:r>
          </a:p>
          <a:p>
            <a:pPr algn="l"/>
            <a:r>
              <a:rPr lang="en-US" sz="3200" b="0" u="none" strike="noStrike" baseline="0" dirty="0">
                <a:latin typeface="Times New Roman" panose="02020603050405020304" pitchFamily="18" charset="0"/>
                <a:cs typeface="Times New Roman" panose="02020603050405020304" pitchFamily="18" charset="0"/>
              </a:rPr>
              <a:t>Oscilloscope</a:t>
            </a:r>
          </a:p>
          <a:p>
            <a:pPr algn="l"/>
            <a:r>
              <a:rPr lang="en-US" dirty="0">
                <a:latin typeface="Times New Roman" panose="02020603050405020304" pitchFamily="18" charset="0"/>
                <a:cs typeface="Times New Roman" panose="02020603050405020304" pitchFamily="18" charset="0"/>
              </a:rPr>
              <a:t>Digital Multimeter</a:t>
            </a:r>
          </a:p>
          <a:p>
            <a:pPr algn="l"/>
            <a:r>
              <a:rPr lang="en-US" dirty="0">
                <a:latin typeface="Times New Roman" panose="02020603050405020304" pitchFamily="18" charset="0"/>
                <a:cs typeface="Times New Roman" panose="02020603050405020304" pitchFamily="18" charset="0"/>
              </a:rPr>
              <a:t>Power Supply</a:t>
            </a:r>
          </a:p>
        </p:txBody>
      </p:sp>
      <p:pic>
        <p:nvPicPr>
          <p:cNvPr id="5" name="Picture 4">
            <a:extLst>
              <a:ext uri="{FF2B5EF4-FFF2-40B4-BE49-F238E27FC236}">
                <a16:creationId xmlns:a16="http://schemas.microsoft.com/office/drawing/2014/main" id="{E85C235A-D39D-4D10-AA4F-046FFC3C0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F23543F6-65F1-4CF4-8113-1BE3830D711B}"/>
              </a:ext>
            </a:extLst>
          </p:cNvPr>
          <p:cNvSpPr>
            <a:spLocks noGrp="1"/>
          </p:cNvSpPr>
          <p:nvPr>
            <p:ph type="sldNum" sz="quarter" idx="12"/>
          </p:nvPr>
        </p:nvSpPr>
        <p:spPr/>
        <p:txBody>
          <a:bodyPr/>
          <a:lstStyle/>
          <a:p>
            <a:fld id="{C806B262-DE4B-41F2-8D27-37F2CF938DE7}" type="slidenum">
              <a:rPr lang="en-US" smtClean="0"/>
              <a:pPr/>
              <a:t>14</a:t>
            </a:fld>
            <a:endParaRPr lang="en-US"/>
          </a:p>
        </p:txBody>
      </p:sp>
      <p:sp>
        <p:nvSpPr>
          <p:cNvPr id="6" name="Footer Placeholder 5">
            <a:extLst>
              <a:ext uri="{FF2B5EF4-FFF2-40B4-BE49-F238E27FC236}">
                <a16:creationId xmlns:a16="http://schemas.microsoft.com/office/drawing/2014/main" id="{88A6D16B-FADE-4476-BDEB-DEFB11022205}"/>
              </a:ext>
            </a:extLst>
          </p:cNvPr>
          <p:cNvSpPr>
            <a:spLocks noGrp="1"/>
          </p:cNvSpPr>
          <p:nvPr>
            <p:ph type="ftr" sz="quarter" idx="11"/>
          </p:nvPr>
        </p:nvSpPr>
        <p:spPr>
          <a:xfrm>
            <a:off x="-990600" y="6370637"/>
            <a:ext cx="2895600" cy="365125"/>
          </a:xfrm>
        </p:spPr>
        <p:txBody>
          <a:bodyPr/>
          <a:lstStyle/>
          <a:p>
            <a:r>
              <a:rPr lang="en-US" dirty="0"/>
              <a:t>CX</a:t>
            </a:r>
          </a:p>
        </p:txBody>
      </p:sp>
      <p:sp>
        <p:nvSpPr>
          <p:cNvPr id="7" name="TextBox 6">
            <a:extLst>
              <a:ext uri="{FF2B5EF4-FFF2-40B4-BE49-F238E27FC236}">
                <a16:creationId xmlns:a16="http://schemas.microsoft.com/office/drawing/2014/main" id="{FE9F61AD-AD9F-4FED-9A6D-500FB60B45A1}"/>
              </a:ext>
            </a:extLst>
          </p:cNvPr>
          <p:cNvSpPr txBox="1"/>
          <p:nvPr/>
        </p:nvSpPr>
        <p:spPr>
          <a:xfrm>
            <a:off x="4367706" y="2385219"/>
            <a:ext cx="3236784" cy="2539157"/>
          </a:xfrm>
          <a:prstGeom prst="rect">
            <a:avLst/>
          </a:prstGeom>
          <a:noFill/>
        </p:spPr>
        <p:txBody>
          <a:bodyPr wrap="none" rtlCol="0">
            <a:spAutoFit/>
          </a:bodyPr>
          <a:lstStyle/>
          <a:p>
            <a:pPr>
              <a:lnSpc>
                <a:spcPct val="90000"/>
              </a:lnSpc>
              <a:spcBef>
                <a:spcPct val="20000"/>
              </a:spcBef>
            </a:pPr>
            <a:r>
              <a:rPr lang="en-US" sz="3000" dirty="0">
                <a:solidFill>
                  <a:schemeClr val="bg2">
                    <a:lumMod val="25000"/>
                  </a:schemeClr>
                </a:solidFill>
                <a:latin typeface="Times New Roman" panose="02020603050405020304" pitchFamily="18" charset="0"/>
                <a:cs typeface="Times New Roman" panose="02020603050405020304" pitchFamily="18" charset="0"/>
              </a:rPr>
              <a:t>Software: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EagleCAD</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Fusion360</a:t>
            </a: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Arduino IDE</a:t>
            </a: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Microsoft Project</a:t>
            </a:r>
          </a:p>
        </p:txBody>
      </p:sp>
    </p:spTree>
    <p:extLst>
      <p:ext uri="{BB962C8B-B14F-4D97-AF65-F5344CB8AC3E}">
        <p14:creationId xmlns:p14="http://schemas.microsoft.com/office/powerpoint/2010/main" val="1305333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BOM</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99AFCCB-10C8-45AF-A056-ADF3EB441C4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76984" y="3017049"/>
            <a:ext cx="8790031" cy="1990196"/>
          </a:xfrm>
        </p:spPr>
      </p:pic>
      <p:pic>
        <p:nvPicPr>
          <p:cNvPr id="6" name="Picture 5">
            <a:extLst>
              <a:ext uri="{FF2B5EF4-FFF2-40B4-BE49-F238E27FC236}">
                <a16:creationId xmlns:a16="http://schemas.microsoft.com/office/drawing/2014/main" id="{D9951B88-79ED-4421-9F1E-A94AB3852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0227E7FC-AFC2-4451-80CA-79B41D917576}"/>
              </a:ext>
            </a:extLst>
          </p:cNvPr>
          <p:cNvSpPr>
            <a:spLocks noGrp="1"/>
          </p:cNvSpPr>
          <p:nvPr>
            <p:ph type="sldNum" sz="quarter" idx="12"/>
          </p:nvPr>
        </p:nvSpPr>
        <p:spPr/>
        <p:txBody>
          <a:bodyPr/>
          <a:lstStyle/>
          <a:p>
            <a:fld id="{C806B262-DE4B-41F2-8D27-37F2CF938DE7}" type="slidenum">
              <a:rPr lang="en-US" smtClean="0"/>
              <a:pPr/>
              <a:t>15</a:t>
            </a:fld>
            <a:endParaRPr lang="en-US"/>
          </a:p>
        </p:txBody>
      </p:sp>
      <p:sp>
        <p:nvSpPr>
          <p:cNvPr id="7" name="Footer Placeholder 5">
            <a:extLst>
              <a:ext uri="{FF2B5EF4-FFF2-40B4-BE49-F238E27FC236}">
                <a16:creationId xmlns:a16="http://schemas.microsoft.com/office/drawing/2014/main" id="{D694C948-62EF-41DB-8931-6578229A7D59}"/>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427551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Prior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72648"/>
            <a:ext cx="6629400" cy="1522952"/>
          </a:xfrm>
        </p:spPr>
        <p:txBody>
          <a:bodyPr>
            <a:normAutofit fontScale="62500" lnSpcReduction="20000"/>
          </a:bodyPr>
          <a:lstStyle/>
          <a:p>
            <a:pPr marL="0" indent="0" algn="l">
              <a:buNone/>
            </a:pPr>
            <a:r>
              <a:rPr lang="en-US" dirty="0">
                <a:latin typeface="Times New Roman" panose="02020603050405020304" pitchFamily="18" charset="0"/>
                <a:cs typeface="Times New Roman" panose="02020603050405020304" pitchFamily="18" charset="0"/>
              </a:rPr>
              <a:t>The competition for smart bird feeders are focused on bird watchers with smart cameras – none focus on smart selectivity in using weight to not feed squirrels and crows.</a:t>
            </a:r>
          </a:p>
          <a:p>
            <a:pPr marL="0" indent="0" algn="l">
              <a:buNone/>
            </a:pPr>
            <a:r>
              <a:rPr lang="en-US" dirty="0">
                <a:latin typeface="Times New Roman" panose="02020603050405020304" pitchFamily="18" charset="0"/>
                <a:cs typeface="Times New Roman" panose="02020603050405020304" pitchFamily="18" charset="0"/>
              </a:rPr>
              <a:t>These are currently in development, there is no existing smart bird feeder that a user can buy off the market.</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pic>
        <p:nvPicPr>
          <p:cNvPr id="7" name="Picture 6">
            <a:extLst>
              <a:ext uri="{FF2B5EF4-FFF2-40B4-BE49-F238E27FC236}">
                <a16:creationId xmlns:a16="http://schemas.microsoft.com/office/drawing/2014/main" id="{62E29751-7E9B-4146-A9A2-F5DD0AEA8EE8}"/>
              </a:ext>
            </a:extLst>
          </p:cNvPr>
          <p:cNvPicPr>
            <a:picLocks noChangeAspect="1"/>
          </p:cNvPicPr>
          <p:nvPr/>
        </p:nvPicPr>
        <p:blipFill>
          <a:blip r:embed="rId4"/>
          <a:stretch>
            <a:fillRect/>
          </a:stretch>
        </p:blipFill>
        <p:spPr>
          <a:xfrm>
            <a:off x="761999" y="2971768"/>
            <a:ext cx="7153523" cy="3470390"/>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16</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397947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D6F3-E18E-42C3-B5C2-4852526B749D}"/>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Contributions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4B5ED-F394-4538-A156-ED91E6DDE6DC}"/>
              </a:ext>
            </a:extLst>
          </p:cNvPr>
          <p:cNvSpPr>
            <a:spLocks noGrp="1"/>
          </p:cNvSpPr>
          <p:nvPr>
            <p:ph idx="1"/>
          </p:nvPr>
        </p:nvSpPr>
        <p:spPr>
          <a:xfrm>
            <a:off x="457200" y="1600200"/>
            <a:ext cx="6705600" cy="4191000"/>
          </a:xfrm>
        </p:spPr>
        <p:txBody>
          <a:bodyPr>
            <a:normAutofit fontScale="77500" lnSpcReduction="20000"/>
          </a:bodyPr>
          <a:lstStyle/>
          <a:p>
            <a:r>
              <a:rPr lang="en-US" sz="3200" b="0" i="1" u="none" strike="noStrike" baseline="0" dirty="0">
                <a:latin typeface="Times New Roman" panose="02020603050405020304" pitchFamily="18" charset="0"/>
                <a:cs typeface="Times New Roman" panose="02020603050405020304" pitchFamily="18" charset="0"/>
              </a:rPr>
              <a:t>Calvin – </a:t>
            </a:r>
            <a:r>
              <a:rPr lang="en-US" sz="3200" b="0" u="none" strike="noStrike" baseline="0" dirty="0">
                <a:latin typeface="Times New Roman" panose="02020603050405020304" pitchFamily="18" charset="0"/>
                <a:cs typeface="Times New Roman" panose="02020603050405020304" pitchFamily="18" charset="0"/>
              </a:rPr>
              <a:t>Schematic, </a:t>
            </a:r>
            <a:r>
              <a:rPr lang="en-US" dirty="0">
                <a:latin typeface="Times New Roman" panose="02020603050405020304" pitchFamily="18" charset="0"/>
                <a:cs typeface="Times New Roman" panose="02020603050405020304" pitchFamily="18" charset="0"/>
              </a:rPr>
              <a:t>board design, prototyping the </a:t>
            </a:r>
            <a:r>
              <a:rPr lang="en-US" dirty="0" err="1">
                <a:latin typeface="Times New Roman" panose="02020603050405020304" pitchFamily="18" charset="0"/>
                <a:cs typeface="Times New Roman" panose="02020603050405020304" pitchFamily="18" charset="0"/>
              </a:rPr>
              <a:t>ATTiny</a:t>
            </a:r>
            <a:r>
              <a:rPr lang="en-US" dirty="0">
                <a:latin typeface="Times New Roman" panose="02020603050405020304" pitchFamily="18" charset="0"/>
                <a:cs typeface="Times New Roman" panose="02020603050405020304" pitchFamily="18" charset="0"/>
              </a:rPr>
              <a:t> to control the servo motor</a:t>
            </a:r>
            <a:endParaRPr lang="en-US" sz="3200" b="0" u="none" strike="noStrike" baseline="0"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Stevie – </a:t>
            </a:r>
            <a:r>
              <a:rPr lang="en-US" dirty="0">
                <a:latin typeface="Times New Roman" panose="02020603050405020304" pitchFamily="18" charset="0"/>
                <a:cs typeface="Times New Roman" panose="02020603050405020304" pitchFamily="18" charset="0"/>
              </a:rPr>
              <a:t>Organizing, ordering parts, prototyping, writing</a:t>
            </a:r>
          </a:p>
          <a:p>
            <a:endParaRPr lang="en-US" i="1" dirty="0">
              <a:latin typeface="Times New Roman" panose="02020603050405020304" pitchFamily="18" charset="0"/>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Zeming</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Ordering parts, prototyping, writing</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Nick – </a:t>
            </a:r>
            <a:r>
              <a:rPr lang="en-US" dirty="0">
                <a:latin typeface="Times New Roman" panose="02020603050405020304" pitchFamily="18" charset="0"/>
                <a:cs typeface="Times New Roman" panose="02020603050405020304" pitchFamily="18" charset="0"/>
              </a:rPr>
              <a:t>Prototyping, coding, testing, board layout</a:t>
            </a:r>
          </a:p>
        </p:txBody>
      </p:sp>
      <p:pic>
        <p:nvPicPr>
          <p:cNvPr id="4" name="Picture 3">
            <a:extLst>
              <a:ext uri="{FF2B5EF4-FFF2-40B4-BE49-F238E27FC236}">
                <a16:creationId xmlns:a16="http://schemas.microsoft.com/office/drawing/2014/main" id="{1277042D-0BD1-4AB7-AD37-CA22BD126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74C9E313-DE36-46CD-8A03-E0AC827CBBEC}"/>
              </a:ext>
            </a:extLst>
          </p:cNvPr>
          <p:cNvSpPr>
            <a:spLocks noGrp="1"/>
          </p:cNvSpPr>
          <p:nvPr>
            <p:ph type="sldNum" sz="quarter" idx="12"/>
          </p:nvPr>
        </p:nvSpPr>
        <p:spPr/>
        <p:txBody>
          <a:bodyPr/>
          <a:lstStyle/>
          <a:p>
            <a:fld id="{C806B262-DE4B-41F2-8D27-37F2CF938DE7}" type="slidenum">
              <a:rPr lang="en-US" smtClean="0"/>
              <a:pPr/>
              <a:t>17</a:t>
            </a:fld>
            <a:endParaRPr lang="en-US"/>
          </a:p>
        </p:txBody>
      </p:sp>
      <p:sp>
        <p:nvSpPr>
          <p:cNvPr id="6" name="Footer Placeholder 5">
            <a:extLst>
              <a:ext uri="{FF2B5EF4-FFF2-40B4-BE49-F238E27FC236}">
                <a16:creationId xmlns:a16="http://schemas.microsoft.com/office/drawing/2014/main" id="{9706436D-3FD8-4E31-8693-A9804BD05C59}"/>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9527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Lessons Learned</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310869" y="1428024"/>
            <a:ext cx="7289575" cy="5105400"/>
          </a:xfrm>
        </p:spPr>
        <p:txBody>
          <a:bodyPr>
            <a:normAutofit fontScale="92500" lnSpcReduction="10000"/>
          </a:bodyPr>
          <a:lstStyle/>
          <a:p>
            <a:pPr algn="l"/>
            <a:r>
              <a:rPr lang="en-US" sz="2400" b="0" i="1" u="none" strike="noStrike" baseline="0" dirty="0">
                <a:latin typeface="Times New Roman" panose="02020603050405020304" pitchFamily="18" charset="0"/>
                <a:cs typeface="Times New Roman" panose="02020603050405020304" pitchFamily="18" charset="0"/>
              </a:rPr>
              <a:t>Calvin – </a:t>
            </a:r>
            <a:r>
              <a:rPr lang="en-US" sz="2400" dirty="0">
                <a:latin typeface="Times New Roman" panose="02020603050405020304" pitchFamily="18" charset="0"/>
                <a:cs typeface="Times New Roman" panose="02020603050405020304" pitchFamily="18" charset="0"/>
              </a:rPr>
              <a:t>Always view the datasheet of a part before purchasing it and use parts more suitable for prototyping. </a:t>
            </a:r>
          </a:p>
          <a:p>
            <a:pPr marL="0" indent="0" algn="l">
              <a:buNone/>
            </a:pPr>
            <a:endParaRPr lang="en-US" sz="2400" dirty="0">
              <a:latin typeface="Times New Roman" panose="02020603050405020304" pitchFamily="18" charset="0"/>
              <a:cs typeface="Times New Roman" panose="02020603050405020304" pitchFamily="18" charset="0"/>
            </a:endParaRPr>
          </a:p>
          <a:p>
            <a:pPr algn="l"/>
            <a:r>
              <a:rPr lang="en-US" sz="2400" i="1" dirty="0">
                <a:latin typeface="Times New Roman" panose="02020603050405020304" pitchFamily="18" charset="0"/>
                <a:cs typeface="Times New Roman" panose="02020603050405020304" pitchFamily="18" charset="0"/>
              </a:rPr>
              <a:t>Stevie</a:t>
            </a:r>
            <a:r>
              <a:rPr lang="en-US" sz="2400" dirty="0">
                <a:latin typeface="Times New Roman" panose="02020603050405020304" pitchFamily="18" charset="0"/>
                <a:cs typeface="Times New Roman" panose="02020603050405020304" pitchFamily="18" charset="0"/>
              </a:rPr>
              <a:t> – Do better research on parts before purchasing and check rubrics (i.e. client emails, paperwork explaining the requirements) before turning in homework (paperwork the client asked for).</a:t>
            </a:r>
          </a:p>
          <a:p>
            <a:pPr marL="0" indent="0" algn="l">
              <a:buNone/>
            </a:pPr>
            <a:endParaRPr lang="en-US" sz="2400" dirty="0">
              <a:latin typeface="Times New Roman" panose="02020603050405020304" pitchFamily="18" charset="0"/>
              <a:cs typeface="Times New Roman" panose="02020603050405020304" pitchFamily="18" charset="0"/>
            </a:endParaRPr>
          </a:p>
          <a:p>
            <a:pPr algn="l"/>
            <a:r>
              <a:rPr lang="en-US" sz="2400" i="1" dirty="0" err="1">
                <a:latin typeface="Times New Roman" panose="02020603050405020304" pitchFamily="18" charset="0"/>
                <a:cs typeface="Times New Roman" panose="02020603050405020304" pitchFamily="18" charset="0"/>
              </a:rPr>
              <a:t>Zeming</a:t>
            </a:r>
            <a:r>
              <a:rPr lang="en-US" sz="2400" dirty="0">
                <a:latin typeface="Times New Roman" panose="02020603050405020304" pitchFamily="18" charset="0"/>
                <a:cs typeface="Times New Roman" panose="02020603050405020304" pitchFamily="18" charset="0"/>
              </a:rPr>
              <a:t> - How to communicate effectively with teammates, look for electrical components, and design some simple PCBs.</a:t>
            </a:r>
          </a:p>
          <a:p>
            <a:pPr marL="0" indent="0" algn="l">
              <a:buNone/>
            </a:pPr>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Nick</a:t>
            </a:r>
            <a:r>
              <a:rPr lang="en-US" sz="2400" dirty="0">
                <a:latin typeface="Times New Roman" panose="02020603050405020304" pitchFamily="18" charset="0"/>
                <a:cs typeface="Times New Roman" panose="02020603050405020304" pitchFamily="18" charset="0"/>
              </a:rPr>
              <a:t> –Implement the 1-wire Debug functionality in the device to allow for outputting register values. </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18</a:t>
            </a:fld>
            <a:endParaRPr lang="en-US"/>
          </a:p>
        </p:txBody>
      </p:sp>
      <p:sp>
        <p:nvSpPr>
          <p:cNvPr id="6" name="Footer Placeholder 5">
            <a:extLst>
              <a:ext uri="{FF2B5EF4-FFF2-40B4-BE49-F238E27FC236}">
                <a16:creationId xmlns:a16="http://schemas.microsoft.com/office/drawing/2014/main" id="{4E25BE10-08B6-40FA-921D-6C5BAA2A2EE4}"/>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96100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Lessons Learned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Review</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a:bodyPr>
          <a:lstStyle/>
          <a:p>
            <a:pPr marL="514350" indent="-457200">
              <a:lnSpc>
                <a:spcPct val="107000"/>
              </a:lnSpc>
              <a:spcBef>
                <a:spcPts val="0"/>
              </a:spcBef>
            </a:pPr>
            <a:r>
              <a:rPr lang="en-US" dirty="0">
                <a:latin typeface="Times New Roman" panose="02020603050405020304" pitchFamily="18" charset="0"/>
                <a:cs typeface="Times New Roman" panose="02020603050405020304" pitchFamily="18" charset="0"/>
              </a:rPr>
              <a:t>Schematic:</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Need to add linear regulator and make sure voltage nets are applied properly.</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Add ISP header.</a:t>
            </a:r>
          </a:p>
          <a:p>
            <a:pPr marL="514350" indent="-457200">
              <a:lnSpc>
                <a:spcPct val="107000"/>
              </a:lnSpc>
              <a:spcBef>
                <a:spcPts val="0"/>
              </a:spcBef>
            </a:pPr>
            <a:r>
              <a:rPr lang="en-US" dirty="0">
                <a:latin typeface="Times New Roman" panose="02020603050405020304" pitchFamily="18" charset="0"/>
                <a:cs typeface="Times New Roman" panose="02020603050405020304" pitchFamily="18" charset="0"/>
              </a:rPr>
              <a:t>Board:</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Need thicker traces all around.</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Primarily surface mount components.</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Need to add stitching vias.</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19</a:t>
            </a:fld>
            <a:endParaRPr lang="en-US"/>
          </a:p>
        </p:txBody>
      </p:sp>
      <p:sp>
        <p:nvSpPr>
          <p:cNvPr id="6" name="Footer Placeholder 5">
            <a:extLst>
              <a:ext uri="{FF2B5EF4-FFF2-40B4-BE49-F238E27FC236}">
                <a16:creationId xmlns:a16="http://schemas.microsoft.com/office/drawing/2014/main" id="{FC5CE9E1-3554-451F-8981-7785F5DB01D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212654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32062" y="1347383"/>
            <a:ext cx="6324600" cy="4943610"/>
          </a:xfrm>
        </p:spPr>
        <p:txBody>
          <a:bodyPr>
            <a:noAutofit/>
          </a:bodyPr>
          <a:lstStyle/>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Crows and squirrels eat the seed meant for small birds in most commercial bird feeders on the market today</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gn="just">
              <a:spcBef>
                <a:spcPts val="0"/>
              </a:spcBef>
              <a:spcAft>
                <a:spcPts val="0"/>
              </a:spcAft>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3B3399B-B162-4158-9098-F6D28CDE3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CC2D2B5-D9DA-49DE-8F4E-F5965C79D240}"/>
              </a:ext>
            </a:extLst>
          </p:cNvPr>
          <p:cNvSpPr>
            <a:spLocks noGrp="1"/>
          </p:cNvSpPr>
          <p:nvPr>
            <p:ph type="sldNum" sz="quarter" idx="12"/>
          </p:nvPr>
        </p:nvSpPr>
        <p:spPr/>
        <p:txBody>
          <a:bodyPr/>
          <a:lstStyle/>
          <a:p>
            <a:fld id="{C806B262-DE4B-41F2-8D27-37F2CF938DE7}" type="slidenum">
              <a:rPr lang="en-US" smtClean="0"/>
              <a:pPr/>
              <a:t>2</a:t>
            </a:fld>
            <a:endParaRPr lang="en-US"/>
          </a:p>
        </p:txBody>
      </p:sp>
      <p:sp>
        <p:nvSpPr>
          <p:cNvPr id="8" name="Footer Placeholder 5">
            <a:extLst>
              <a:ext uri="{FF2B5EF4-FFF2-40B4-BE49-F238E27FC236}">
                <a16:creationId xmlns:a16="http://schemas.microsoft.com/office/drawing/2014/main" id="{4D364442-1AF5-4167-8487-3B355B05C389}"/>
              </a:ext>
            </a:extLst>
          </p:cNvPr>
          <p:cNvSpPr>
            <a:spLocks noGrp="1"/>
          </p:cNvSpPr>
          <p:nvPr>
            <p:ph type="ftr" sz="quarter" idx="11"/>
          </p:nvPr>
        </p:nvSpPr>
        <p:spPr>
          <a:xfrm>
            <a:off x="-990600" y="6370637"/>
            <a:ext cx="2895600" cy="365125"/>
          </a:xfrm>
        </p:spPr>
        <p:txBody>
          <a:bodyPr/>
          <a:lstStyle/>
          <a:p>
            <a:r>
              <a:rPr lang="en-US" dirty="0"/>
              <a:t>ST</a:t>
            </a:r>
          </a:p>
        </p:txBody>
      </p:sp>
      <p:sp>
        <p:nvSpPr>
          <p:cNvPr id="9" name="Content Placeholder 2">
            <a:extLst>
              <a:ext uri="{FF2B5EF4-FFF2-40B4-BE49-F238E27FC236}">
                <a16:creationId xmlns:a16="http://schemas.microsoft.com/office/drawing/2014/main" id="{093835DD-07B0-4498-940D-769BFBC68439}"/>
              </a:ext>
            </a:extLst>
          </p:cNvPr>
          <p:cNvSpPr txBox="1">
            <a:spLocks/>
          </p:cNvSpPr>
          <p:nvPr/>
        </p:nvSpPr>
        <p:spPr>
          <a:xfrm>
            <a:off x="559324" y="2869608"/>
            <a:ext cx="8127476" cy="3547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buFont typeface="Arial" pitchFamily="34" charset="0"/>
              <a:buNone/>
            </a:pPr>
            <a:endParaRPr lang="en-US" sz="24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Bef>
                <a:spcPts val="0"/>
              </a:spcBef>
              <a:buFont typeface="Arial" pitchFamily="34" charset="0"/>
              <a:buNone/>
            </a:pPr>
            <a:r>
              <a:rPr lang="en-US" kern="0" dirty="0">
                <a:latin typeface="Times New Roman" panose="02020603050405020304" pitchFamily="18" charset="0"/>
                <a:ea typeface="Times New Roman" panose="02020603050405020304" pitchFamily="18" charset="0"/>
                <a:cs typeface="Times New Roman" panose="02020603050405020304" pitchFamily="18" charset="0"/>
              </a:rPr>
              <a:t>Who is this a problem for?</a:t>
            </a:r>
            <a:endParaRPr lang="en-US" sz="2400" kern="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Bird watchers</a:t>
            </a:r>
          </a:p>
          <a:p>
            <a:pPr algn="just">
              <a:spcBef>
                <a:spcPts val="0"/>
              </a:spcBef>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Urbanites who suffer from inflammatory diseases or asthma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a:xfrm>
            <a:off x="1066800" y="1219200"/>
            <a:ext cx="6781800" cy="4648200"/>
          </a:xfrm>
        </p:spPr>
        <p:txBody>
          <a:bodyPr>
            <a:normAutofit/>
          </a:bodyPr>
          <a:lstStyle/>
          <a:p>
            <a:r>
              <a:rPr lang="en-US" dirty="0">
                <a:latin typeface="Times New Roman" panose="02020603050405020304" pitchFamily="18" charset="0"/>
                <a:cs typeface="Times New Roman" panose="02020603050405020304" pitchFamily="18" charset="0"/>
              </a:rPr>
              <a:t>Questions?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20</a:t>
            </a:fld>
            <a:endParaRPr lang="en-US"/>
          </a:p>
        </p:txBody>
      </p:sp>
      <p:sp>
        <p:nvSpPr>
          <p:cNvPr id="6" name="Footer Placeholder 5">
            <a:extLst>
              <a:ext uri="{FF2B5EF4-FFF2-40B4-BE49-F238E27FC236}">
                <a16:creationId xmlns:a16="http://schemas.microsoft.com/office/drawing/2014/main" id="{4C2FEDDF-8F1A-4C35-B137-C3F01FF3213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18471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a:xfrm>
            <a:off x="1066800" y="1219200"/>
            <a:ext cx="6781800" cy="4648200"/>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 to the demo!</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https://youtu.be/FhXBFi9wiv4</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https://youtu.be/82VhC-g9Ptc</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21</a:t>
            </a:fld>
            <a:endParaRPr lang="en-US"/>
          </a:p>
        </p:txBody>
      </p:sp>
      <p:sp>
        <p:nvSpPr>
          <p:cNvPr id="6" name="Footer Placeholder 5">
            <a:extLst>
              <a:ext uri="{FF2B5EF4-FFF2-40B4-BE49-F238E27FC236}">
                <a16:creationId xmlns:a16="http://schemas.microsoft.com/office/drawing/2014/main" id="{4C2FEDDF-8F1A-4C35-B137-C3F01FF3213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208832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9DF5-8674-44F7-9295-54E6C86231E3}"/>
              </a:ext>
            </a:extLst>
          </p:cNvPr>
          <p:cNvSpPr>
            <a:spLocks noGrp="1"/>
          </p:cNvSpPr>
          <p:nvPr>
            <p:ph type="title"/>
          </p:nvPr>
        </p:nvSpPr>
        <p:spPr/>
        <p:txBody>
          <a:bodyPr>
            <a:normAutofit/>
          </a:bodyPr>
          <a:lstStyle/>
          <a:p>
            <a:r>
              <a:rPr lang="en-US" dirty="0">
                <a:solidFill>
                  <a:schemeClr val="tx1"/>
                </a:solidFill>
                <a:effectLst/>
                <a:latin typeface="Times New Roman" panose="02020603050405020304" pitchFamily="18" charset="0"/>
                <a:cs typeface="Times New Roman" panose="02020603050405020304" pitchFamily="18" charset="0"/>
              </a:rPr>
              <a:t>Motivation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BB4DC-6172-498C-B61A-1FA6754AF629}"/>
              </a:ext>
            </a:extLst>
          </p:cNvPr>
          <p:cNvSpPr>
            <a:spLocks noGrp="1"/>
          </p:cNvSpPr>
          <p:nvPr>
            <p:ph idx="1"/>
          </p:nvPr>
        </p:nvSpPr>
        <p:spPr>
          <a:xfrm>
            <a:off x="432232" y="1274233"/>
            <a:ext cx="6581522" cy="1676400"/>
          </a:xfrm>
        </p:spPr>
        <p:txBody>
          <a:bodyPr>
            <a:normAutofit lnSpcReduction="10000"/>
          </a:bodyPr>
          <a:lstStyle/>
          <a:p>
            <a:pPr marL="0" indent="0">
              <a:buNone/>
            </a:pPr>
            <a:r>
              <a:rPr lang="en-US" sz="2400" kern="0" dirty="0">
                <a:latin typeface="Times New Roman" panose="02020603050405020304" pitchFamily="18" charset="0"/>
                <a:cs typeface="Times New Roman" panose="02020603050405020304" pitchFamily="18" charset="0"/>
              </a:rPr>
              <a:t>An easy way for bird watchers to feed small birds.</a:t>
            </a:r>
          </a:p>
          <a:p>
            <a:pPr marL="0" indent="0">
              <a:buNone/>
            </a:pPr>
            <a:endParaRPr lang="en-US" sz="2400" kern="0" dirty="0">
              <a:latin typeface="Times New Roman" panose="02020603050405020304" pitchFamily="18" charset="0"/>
              <a:cs typeface="Times New Roman" panose="02020603050405020304" pitchFamily="18" charset="0"/>
            </a:endParaRPr>
          </a:p>
          <a:p>
            <a:pPr marL="0" indent="0">
              <a:buNone/>
            </a:pPr>
            <a:r>
              <a:rPr lang="en-US" sz="2400" kern="0" dirty="0">
                <a:latin typeface="Times New Roman" panose="02020603050405020304" pitchFamily="18" charset="0"/>
                <a:cs typeface="Times New Roman" panose="02020603050405020304" pitchFamily="18" charset="0"/>
              </a:rPr>
              <a:t>It is important because the species richness of urban ecology is what keeps us healthier.</a:t>
            </a:r>
          </a:p>
        </p:txBody>
      </p:sp>
      <p:pic>
        <p:nvPicPr>
          <p:cNvPr id="5" name="Picture 4">
            <a:extLst>
              <a:ext uri="{FF2B5EF4-FFF2-40B4-BE49-F238E27FC236}">
                <a16:creationId xmlns:a16="http://schemas.microsoft.com/office/drawing/2014/main" id="{30A03B6A-E73E-4774-A4D0-CA431DE8E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53200"/>
            <a:ext cx="2667000" cy="308889"/>
          </a:xfrm>
          <a:prstGeom prst="rect">
            <a:avLst/>
          </a:prstGeom>
        </p:spPr>
      </p:pic>
      <p:sp>
        <p:nvSpPr>
          <p:cNvPr id="7" name="TextBox 6">
            <a:extLst>
              <a:ext uri="{FF2B5EF4-FFF2-40B4-BE49-F238E27FC236}">
                <a16:creationId xmlns:a16="http://schemas.microsoft.com/office/drawing/2014/main" id="{533BEF23-DA94-44CE-9A13-733EB153615B}"/>
              </a:ext>
            </a:extLst>
          </p:cNvPr>
          <p:cNvSpPr txBox="1"/>
          <p:nvPr/>
        </p:nvSpPr>
        <p:spPr>
          <a:xfrm>
            <a:off x="609600" y="6153646"/>
            <a:ext cx="4851832" cy="553998"/>
          </a:xfrm>
          <a:prstGeom prst="rect">
            <a:avLst/>
          </a:prstGeom>
          <a:noFill/>
        </p:spPr>
        <p:txBody>
          <a:bodyPr wrap="square" rtlCol="0">
            <a:spAutoFit/>
          </a:bodyPr>
          <a:lstStyle/>
          <a:p>
            <a:r>
              <a:rPr lang="en-US" sz="1000" dirty="0" err="1">
                <a:effectLst/>
                <a:latin typeface="Arial" panose="020B0604020202020204" pitchFamily="34" charset="0"/>
              </a:rPr>
              <a:t>Ostfeld</a:t>
            </a:r>
            <a:r>
              <a:rPr lang="en-US" sz="1000" dirty="0">
                <a:effectLst/>
                <a:latin typeface="Arial" panose="020B0604020202020204" pitchFamily="34" charset="0"/>
              </a:rPr>
              <a:t> &amp; </a:t>
            </a:r>
            <a:r>
              <a:rPr lang="en-US" sz="1000" dirty="0" err="1">
                <a:effectLst/>
                <a:latin typeface="Arial" panose="020B0604020202020204" pitchFamily="34" charset="0"/>
              </a:rPr>
              <a:t>Keesing</a:t>
            </a:r>
            <a:r>
              <a:rPr lang="en-US" sz="1000" dirty="0">
                <a:effectLst/>
                <a:latin typeface="Arial" panose="020B0604020202020204" pitchFamily="34" charset="0"/>
              </a:rPr>
              <a:t>. 2000. Biodiversity and disease risk: the case of Lyme disease. Con. Bio. 14:722-728.</a:t>
            </a:r>
          </a:p>
          <a:p>
            <a:endParaRPr lang="en-US" sz="1000" dirty="0"/>
          </a:p>
        </p:txBody>
      </p:sp>
      <p:pic>
        <p:nvPicPr>
          <p:cNvPr id="8" name="Picture 7">
            <a:extLst>
              <a:ext uri="{FF2B5EF4-FFF2-40B4-BE49-F238E27FC236}">
                <a16:creationId xmlns:a16="http://schemas.microsoft.com/office/drawing/2014/main" id="{FA0D356F-7798-4B4A-B076-66EA87AAB50F}"/>
              </a:ext>
            </a:extLst>
          </p:cNvPr>
          <p:cNvPicPr>
            <a:picLocks noChangeAspect="1"/>
          </p:cNvPicPr>
          <p:nvPr/>
        </p:nvPicPr>
        <p:blipFill>
          <a:blip r:embed="rId3"/>
          <a:stretch>
            <a:fillRect/>
          </a:stretch>
        </p:blipFill>
        <p:spPr>
          <a:xfrm>
            <a:off x="1752600" y="2972886"/>
            <a:ext cx="4926789" cy="2990851"/>
          </a:xfrm>
          <a:prstGeom prst="rect">
            <a:avLst/>
          </a:prstGeom>
        </p:spPr>
      </p:pic>
      <p:sp>
        <p:nvSpPr>
          <p:cNvPr id="4" name="Slide Number Placeholder 3">
            <a:extLst>
              <a:ext uri="{FF2B5EF4-FFF2-40B4-BE49-F238E27FC236}">
                <a16:creationId xmlns:a16="http://schemas.microsoft.com/office/drawing/2014/main" id="{743E191F-1ED2-47EF-82E6-735111CDAFE4}"/>
              </a:ext>
            </a:extLst>
          </p:cNvPr>
          <p:cNvSpPr>
            <a:spLocks noGrp="1"/>
          </p:cNvSpPr>
          <p:nvPr>
            <p:ph type="sldNum" sz="quarter" idx="12"/>
          </p:nvPr>
        </p:nvSpPr>
        <p:spPr/>
        <p:txBody>
          <a:bodyPr/>
          <a:lstStyle/>
          <a:p>
            <a:fld id="{C806B262-DE4B-41F2-8D27-37F2CF938DE7}" type="slidenum">
              <a:rPr lang="en-US" smtClean="0"/>
              <a:pPr/>
              <a:t>3</a:t>
            </a:fld>
            <a:endParaRPr lang="en-US"/>
          </a:p>
        </p:txBody>
      </p:sp>
      <p:sp>
        <p:nvSpPr>
          <p:cNvPr id="6" name="Footer Placeholder 5">
            <a:extLst>
              <a:ext uri="{FF2B5EF4-FFF2-40B4-BE49-F238E27FC236}">
                <a16:creationId xmlns:a16="http://schemas.microsoft.com/office/drawing/2014/main" id="{6B7DA70A-89D4-4ACE-BBD2-40225A757AE7}"/>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138065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F0A-63AC-44CC-882C-1EC8586A93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Concept of Operation</a:t>
            </a:r>
          </a:p>
        </p:txBody>
      </p:sp>
      <p:sp>
        <p:nvSpPr>
          <p:cNvPr id="3" name="Content Placeholder 2">
            <a:extLst>
              <a:ext uri="{FF2B5EF4-FFF2-40B4-BE49-F238E27FC236}">
                <a16:creationId xmlns:a16="http://schemas.microsoft.com/office/drawing/2014/main" id="{A2CD3AE9-A0B9-49FE-ADFE-B7DFEA16F7E5}"/>
              </a:ext>
            </a:extLst>
          </p:cNvPr>
          <p:cNvSpPr>
            <a:spLocks noGrp="1"/>
          </p:cNvSpPr>
          <p:nvPr>
            <p:ph idx="1"/>
          </p:nvPr>
        </p:nvSpPr>
        <p:spPr>
          <a:xfrm>
            <a:off x="457200" y="1429776"/>
            <a:ext cx="8305800" cy="4853526"/>
          </a:xfrm>
        </p:spPr>
        <p:txBody>
          <a:bodyPr>
            <a:normAutofit fontScale="92500" lnSpcReduction="20000"/>
          </a:bodyPr>
          <a:lstStyle/>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was designed to dispense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bird feed to birds when a small bird is “detected”.</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detects the small bird if it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mounts onto the perch where the force sensor is affixed if it weighs less</a:t>
            </a:r>
          </a:p>
          <a:p>
            <a:pPr marL="0" indent="0">
              <a:lnSpc>
                <a:spcPct val="110000"/>
              </a:lnSpc>
              <a:buNone/>
            </a:pPr>
            <a:r>
              <a:rPr lang="en-US" sz="2400" kern="0" dirty="0">
                <a:latin typeface="Times New Roman" panose="02020603050405020304" pitchFamily="18" charset="0"/>
                <a:cs typeface="Times New Roman" panose="02020603050405020304" pitchFamily="18" charset="0"/>
              </a:rPr>
              <a:t>than 500g and if the bird’s chirping is audible to the microphone and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above 50Hz.</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After a bird is detected, the servo motor will rotate +90 degrees to</a:t>
            </a:r>
          </a:p>
          <a:p>
            <a:pPr marL="0" indent="0">
              <a:lnSpc>
                <a:spcPct val="110000"/>
              </a:lnSpc>
              <a:buNone/>
            </a:pPr>
            <a:r>
              <a:rPr lang="en-US" sz="2400" kern="0" dirty="0">
                <a:latin typeface="Times New Roman" panose="02020603050405020304" pitchFamily="18" charset="0"/>
                <a:cs typeface="Times New Roman" panose="02020603050405020304" pitchFamily="18" charset="0"/>
              </a:rPr>
              <a:t>open a gate to the bird feed reservoir, and bird feed will fall into a</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basin. Less than one second after the gate has opened, the motor will</a:t>
            </a:r>
          </a:p>
          <a:p>
            <a:pPr marL="0" indent="0">
              <a:lnSpc>
                <a:spcPct val="110000"/>
              </a:lnSpc>
              <a:buNone/>
            </a:pPr>
            <a:r>
              <a:rPr lang="en-US" sz="2400" kern="0" dirty="0">
                <a:latin typeface="Times New Roman" panose="02020603050405020304" pitchFamily="18" charset="0"/>
                <a:cs typeface="Times New Roman" panose="02020603050405020304" pitchFamily="18" charset="0"/>
              </a:rPr>
              <a:t>close the gate with a -90 degree rotation to stop the flow of bird feed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and return to its original position.</a:t>
            </a:r>
          </a:p>
        </p:txBody>
      </p:sp>
      <p:pic>
        <p:nvPicPr>
          <p:cNvPr id="5" name="Picture 4">
            <a:extLst>
              <a:ext uri="{FF2B5EF4-FFF2-40B4-BE49-F238E27FC236}">
                <a16:creationId xmlns:a16="http://schemas.microsoft.com/office/drawing/2014/main" id="{AFF789E2-B0C8-43E8-8708-F263EC8F3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1812E259-F835-4C5E-8CA9-4D4EFDA7EA82}"/>
              </a:ext>
            </a:extLst>
          </p:cNvPr>
          <p:cNvSpPr>
            <a:spLocks noGrp="1"/>
          </p:cNvSpPr>
          <p:nvPr>
            <p:ph type="sldNum" sz="quarter" idx="12"/>
          </p:nvPr>
        </p:nvSpPr>
        <p:spPr/>
        <p:txBody>
          <a:bodyPr/>
          <a:lstStyle/>
          <a:p>
            <a:fld id="{C806B262-DE4B-41F2-8D27-37F2CF938DE7}" type="slidenum">
              <a:rPr lang="en-US" smtClean="0"/>
              <a:pPr/>
              <a:t>4</a:t>
            </a:fld>
            <a:endParaRPr lang="en-US"/>
          </a:p>
        </p:txBody>
      </p:sp>
      <p:sp>
        <p:nvSpPr>
          <p:cNvPr id="7" name="Footer Placeholder 5">
            <a:extLst>
              <a:ext uri="{FF2B5EF4-FFF2-40B4-BE49-F238E27FC236}">
                <a16:creationId xmlns:a16="http://schemas.microsoft.com/office/drawing/2014/main" id="{11D0F55E-261F-48BC-AE89-082CB3736E1A}"/>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91166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03337"/>
            <a:ext cx="6705600" cy="2590800"/>
          </a:xfrm>
        </p:spPr>
        <p:txBody>
          <a:bodyPr>
            <a:normAutofit/>
          </a:bodyPr>
          <a:lstStyle/>
          <a:p>
            <a:pPr marL="0" indent="0" algn="l">
              <a:buNone/>
            </a:pPr>
            <a:r>
              <a:rPr lang="en-US" sz="2400" dirty="0">
                <a:latin typeface="Times New Roman" panose="02020603050405020304" pitchFamily="18" charset="0"/>
                <a:cs typeface="Times New Roman" panose="02020603050405020304" pitchFamily="18" charset="0"/>
              </a:rPr>
              <a:t>Bird feeders already available on the market can feed small birds. The success or even attempt to repel squirrels and crows depends on the bird feeder, but in all cases they don’t also teach the bird to chirp for its food.</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5</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pic>
        <p:nvPicPr>
          <p:cNvPr id="9" name="Picture 8">
            <a:extLst>
              <a:ext uri="{FF2B5EF4-FFF2-40B4-BE49-F238E27FC236}">
                <a16:creationId xmlns:a16="http://schemas.microsoft.com/office/drawing/2014/main" id="{01831105-89EB-4482-A1B8-33CAE3EAF3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3205361"/>
            <a:ext cx="5105400" cy="3150989"/>
          </a:xfrm>
          <a:prstGeom prst="rect">
            <a:avLst/>
          </a:prstGeom>
        </p:spPr>
      </p:pic>
    </p:spTree>
    <p:extLst>
      <p:ext uri="{BB962C8B-B14F-4D97-AF65-F5344CB8AC3E}">
        <p14:creationId xmlns:p14="http://schemas.microsoft.com/office/powerpoint/2010/main" val="997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915F-2F40-485E-926D-7CCABF3773E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02A7B-7E90-429C-A065-3F40FA8B660B}"/>
              </a:ext>
            </a:extLst>
          </p:cNvPr>
          <p:cNvSpPr>
            <a:spLocks noGrp="1"/>
          </p:cNvSpPr>
          <p:nvPr>
            <p:ph idx="1"/>
          </p:nvPr>
        </p:nvSpPr>
        <p:spPr/>
        <p:txBody>
          <a:bodyPr>
            <a:normAutofit/>
          </a:bodyPr>
          <a:lstStyle/>
          <a:p>
            <a:pPr marL="0" marR="0"/>
            <a:r>
              <a:rPr lang="en-US" sz="2800" dirty="0">
                <a:effectLst/>
                <a:latin typeface="Times New Roman" panose="02020603050405020304" pitchFamily="18" charset="0"/>
                <a:ea typeface="Times New Roman" panose="02020603050405020304" pitchFamily="18" charset="0"/>
              </a:rPr>
              <a:t>Must automatically dispense bird feed when a bird is "detected“</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be able to "feed" only small birds</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use a microcontroller to control servo based on microphone and weight sensor</a:t>
            </a:r>
          </a:p>
        </p:txBody>
      </p:sp>
      <p:pic>
        <p:nvPicPr>
          <p:cNvPr id="5" name="Picture 4">
            <a:extLst>
              <a:ext uri="{FF2B5EF4-FFF2-40B4-BE49-F238E27FC236}">
                <a16:creationId xmlns:a16="http://schemas.microsoft.com/office/drawing/2014/main" id="{DF9AB3A6-4011-418D-83F4-FA74FF291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238AF00E-A8A1-442E-B647-819839D2F61A}"/>
              </a:ext>
            </a:extLst>
          </p:cNvPr>
          <p:cNvSpPr>
            <a:spLocks noGrp="1"/>
          </p:cNvSpPr>
          <p:nvPr>
            <p:ph type="sldNum" sz="quarter" idx="12"/>
          </p:nvPr>
        </p:nvSpPr>
        <p:spPr/>
        <p:txBody>
          <a:bodyPr/>
          <a:lstStyle/>
          <a:p>
            <a:fld id="{C806B262-DE4B-41F2-8D27-37F2CF938DE7}" type="slidenum">
              <a:rPr lang="en-US" smtClean="0"/>
              <a:pPr/>
              <a:t>6</a:t>
            </a:fld>
            <a:endParaRPr lang="en-US"/>
          </a:p>
        </p:txBody>
      </p:sp>
      <p:sp>
        <p:nvSpPr>
          <p:cNvPr id="6" name="Footer Placeholder 5">
            <a:extLst>
              <a:ext uri="{FF2B5EF4-FFF2-40B4-BE49-F238E27FC236}">
                <a16:creationId xmlns:a16="http://schemas.microsoft.com/office/drawing/2014/main" id="{DF19F39E-CEE0-4601-ADFC-BA2486F79E5F}"/>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80310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Hardware – Level 0</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19431" y="1166019"/>
            <a:ext cx="6604360" cy="1653382"/>
          </a:xfrm>
        </p:spPr>
        <p:txBody>
          <a:bodyPr>
            <a:normAutofit/>
          </a:bodyPr>
          <a:lstStyle/>
          <a:p>
            <a:pPr marL="0" indent="0" algn="l">
              <a:buNone/>
            </a:pP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7</a:t>
            </a:fld>
            <a:endParaRPr lang="en-US"/>
          </a:p>
        </p:txBody>
      </p:sp>
      <p:pic>
        <p:nvPicPr>
          <p:cNvPr id="7" name="Picture 6">
            <a:extLst>
              <a:ext uri="{FF2B5EF4-FFF2-40B4-BE49-F238E27FC236}">
                <a16:creationId xmlns:a16="http://schemas.microsoft.com/office/drawing/2014/main" id="{EEC7F126-BF2F-4683-A8EC-D1681D09128A}"/>
              </a:ext>
            </a:extLst>
          </p:cNvPr>
          <p:cNvPicPr>
            <a:picLocks noChangeAspect="1"/>
          </p:cNvPicPr>
          <p:nvPr/>
        </p:nvPicPr>
        <p:blipFill>
          <a:blip r:embed="rId3"/>
          <a:stretch>
            <a:fillRect/>
          </a:stretch>
        </p:blipFill>
        <p:spPr>
          <a:xfrm>
            <a:off x="1269103" y="1871832"/>
            <a:ext cx="6698182" cy="4333536"/>
          </a:xfrm>
          <a:prstGeom prst="rect">
            <a:avLst/>
          </a:prstGeom>
        </p:spPr>
      </p:pic>
      <p:sp>
        <p:nvSpPr>
          <p:cNvPr id="8" name="Footer Placeholder 5">
            <a:extLst>
              <a:ext uri="{FF2B5EF4-FFF2-40B4-BE49-F238E27FC236}">
                <a16:creationId xmlns:a16="http://schemas.microsoft.com/office/drawing/2014/main" id="{23B2B4DB-A9C3-4F73-82D8-9F828FF63369}"/>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158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Design – Hardware – Level 1</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8</a:t>
            </a:fld>
            <a:endParaRPr lang="en-US"/>
          </a:p>
        </p:txBody>
      </p:sp>
      <p:sp>
        <p:nvSpPr>
          <p:cNvPr id="6" name="Footer Placeholder 5">
            <a:extLst>
              <a:ext uri="{FF2B5EF4-FFF2-40B4-BE49-F238E27FC236}">
                <a16:creationId xmlns:a16="http://schemas.microsoft.com/office/drawing/2014/main" id="{22E79C5A-5D48-4EF3-913F-D27102483181}"/>
              </a:ext>
            </a:extLst>
          </p:cNvPr>
          <p:cNvSpPr>
            <a:spLocks noGrp="1"/>
          </p:cNvSpPr>
          <p:nvPr>
            <p:ph type="ftr" sz="quarter" idx="11"/>
          </p:nvPr>
        </p:nvSpPr>
        <p:spPr>
          <a:xfrm>
            <a:off x="-990600" y="6370637"/>
            <a:ext cx="2895600" cy="365125"/>
          </a:xfrm>
        </p:spPr>
        <p:txBody>
          <a:bodyPr/>
          <a:lstStyle/>
          <a:p>
            <a:r>
              <a:rPr lang="en-US" dirty="0"/>
              <a:t>NS</a:t>
            </a:r>
          </a:p>
        </p:txBody>
      </p:sp>
      <p:pic>
        <p:nvPicPr>
          <p:cNvPr id="8" name="Picture 7">
            <a:extLst>
              <a:ext uri="{FF2B5EF4-FFF2-40B4-BE49-F238E27FC236}">
                <a16:creationId xmlns:a16="http://schemas.microsoft.com/office/drawing/2014/main" id="{8B7CB94E-6AAC-434F-B7D2-4F62FA180358}"/>
              </a:ext>
            </a:extLst>
          </p:cNvPr>
          <p:cNvPicPr>
            <a:picLocks noChangeAspect="1"/>
          </p:cNvPicPr>
          <p:nvPr/>
        </p:nvPicPr>
        <p:blipFill>
          <a:blip r:embed="rId3"/>
          <a:stretch>
            <a:fillRect/>
          </a:stretch>
        </p:blipFill>
        <p:spPr>
          <a:xfrm>
            <a:off x="38100" y="1828800"/>
            <a:ext cx="9067800" cy="3805740"/>
          </a:xfrm>
          <a:prstGeom prst="rect">
            <a:avLst/>
          </a:prstGeom>
        </p:spPr>
      </p:pic>
    </p:spTree>
    <p:extLst>
      <p:ext uri="{BB962C8B-B14F-4D97-AF65-F5344CB8AC3E}">
        <p14:creationId xmlns:p14="http://schemas.microsoft.com/office/powerpoint/2010/main" val="428615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br>
              <a:rPr lang="en-US" sz="4400" b="0" i="0" u="none" strike="noStrike" baseline="0" dirty="0">
                <a:solidFill>
                  <a:schemeClr val="tx1"/>
                </a:solidFill>
                <a:latin typeface="Times New Roman" panose="02020603050405020304" pitchFamily="18" charset="0"/>
                <a:cs typeface="Times New Roman" panose="02020603050405020304" pitchFamily="18" charset="0"/>
              </a:rPr>
            </a:br>
            <a:r>
              <a:rPr lang="en-US" sz="4400" b="0" i="0" u="none" strike="noStrike" baseline="0" dirty="0">
                <a:solidFill>
                  <a:schemeClr val="tx1"/>
                </a:solidFill>
                <a:latin typeface="Times New Roman" panose="02020603050405020304" pitchFamily="18" charset="0"/>
                <a:cs typeface="Times New Roman" panose="02020603050405020304" pitchFamily="18" charset="0"/>
              </a:rPr>
              <a:t>State Transition Diagram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9</a:t>
            </a:fld>
            <a:endParaRPr lang="en-US"/>
          </a:p>
        </p:txBody>
      </p:sp>
      <p:sp>
        <p:nvSpPr>
          <p:cNvPr id="6" name="Footer Placeholder 5">
            <a:extLst>
              <a:ext uri="{FF2B5EF4-FFF2-40B4-BE49-F238E27FC236}">
                <a16:creationId xmlns:a16="http://schemas.microsoft.com/office/drawing/2014/main" id="{CC140960-66BE-435F-8C22-EF333883DA66}"/>
              </a:ext>
            </a:extLst>
          </p:cNvPr>
          <p:cNvSpPr>
            <a:spLocks noGrp="1"/>
          </p:cNvSpPr>
          <p:nvPr>
            <p:ph type="ftr" sz="quarter" idx="11"/>
          </p:nvPr>
        </p:nvSpPr>
        <p:spPr>
          <a:xfrm>
            <a:off x="-990600" y="6370637"/>
            <a:ext cx="2895600" cy="365125"/>
          </a:xfrm>
        </p:spPr>
        <p:txBody>
          <a:bodyPr/>
          <a:lstStyle/>
          <a:p>
            <a:r>
              <a:rPr lang="en-US" dirty="0"/>
              <a:t>NS</a:t>
            </a:r>
          </a:p>
        </p:txBody>
      </p:sp>
      <p:sp>
        <p:nvSpPr>
          <p:cNvPr id="7" name="Oval 6">
            <a:extLst>
              <a:ext uri="{FF2B5EF4-FFF2-40B4-BE49-F238E27FC236}">
                <a16:creationId xmlns:a16="http://schemas.microsoft.com/office/drawing/2014/main" id="{47B02129-2E42-4D1B-8B8D-ACA0117EDBDE}"/>
              </a:ext>
            </a:extLst>
          </p:cNvPr>
          <p:cNvSpPr/>
          <p:nvPr/>
        </p:nvSpPr>
        <p:spPr>
          <a:xfrm>
            <a:off x="2057400" y="2304074"/>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IDLE</a:t>
            </a:r>
          </a:p>
        </p:txBody>
      </p:sp>
      <p:sp>
        <p:nvSpPr>
          <p:cNvPr id="8" name="Oval 7">
            <a:extLst>
              <a:ext uri="{FF2B5EF4-FFF2-40B4-BE49-F238E27FC236}">
                <a16:creationId xmlns:a16="http://schemas.microsoft.com/office/drawing/2014/main" id="{B4A8968D-A561-44E3-8DA4-5791659BCB11}"/>
              </a:ext>
            </a:extLst>
          </p:cNvPr>
          <p:cNvSpPr/>
          <p:nvPr/>
        </p:nvSpPr>
        <p:spPr>
          <a:xfrm>
            <a:off x="4191000" y="2304074"/>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a:t>
            </a:r>
          </a:p>
        </p:txBody>
      </p:sp>
      <p:sp>
        <p:nvSpPr>
          <p:cNvPr id="10" name="Oval 9">
            <a:extLst>
              <a:ext uri="{FF2B5EF4-FFF2-40B4-BE49-F238E27FC236}">
                <a16:creationId xmlns:a16="http://schemas.microsoft.com/office/drawing/2014/main" id="{C739B665-05A0-4283-A988-5352CA296181}"/>
              </a:ext>
            </a:extLst>
          </p:cNvPr>
          <p:cNvSpPr/>
          <p:nvPr/>
        </p:nvSpPr>
        <p:spPr>
          <a:xfrm>
            <a:off x="2057400" y="4449706"/>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a:t>
            </a:r>
          </a:p>
        </p:txBody>
      </p:sp>
      <p:cxnSp>
        <p:nvCxnSpPr>
          <p:cNvPr id="17" name="Connector: Curved 16">
            <a:extLst>
              <a:ext uri="{FF2B5EF4-FFF2-40B4-BE49-F238E27FC236}">
                <a16:creationId xmlns:a16="http://schemas.microsoft.com/office/drawing/2014/main" id="{F7926D0D-84DF-4095-A200-BB237E57B875}"/>
              </a:ext>
            </a:extLst>
          </p:cNvPr>
          <p:cNvCxnSpPr>
            <a:stCxn id="7" idx="2"/>
            <a:endCxn id="7" idx="0"/>
          </p:cNvCxnSpPr>
          <p:nvPr/>
        </p:nvCxnSpPr>
        <p:spPr>
          <a:xfrm rot="10800000" flipH="1">
            <a:off x="2057400" y="2304074"/>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50E2D8F-3B36-4434-97D1-0D2F8279DDD2}"/>
              </a:ext>
            </a:extLst>
          </p:cNvPr>
          <p:cNvSpPr/>
          <p:nvPr/>
        </p:nvSpPr>
        <p:spPr>
          <a:xfrm>
            <a:off x="4191000" y="4449706"/>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DOOR</a:t>
            </a:r>
          </a:p>
        </p:txBody>
      </p:sp>
      <p:cxnSp>
        <p:nvCxnSpPr>
          <p:cNvPr id="20" name="Connector: Curved 19">
            <a:extLst>
              <a:ext uri="{FF2B5EF4-FFF2-40B4-BE49-F238E27FC236}">
                <a16:creationId xmlns:a16="http://schemas.microsoft.com/office/drawing/2014/main" id="{23E993D5-A159-4861-B90F-0F9F30B6C7BC}"/>
              </a:ext>
            </a:extLst>
          </p:cNvPr>
          <p:cNvCxnSpPr>
            <a:stCxn id="7" idx="7"/>
            <a:endCxn id="8" idx="1"/>
          </p:cNvCxnSpPr>
          <p:nvPr/>
        </p:nvCxnSpPr>
        <p:spPr>
          <a:xfrm rot="5400000" flipH="1" flipV="1">
            <a:off x="3657600" y="1770674"/>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F6BF1A3D-BA09-44A3-83AD-7E0B361F258F}"/>
              </a:ext>
            </a:extLst>
          </p:cNvPr>
          <p:cNvCxnSpPr>
            <a:stCxn id="8" idx="0"/>
            <a:endCxn id="8" idx="6"/>
          </p:cNvCxnSpPr>
          <p:nvPr/>
        </p:nvCxnSpPr>
        <p:spPr>
          <a:xfrm rot="16200000" flipH="1">
            <a:off x="4724400" y="2304074"/>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736B3372-63C8-4D4E-93D6-3455E5557ADA}"/>
              </a:ext>
            </a:extLst>
          </p:cNvPr>
          <p:cNvCxnSpPr>
            <a:cxnSpLocks/>
          </p:cNvCxnSpPr>
          <p:nvPr/>
        </p:nvCxnSpPr>
        <p:spPr>
          <a:xfrm rot="10800000" flipH="1" flipV="1">
            <a:off x="5092700" y="3232693"/>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2B65632E-B1CB-4FE1-B1F7-632190E63382}"/>
              </a:ext>
            </a:extLst>
          </p:cNvPr>
          <p:cNvCxnSpPr>
            <a:stCxn id="8" idx="3"/>
            <a:endCxn id="7" idx="5"/>
          </p:cNvCxnSpPr>
          <p:nvPr/>
        </p:nvCxnSpPr>
        <p:spPr>
          <a:xfrm rot="5400000">
            <a:off x="3657600" y="2525016"/>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C701AAF9-261C-4D9F-B600-DABE356962EB}"/>
              </a:ext>
            </a:extLst>
          </p:cNvPr>
          <p:cNvCxnSpPr>
            <a:stCxn id="18" idx="6"/>
            <a:endCxn id="18" idx="4"/>
          </p:cNvCxnSpPr>
          <p:nvPr/>
        </p:nvCxnSpPr>
        <p:spPr>
          <a:xfrm flipH="1">
            <a:off x="4724400" y="4983106"/>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94CE3A93-72B7-49F8-81D6-7178CA8B6591}"/>
              </a:ext>
            </a:extLst>
          </p:cNvPr>
          <p:cNvCxnSpPr>
            <a:stCxn id="18" idx="3"/>
            <a:endCxn id="10" idx="5"/>
          </p:cNvCxnSpPr>
          <p:nvPr/>
        </p:nvCxnSpPr>
        <p:spPr>
          <a:xfrm rot="5400000">
            <a:off x="3657600" y="4670648"/>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15659E19-CADA-431E-BAFD-C288D15B5419}"/>
              </a:ext>
            </a:extLst>
          </p:cNvPr>
          <p:cNvCxnSpPr>
            <a:stCxn id="10" idx="4"/>
            <a:endCxn id="10" idx="2"/>
          </p:cNvCxnSpPr>
          <p:nvPr/>
        </p:nvCxnSpPr>
        <p:spPr>
          <a:xfrm rot="5400000" flipH="1">
            <a:off x="2057400" y="4983106"/>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EF7E34E9-C93F-4E8A-B0A4-D228218ED597}"/>
              </a:ext>
            </a:extLst>
          </p:cNvPr>
          <p:cNvCxnSpPr>
            <a:cxnSpLocks/>
          </p:cNvCxnSpPr>
          <p:nvPr/>
        </p:nvCxnSpPr>
        <p:spPr>
          <a:xfrm flipH="1" flipV="1">
            <a:off x="2209800" y="3208295"/>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7DDEC18-9BFF-4F02-83FC-A9E729FEDBFC}"/>
              </a:ext>
            </a:extLst>
          </p:cNvPr>
          <p:cNvSpPr txBox="1"/>
          <p:nvPr/>
        </p:nvSpPr>
        <p:spPr>
          <a:xfrm rot="18900000">
            <a:off x="1363771" y="1990963"/>
            <a:ext cx="930063" cy="276999"/>
          </a:xfrm>
          <a:prstGeom prst="rect">
            <a:avLst/>
          </a:prstGeom>
          <a:noFill/>
        </p:spPr>
        <p:txBody>
          <a:bodyPr wrap="none" rtlCol="0">
            <a:spAutoFit/>
          </a:bodyPr>
          <a:lstStyle/>
          <a:p>
            <a:r>
              <a:rPr lang="en-US" sz="1200" dirty="0"/>
              <a:t>NO_SOUND</a:t>
            </a:r>
          </a:p>
        </p:txBody>
      </p:sp>
      <p:sp>
        <p:nvSpPr>
          <p:cNvPr id="42" name="TextBox 41">
            <a:extLst>
              <a:ext uri="{FF2B5EF4-FFF2-40B4-BE49-F238E27FC236}">
                <a16:creationId xmlns:a16="http://schemas.microsoft.com/office/drawing/2014/main" id="{10F39A27-DAF9-4279-B00C-1D508E8ADCC9}"/>
              </a:ext>
            </a:extLst>
          </p:cNvPr>
          <p:cNvSpPr txBox="1"/>
          <p:nvPr/>
        </p:nvSpPr>
        <p:spPr>
          <a:xfrm>
            <a:off x="3338380" y="1846874"/>
            <a:ext cx="651140" cy="276999"/>
          </a:xfrm>
          <a:prstGeom prst="rect">
            <a:avLst/>
          </a:prstGeom>
          <a:noFill/>
        </p:spPr>
        <p:txBody>
          <a:bodyPr wrap="none" rtlCol="0">
            <a:spAutoFit/>
          </a:bodyPr>
          <a:lstStyle/>
          <a:p>
            <a:r>
              <a:rPr lang="en-US" sz="1200" dirty="0"/>
              <a:t>SOUND</a:t>
            </a:r>
          </a:p>
        </p:txBody>
      </p:sp>
      <p:sp>
        <p:nvSpPr>
          <p:cNvPr id="43" name="TextBox 42">
            <a:extLst>
              <a:ext uri="{FF2B5EF4-FFF2-40B4-BE49-F238E27FC236}">
                <a16:creationId xmlns:a16="http://schemas.microsoft.com/office/drawing/2014/main" id="{E93BB439-CD6E-4E60-91BF-1C542231CF5A}"/>
              </a:ext>
            </a:extLst>
          </p:cNvPr>
          <p:cNvSpPr txBox="1"/>
          <p:nvPr/>
        </p:nvSpPr>
        <p:spPr>
          <a:xfrm rot="2700000">
            <a:off x="5085437" y="1948225"/>
            <a:ext cx="761683" cy="276999"/>
          </a:xfrm>
          <a:prstGeom prst="rect">
            <a:avLst/>
          </a:prstGeom>
          <a:noFill/>
        </p:spPr>
        <p:txBody>
          <a:bodyPr wrap="none" rtlCol="0">
            <a:spAutoFit/>
          </a:bodyPr>
          <a:lstStyle/>
          <a:p>
            <a:r>
              <a:rPr lang="en-US" sz="1200" dirty="0"/>
              <a:t>READING</a:t>
            </a:r>
          </a:p>
        </p:txBody>
      </p:sp>
      <p:sp>
        <p:nvSpPr>
          <p:cNvPr id="44" name="TextBox 43">
            <a:extLst>
              <a:ext uri="{FF2B5EF4-FFF2-40B4-BE49-F238E27FC236}">
                <a16:creationId xmlns:a16="http://schemas.microsoft.com/office/drawing/2014/main" id="{F6151F0A-A205-4BF6-A8FF-11631F60C65F}"/>
              </a:ext>
            </a:extLst>
          </p:cNvPr>
          <p:cNvSpPr txBox="1"/>
          <p:nvPr/>
        </p:nvSpPr>
        <p:spPr>
          <a:xfrm>
            <a:off x="3086706" y="3567445"/>
            <a:ext cx="1141787" cy="276999"/>
          </a:xfrm>
          <a:prstGeom prst="rect">
            <a:avLst/>
          </a:prstGeom>
          <a:noFill/>
        </p:spPr>
        <p:txBody>
          <a:bodyPr wrap="none" rtlCol="0">
            <a:spAutoFit/>
          </a:bodyPr>
          <a:lstStyle/>
          <a:p>
            <a:r>
              <a:rPr lang="en-US" sz="1200" dirty="0"/>
              <a:t>WRONG_MASS</a:t>
            </a:r>
          </a:p>
        </p:txBody>
      </p:sp>
      <p:sp>
        <p:nvSpPr>
          <p:cNvPr id="45" name="TextBox 44">
            <a:extLst>
              <a:ext uri="{FF2B5EF4-FFF2-40B4-BE49-F238E27FC236}">
                <a16:creationId xmlns:a16="http://schemas.microsoft.com/office/drawing/2014/main" id="{C27D773C-EA62-4829-B766-A6F6F731138C}"/>
              </a:ext>
            </a:extLst>
          </p:cNvPr>
          <p:cNvSpPr txBox="1"/>
          <p:nvPr/>
        </p:nvSpPr>
        <p:spPr>
          <a:xfrm>
            <a:off x="3338380" y="1843821"/>
            <a:ext cx="651140" cy="276999"/>
          </a:xfrm>
          <a:prstGeom prst="rect">
            <a:avLst/>
          </a:prstGeom>
          <a:noFill/>
        </p:spPr>
        <p:txBody>
          <a:bodyPr wrap="none" rtlCol="0">
            <a:spAutoFit/>
          </a:bodyPr>
          <a:lstStyle/>
          <a:p>
            <a:r>
              <a:rPr lang="en-US" sz="1200" dirty="0"/>
              <a:t>SOUND</a:t>
            </a:r>
          </a:p>
        </p:txBody>
      </p:sp>
      <p:sp>
        <p:nvSpPr>
          <p:cNvPr id="46" name="TextBox 45">
            <a:extLst>
              <a:ext uri="{FF2B5EF4-FFF2-40B4-BE49-F238E27FC236}">
                <a16:creationId xmlns:a16="http://schemas.microsoft.com/office/drawing/2014/main" id="{B0FA0C9C-2AF3-4FE7-8702-90C22776951C}"/>
              </a:ext>
            </a:extLst>
          </p:cNvPr>
          <p:cNvSpPr txBox="1"/>
          <p:nvPr/>
        </p:nvSpPr>
        <p:spPr>
          <a:xfrm rot="5400000">
            <a:off x="5117388" y="3759424"/>
            <a:ext cx="1015021" cy="276999"/>
          </a:xfrm>
          <a:prstGeom prst="rect">
            <a:avLst/>
          </a:prstGeom>
          <a:noFill/>
        </p:spPr>
        <p:txBody>
          <a:bodyPr wrap="none" rtlCol="0">
            <a:spAutoFit/>
          </a:bodyPr>
          <a:lstStyle/>
          <a:p>
            <a:r>
              <a:rPr lang="en-US" sz="1200" dirty="0"/>
              <a:t>RIGHT_MASS</a:t>
            </a:r>
          </a:p>
        </p:txBody>
      </p:sp>
      <p:sp>
        <p:nvSpPr>
          <p:cNvPr id="47" name="TextBox 46">
            <a:extLst>
              <a:ext uri="{FF2B5EF4-FFF2-40B4-BE49-F238E27FC236}">
                <a16:creationId xmlns:a16="http://schemas.microsoft.com/office/drawing/2014/main" id="{2E7B980D-72D8-4D0A-B9FD-28F0655969ED}"/>
              </a:ext>
            </a:extLst>
          </p:cNvPr>
          <p:cNvSpPr txBox="1"/>
          <p:nvPr/>
        </p:nvSpPr>
        <p:spPr>
          <a:xfrm rot="18900000">
            <a:off x="4886843" y="5550236"/>
            <a:ext cx="1199111" cy="276999"/>
          </a:xfrm>
          <a:prstGeom prst="rect">
            <a:avLst/>
          </a:prstGeom>
          <a:noFill/>
        </p:spPr>
        <p:txBody>
          <a:bodyPr wrap="none" rtlCol="0">
            <a:spAutoFit/>
          </a:bodyPr>
          <a:lstStyle/>
          <a:p>
            <a:r>
              <a:rPr lang="en-US" sz="1200" dirty="0"/>
              <a:t>DOOR_MOVING</a:t>
            </a:r>
          </a:p>
        </p:txBody>
      </p:sp>
      <p:sp>
        <p:nvSpPr>
          <p:cNvPr id="48" name="TextBox 47">
            <a:extLst>
              <a:ext uri="{FF2B5EF4-FFF2-40B4-BE49-F238E27FC236}">
                <a16:creationId xmlns:a16="http://schemas.microsoft.com/office/drawing/2014/main" id="{9338BC17-D7B1-4F08-BB2C-33FE7C1F6CC4}"/>
              </a:ext>
            </a:extLst>
          </p:cNvPr>
          <p:cNvSpPr txBox="1"/>
          <p:nvPr/>
        </p:nvSpPr>
        <p:spPr>
          <a:xfrm>
            <a:off x="3086706" y="5724831"/>
            <a:ext cx="1130246" cy="276999"/>
          </a:xfrm>
          <a:prstGeom prst="rect">
            <a:avLst/>
          </a:prstGeom>
          <a:noFill/>
        </p:spPr>
        <p:txBody>
          <a:bodyPr wrap="none" rtlCol="0">
            <a:spAutoFit/>
          </a:bodyPr>
          <a:lstStyle/>
          <a:p>
            <a:r>
              <a:rPr lang="en-US" sz="1200" dirty="0"/>
              <a:t>DOOR_CLOSED</a:t>
            </a:r>
          </a:p>
        </p:txBody>
      </p:sp>
      <p:sp>
        <p:nvSpPr>
          <p:cNvPr id="49" name="TextBox 48">
            <a:extLst>
              <a:ext uri="{FF2B5EF4-FFF2-40B4-BE49-F238E27FC236}">
                <a16:creationId xmlns:a16="http://schemas.microsoft.com/office/drawing/2014/main" id="{1645346B-6DF2-4C85-9061-89FF9CBF1118}"/>
              </a:ext>
            </a:extLst>
          </p:cNvPr>
          <p:cNvSpPr txBox="1"/>
          <p:nvPr/>
        </p:nvSpPr>
        <p:spPr>
          <a:xfrm rot="2700000">
            <a:off x="1259812" y="5521655"/>
            <a:ext cx="1130246" cy="276999"/>
          </a:xfrm>
          <a:prstGeom prst="rect">
            <a:avLst/>
          </a:prstGeom>
          <a:noFill/>
        </p:spPr>
        <p:txBody>
          <a:bodyPr wrap="none" rtlCol="0">
            <a:spAutoFit/>
          </a:bodyPr>
          <a:lstStyle/>
          <a:p>
            <a:r>
              <a:rPr lang="en-US" sz="1200" dirty="0"/>
              <a:t>DOOR_CLOSED</a:t>
            </a:r>
          </a:p>
        </p:txBody>
      </p:sp>
      <p:sp>
        <p:nvSpPr>
          <p:cNvPr id="50" name="TextBox 49">
            <a:extLst>
              <a:ext uri="{FF2B5EF4-FFF2-40B4-BE49-F238E27FC236}">
                <a16:creationId xmlns:a16="http://schemas.microsoft.com/office/drawing/2014/main" id="{66AE78CC-DDB5-4FD0-8456-4145CB086CE9}"/>
              </a:ext>
            </a:extLst>
          </p:cNvPr>
          <p:cNvSpPr txBox="1"/>
          <p:nvPr/>
        </p:nvSpPr>
        <p:spPr>
          <a:xfrm rot="16200000">
            <a:off x="1194589" y="3784098"/>
            <a:ext cx="991425" cy="276999"/>
          </a:xfrm>
          <a:prstGeom prst="rect">
            <a:avLst/>
          </a:prstGeom>
          <a:noFill/>
        </p:spPr>
        <p:txBody>
          <a:bodyPr wrap="none" rtlCol="0">
            <a:spAutoFit/>
          </a:bodyPr>
          <a:lstStyle/>
          <a:p>
            <a:r>
              <a:rPr lang="en-US" sz="1200" dirty="0"/>
              <a:t>FEED_AGAIN</a:t>
            </a:r>
          </a:p>
        </p:txBody>
      </p:sp>
    </p:spTree>
    <p:extLst>
      <p:ext uri="{BB962C8B-B14F-4D97-AF65-F5344CB8AC3E}">
        <p14:creationId xmlns:p14="http://schemas.microsoft.com/office/powerpoint/2010/main" val="4226447215"/>
      </p:ext>
    </p:extLst>
  </p:cSld>
  <p:clrMapOvr>
    <a:masterClrMapping/>
  </p:clrMapOvr>
</p:sld>
</file>

<file path=ppt/theme/theme1.xml><?xml version="1.0" encoding="utf-8"?>
<a:theme xmlns:a="http://schemas.openxmlformats.org/drawingml/2006/main" name="PowerPoint-Template-26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Bird-Feeder-PowerPoint-Template-264</Template>
  <TotalTime>3193</TotalTime>
  <Words>1382</Words>
  <Application>Microsoft Office PowerPoint</Application>
  <PresentationFormat>On-screen Show (4:3)</PresentationFormat>
  <Paragraphs>197</Paragraphs>
  <Slides>21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PowerPoint-Template-264</vt:lpstr>
      <vt:lpstr>PowerPoint Presentation</vt:lpstr>
      <vt:lpstr>Problem Statement</vt:lpstr>
      <vt:lpstr>Motivation</vt:lpstr>
      <vt:lpstr>Concept of Operation</vt:lpstr>
      <vt:lpstr>Alternatives</vt:lpstr>
      <vt:lpstr>Requirements</vt:lpstr>
      <vt:lpstr>Design – Hardware – Level 0</vt:lpstr>
      <vt:lpstr>Design – Hardware – Level 1</vt:lpstr>
      <vt:lpstr>Design –  State Transition Diagram</vt:lpstr>
      <vt:lpstr>Design – Software (Overview) </vt:lpstr>
      <vt:lpstr>Design – Software (Code)</vt:lpstr>
      <vt:lpstr>Design - CAD</vt:lpstr>
      <vt:lpstr>Implementation - Schematic</vt:lpstr>
      <vt:lpstr>Implementation - Tools</vt:lpstr>
      <vt:lpstr>Implementation - BOM</vt:lpstr>
      <vt:lpstr>Prior Work</vt:lpstr>
      <vt:lpstr>Contributions</vt:lpstr>
      <vt:lpstr>Lessons Learned</vt:lpstr>
      <vt:lpstr>Lessons Learned –  Design Review</vt:lpstr>
      <vt:lpstr>Questions? </vt:lpstr>
      <vt:lpstr> …On to the demo!  https://youtu.be/FhXBFi9wiv4  https://youtu.be/82VhC-g9Ptc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Stevie Wonder</dc:creator>
  <cp:lastModifiedBy>Stevie Wonder</cp:lastModifiedBy>
  <cp:revision>62</cp:revision>
  <dcterms:created xsi:type="dcterms:W3CDTF">2020-12-06T00:06:43Z</dcterms:created>
  <dcterms:modified xsi:type="dcterms:W3CDTF">2020-12-09T19:39:26Z</dcterms:modified>
</cp:coreProperties>
</file>