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5" r:id="rId6"/>
    <p:sldId id="261" r:id="rId7"/>
    <p:sldId id="273" r:id="rId8"/>
    <p:sldId id="275" r:id="rId9"/>
    <p:sldId id="274" r:id="rId10"/>
    <p:sldId id="280" r:id="rId11"/>
    <p:sldId id="279" r:id="rId12"/>
    <p:sldId id="264" r:id="rId13"/>
    <p:sldId id="271" r:id="rId14"/>
    <p:sldId id="270" r:id="rId15"/>
    <p:sldId id="281" r:id="rId16"/>
    <p:sldId id="268" r:id="rId17"/>
    <p:sldId id="269" r:id="rId18"/>
    <p:sldId id="276"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13" autoAdjust="0"/>
  </p:normalViewPr>
  <p:slideViewPr>
    <p:cSldViewPr>
      <p:cViewPr>
        <p:scale>
          <a:sx n="79" d="100"/>
          <a:sy n="79" d="100"/>
        </p:scale>
        <p:origin x="92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A2491-6BC3-4D84-8226-0E26EC5E46DF}" type="datetimeFigureOut">
              <a:rPr lang="en-US" smtClean="0"/>
              <a:t>12/8/2020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1B80B-07BC-4537-8E23-F075034921BE}" type="slidenum">
              <a:rPr lang="en-US" smtClean="0"/>
              <a:t>‹#›</a:t>
            </a:fld>
            <a:endParaRPr lang="en-US"/>
          </a:p>
        </p:txBody>
      </p:sp>
    </p:spTree>
    <p:extLst>
      <p:ext uri="{BB962C8B-B14F-4D97-AF65-F5344CB8AC3E}">
        <p14:creationId xmlns:p14="http://schemas.microsoft.com/office/powerpoint/2010/main" val="23970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Times New Roman" panose="02020603050405020304" pitchFamily="18" charset="0"/>
                <a:ea typeface="DengXian" panose="02010600030101010101" pitchFamily="2" charset="-122"/>
                <a:cs typeface="Times New Roman" panose="02020603050405020304" pitchFamily="18" charset="0"/>
              </a:rPr>
              <a:t>per the </a:t>
            </a:r>
            <a:r>
              <a:rPr lang="en-US" sz="1200" dirty="0">
                <a:effectLst/>
                <a:latin typeface="Times New Roman" panose="02020603050405020304" pitchFamily="18" charset="0"/>
                <a:ea typeface="DengXian" panose="02010600030101010101" pitchFamily="2" charset="-122"/>
              </a:rPr>
              <a:t>2016 National Survey of Fishing, Hunting, and Wildlife-Associated Recreation</a:t>
            </a:r>
            <a:r>
              <a:rPr lang="en-US" sz="1200" kern="100" dirty="0">
                <a:latin typeface="Times New Roman" panose="02020603050405020304" pitchFamily="18" charset="0"/>
                <a:ea typeface="DengXian" panose="02010600030101010101" pitchFamily="2" charset="-122"/>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2</a:t>
            </a:fld>
            <a:endParaRPr lang="en-US"/>
          </a:p>
        </p:txBody>
      </p:sp>
    </p:spTree>
    <p:extLst>
      <p:ext uri="{BB962C8B-B14F-4D97-AF65-F5344CB8AC3E}">
        <p14:creationId xmlns:p14="http://schemas.microsoft.com/office/powerpoint/2010/main" val="156534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5</a:t>
            </a:fld>
            <a:endParaRPr lang="en-US"/>
          </a:p>
        </p:txBody>
      </p:sp>
    </p:spTree>
    <p:extLst>
      <p:ext uri="{BB962C8B-B14F-4D97-AF65-F5344CB8AC3E}">
        <p14:creationId xmlns:p14="http://schemas.microsoft.com/office/powerpoint/2010/main" val="334193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cost per person for this project was $43.58 x 4 = $174.32</a:t>
            </a:r>
          </a:p>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14</a:t>
            </a:fld>
            <a:endParaRPr lang="en-US"/>
          </a:p>
        </p:txBody>
      </p:sp>
    </p:spTree>
    <p:extLst>
      <p:ext uri="{BB962C8B-B14F-4D97-AF65-F5344CB8AC3E}">
        <p14:creationId xmlns:p14="http://schemas.microsoft.com/office/powerpoint/2010/main" val="425056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1B80B-07BC-4537-8E23-F075034921BE}" type="slidenum">
              <a:rPr lang="en-US" smtClean="0"/>
              <a:t>15</a:t>
            </a:fld>
            <a:endParaRPr lang="en-US"/>
          </a:p>
        </p:txBody>
      </p:sp>
    </p:spTree>
    <p:extLst>
      <p:ext uri="{BB962C8B-B14F-4D97-AF65-F5344CB8AC3E}">
        <p14:creationId xmlns:p14="http://schemas.microsoft.com/office/powerpoint/2010/main" val="403291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contributed to the schematic and board design. I did some tests using the </a:t>
            </a:r>
            <a:r>
              <a:rPr lang="en-US" dirty="0" err="1"/>
              <a:t>ATTiny</a:t>
            </a:r>
            <a:r>
              <a:rPr lang="en-US" dirty="0"/>
              <a:t> to control the servo motor, such as finding the PWM signal whose duty cycle is controlled by a 10K ohm potentiometer to get a clockwise rotation, counterclockwise rotation, and no rotation.</a:t>
            </a:r>
          </a:p>
        </p:txBody>
      </p:sp>
      <p:sp>
        <p:nvSpPr>
          <p:cNvPr id="4" name="Slide Number Placeholder 3"/>
          <p:cNvSpPr>
            <a:spLocks noGrp="1"/>
          </p:cNvSpPr>
          <p:nvPr>
            <p:ph type="sldNum" sz="quarter" idx="5"/>
          </p:nvPr>
        </p:nvSpPr>
        <p:spPr/>
        <p:txBody>
          <a:bodyPr/>
          <a:lstStyle/>
          <a:p>
            <a:fld id="{A771B80B-07BC-4537-8E23-F075034921BE}" type="slidenum">
              <a:rPr lang="en-US" smtClean="0"/>
              <a:t>16</a:t>
            </a:fld>
            <a:endParaRPr lang="en-US"/>
          </a:p>
        </p:txBody>
      </p:sp>
    </p:spTree>
    <p:extLst>
      <p:ext uri="{BB962C8B-B14F-4D97-AF65-F5344CB8AC3E}">
        <p14:creationId xmlns:p14="http://schemas.microsoft.com/office/powerpoint/2010/main" val="42105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17</a:t>
            </a:fld>
            <a:endParaRPr lang="en-US"/>
          </a:p>
        </p:txBody>
      </p:sp>
    </p:spTree>
    <p:extLst>
      <p:ext uri="{BB962C8B-B14F-4D97-AF65-F5344CB8AC3E}">
        <p14:creationId xmlns:p14="http://schemas.microsoft.com/office/powerpoint/2010/main" val="273043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18</a:t>
            </a:fld>
            <a:endParaRPr lang="en-US"/>
          </a:p>
        </p:txBody>
      </p:sp>
    </p:spTree>
    <p:extLst>
      <p:ext uri="{BB962C8B-B14F-4D97-AF65-F5344CB8AC3E}">
        <p14:creationId xmlns:p14="http://schemas.microsoft.com/office/powerpoint/2010/main" val="392688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Calvin - I learned that you should always view the datasheet of a part before purchasing it, unless it is not provided. I would definitely change some parts to be more suited to prototyping. For example, the continuous rotation servo motor changed to a normal servo, and ATTiny13 to a different controller IC with more I/O pins, and more allocated memory for uploading programs.</a:t>
            </a:r>
          </a:p>
        </p:txBody>
      </p:sp>
      <p:sp>
        <p:nvSpPr>
          <p:cNvPr id="4" name="Slide Number Placeholder 3"/>
          <p:cNvSpPr>
            <a:spLocks noGrp="1"/>
          </p:cNvSpPr>
          <p:nvPr>
            <p:ph type="sldNum" sz="quarter" idx="5"/>
          </p:nvPr>
        </p:nvSpPr>
        <p:spPr/>
        <p:txBody>
          <a:bodyPr/>
          <a:lstStyle/>
          <a:p>
            <a:fld id="{A771B80B-07BC-4537-8E23-F075034921BE}" type="slidenum">
              <a:rPr lang="en-US" smtClean="0"/>
              <a:t>19</a:t>
            </a:fld>
            <a:endParaRPr lang="en-US"/>
          </a:p>
        </p:txBody>
      </p:sp>
    </p:spTree>
    <p:extLst>
      <p:ext uri="{BB962C8B-B14F-4D97-AF65-F5344CB8AC3E}">
        <p14:creationId xmlns:p14="http://schemas.microsoft.com/office/powerpoint/2010/main" val="208074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ADA11F-D028-49FB-82E3-0E1313DD3B63}"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F4D56A-C93A-40D2-9141-B9414923C23A}"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9DBB5C-B250-4D53-A29E-9F291E5530FC}"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201D8-B088-4678-984A-FD214388E10A}"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9C1AE-C5FE-403D-9616-252B3E939B9C}"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D47BFA-4EB7-4294-AD25-3525B2E09DD9}"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5353-6553-4EBF-9B9C-C3D2CEEE1008}" type="datetime1">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F4387-5277-4EAA-92B7-DE343033E7F2}" type="datetime1">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07194-666B-4BD0-A4F4-35EDC7BC0905}" type="datetime1">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263B9-8873-4D4C-B12E-28C21EBAA17B}"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66D9D-EA79-4202-9BB1-C077CFDDBA88}"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6B262-DE4B-41F2-8D27-37F2CF938D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324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6324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8C5A3-BB6E-4941-9169-FB16EF474FE6}" type="datetime1">
              <a:rPr lang="en-US" smtClean="0"/>
              <a:t>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6B262-DE4B-41F2-8D27-37F2CF938D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2">
              <a:lumMod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lumMod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lumMod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lumMod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4946072" y="1177636"/>
            <a:ext cx="3241964" cy="3241964"/>
          </a:xfrm>
          <a:prstGeom prst="ellipse">
            <a:avLst/>
          </a:prstGeom>
          <a:noFill/>
          <a:ln w="53975">
            <a:solidFill>
              <a:srgbClr val="77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0000"/>
              </a:solidFill>
            </a:endParaRPr>
          </a:p>
        </p:txBody>
      </p:sp>
      <p:sp>
        <p:nvSpPr>
          <p:cNvPr id="5" name="Oval 4"/>
          <p:cNvSpPr/>
          <p:nvPr/>
        </p:nvSpPr>
        <p:spPr>
          <a:xfrm>
            <a:off x="5029200" y="1267690"/>
            <a:ext cx="3089564" cy="3089564"/>
          </a:xfrm>
          <a:prstGeom prst="ellipse">
            <a:avLst/>
          </a:prstGeom>
          <a:solidFill>
            <a:srgbClr val="77A14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BC00"/>
              </a:solidFill>
              <a:effectLst>
                <a:outerShdw blurRad="38100" dist="38100" dir="2700000" algn="tl">
                  <a:srgbClr val="000000">
                    <a:alpha val="43137"/>
                  </a:srgbClr>
                </a:outerShdw>
              </a:effectLst>
            </a:endParaRPr>
          </a:p>
        </p:txBody>
      </p:sp>
      <p:sp>
        <p:nvSpPr>
          <p:cNvPr id="6" name="Title 6"/>
          <p:cNvSpPr txBox="1">
            <a:spLocks/>
          </p:cNvSpPr>
          <p:nvPr/>
        </p:nvSpPr>
        <p:spPr>
          <a:xfrm>
            <a:off x="4800600" y="2334490"/>
            <a:ext cx="35814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Smart Bird Feeder</a:t>
            </a:r>
          </a:p>
        </p:txBody>
      </p:sp>
      <p:pic>
        <p:nvPicPr>
          <p:cNvPr id="3" name="Picture 2" descr="Shape&#10;&#10;Description automatically generated">
            <a:extLst>
              <a:ext uri="{FF2B5EF4-FFF2-40B4-BE49-F238E27FC236}">
                <a16:creationId xmlns:a16="http://schemas.microsoft.com/office/drawing/2014/main" id="{5C0E3986-45B8-40D2-96BE-DCEE664E22E4}"/>
              </a:ext>
            </a:extLst>
          </p:cNvPr>
          <p:cNvPicPr>
            <a:picLocks noChangeAspect="1"/>
          </p:cNvPicPr>
          <p:nvPr/>
        </p:nvPicPr>
        <p:blipFill rotWithShape="1">
          <a:blip r:embed="rId3">
            <a:extLst>
              <a:ext uri="{28A0092B-C50C-407E-A947-70E740481C1C}">
                <a14:useLocalDpi xmlns:a14="http://schemas.microsoft.com/office/drawing/2010/main" val="0"/>
              </a:ext>
            </a:extLst>
          </a:blip>
          <a:srcRect t="53523"/>
          <a:stretch/>
        </p:blipFill>
        <p:spPr>
          <a:xfrm>
            <a:off x="0" y="6091905"/>
            <a:ext cx="9144000" cy="838200"/>
          </a:xfrm>
          <a:prstGeom prst="rect">
            <a:avLst/>
          </a:prstGeom>
        </p:spPr>
      </p:pic>
      <p:sp>
        <p:nvSpPr>
          <p:cNvPr id="8" name="Title 6">
            <a:extLst>
              <a:ext uri="{FF2B5EF4-FFF2-40B4-BE49-F238E27FC236}">
                <a16:creationId xmlns:a16="http://schemas.microsoft.com/office/drawing/2014/main" id="{767D6036-FABA-4AEC-97C8-99AE96A2F39A}"/>
              </a:ext>
            </a:extLst>
          </p:cNvPr>
          <p:cNvSpPr txBox="1">
            <a:spLocks/>
          </p:cNvSpPr>
          <p:nvPr/>
        </p:nvSpPr>
        <p:spPr>
          <a:xfrm>
            <a:off x="0" y="6019800"/>
            <a:ext cx="9144000" cy="8382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Stevie Nicks and the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n-US" sz="2000" b="1"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Zhous</a:t>
            </a:r>
            <a:r>
              <a:rPr kumimoji="0" lang="en-US" sz="20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 Group 9 – 12/9/2020 – Version 1.0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Calvin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Xaybanha</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Stephanie “Stevie” Taylor, </a:t>
            </a:r>
            <a:r>
              <a:rPr kumimoji="0" lang="en-US" sz="2000" i="0" u="none" strike="noStrike" kern="1200" cap="none" spc="0" normalizeH="0" noProof="0" dirty="0" err="1">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Zeming</a:t>
            </a:r>
            <a:r>
              <a:rPr kumimoji="0" lang="en-US" sz="200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Zhou, Nickolas Short</a:t>
            </a:r>
          </a:p>
        </p:txBody>
      </p:sp>
      <p:sp>
        <p:nvSpPr>
          <p:cNvPr id="2" name="Slide Number Placeholder 1">
            <a:extLst>
              <a:ext uri="{FF2B5EF4-FFF2-40B4-BE49-F238E27FC236}">
                <a16:creationId xmlns:a16="http://schemas.microsoft.com/office/drawing/2014/main" id="{C3DDA51E-6418-42FE-B598-7E296E7B54F9}"/>
              </a:ext>
            </a:extLst>
          </p:cNvPr>
          <p:cNvSpPr>
            <a:spLocks noGrp="1"/>
          </p:cNvSpPr>
          <p:nvPr>
            <p:ph type="sldNum" sz="quarter" idx="12"/>
          </p:nvPr>
        </p:nvSpPr>
        <p:spPr/>
        <p:txBody>
          <a:bodyPr/>
          <a:lstStyle/>
          <a:p>
            <a:fld id="{C806B262-DE4B-41F2-8D27-37F2CF938DE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a:t>
            </a:r>
            <a:r>
              <a:rPr lang="en-US" dirty="0">
                <a:solidFill>
                  <a:srgbClr val="FF0000"/>
                </a:solidFill>
                <a:latin typeface="Times New Roman" panose="02020603050405020304" pitchFamily="18" charset="0"/>
                <a:cs typeface="Times New Roman" panose="02020603050405020304" pitchFamily="18" charset="0"/>
              </a:rPr>
              <a:t>Soft</a:t>
            </a:r>
            <a:r>
              <a:rPr lang="en-US" sz="4400" b="0" i="0" u="none" strike="noStrike" baseline="0" dirty="0">
                <a:solidFill>
                  <a:srgbClr val="FF0000"/>
                </a:solidFill>
                <a:latin typeface="Times New Roman" panose="02020603050405020304" pitchFamily="18" charset="0"/>
                <a:cs typeface="Times New Roman" panose="02020603050405020304" pitchFamily="18" charset="0"/>
              </a:rPr>
              <a:t>ware </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p:txBody>
          <a:bodyPr/>
          <a:lstStyle/>
          <a:p>
            <a:pPr algn="l"/>
            <a:r>
              <a:rPr lang="en-US" sz="3200" b="0" i="1" u="none" strike="noStrike" baseline="0" dirty="0">
                <a:latin typeface="Calibri-Italic"/>
              </a:rPr>
              <a:t>Describe design using appropriate methods (e.g. block diagrams, UML models, algorithms)</a:t>
            </a:r>
          </a:p>
          <a:p>
            <a:pPr algn="l"/>
            <a:r>
              <a:rPr lang="en-US" sz="3200" b="0" i="1" u="none" strike="noStrike" baseline="0" dirty="0">
                <a:latin typeface="Calibri-Italic"/>
              </a:rPr>
              <a:t>Discuss design alternatives, trade-offs, decisions made</a:t>
            </a: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10</a:t>
            </a:fld>
            <a:endParaRPr lang="en-US"/>
          </a:p>
        </p:txBody>
      </p:sp>
      <p:sp>
        <p:nvSpPr>
          <p:cNvPr id="6" name="Footer Placeholder 5">
            <a:extLst>
              <a:ext uri="{FF2B5EF4-FFF2-40B4-BE49-F238E27FC236}">
                <a16:creationId xmlns:a16="http://schemas.microsoft.com/office/drawing/2014/main" id="{3DDAADEE-D706-48C3-80BF-A283C602A01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311915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344483" y="304800"/>
            <a:ext cx="6629400" cy="1143000"/>
          </a:xfrm>
        </p:spPr>
        <p:txBody>
          <a:bodyPr>
            <a:normAutofit/>
          </a:bodyPr>
          <a:lstStyle/>
          <a:p>
            <a:r>
              <a:rPr lang="en-US" dirty="0">
                <a:latin typeface="Times New Roman" panose="02020603050405020304" pitchFamily="18" charset="0"/>
                <a:cs typeface="Times New Roman" panose="02020603050405020304" pitchFamily="18" charset="0"/>
              </a:rPr>
              <a:t>Design - CAD</a:t>
            </a: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11</a:t>
            </a:fld>
            <a:endParaRPr lang="en-US"/>
          </a:p>
        </p:txBody>
      </p:sp>
      <p:sp>
        <p:nvSpPr>
          <p:cNvPr id="6" name="Footer Placeholder 5">
            <a:extLst>
              <a:ext uri="{FF2B5EF4-FFF2-40B4-BE49-F238E27FC236}">
                <a16:creationId xmlns:a16="http://schemas.microsoft.com/office/drawing/2014/main" id="{1FB6E9F7-882F-4D64-BD9B-78E3D1D9B078}"/>
              </a:ext>
            </a:extLst>
          </p:cNvPr>
          <p:cNvSpPr>
            <a:spLocks noGrp="1"/>
          </p:cNvSpPr>
          <p:nvPr>
            <p:ph type="ftr" sz="quarter" idx="11"/>
          </p:nvPr>
        </p:nvSpPr>
        <p:spPr>
          <a:xfrm>
            <a:off x="-990600" y="6370637"/>
            <a:ext cx="2895600" cy="365125"/>
          </a:xfrm>
        </p:spPr>
        <p:txBody>
          <a:bodyPr/>
          <a:lstStyle/>
          <a:p>
            <a:r>
              <a:rPr lang="en-US" dirty="0"/>
              <a:t>NS</a:t>
            </a:r>
          </a:p>
        </p:txBody>
      </p:sp>
      <p:pic>
        <p:nvPicPr>
          <p:cNvPr id="7" name="Picture 6" descr="A picture containing indoor&#10;&#10;Description automatically generated">
            <a:extLst>
              <a:ext uri="{FF2B5EF4-FFF2-40B4-BE49-F238E27FC236}">
                <a16:creationId xmlns:a16="http://schemas.microsoft.com/office/drawing/2014/main" id="{9B790636-93E9-4D4F-9D9C-1FF5822BA96B}"/>
              </a:ext>
            </a:extLst>
          </p:cNvPr>
          <p:cNvPicPr>
            <a:picLocks noChangeAspect="1"/>
          </p:cNvPicPr>
          <p:nvPr/>
        </p:nvPicPr>
        <p:blipFill rotWithShape="1">
          <a:blip r:embed="rId3">
            <a:extLst>
              <a:ext uri="{28A0092B-C50C-407E-A947-70E740481C1C}">
                <a14:useLocalDpi xmlns:a14="http://schemas.microsoft.com/office/drawing/2010/main" val="0"/>
              </a:ext>
            </a:extLst>
          </a:blip>
          <a:srcRect l="4034" r="6092"/>
          <a:stretch/>
        </p:blipFill>
        <p:spPr>
          <a:xfrm>
            <a:off x="1219200" y="1487793"/>
            <a:ext cx="5410200" cy="262785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10CFB9D0-F0A6-4288-9792-C6E6D3CC2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4264272"/>
            <a:ext cx="5410200" cy="2185808"/>
          </a:xfrm>
          <a:prstGeom prst="rect">
            <a:avLst/>
          </a:prstGeom>
        </p:spPr>
      </p:pic>
    </p:spTree>
    <p:extLst>
      <p:ext uri="{BB962C8B-B14F-4D97-AF65-F5344CB8AC3E}">
        <p14:creationId xmlns:p14="http://schemas.microsoft.com/office/powerpoint/2010/main" val="300360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a:xfrm>
            <a:off x="685800" y="-76200"/>
            <a:ext cx="6629400" cy="1143000"/>
          </a:xfrm>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Implementation - Schematic</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6CF8E9-A73C-463D-AB04-4DA37A34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B2CCB504-4FE6-4A97-B95A-9323B1C4A41A}"/>
              </a:ext>
            </a:extLst>
          </p:cNvPr>
          <p:cNvSpPr>
            <a:spLocks noGrp="1"/>
          </p:cNvSpPr>
          <p:nvPr>
            <p:ph type="sldNum" sz="quarter" idx="12"/>
          </p:nvPr>
        </p:nvSpPr>
        <p:spPr/>
        <p:txBody>
          <a:bodyPr/>
          <a:lstStyle/>
          <a:p>
            <a:fld id="{C806B262-DE4B-41F2-8D27-37F2CF938DE7}" type="slidenum">
              <a:rPr lang="en-US" smtClean="0"/>
              <a:pPr/>
              <a:t>12</a:t>
            </a:fld>
            <a:endParaRPr lang="en-US"/>
          </a:p>
        </p:txBody>
      </p:sp>
      <p:sp>
        <p:nvSpPr>
          <p:cNvPr id="6" name="Footer Placeholder 5">
            <a:extLst>
              <a:ext uri="{FF2B5EF4-FFF2-40B4-BE49-F238E27FC236}">
                <a16:creationId xmlns:a16="http://schemas.microsoft.com/office/drawing/2014/main" id="{5297B28E-6707-4B6F-A3E2-983AE0138932}"/>
              </a:ext>
            </a:extLst>
          </p:cNvPr>
          <p:cNvSpPr>
            <a:spLocks noGrp="1"/>
          </p:cNvSpPr>
          <p:nvPr>
            <p:ph type="ftr" sz="quarter" idx="11"/>
          </p:nvPr>
        </p:nvSpPr>
        <p:spPr>
          <a:xfrm>
            <a:off x="-990600" y="6370637"/>
            <a:ext cx="2895600" cy="365125"/>
          </a:xfrm>
        </p:spPr>
        <p:txBody>
          <a:bodyPr/>
          <a:lstStyle/>
          <a:p>
            <a:r>
              <a:rPr lang="en-US" dirty="0"/>
              <a:t>CX</a:t>
            </a:r>
          </a:p>
        </p:txBody>
      </p:sp>
      <p:pic>
        <p:nvPicPr>
          <p:cNvPr id="9" name="Picture 8" descr="Diagram, schematic&#10;&#10;Description automatically generated">
            <a:extLst>
              <a:ext uri="{FF2B5EF4-FFF2-40B4-BE49-F238E27FC236}">
                <a16:creationId xmlns:a16="http://schemas.microsoft.com/office/drawing/2014/main" id="{3A88968B-CAB5-403F-B23C-7E7ED3EDC965}"/>
              </a:ext>
            </a:extLst>
          </p:cNvPr>
          <p:cNvPicPr>
            <a:picLocks noChangeAspect="1"/>
          </p:cNvPicPr>
          <p:nvPr/>
        </p:nvPicPr>
        <p:blipFill rotWithShape="1">
          <a:blip r:embed="rId3">
            <a:extLst>
              <a:ext uri="{28A0092B-C50C-407E-A947-70E740481C1C}">
                <a14:useLocalDpi xmlns:a14="http://schemas.microsoft.com/office/drawing/2010/main" val="0"/>
              </a:ext>
            </a:extLst>
          </a:blip>
          <a:srcRect l="2357" t="6593" r="2988" b="8497"/>
          <a:stretch/>
        </p:blipFill>
        <p:spPr>
          <a:xfrm>
            <a:off x="533401" y="838200"/>
            <a:ext cx="8153400" cy="5652872"/>
          </a:xfrm>
          <a:prstGeom prst="rect">
            <a:avLst/>
          </a:prstGeom>
        </p:spPr>
      </p:pic>
    </p:spTree>
    <p:extLst>
      <p:ext uri="{BB962C8B-B14F-4D97-AF65-F5344CB8AC3E}">
        <p14:creationId xmlns:p14="http://schemas.microsoft.com/office/powerpoint/2010/main" val="172907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Tools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E334AC-69B0-4476-829F-723CA7B2CC1A}"/>
              </a:ext>
            </a:extLst>
          </p:cNvPr>
          <p:cNvSpPr>
            <a:spLocks noGrp="1"/>
          </p:cNvSpPr>
          <p:nvPr>
            <p:ph idx="1"/>
          </p:nvPr>
        </p:nvSpPr>
        <p:spPr>
          <a:xfrm>
            <a:off x="685800" y="2385219"/>
            <a:ext cx="3810000" cy="2087562"/>
          </a:xfrm>
        </p:spPr>
        <p:txBody>
          <a:bodyPr>
            <a:normAutofit fontScale="92500" lnSpcReduction="10000"/>
          </a:bodyPr>
          <a:lstStyle/>
          <a:p>
            <a:pPr marL="0" indent="0" algn="l">
              <a:buNone/>
            </a:pPr>
            <a:r>
              <a:rPr lang="en-US" sz="3200" b="0" u="none" strike="noStrike" baseline="0" dirty="0">
                <a:latin typeface="Times New Roman" panose="02020603050405020304" pitchFamily="18" charset="0"/>
                <a:cs typeface="Times New Roman" panose="02020603050405020304" pitchFamily="18" charset="0"/>
              </a:rPr>
              <a:t>Hardware:</a:t>
            </a:r>
          </a:p>
          <a:p>
            <a:pPr algn="l"/>
            <a:r>
              <a:rPr lang="en-US" sz="3200" b="0" u="none" strike="noStrike" baseline="0" dirty="0">
                <a:latin typeface="Times New Roman" panose="02020603050405020304" pitchFamily="18" charset="0"/>
                <a:cs typeface="Times New Roman" panose="02020603050405020304" pitchFamily="18" charset="0"/>
              </a:rPr>
              <a:t>Oscilloscope</a:t>
            </a:r>
          </a:p>
          <a:p>
            <a:pPr algn="l"/>
            <a:r>
              <a:rPr lang="en-US" dirty="0">
                <a:latin typeface="Times New Roman" panose="02020603050405020304" pitchFamily="18" charset="0"/>
                <a:cs typeface="Times New Roman" panose="02020603050405020304" pitchFamily="18" charset="0"/>
              </a:rPr>
              <a:t>Digital Multimeter</a:t>
            </a:r>
          </a:p>
          <a:p>
            <a:pPr algn="l"/>
            <a:r>
              <a:rPr lang="en-US" dirty="0">
                <a:latin typeface="Times New Roman" panose="02020603050405020304" pitchFamily="18" charset="0"/>
                <a:cs typeface="Times New Roman" panose="02020603050405020304" pitchFamily="18" charset="0"/>
              </a:rPr>
              <a:t>Power Supply</a:t>
            </a:r>
          </a:p>
        </p:txBody>
      </p:sp>
      <p:pic>
        <p:nvPicPr>
          <p:cNvPr id="5" name="Picture 4">
            <a:extLst>
              <a:ext uri="{FF2B5EF4-FFF2-40B4-BE49-F238E27FC236}">
                <a16:creationId xmlns:a16="http://schemas.microsoft.com/office/drawing/2014/main" id="{E85C235A-D39D-4D10-AA4F-046FFC3C0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F23543F6-65F1-4CF4-8113-1BE3830D711B}"/>
              </a:ext>
            </a:extLst>
          </p:cNvPr>
          <p:cNvSpPr>
            <a:spLocks noGrp="1"/>
          </p:cNvSpPr>
          <p:nvPr>
            <p:ph type="sldNum" sz="quarter" idx="12"/>
          </p:nvPr>
        </p:nvSpPr>
        <p:spPr/>
        <p:txBody>
          <a:bodyPr/>
          <a:lstStyle/>
          <a:p>
            <a:fld id="{C806B262-DE4B-41F2-8D27-37F2CF938DE7}" type="slidenum">
              <a:rPr lang="en-US" smtClean="0"/>
              <a:pPr/>
              <a:t>13</a:t>
            </a:fld>
            <a:endParaRPr lang="en-US"/>
          </a:p>
        </p:txBody>
      </p:sp>
      <p:sp>
        <p:nvSpPr>
          <p:cNvPr id="6" name="Footer Placeholder 5">
            <a:extLst>
              <a:ext uri="{FF2B5EF4-FFF2-40B4-BE49-F238E27FC236}">
                <a16:creationId xmlns:a16="http://schemas.microsoft.com/office/drawing/2014/main" id="{88A6D16B-FADE-4476-BDEB-DEFB11022205}"/>
              </a:ext>
            </a:extLst>
          </p:cNvPr>
          <p:cNvSpPr>
            <a:spLocks noGrp="1"/>
          </p:cNvSpPr>
          <p:nvPr>
            <p:ph type="ftr" sz="quarter" idx="11"/>
          </p:nvPr>
        </p:nvSpPr>
        <p:spPr>
          <a:xfrm>
            <a:off x="-990600" y="6370637"/>
            <a:ext cx="2895600" cy="365125"/>
          </a:xfrm>
        </p:spPr>
        <p:txBody>
          <a:bodyPr/>
          <a:lstStyle/>
          <a:p>
            <a:r>
              <a:rPr lang="en-US" dirty="0"/>
              <a:t>CX</a:t>
            </a:r>
          </a:p>
        </p:txBody>
      </p:sp>
      <p:sp>
        <p:nvSpPr>
          <p:cNvPr id="7" name="TextBox 6">
            <a:extLst>
              <a:ext uri="{FF2B5EF4-FFF2-40B4-BE49-F238E27FC236}">
                <a16:creationId xmlns:a16="http://schemas.microsoft.com/office/drawing/2014/main" id="{FE9F61AD-AD9F-4FED-9A6D-500FB60B45A1}"/>
              </a:ext>
            </a:extLst>
          </p:cNvPr>
          <p:cNvSpPr txBox="1"/>
          <p:nvPr/>
        </p:nvSpPr>
        <p:spPr>
          <a:xfrm>
            <a:off x="4367706" y="2385219"/>
            <a:ext cx="3236784" cy="3046988"/>
          </a:xfrm>
          <a:prstGeom prst="rect">
            <a:avLst/>
          </a:prstGeom>
          <a:noFill/>
        </p:spPr>
        <p:txBody>
          <a:bodyPr wrap="none" rtlCol="0">
            <a:spAutoFit/>
          </a:bodyPr>
          <a:lstStyle/>
          <a:p>
            <a:pPr>
              <a:lnSpc>
                <a:spcPct val="90000"/>
              </a:lnSpc>
              <a:spcBef>
                <a:spcPct val="20000"/>
              </a:spcBef>
            </a:pPr>
            <a:r>
              <a:rPr lang="en-US" sz="3000" dirty="0">
                <a:solidFill>
                  <a:schemeClr val="bg2">
                    <a:lumMod val="25000"/>
                  </a:schemeClr>
                </a:solidFill>
                <a:latin typeface="Times New Roman" panose="02020603050405020304" pitchFamily="18" charset="0"/>
                <a:cs typeface="Times New Roman" panose="02020603050405020304" pitchFamily="18" charset="0"/>
              </a:rPr>
              <a:t>Software: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EagleCAD</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Fusion360</a:t>
            </a: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Arduino IDE</a:t>
            </a:r>
          </a:p>
          <a:p>
            <a:pPr marL="342900" indent="-342900">
              <a:lnSpc>
                <a:spcPct val="90000"/>
              </a:lnSpc>
              <a:spcBef>
                <a:spcPct val="20000"/>
              </a:spcBef>
              <a:buFont typeface="Arial" pitchFamily="34" charset="0"/>
              <a:buChar char="•"/>
            </a:pPr>
            <a:r>
              <a:rPr lang="en-US" sz="3000" dirty="0" err="1">
                <a:solidFill>
                  <a:schemeClr val="bg2">
                    <a:lumMod val="25000"/>
                  </a:schemeClr>
                </a:solidFill>
                <a:latin typeface="Times New Roman" panose="02020603050405020304" pitchFamily="18" charset="0"/>
                <a:cs typeface="Times New Roman" panose="02020603050405020304" pitchFamily="18" charset="0"/>
              </a:rPr>
              <a:t>LTSpice</a:t>
            </a:r>
            <a:endParaRPr lang="en-US" sz="3000" dirty="0">
              <a:solidFill>
                <a:schemeClr val="bg2">
                  <a:lumMod val="25000"/>
                </a:schemeClr>
              </a:solidFill>
              <a:latin typeface="Times New Roman" panose="02020603050405020304" pitchFamily="18" charset="0"/>
              <a:cs typeface="Times New Roman" panose="02020603050405020304" pitchFamily="18" charset="0"/>
            </a:endParaRPr>
          </a:p>
          <a:p>
            <a:pPr marL="342900" indent="-342900">
              <a:lnSpc>
                <a:spcPct val="90000"/>
              </a:lnSpc>
              <a:spcBef>
                <a:spcPct val="20000"/>
              </a:spcBef>
              <a:buFont typeface="Arial" pitchFamily="34" charset="0"/>
              <a:buChar char="•"/>
            </a:pPr>
            <a:r>
              <a:rPr lang="en-US" sz="3000" dirty="0">
                <a:solidFill>
                  <a:schemeClr val="bg2">
                    <a:lumMod val="25000"/>
                  </a:schemeClr>
                </a:solidFill>
                <a:latin typeface="Times New Roman" panose="02020603050405020304" pitchFamily="18" charset="0"/>
                <a:cs typeface="Times New Roman" panose="02020603050405020304" pitchFamily="18" charset="0"/>
              </a:rPr>
              <a:t>Microsoft Project</a:t>
            </a:r>
          </a:p>
        </p:txBody>
      </p:sp>
    </p:spTree>
    <p:extLst>
      <p:ext uri="{BB962C8B-B14F-4D97-AF65-F5344CB8AC3E}">
        <p14:creationId xmlns:p14="http://schemas.microsoft.com/office/powerpoint/2010/main" val="130533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AEC3-6004-4BB9-9242-82D16C61B05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Implementation - BOM</a:t>
            </a:r>
            <a:endParaRPr lang="en-US"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99AFCCB-10C8-45AF-A056-ADF3EB441C4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76984" y="3017049"/>
            <a:ext cx="8790031" cy="1990196"/>
          </a:xfrm>
        </p:spPr>
      </p:pic>
      <p:pic>
        <p:nvPicPr>
          <p:cNvPr id="6" name="Picture 5">
            <a:extLst>
              <a:ext uri="{FF2B5EF4-FFF2-40B4-BE49-F238E27FC236}">
                <a16:creationId xmlns:a16="http://schemas.microsoft.com/office/drawing/2014/main" id="{D9951B88-79ED-4421-9F1E-A94AB3852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3" name="Slide Number Placeholder 2">
            <a:extLst>
              <a:ext uri="{FF2B5EF4-FFF2-40B4-BE49-F238E27FC236}">
                <a16:creationId xmlns:a16="http://schemas.microsoft.com/office/drawing/2014/main" id="{0227E7FC-AFC2-4451-80CA-79B41D917576}"/>
              </a:ext>
            </a:extLst>
          </p:cNvPr>
          <p:cNvSpPr>
            <a:spLocks noGrp="1"/>
          </p:cNvSpPr>
          <p:nvPr>
            <p:ph type="sldNum" sz="quarter" idx="12"/>
          </p:nvPr>
        </p:nvSpPr>
        <p:spPr/>
        <p:txBody>
          <a:bodyPr/>
          <a:lstStyle/>
          <a:p>
            <a:fld id="{C806B262-DE4B-41F2-8D27-37F2CF938DE7}" type="slidenum">
              <a:rPr lang="en-US" smtClean="0"/>
              <a:pPr/>
              <a:t>14</a:t>
            </a:fld>
            <a:endParaRPr lang="en-US"/>
          </a:p>
        </p:txBody>
      </p:sp>
      <p:sp>
        <p:nvSpPr>
          <p:cNvPr id="7" name="Footer Placeholder 5">
            <a:extLst>
              <a:ext uri="{FF2B5EF4-FFF2-40B4-BE49-F238E27FC236}">
                <a16:creationId xmlns:a16="http://schemas.microsoft.com/office/drawing/2014/main" id="{D694C948-62EF-41DB-8931-6578229A7D59}"/>
              </a:ext>
            </a:extLst>
          </p:cNvPr>
          <p:cNvSpPr>
            <a:spLocks noGrp="1"/>
          </p:cNvSpPr>
          <p:nvPr>
            <p:ph type="ftr" sz="quarter" idx="11"/>
          </p:nvPr>
        </p:nvSpPr>
        <p:spPr>
          <a:xfrm>
            <a:off x="-990600" y="6370637"/>
            <a:ext cx="2895600" cy="365125"/>
          </a:xfrm>
        </p:spPr>
        <p:txBody>
          <a:bodyPr/>
          <a:lstStyle/>
          <a:p>
            <a:r>
              <a:rPr lang="en-US" dirty="0"/>
              <a:t>CX</a:t>
            </a:r>
          </a:p>
        </p:txBody>
      </p:sp>
    </p:spTree>
    <p:extLst>
      <p:ext uri="{BB962C8B-B14F-4D97-AF65-F5344CB8AC3E}">
        <p14:creationId xmlns:p14="http://schemas.microsoft.com/office/powerpoint/2010/main" val="42755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Prior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72648"/>
            <a:ext cx="6629400" cy="1522952"/>
          </a:xfrm>
        </p:spPr>
        <p:txBody>
          <a:bodyPr>
            <a:normAutofit fontScale="62500" lnSpcReduction="20000"/>
          </a:bodyPr>
          <a:lstStyle/>
          <a:p>
            <a:pPr marL="0" indent="0" algn="l">
              <a:buNone/>
            </a:pPr>
            <a:r>
              <a:rPr lang="en-US" dirty="0">
                <a:latin typeface="Times New Roman" panose="02020603050405020304" pitchFamily="18" charset="0"/>
                <a:cs typeface="Times New Roman" panose="02020603050405020304" pitchFamily="18" charset="0"/>
              </a:rPr>
              <a:t>The competition for smart bird feeders are focused on bird watchers with smart cameras – none focus on smart selectivity in using weight to not feed squirrels and crows.</a:t>
            </a:r>
          </a:p>
          <a:p>
            <a:pPr marL="0" indent="0" algn="l">
              <a:buNone/>
            </a:pPr>
            <a:r>
              <a:rPr lang="en-US" dirty="0">
                <a:latin typeface="Times New Roman" panose="02020603050405020304" pitchFamily="18" charset="0"/>
                <a:cs typeface="Times New Roman" panose="02020603050405020304" pitchFamily="18" charset="0"/>
              </a:rPr>
              <a:t>These are currently in development, there is no existing smart bird feeder that a user can buy off the market.</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pic>
        <p:nvPicPr>
          <p:cNvPr id="7" name="Picture 6">
            <a:extLst>
              <a:ext uri="{FF2B5EF4-FFF2-40B4-BE49-F238E27FC236}">
                <a16:creationId xmlns:a16="http://schemas.microsoft.com/office/drawing/2014/main" id="{62E29751-7E9B-4146-A9A2-F5DD0AEA8EE8}"/>
              </a:ext>
            </a:extLst>
          </p:cNvPr>
          <p:cNvPicPr>
            <a:picLocks noChangeAspect="1"/>
          </p:cNvPicPr>
          <p:nvPr/>
        </p:nvPicPr>
        <p:blipFill>
          <a:blip r:embed="rId4"/>
          <a:stretch>
            <a:fillRect/>
          </a:stretch>
        </p:blipFill>
        <p:spPr>
          <a:xfrm>
            <a:off x="761999" y="2971768"/>
            <a:ext cx="7153523" cy="3470390"/>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15</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3979472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D6F3-E18E-42C3-B5C2-4852526B749D}"/>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Contributions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94B5ED-F394-4538-A156-ED91E6DDE6DC}"/>
              </a:ext>
            </a:extLst>
          </p:cNvPr>
          <p:cNvSpPr>
            <a:spLocks noGrp="1"/>
          </p:cNvSpPr>
          <p:nvPr>
            <p:ph idx="1"/>
          </p:nvPr>
        </p:nvSpPr>
        <p:spPr>
          <a:xfrm>
            <a:off x="457200" y="1600200"/>
            <a:ext cx="6705600" cy="4191000"/>
          </a:xfrm>
        </p:spPr>
        <p:txBody>
          <a:bodyPr>
            <a:normAutofit fontScale="77500" lnSpcReduction="20000"/>
          </a:bodyPr>
          <a:lstStyle/>
          <a:p>
            <a:r>
              <a:rPr lang="en-US" sz="3200" b="0" i="1" u="none" strike="noStrike" baseline="0" dirty="0">
                <a:latin typeface="Times New Roman" panose="02020603050405020304" pitchFamily="18" charset="0"/>
                <a:cs typeface="Times New Roman" panose="02020603050405020304" pitchFamily="18" charset="0"/>
              </a:rPr>
              <a:t>Calvin – </a:t>
            </a:r>
            <a:r>
              <a:rPr lang="en-US" sz="3200" b="0" u="none" strike="noStrike" baseline="0" dirty="0">
                <a:latin typeface="Times New Roman" panose="02020603050405020304" pitchFamily="18" charset="0"/>
                <a:cs typeface="Times New Roman" panose="02020603050405020304" pitchFamily="18" charset="0"/>
              </a:rPr>
              <a:t>Schematic, </a:t>
            </a:r>
            <a:r>
              <a:rPr lang="en-US" dirty="0">
                <a:latin typeface="Times New Roman" panose="02020603050405020304" pitchFamily="18" charset="0"/>
                <a:cs typeface="Times New Roman" panose="02020603050405020304" pitchFamily="18" charset="0"/>
              </a:rPr>
              <a:t>board design, prototyping the </a:t>
            </a:r>
            <a:r>
              <a:rPr lang="en-US" dirty="0" err="1">
                <a:latin typeface="Times New Roman" panose="02020603050405020304" pitchFamily="18" charset="0"/>
                <a:cs typeface="Times New Roman" panose="02020603050405020304" pitchFamily="18" charset="0"/>
              </a:rPr>
              <a:t>ATTiny</a:t>
            </a:r>
            <a:r>
              <a:rPr lang="en-US" dirty="0">
                <a:latin typeface="Times New Roman" panose="02020603050405020304" pitchFamily="18" charset="0"/>
                <a:cs typeface="Times New Roman" panose="02020603050405020304" pitchFamily="18" charset="0"/>
              </a:rPr>
              <a:t> to control the servo motor</a:t>
            </a:r>
            <a:endParaRPr lang="en-US" sz="3200" b="0" u="none" strike="noStrike" baseline="0"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Stevie – </a:t>
            </a:r>
            <a:r>
              <a:rPr lang="en-US" dirty="0">
                <a:latin typeface="Times New Roman" panose="02020603050405020304" pitchFamily="18" charset="0"/>
                <a:cs typeface="Times New Roman" panose="02020603050405020304" pitchFamily="18" charset="0"/>
              </a:rPr>
              <a:t>Organizing, ordering parts, prototyping, writing</a:t>
            </a:r>
          </a:p>
          <a:p>
            <a:endParaRPr lang="en-US" i="1" dirty="0">
              <a:latin typeface="Times New Roman" panose="02020603050405020304" pitchFamily="18" charset="0"/>
              <a:cs typeface="Times New Roman" panose="02020603050405020304" pitchFamily="18" charset="0"/>
            </a:endParaRPr>
          </a:p>
          <a:p>
            <a:r>
              <a:rPr lang="en-US" i="1" dirty="0" err="1">
                <a:latin typeface="Times New Roman" panose="02020603050405020304" pitchFamily="18" charset="0"/>
                <a:cs typeface="Times New Roman" panose="02020603050405020304" pitchFamily="18" charset="0"/>
              </a:rPr>
              <a:t>Zeming</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Ordering parts, prototyping, writing</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Nick – </a:t>
            </a:r>
            <a:r>
              <a:rPr lang="en-US" dirty="0">
                <a:latin typeface="Times New Roman" panose="02020603050405020304" pitchFamily="18" charset="0"/>
                <a:cs typeface="Times New Roman" panose="02020603050405020304" pitchFamily="18" charset="0"/>
              </a:rPr>
              <a:t>Prototyping, coding, testing, board layout</a:t>
            </a:r>
          </a:p>
        </p:txBody>
      </p:sp>
      <p:pic>
        <p:nvPicPr>
          <p:cNvPr id="4" name="Picture 3">
            <a:extLst>
              <a:ext uri="{FF2B5EF4-FFF2-40B4-BE49-F238E27FC236}">
                <a16:creationId xmlns:a16="http://schemas.microsoft.com/office/drawing/2014/main" id="{1277042D-0BD1-4AB7-AD37-CA22BD126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74C9E313-DE36-46CD-8A03-E0AC827CBBEC}"/>
              </a:ext>
            </a:extLst>
          </p:cNvPr>
          <p:cNvSpPr>
            <a:spLocks noGrp="1"/>
          </p:cNvSpPr>
          <p:nvPr>
            <p:ph type="sldNum" sz="quarter" idx="12"/>
          </p:nvPr>
        </p:nvSpPr>
        <p:spPr/>
        <p:txBody>
          <a:bodyPr/>
          <a:lstStyle/>
          <a:p>
            <a:fld id="{C806B262-DE4B-41F2-8D27-37F2CF938DE7}" type="slidenum">
              <a:rPr lang="en-US" smtClean="0"/>
              <a:pPr/>
              <a:t>16</a:t>
            </a:fld>
            <a:endParaRPr lang="en-US"/>
          </a:p>
        </p:txBody>
      </p:sp>
      <p:sp>
        <p:nvSpPr>
          <p:cNvPr id="6" name="Footer Placeholder 5">
            <a:extLst>
              <a:ext uri="{FF2B5EF4-FFF2-40B4-BE49-F238E27FC236}">
                <a16:creationId xmlns:a16="http://schemas.microsoft.com/office/drawing/2014/main" id="{9706436D-3FD8-4E31-8693-A9804BD05C59}"/>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9527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Lessons Learned</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fontScale="77500" lnSpcReduction="20000"/>
          </a:bodyPr>
          <a:lstStyle/>
          <a:p>
            <a:pPr algn="l"/>
            <a:r>
              <a:rPr lang="en-US" sz="3200" b="0" i="1" u="none" strike="noStrike" baseline="0" dirty="0">
                <a:latin typeface="Times New Roman" panose="02020603050405020304" pitchFamily="18" charset="0"/>
                <a:cs typeface="Times New Roman" panose="02020603050405020304" pitchFamily="18" charset="0"/>
              </a:rPr>
              <a:t>Calvin – </a:t>
            </a:r>
            <a:r>
              <a:rPr lang="en-US" dirty="0">
                <a:latin typeface="Times New Roman" panose="02020603050405020304" pitchFamily="18" charset="0"/>
                <a:cs typeface="Times New Roman" panose="02020603050405020304" pitchFamily="18" charset="0"/>
              </a:rPr>
              <a:t>Always view the datasheet of a part before purchasing it and use parts more suitable for prototyping. </a:t>
            </a:r>
          </a:p>
          <a:p>
            <a:pPr algn="l"/>
            <a:r>
              <a:rPr lang="en-US" i="1" dirty="0">
                <a:latin typeface="Times New Roman" panose="02020603050405020304" pitchFamily="18" charset="0"/>
                <a:cs typeface="Times New Roman" panose="02020603050405020304" pitchFamily="18" charset="0"/>
              </a:rPr>
              <a:t>Stevie</a:t>
            </a:r>
            <a:r>
              <a:rPr lang="en-US" dirty="0">
                <a:latin typeface="Times New Roman" panose="02020603050405020304" pitchFamily="18" charset="0"/>
                <a:cs typeface="Times New Roman" panose="02020603050405020304" pitchFamily="18" charset="0"/>
              </a:rPr>
              <a:t> – Do better research on parts before purchasing and check rubrics (i.e. client emails, paperwork explaining the requirements) before turning in homework (paperwork the client asked for).</a:t>
            </a:r>
          </a:p>
          <a:p>
            <a:pPr algn="l"/>
            <a:r>
              <a:rPr lang="en-US" i="1" dirty="0" err="1">
                <a:latin typeface="Times New Roman" panose="02020603050405020304" pitchFamily="18" charset="0"/>
                <a:cs typeface="Times New Roman" panose="02020603050405020304" pitchFamily="18" charset="0"/>
              </a:rPr>
              <a:t>Zeming</a:t>
            </a:r>
            <a:r>
              <a:rPr lang="en-US" dirty="0">
                <a:latin typeface="Times New Roman" panose="02020603050405020304" pitchFamily="18" charset="0"/>
                <a:cs typeface="Times New Roman" panose="02020603050405020304" pitchFamily="18" charset="0"/>
              </a:rPr>
              <a:t> - How to communicate effectively with teammates, look for electrical components, and design some simple PCBs.</a:t>
            </a:r>
          </a:p>
          <a:p>
            <a:r>
              <a:rPr lang="en-US" i="1" dirty="0">
                <a:latin typeface="Times New Roman" panose="02020603050405020304" pitchFamily="18" charset="0"/>
                <a:cs typeface="Times New Roman" panose="02020603050405020304" pitchFamily="18" charset="0"/>
              </a:rPr>
              <a:t>Nick</a:t>
            </a:r>
            <a:r>
              <a:rPr lang="en-US" dirty="0">
                <a:latin typeface="Times New Roman" panose="02020603050405020304" pitchFamily="18" charset="0"/>
                <a:cs typeface="Times New Roman" panose="02020603050405020304" pitchFamily="18" charset="0"/>
              </a:rPr>
              <a:t> –I</a:t>
            </a:r>
            <a:r>
              <a:rPr lang="en-US" dirty="0"/>
              <a:t>mplement the 1-wire Debug functionality in the device to allow for outputting register values. </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17</a:t>
            </a:fld>
            <a:endParaRPr lang="en-US"/>
          </a:p>
        </p:txBody>
      </p:sp>
      <p:sp>
        <p:nvSpPr>
          <p:cNvPr id="6" name="Footer Placeholder 5">
            <a:extLst>
              <a:ext uri="{FF2B5EF4-FFF2-40B4-BE49-F238E27FC236}">
                <a16:creationId xmlns:a16="http://schemas.microsoft.com/office/drawing/2014/main" id="{4E25BE10-08B6-40FA-921D-6C5BAA2A2EE4}"/>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96100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Lessons Learned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Review</a:t>
            </a:r>
          </a:p>
        </p:txBody>
      </p:sp>
      <p:sp>
        <p:nvSpPr>
          <p:cNvPr id="3" name="Content Placeholder 2">
            <a:extLst>
              <a:ext uri="{FF2B5EF4-FFF2-40B4-BE49-F238E27FC236}">
                <a16:creationId xmlns:a16="http://schemas.microsoft.com/office/drawing/2014/main" id="{CA270141-D2BB-44ED-B917-2F0F25B353EF}"/>
              </a:ext>
            </a:extLst>
          </p:cNvPr>
          <p:cNvSpPr>
            <a:spLocks noGrp="1"/>
          </p:cNvSpPr>
          <p:nvPr>
            <p:ph idx="1"/>
          </p:nvPr>
        </p:nvSpPr>
        <p:spPr>
          <a:xfrm>
            <a:off x="457200" y="1600200"/>
            <a:ext cx="6324600" cy="5105400"/>
          </a:xfrm>
        </p:spPr>
        <p:txBody>
          <a:bodyPr>
            <a:normAutofit/>
          </a:bodyPr>
          <a:lstStyle/>
          <a:p>
            <a:pPr marL="742950" marR="0" lvl="1" indent="-285750">
              <a:lnSpc>
                <a:spcPct val="107000"/>
              </a:lnSpc>
              <a:spcBef>
                <a:spcPts val="0"/>
              </a:spcBef>
              <a:spcAft>
                <a:spcPts val="0"/>
              </a:spcAft>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Schematic:</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to add linear regulator and make sure voltage nets are applied properly.</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Add ISP header.</a:t>
            </a:r>
          </a:p>
          <a:p>
            <a:pPr marL="742950" marR="0" lvl="1" indent="-285750">
              <a:lnSpc>
                <a:spcPct val="107000"/>
              </a:lnSpc>
              <a:spcBef>
                <a:spcPts val="0"/>
              </a:spcBef>
              <a:spcAft>
                <a:spcPts val="0"/>
              </a:spcAft>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Board:</a:t>
            </a:r>
          </a:p>
          <a:p>
            <a:pPr marL="1143000" marR="0" lvl="2" indent="-228600">
              <a:lnSpc>
                <a:spcPct val="107000"/>
              </a:lnSpc>
              <a:spcBef>
                <a:spcPts val="0"/>
              </a:spcBef>
              <a:spcAft>
                <a:spcPts val="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thicker traces all around.</a:t>
            </a:r>
          </a:p>
          <a:p>
            <a:pPr marL="1143000" marR="0" lvl="2" indent="-228600">
              <a:lnSpc>
                <a:spcPct val="107000"/>
              </a:lnSpc>
              <a:spcBef>
                <a:spcPts val="0"/>
              </a:spcBef>
              <a:spcAft>
                <a:spcPts val="80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Primarily surface mount components.</a:t>
            </a:r>
          </a:p>
          <a:p>
            <a:pPr marL="1143000" marR="0" lvl="2" indent="-228600">
              <a:lnSpc>
                <a:spcPct val="107000"/>
              </a:lnSpc>
              <a:spcBef>
                <a:spcPts val="0"/>
              </a:spcBef>
              <a:spcAft>
                <a:spcPts val="800"/>
              </a:spcAf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Need to add stitching vias.</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18</a:t>
            </a:fld>
            <a:endParaRPr lang="en-US"/>
          </a:p>
        </p:txBody>
      </p:sp>
      <p:sp>
        <p:nvSpPr>
          <p:cNvPr id="6" name="Footer Placeholder 5">
            <a:extLst>
              <a:ext uri="{FF2B5EF4-FFF2-40B4-BE49-F238E27FC236}">
                <a16:creationId xmlns:a16="http://schemas.microsoft.com/office/drawing/2014/main" id="{FC5CE9E1-3554-451F-8981-7785F5DB01D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212654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6BBA-DAD5-4495-86CC-1991D3C4CE9D}"/>
              </a:ext>
            </a:extLst>
          </p:cNvPr>
          <p:cNvSpPr>
            <a:spLocks noGrp="1"/>
          </p:cNvSpPr>
          <p:nvPr>
            <p:ph type="title"/>
          </p:nvPr>
        </p:nvSpPr>
        <p:spPr>
          <a:xfrm>
            <a:off x="762000" y="2362200"/>
            <a:ext cx="6324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Questions?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 to the demo!</a:t>
            </a:r>
          </a:p>
        </p:txBody>
      </p:sp>
      <p:pic>
        <p:nvPicPr>
          <p:cNvPr id="4" name="Picture 3">
            <a:extLst>
              <a:ext uri="{FF2B5EF4-FFF2-40B4-BE49-F238E27FC236}">
                <a16:creationId xmlns:a16="http://schemas.microsoft.com/office/drawing/2014/main" id="{426FF380-471C-4574-A280-A8AEFB7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5" name="Slide Number Placeholder 4">
            <a:extLst>
              <a:ext uri="{FF2B5EF4-FFF2-40B4-BE49-F238E27FC236}">
                <a16:creationId xmlns:a16="http://schemas.microsoft.com/office/drawing/2014/main" id="{5DE65BDC-5E62-416A-BBE6-A9C175D17A0D}"/>
              </a:ext>
            </a:extLst>
          </p:cNvPr>
          <p:cNvSpPr>
            <a:spLocks noGrp="1"/>
          </p:cNvSpPr>
          <p:nvPr>
            <p:ph type="sldNum" sz="quarter" idx="12"/>
          </p:nvPr>
        </p:nvSpPr>
        <p:spPr/>
        <p:txBody>
          <a:bodyPr/>
          <a:lstStyle/>
          <a:p>
            <a:fld id="{C806B262-DE4B-41F2-8D27-37F2CF938DE7}" type="slidenum">
              <a:rPr lang="en-US" smtClean="0"/>
              <a:pPr/>
              <a:t>19</a:t>
            </a:fld>
            <a:endParaRPr lang="en-US"/>
          </a:p>
        </p:txBody>
      </p:sp>
      <p:sp>
        <p:nvSpPr>
          <p:cNvPr id="6" name="Footer Placeholder 5">
            <a:extLst>
              <a:ext uri="{FF2B5EF4-FFF2-40B4-BE49-F238E27FC236}">
                <a16:creationId xmlns:a16="http://schemas.microsoft.com/office/drawing/2014/main" id="{4C2FEDDF-8F1A-4C35-B137-C3F01FF32137}"/>
              </a:ext>
            </a:extLst>
          </p:cNvPr>
          <p:cNvSpPr>
            <a:spLocks noGrp="1"/>
          </p:cNvSpPr>
          <p:nvPr>
            <p:ph type="ftr" sz="quarter" idx="11"/>
          </p:nvPr>
        </p:nvSpPr>
        <p:spPr>
          <a:xfrm>
            <a:off x="-990600" y="6370637"/>
            <a:ext cx="2895600" cy="365125"/>
          </a:xfrm>
        </p:spPr>
        <p:txBody>
          <a:bodyPr/>
          <a:lstStyle/>
          <a:p>
            <a:r>
              <a:rPr lang="en-US" dirty="0"/>
              <a:t>ZZ</a:t>
            </a:r>
          </a:p>
        </p:txBody>
      </p:sp>
    </p:spTree>
    <p:extLst>
      <p:ext uri="{BB962C8B-B14F-4D97-AF65-F5344CB8AC3E}">
        <p14:creationId xmlns:p14="http://schemas.microsoft.com/office/powerpoint/2010/main" val="11847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32062" y="1347383"/>
            <a:ext cx="6324600" cy="4943610"/>
          </a:xfrm>
        </p:spPr>
        <p:txBody>
          <a:bodyPr>
            <a:noAutofit/>
          </a:bodyPr>
          <a:lstStyle/>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problem is that crows and squirrels eat the seed meant for small birds, and that this decreases the ability of bird feeder owners to increase the species richness of birds in their area. </a:t>
            </a:r>
          </a:p>
          <a:p>
            <a:pPr marL="0" marR="0" indent="0" algn="just">
              <a:spcBef>
                <a:spcPts val="0"/>
              </a:spcBef>
              <a:spcAft>
                <a:spcPts val="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squirrels and crows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learned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device will not feed them, they will keep away from the smart bird feeder and that will satisfy </a:t>
            </a:r>
            <a:r>
              <a:rPr lang="en-US" sz="2400" kern="100" dirty="0">
                <a:effectLst/>
                <a:latin typeface="Times New Roman" panose="02020603050405020304" pitchFamily="18" charset="0"/>
                <a:ea typeface="DengXian" panose="02010600030101010101" pitchFamily="2" charset="-122"/>
                <a:cs typeface="Times New Roman" panose="02020603050405020304" pitchFamily="18" charset="0"/>
              </a:rPr>
              <a:t>bird watchers.</a:t>
            </a:r>
          </a:p>
          <a:p>
            <a:pPr marL="0" marR="0" indent="0" algn="just">
              <a:spcBef>
                <a:spcPts val="0"/>
              </a:spcBef>
              <a:spcAft>
                <a:spcPts val="0"/>
              </a:spcAft>
              <a:buNone/>
            </a:pP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indent="0" algn="just">
              <a:spcBef>
                <a:spcPts val="0"/>
              </a:spcBef>
              <a:spcAft>
                <a:spcPts val="0"/>
              </a:spcAft>
              <a:buNone/>
            </a:pPr>
            <a:r>
              <a:rPr lang="en-US" sz="2400" kern="100" dirty="0">
                <a:latin typeface="Times New Roman" panose="02020603050405020304" pitchFamily="18" charset="0"/>
                <a:ea typeface="DengXian" panose="02010600030101010101" pitchFamily="2" charset="-122"/>
                <a:cs typeface="Times New Roman" panose="02020603050405020304" pitchFamily="18" charset="0"/>
              </a:rPr>
              <a:t>Concerned ecologists would also rest easier if more species were able to compete.</a:t>
            </a:r>
            <a:endParaRPr lang="en-US" sz="2400"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3B3399B-B162-4158-9098-F6D28CDE3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CC2D2B5-D9DA-49DE-8F4E-F5965C79D240}"/>
              </a:ext>
            </a:extLst>
          </p:cNvPr>
          <p:cNvSpPr>
            <a:spLocks noGrp="1"/>
          </p:cNvSpPr>
          <p:nvPr>
            <p:ph type="sldNum" sz="quarter" idx="12"/>
          </p:nvPr>
        </p:nvSpPr>
        <p:spPr/>
        <p:txBody>
          <a:bodyPr/>
          <a:lstStyle/>
          <a:p>
            <a:fld id="{C806B262-DE4B-41F2-8D27-37F2CF938DE7}" type="slidenum">
              <a:rPr lang="en-US" smtClean="0"/>
              <a:pPr/>
              <a:t>2</a:t>
            </a:fld>
            <a:endParaRPr lang="en-US"/>
          </a:p>
        </p:txBody>
      </p:sp>
      <p:sp>
        <p:nvSpPr>
          <p:cNvPr id="8" name="Footer Placeholder 5">
            <a:extLst>
              <a:ext uri="{FF2B5EF4-FFF2-40B4-BE49-F238E27FC236}">
                <a16:creationId xmlns:a16="http://schemas.microsoft.com/office/drawing/2014/main" id="{4D364442-1AF5-4167-8487-3B355B05C389}"/>
              </a:ext>
            </a:extLst>
          </p:cNvPr>
          <p:cNvSpPr>
            <a:spLocks noGrp="1"/>
          </p:cNvSpPr>
          <p:nvPr>
            <p:ph type="ftr" sz="quarter" idx="11"/>
          </p:nvPr>
        </p:nvSpPr>
        <p:spPr>
          <a:xfrm>
            <a:off x="-990600" y="6370637"/>
            <a:ext cx="2895600" cy="365125"/>
          </a:xfrm>
        </p:spPr>
        <p:txBody>
          <a:bodyPr/>
          <a:lstStyle/>
          <a:p>
            <a:r>
              <a:rPr lang="en-US" dirty="0"/>
              <a:t>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9DF5-8674-44F7-9295-54E6C86231E3}"/>
              </a:ext>
            </a:extLst>
          </p:cNvPr>
          <p:cNvSpPr>
            <a:spLocks noGrp="1"/>
          </p:cNvSpPr>
          <p:nvPr>
            <p:ph type="title"/>
          </p:nvPr>
        </p:nvSpPr>
        <p:spPr/>
        <p:txBody>
          <a:bodyPr>
            <a:normAutofit/>
          </a:bodyPr>
          <a:lstStyle/>
          <a:p>
            <a:r>
              <a:rPr lang="en-US" dirty="0">
                <a:solidFill>
                  <a:schemeClr val="tx1"/>
                </a:solidFill>
                <a:effectLst/>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BB4DC-6172-498C-B61A-1FA6754AF629}"/>
              </a:ext>
            </a:extLst>
          </p:cNvPr>
          <p:cNvSpPr>
            <a:spLocks noGrp="1"/>
          </p:cNvSpPr>
          <p:nvPr>
            <p:ph idx="1"/>
          </p:nvPr>
        </p:nvSpPr>
        <p:spPr>
          <a:xfrm>
            <a:off x="432232" y="1274233"/>
            <a:ext cx="6581522" cy="1676400"/>
          </a:xfrm>
        </p:spPr>
        <p:txBody>
          <a:bodyPr>
            <a:normAutofit lnSpcReduction="10000"/>
          </a:bodyPr>
          <a:lstStyle/>
          <a:p>
            <a:pPr marL="0" indent="0">
              <a:buNone/>
            </a:pPr>
            <a:r>
              <a:rPr lang="en-US" sz="2400" kern="0" dirty="0">
                <a:latin typeface="Times New Roman" panose="02020603050405020304" pitchFamily="18" charset="0"/>
                <a:cs typeface="Times New Roman" panose="02020603050405020304" pitchFamily="18" charset="0"/>
              </a:rPr>
              <a:t>An easy way for bird watchers to feed small birds.</a:t>
            </a:r>
          </a:p>
          <a:p>
            <a:pPr marL="0" indent="0">
              <a:buNone/>
            </a:pPr>
            <a:endParaRPr lang="en-US" sz="2400" kern="0" dirty="0">
              <a:latin typeface="Times New Roman" panose="02020603050405020304" pitchFamily="18" charset="0"/>
              <a:cs typeface="Times New Roman" panose="02020603050405020304" pitchFamily="18" charset="0"/>
            </a:endParaRPr>
          </a:p>
          <a:p>
            <a:pPr marL="0" indent="0">
              <a:buNone/>
            </a:pPr>
            <a:r>
              <a:rPr lang="en-US" sz="2400" kern="0" dirty="0">
                <a:latin typeface="Times New Roman" panose="02020603050405020304" pitchFamily="18" charset="0"/>
                <a:cs typeface="Times New Roman" panose="02020603050405020304" pitchFamily="18" charset="0"/>
              </a:rPr>
              <a:t>It is important because the species richness of urban ecology is what keeps us healthier.</a:t>
            </a:r>
          </a:p>
        </p:txBody>
      </p:sp>
      <p:pic>
        <p:nvPicPr>
          <p:cNvPr id="5" name="Picture 4">
            <a:extLst>
              <a:ext uri="{FF2B5EF4-FFF2-40B4-BE49-F238E27FC236}">
                <a16:creationId xmlns:a16="http://schemas.microsoft.com/office/drawing/2014/main" id="{30A03B6A-E73E-4774-A4D0-CA431DE8E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53200"/>
            <a:ext cx="2667000" cy="308889"/>
          </a:xfrm>
          <a:prstGeom prst="rect">
            <a:avLst/>
          </a:prstGeom>
        </p:spPr>
      </p:pic>
      <p:sp>
        <p:nvSpPr>
          <p:cNvPr id="7" name="TextBox 6">
            <a:extLst>
              <a:ext uri="{FF2B5EF4-FFF2-40B4-BE49-F238E27FC236}">
                <a16:creationId xmlns:a16="http://schemas.microsoft.com/office/drawing/2014/main" id="{533BEF23-DA94-44CE-9A13-733EB153615B}"/>
              </a:ext>
            </a:extLst>
          </p:cNvPr>
          <p:cNvSpPr txBox="1"/>
          <p:nvPr/>
        </p:nvSpPr>
        <p:spPr>
          <a:xfrm>
            <a:off x="609600" y="6153646"/>
            <a:ext cx="4851832" cy="553998"/>
          </a:xfrm>
          <a:prstGeom prst="rect">
            <a:avLst/>
          </a:prstGeom>
          <a:noFill/>
        </p:spPr>
        <p:txBody>
          <a:bodyPr wrap="square" rtlCol="0">
            <a:spAutoFit/>
          </a:bodyPr>
          <a:lstStyle/>
          <a:p>
            <a:r>
              <a:rPr lang="en-US" sz="1000" dirty="0" err="1">
                <a:effectLst/>
                <a:latin typeface="Arial" panose="020B0604020202020204" pitchFamily="34" charset="0"/>
              </a:rPr>
              <a:t>Ostfeld</a:t>
            </a:r>
            <a:r>
              <a:rPr lang="en-US" sz="1000" dirty="0">
                <a:effectLst/>
                <a:latin typeface="Arial" panose="020B0604020202020204" pitchFamily="34" charset="0"/>
              </a:rPr>
              <a:t> &amp; </a:t>
            </a:r>
            <a:r>
              <a:rPr lang="en-US" sz="1000" dirty="0" err="1">
                <a:effectLst/>
                <a:latin typeface="Arial" panose="020B0604020202020204" pitchFamily="34" charset="0"/>
              </a:rPr>
              <a:t>Keesing</a:t>
            </a:r>
            <a:r>
              <a:rPr lang="en-US" sz="1000" dirty="0">
                <a:effectLst/>
                <a:latin typeface="Arial" panose="020B0604020202020204" pitchFamily="34" charset="0"/>
              </a:rPr>
              <a:t>. 2000. Biodiversity and disease risk: the case of Lyme disease. Con. Bio. 14:722-728.</a:t>
            </a:r>
          </a:p>
          <a:p>
            <a:endParaRPr lang="en-US" sz="1000" dirty="0"/>
          </a:p>
        </p:txBody>
      </p:sp>
      <p:pic>
        <p:nvPicPr>
          <p:cNvPr id="8" name="Picture 7">
            <a:extLst>
              <a:ext uri="{FF2B5EF4-FFF2-40B4-BE49-F238E27FC236}">
                <a16:creationId xmlns:a16="http://schemas.microsoft.com/office/drawing/2014/main" id="{FA0D356F-7798-4B4A-B076-66EA87AAB50F}"/>
              </a:ext>
            </a:extLst>
          </p:cNvPr>
          <p:cNvPicPr>
            <a:picLocks noChangeAspect="1"/>
          </p:cNvPicPr>
          <p:nvPr/>
        </p:nvPicPr>
        <p:blipFill>
          <a:blip r:embed="rId3"/>
          <a:stretch>
            <a:fillRect/>
          </a:stretch>
        </p:blipFill>
        <p:spPr>
          <a:xfrm>
            <a:off x="1752600" y="2972886"/>
            <a:ext cx="4926789" cy="2990851"/>
          </a:xfrm>
          <a:prstGeom prst="rect">
            <a:avLst/>
          </a:prstGeom>
        </p:spPr>
      </p:pic>
      <p:sp>
        <p:nvSpPr>
          <p:cNvPr id="4" name="Slide Number Placeholder 3">
            <a:extLst>
              <a:ext uri="{FF2B5EF4-FFF2-40B4-BE49-F238E27FC236}">
                <a16:creationId xmlns:a16="http://schemas.microsoft.com/office/drawing/2014/main" id="{743E191F-1ED2-47EF-82E6-735111CDAFE4}"/>
              </a:ext>
            </a:extLst>
          </p:cNvPr>
          <p:cNvSpPr>
            <a:spLocks noGrp="1"/>
          </p:cNvSpPr>
          <p:nvPr>
            <p:ph type="sldNum" sz="quarter" idx="12"/>
          </p:nvPr>
        </p:nvSpPr>
        <p:spPr/>
        <p:txBody>
          <a:bodyPr/>
          <a:lstStyle/>
          <a:p>
            <a:fld id="{C806B262-DE4B-41F2-8D27-37F2CF938DE7}" type="slidenum">
              <a:rPr lang="en-US" smtClean="0"/>
              <a:pPr/>
              <a:t>3</a:t>
            </a:fld>
            <a:endParaRPr lang="en-US"/>
          </a:p>
        </p:txBody>
      </p:sp>
      <p:sp>
        <p:nvSpPr>
          <p:cNvPr id="6" name="Footer Placeholder 5">
            <a:extLst>
              <a:ext uri="{FF2B5EF4-FFF2-40B4-BE49-F238E27FC236}">
                <a16:creationId xmlns:a16="http://schemas.microsoft.com/office/drawing/2014/main" id="{6B7DA70A-89D4-4ACE-BBD2-40225A757AE7}"/>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138065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CF0A-63AC-44CC-882C-1EC8586A93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Concept of Operation</a:t>
            </a:r>
          </a:p>
        </p:txBody>
      </p:sp>
      <p:sp>
        <p:nvSpPr>
          <p:cNvPr id="3" name="Content Placeholder 2">
            <a:extLst>
              <a:ext uri="{FF2B5EF4-FFF2-40B4-BE49-F238E27FC236}">
                <a16:creationId xmlns:a16="http://schemas.microsoft.com/office/drawing/2014/main" id="{A2CD3AE9-A0B9-49FE-ADFE-B7DFEA16F7E5}"/>
              </a:ext>
            </a:extLst>
          </p:cNvPr>
          <p:cNvSpPr>
            <a:spLocks noGrp="1"/>
          </p:cNvSpPr>
          <p:nvPr>
            <p:ph idx="1"/>
          </p:nvPr>
        </p:nvSpPr>
        <p:spPr>
          <a:xfrm>
            <a:off x="457200" y="1429776"/>
            <a:ext cx="8305800" cy="4853526"/>
          </a:xfrm>
        </p:spPr>
        <p:txBody>
          <a:bodyPr>
            <a:normAutofit fontScale="92500" lnSpcReduction="20000"/>
          </a:bodyPr>
          <a:lstStyle/>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was designed to dispense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bird feed to birds when a small bird is “detected”.</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The automatic bird feeder detects the small bird if it </a:t>
            </a:r>
          </a:p>
          <a:p>
            <a:pPr marL="0" indent="0">
              <a:lnSpc>
                <a:spcPct val="110000"/>
              </a:lnSpc>
              <a:buNone/>
            </a:pPr>
            <a:r>
              <a:rPr lang="en-US" sz="2400" kern="0" dirty="0">
                <a:latin typeface="Times New Roman" panose="02020603050405020304" pitchFamily="18" charset="0"/>
                <a:cs typeface="Times New Roman" panose="02020603050405020304" pitchFamily="18" charset="0"/>
              </a:rPr>
              <a:t>mounts onto the perch where the force sensor is affixed if it weighs less</a:t>
            </a:r>
          </a:p>
          <a:p>
            <a:pPr marL="0" indent="0">
              <a:lnSpc>
                <a:spcPct val="110000"/>
              </a:lnSpc>
              <a:buNone/>
            </a:pPr>
            <a:r>
              <a:rPr lang="en-US" sz="2400" kern="0" dirty="0">
                <a:latin typeface="Times New Roman" panose="02020603050405020304" pitchFamily="18" charset="0"/>
                <a:cs typeface="Times New Roman" panose="02020603050405020304" pitchFamily="18" charset="0"/>
              </a:rPr>
              <a:t>than 500g and if the bird’s chirping is audible to the microphone and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above 50Hz.</a:t>
            </a:r>
          </a:p>
          <a:p>
            <a:pPr marL="0" indent="0">
              <a:lnSpc>
                <a:spcPct val="110000"/>
              </a:lnSpc>
              <a:buNone/>
            </a:pPr>
            <a:endParaRPr lang="en-US" sz="2400" kern="0" dirty="0">
              <a:latin typeface="Times New Roman" panose="02020603050405020304" pitchFamily="18" charset="0"/>
              <a:cs typeface="Times New Roman" panose="02020603050405020304" pitchFamily="18" charset="0"/>
            </a:endParaRPr>
          </a:p>
          <a:p>
            <a:pPr marL="0" indent="0">
              <a:lnSpc>
                <a:spcPct val="110000"/>
              </a:lnSpc>
              <a:buNone/>
            </a:pPr>
            <a:r>
              <a:rPr lang="en-US" sz="2400" kern="0" dirty="0">
                <a:latin typeface="Times New Roman" panose="02020603050405020304" pitchFamily="18" charset="0"/>
                <a:cs typeface="Times New Roman" panose="02020603050405020304" pitchFamily="18" charset="0"/>
              </a:rPr>
              <a:t>After a bird is detected, the servo motor will rotate +45 degrees to</a:t>
            </a:r>
          </a:p>
          <a:p>
            <a:pPr marL="0" indent="0">
              <a:lnSpc>
                <a:spcPct val="110000"/>
              </a:lnSpc>
              <a:buNone/>
            </a:pPr>
            <a:r>
              <a:rPr lang="en-US" sz="2400" kern="0" dirty="0">
                <a:latin typeface="Times New Roman" panose="02020603050405020304" pitchFamily="18" charset="0"/>
                <a:cs typeface="Times New Roman" panose="02020603050405020304" pitchFamily="18" charset="0"/>
              </a:rPr>
              <a:t>open a gate to the bird feed reservoir, and bird feed will fall into a</a:t>
            </a:r>
          </a:p>
          <a:p>
            <a:pPr marL="0" indent="0">
              <a:lnSpc>
                <a:spcPct val="110000"/>
              </a:lnSpc>
              <a:buNone/>
            </a:pPr>
            <a:r>
              <a:rPr lang="en-US" sz="2400" kern="0" dirty="0">
                <a:latin typeface="Times New Roman" panose="02020603050405020304" pitchFamily="18" charset="0"/>
                <a:cs typeface="Times New Roman" panose="02020603050405020304" pitchFamily="18" charset="0"/>
              </a:rPr>
              <a:t>basin. Less than one second has passed since opening, the motor will</a:t>
            </a:r>
          </a:p>
          <a:p>
            <a:pPr marL="0" indent="0">
              <a:lnSpc>
                <a:spcPct val="110000"/>
              </a:lnSpc>
              <a:buNone/>
            </a:pPr>
            <a:r>
              <a:rPr lang="en-US" sz="2400" kern="0" dirty="0">
                <a:latin typeface="Times New Roman" panose="02020603050405020304" pitchFamily="18" charset="0"/>
                <a:cs typeface="Times New Roman" panose="02020603050405020304" pitchFamily="18" charset="0"/>
              </a:rPr>
              <a:t>close the gate with a -45 degree rotation to stop the flow of bird feed</a:t>
            </a:r>
          </a:p>
          <a:p>
            <a:pPr marL="0" indent="0">
              <a:lnSpc>
                <a:spcPct val="110000"/>
              </a:lnSpc>
              <a:buNone/>
            </a:pPr>
            <a:r>
              <a:rPr lang="en-US" sz="2400" kern="0" dirty="0">
                <a:latin typeface="Times New Roman" panose="02020603050405020304" pitchFamily="18" charset="0"/>
                <a:cs typeface="Times New Roman" panose="02020603050405020304" pitchFamily="18" charset="0"/>
              </a:rPr>
              <a:t>and return to its original position.</a:t>
            </a:r>
          </a:p>
        </p:txBody>
      </p:sp>
      <p:pic>
        <p:nvPicPr>
          <p:cNvPr id="5" name="Picture 4">
            <a:extLst>
              <a:ext uri="{FF2B5EF4-FFF2-40B4-BE49-F238E27FC236}">
                <a16:creationId xmlns:a16="http://schemas.microsoft.com/office/drawing/2014/main" id="{AFF789E2-B0C8-43E8-8708-F263EC8F3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1812E259-F835-4C5E-8CA9-4D4EFDA7EA82}"/>
              </a:ext>
            </a:extLst>
          </p:cNvPr>
          <p:cNvSpPr>
            <a:spLocks noGrp="1"/>
          </p:cNvSpPr>
          <p:nvPr>
            <p:ph type="sldNum" sz="quarter" idx="12"/>
          </p:nvPr>
        </p:nvSpPr>
        <p:spPr/>
        <p:txBody>
          <a:bodyPr/>
          <a:lstStyle/>
          <a:p>
            <a:fld id="{C806B262-DE4B-41F2-8D27-37F2CF938DE7}" type="slidenum">
              <a:rPr lang="en-US" smtClean="0"/>
              <a:pPr/>
              <a:t>4</a:t>
            </a:fld>
            <a:endParaRPr lang="en-US"/>
          </a:p>
        </p:txBody>
      </p:sp>
      <p:sp>
        <p:nvSpPr>
          <p:cNvPr id="7" name="Footer Placeholder 5">
            <a:extLst>
              <a:ext uri="{FF2B5EF4-FFF2-40B4-BE49-F238E27FC236}">
                <a16:creationId xmlns:a16="http://schemas.microsoft.com/office/drawing/2014/main" id="{11D0F55E-261F-48BC-AE89-082CB3736E1A}"/>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91166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3FEA-DAAA-4E85-9D60-CF8F5E46AFBA}"/>
              </a:ext>
            </a:extLst>
          </p:cNvPr>
          <p:cNvSpPr>
            <a:spLocks noGrp="1"/>
          </p:cNvSpPr>
          <p:nvPr>
            <p:ph type="title"/>
          </p:nvPr>
        </p:nvSpPr>
        <p:spPr/>
        <p:txBody>
          <a:bodyPr>
            <a:normAutofit/>
          </a:bodyPr>
          <a:lstStyle/>
          <a:p>
            <a:r>
              <a:rPr lang="en-US" sz="4400" b="0" i="0" u="none" strike="noStrike" baseline="0" dirty="0">
                <a:latin typeface="Times New Roman" panose="02020603050405020304" pitchFamily="18" charset="0"/>
                <a:cs typeface="Times New Roman" panose="02020603050405020304" pitchFamily="18" charset="0"/>
              </a:rPr>
              <a:t>Alternatives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C7773-D7F0-4DE4-96D2-61950A303263}"/>
              </a:ext>
            </a:extLst>
          </p:cNvPr>
          <p:cNvSpPr>
            <a:spLocks noGrp="1"/>
          </p:cNvSpPr>
          <p:nvPr>
            <p:ph idx="1"/>
          </p:nvPr>
        </p:nvSpPr>
        <p:spPr>
          <a:xfrm>
            <a:off x="457200" y="1303337"/>
            <a:ext cx="6705600" cy="2590800"/>
          </a:xfrm>
        </p:spPr>
        <p:txBody>
          <a:bodyPr>
            <a:normAutofit/>
          </a:bodyPr>
          <a:lstStyle/>
          <a:p>
            <a:pPr marL="0" indent="0" algn="l">
              <a:buNone/>
            </a:pPr>
            <a:r>
              <a:rPr lang="en-US" sz="2400" dirty="0">
                <a:latin typeface="Times New Roman" panose="02020603050405020304" pitchFamily="18" charset="0"/>
                <a:cs typeface="Times New Roman" panose="02020603050405020304" pitchFamily="18" charset="0"/>
              </a:rPr>
              <a:t>Bird feeders already available on the market can feed small birds. The success or even attempt to repel squirrels and crows depends on the bird feeder, but in all cases they don’t also teach the bird to chirp for its food.</a:t>
            </a:r>
          </a:p>
        </p:txBody>
      </p:sp>
      <p:pic>
        <p:nvPicPr>
          <p:cNvPr id="5" name="Picture 4">
            <a:extLst>
              <a:ext uri="{FF2B5EF4-FFF2-40B4-BE49-F238E27FC236}">
                <a16:creationId xmlns:a16="http://schemas.microsoft.com/office/drawing/2014/main" id="{978461DD-35BD-4BCE-ABDC-030B6FA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93C0ADDF-BABA-4EF6-8B74-C9F8107712DD}"/>
              </a:ext>
            </a:extLst>
          </p:cNvPr>
          <p:cNvSpPr>
            <a:spLocks noGrp="1"/>
          </p:cNvSpPr>
          <p:nvPr>
            <p:ph type="sldNum" sz="quarter" idx="12"/>
          </p:nvPr>
        </p:nvSpPr>
        <p:spPr/>
        <p:txBody>
          <a:bodyPr/>
          <a:lstStyle/>
          <a:p>
            <a:fld id="{C806B262-DE4B-41F2-8D27-37F2CF938DE7}" type="slidenum">
              <a:rPr lang="en-US" smtClean="0"/>
              <a:pPr/>
              <a:t>5</a:t>
            </a:fld>
            <a:endParaRPr lang="en-US"/>
          </a:p>
        </p:txBody>
      </p:sp>
      <p:sp>
        <p:nvSpPr>
          <p:cNvPr id="8" name="Footer Placeholder 5">
            <a:extLst>
              <a:ext uri="{FF2B5EF4-FFF2-40B4-BE49-F238E27FC236}">
                <a16:creationId xmlns:a16="http://schemas.microsoft.com/office/drawing/2014/main" id="{E06F82C7-6505-466B-83B3-C64E65CDB2AC}"/>
              </a:ext>
            </a:extLst>
          </p:cNvPr>
          <p:cNvSpPr>
            <a:spLocks noGrp="1"/>
          </p:cNvSpPr>
          <p:nvPr>
            <p:ph type="ftr" sz="quarter" idx="11"/>
          </p:nvPr>
        </p:nvSpPr>
        <p:spPr>
          <a:xfrm>
            <a:off x="-990600" y="6370637"/>
            <a:ext cx="2895600" cy="365125"/>
          </a:xfrm>
        </p:spPr>
        <p:txBody>
          <a:bodyPr/>
          <a:lstStyle/>
          <a:p>
            <a:r>
              <a:rPr lang="en-US" dirty="0"/>
              <a:t>ST</a:t>
            </a:r>
          </a:p>
        </p:txBody>
      </p:sp>
      <p:pic>
        <p:nvPicPr>
          <p:cNvPr id="9" name="Picture 8">
            <a:extLst>
              <a:ext uri="{FF2B5EF4-FFF2-40B4-BE49-F238E27FC236}">
                <a16:creationId xmlns:a16="http://schemas.microsoft.com/office/drawing/2014/main" id="{01831105-89EB-4482-A1B8-33CAE3EAF3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3205361"/>
            <a:ext cx="5105400" cy="3150989"/>
          </a:xfrm>
          <a:prstGeom prst="rect">
            <a:avLst/>
          </a:prstGeom>
        </p:spPr>
      </p:pic>
    </p:spTree>
    <p:extLst>
      <p:ext uri="{BB962C8B-B14F-4D97-AF65-F5344CB8AC3E}">
        <p14:creationId xmlns:p14="http://schemas.microsoft.com/office/powerpoint/2010/main" val="997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915F-2F40-485E-926D-7CCABF3773EA}"/>
              </a:ext>
            </a:extLst>
          </p:cNvPr>
          <p:cNvSpPr>
            <a:spLocks noGrp="1"/>
          </p:cNvSpPr>
          <p:nvPr>
            <p:ph type="title"/>
          </p:nvPr>
        </p:nvSpPr>
        <p:spPr/>
        <p:txBody>
          <a:bodyPr/>
          <a:lstStyle/>
          <a:p>
            <a:r>
              <a:rPr lang="en-US" sz="4400" b="0" i="0" u="none" strike="noStrike" baseline="0" dirty="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02A7B-7E90-429C-A065-3F40FA8B660B}"/>
              </a:ext>
            </a:extLst>
          </p:cNvPr>
          <p:cNvSpPr>
            <a:spLocks noGrp="1"/>
          </p:cNvSpPr>
          <p:nvPr>
            <p:ph idx="1"/>
          </p:nvPr>
        </p:nvSpPr>
        <p:spPr/>
        <p:txBody>
          <a:bodyPr>
            <a:normAutofit/>
          </a:bodyPr>
          <a:lstStyle/>
          <a:p>
            <a:pPr marL="0" marR="0"/>
            <a:r>
              <a:rPr lang="en-US" sz="2800" dirty="0">
                <a:effectLst/>
                <a:latin typeface="Times New Roman" panose="02020603050405020304" pitchFamily="18" charset="0"/>
                <a:ea typeface="Times New Roman" panose="02020603050405020304" pitchFamily="18" charset="0"/>
              </a:rPr>
              <a:t>Must automatically dispense bird feed when a bird is "detected“</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be able to "feed" only small birds</a:t>
            </a:r>
          </a:p>
          <a:p>
            <a:pPr marL="0" marR="0" indent="0">
              <a:buNone/>
            </a:pPr>
            <a:endParaRPr lang="en-US" sz="2800"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Must use a microcontroller to control servo based on microphone and weight sensor</a:t>
            </a:r>
          </a:p>
        </p:txBody>
      </p:sp>
      <p:pic>
        <p:nvPicPr>
          <p:cNvPr id="5" name="Picture 4">
            <a:extLst>
              <a:ext uri="{FF2B5EF4-FFF2-40B4-BE49-F238E27FC236}">
                <a16:creationId xmlns:a16="http://schemas.microsoft.com/office/drawing/2014/main" id="{DF9AB3A6-4011-418D-83F4-FA74FF291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238AF00E-A8A1-442E-B647-819839D2F61A}"/>
              </a:ext>
            </a:extLst>
          </p:cNvPr>
          <p:cNvSpPr>
            <a:spLocks noGrp="1"/>
          </p:cNvSpPr>
          <p:nvPr>
            <p:ph type="sldNum" sz="quarter" idx="12"/>
          </p:nvPr>
        </p:nvSpPr>
        <p:spPr/>
        <p:txBody>
          <a:bodyPr/>
          <a:lstStyle/>
          <a:p>
            <a:fld id="{C806B262-DE4B-41F2-8D27-37F2CF938DE7}" type="slidenum">
              <a:rPr lang="en-US" smtClean="0"/>
              <a:pPr/>
              <a:t>6</a:t>
            </a:fld>
            <a:endParaRPr lang="en-US"/>
          </a:p>
        </p:txBody>
      </p:sp>
      <p:sp>
        <p:nvSpPr>
          <p:cNvPr id="6" name="Footer Placeholder 5">
            <a:extLst>
              <a:ext uri="{FF2B5EF4-FFF2-40B4-BE49-F238E27FC236}">
                <a16:creationId xmlns:a16="http://schemas.microsoft.com/office/drawing/2014/main" id="{DF19F39E-CEE0-4601-ADFC-BA2486F79E5F}"/>
              </a:ext>
            </a:extLst>
          </p:cNvPr>
          <p:cNvSpPr>
            <a:spLocks noGrp="1"/>
          </p:cNvSpPr>
          <p:nvPr>
            <p:ph type="ftr" sz="quarter" idx="11"/>
          </p:nvPr>
        </p:nvSpPr>
        <p:spPr>
          <a:xfrm>
            <a:off x="-990600" y="6370637"/>
            <a:ext cx="2895600" cy="365125"/>
          </a:xfrm>
        </p:spPr>
        <p:txBody>
          <a:bodyPr/>
          <a:lstStyle/>
          <a:p>
            <a:r>
              <a:rPr lang="en-US" dirty="0"/>
              <a:t>ST</a:t>
            </a:r>
          </a:p>
        </p:txBody>
      </p:sp>
    </p:spTree>
    <p:extLst>
      <p:ext uri="{BB962C8B-B14F-4D97-AF65-F5344CB8AC3E}">
        <p14:creationId xmlns:p14="http://schemas.microsoft.com/office/powerpoint/2010/main" val="280310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chemeClr val="tx1"/>
                </a:solidFill>
                <a:latin typeface="Times New Roman" panose="02020603050405020304" pitchFamily="18" charset="0"/>
                <a:cs typeface="Times New Roman" panose="02020603050405020304" pitchFamily="18" charset="0"/>
              </a:rPr>
              <a:t>Design – Hardware – Level 0</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a:xfrm>
            <a:off x="419431" y="1166019"/>
            <a:ext cx="6604360" cy="1653382"/>
          </a:xfrm>
        </p:spPr>
        <p:txBody>
          <a:bodyPr>
            <a:normAutofit lnSpcReduction="10000"/>
          </a:bodyPr>
          <a:lstStyle/>
          <a:p>
            <a:pPr marL="0" indent="0" algn="l">
              <a:buNone/>
            </a:pPr>
            <a:r>
              <a:rPr lang="en-US" sz="2000" dirty="0">
                <a:latin typeface="Times New Roman" panose="02020603050405020304" pitchFamily="18" charset="0"/>
                <a:cs typeface="Times New Roman" panose="02020603050405020304" pitchFamily="18" charset="0"/>
              </a:rPr>
              <a:t>We had to redesign to use a weight/force sensor to determine small bird vs crow/squirrel instead of only frequency. There isn’t sufficient difference between frequency of squirrels to birds to only use audio. </a:t>
            </a:r>
          </a:p>
          <a:p>
            <a:pPr marL="0" indent="0" algn="l">
              <a:buNone/>
            </a:pP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7</a:t>
            </a:fld>
            <a:endParaRPr lang="en-US"/>
          </a:p>
        </p:txBody>
      </p:sp>
      <p:pic>
        <p:nvPicPr>
          <p:cNvPr id="7" name="Picture 6">
            <a:extLst>
              <a:ext uri="{FF2B5EF4-FFF2-40B4-BE49-F238E27FC236}">
                <a16:creationId xmlns:a16="http://schemas.microsoft.com/office/drawing/2014/main" id="{EEC7F126-BF2F-4683-A8EC-D1681D09128A}"/>
              </a:ext>
            </a:extLst>
          </p:cNvPr>
          <p:cNvPicPr>
            <a:picLocks noChangeAspect="1"/>
          </p:cNvPicPr>
          <p:nvPr/>
        </p:nvPicPr>
        <p:blipFill>
          <a:blip r:embed="rId3"/>
          <a:stretch>
            <a:fillRect/>
          </a:stretch>
        </p:blipFill>
        <p:spPr>
          <a:xfrm>
            <a:off x="1752600" y="2819401"/>
            <a:ext cx="5264100" cy="3405725"/>
          </a:xfrm>
          <a:prstGeom prst="rect">
            <a:avLst/>
          </a:prstGeom>
        </p:spPr>
      </p:pic>
      <p:sp>
        <p:nvSpPr>
          <p:cNvPr id="8" name="Footer Placeholder 5">
            <a:extLst>
              <a:ext uri="{FF2B5EF4-FFF2-40B4-BE49-F238E27FC236}">
                <a16:creationId xmlns:a16="http://schemas.microsoft.com/office/drawing/2014/main" id="{23B2B4DB-A9C3-4F73-82D8-9F828FF63369}"/>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158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Hardware – Level 1</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4662A9BF-CB90-4AF5-B0B9-FBF186D962EF}"/>
              </a:ext>
            </a:extLst>
          </p:cNvPr>
          <p:cNvSpPr>
            <a:spLocks noGrp="1"/>
          </p:cNvSpPr>
          <p:nvPr>
            <p:ph type="sldNum" sz="quarter" idx="12"/>
          </p:nvPr>
        </p:nvSpPr>
        <p:spPr/>
        <p:txBody>
          <a:bodyPr/>
          <a:lstStyle/>
          <a:p>
            <a:fld id="{C806B262-DE4B-41F2-8D27-37F2CF938DE7}" type="slidenum">
              <a:rPr lang="en-US" smtClean="0"/>
              <a:pPr/>
              <a:t>8</a:t>
            </a:fld>
            <a:endParaRPr lang="en-US"/>
          </a:p>
        </p:txBody>
      </p:sp>
      <p:sp>
        <p:nvSpPr>
          <p:cNvPr id="6" name="Footer Placeholder 5">
            <a:extLst>
              <a:ext uri="{FF2B5EF4-FFF2-40B4-BE49-F238E27FC236}">
                <a16:creationId xmlns:a16="http://schemas.microsoft.com/office/drawing/2014/main" id="{22E79C5A-5D48-4EF3-913F-D27102483181}"/>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28615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9BB-0DC2-43C2-B023-209B234230BC}"/>
              </a:ext>
            </a:extLst>
          </p:cNvPr>
          <p:cNvSpPr>
            <a:spLocks noGrp="1"/>
          </p:cNvSpPr>
          <p:nvPr>
            <p:ph type="title"/>
          </p:nvPr>
        </p:nvSpPr>
        <p:spPr/>
        <p:txBody>
          <a:bodyPr>
            <a:normAutofit fontScale="90000"/>
          </a:bodyPr>
          <a:lstStyle/>
          <a:p>
            <a:r>
              <a:rPr lang="en-US" sz="4400" b="0" i="0" u="none" strike="noStrike" baseline="0" dirty="0">
                <a:solidFill>
                  <a:srgbClr val="FF0000"/>
                </a:solidFill>
                <a:latin typeface="Times New Roman" panose="02020603050405020304" pitchFamily="18" charset="0"/>
                <a:cs typeface="Times New Roman" panose="02020603050405020304" pitchFamily="18" charset="0"/>
              </a:rPr>
              <a:t>Design – </a:t>
            </a:r>
            <a:br>
              <a:rPr lang="en-US" sz="4400" b="0" i="0" u="none" strike="noStrike" baseline="0" dirty="0">
                <a:solidFill>
                  <a:srgbClr val="FF0000"/>
                </a:solidFill>
                <a:latin typeface="Times New Roman" panose="02020603050405020304" pitchFamily="18" charset="0"/>
                <a:cs typeface="Times New Roman" panose="02020603050405020304" pitchFamily="18" charset="0"/>
              </a:rPr>
            </a:br>
            <a:r>
              <a:rPr lang="en-US" sz="4400" b="0" i="0" u="none" strike="noStrike" baseline="0" dirty="0">
                <a:solidFill>
                  <a:srgbClr val="FF0000"/>
                </a:solidFill>
                <a:latin typeface="Times New Roman" panose="02020603050405020304" pitchFamily="18" charset="0"/>
                <a:cs typeface="Times New Roman" panose="02020603050405020304" pitchFamily="18" charset="0"/>
              </a:rPr>
              <a:t>State Transition Diagram</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59F5A-FDC1-4BE8-97AE-6711D7AE2A44}"/>
              </a:ext>
            </a:extLst>
          </p:cNvPr>
          <p:cNvSpPr>
            <a:spLocks noGrp="1"/>
          </p:cNvSpPr>
          <p:nvPr>
            <p:ph idx="1"/>
          </p:nvPr>
        </p:nvSpPr>
        <p:spPr/>
        <p:txBody>
          <a:bodyPr/>
          <a:lstStyle/>
          <a:p>
            <a:pPr algn="l"/>
            <a:r>
              <a:rPr lang="en-US" sz="3200" b="0" i="1" u="none" strike="noStrike" baseline="0" dirty="0">
                <a:latin typeface="Calibri-Italic"/>
              </a:rPr>
              <a:t>Describe design using appropriate methods (e.g. block diagrams, UML models, algorithms)</a:t>
            </a:r>
          </a:p>
          <a:p>
            <a:pPr algn="l"/>
            <a:r>
              <a:rPr lang="en-US" sz="3200" b="0" i="1" u="none" strike="noStrike" baseline="0" dirty="0">
                <a:latin typeface="Calibri-Italic"/>
              </a:rPr>
              <a:t>Discuss design alternatives, trade-offs, decisions made</a:t>
            </a:r>
            <a:endParaRPr lang="en-US" dirty="0"/>
          </a:p>
        </p:txBody>
      </p:sp>
      <p:pic>
        <p:nvPicPr>
          <p:cNvPr id="5" name="Picture 4">
            <a:extLst>
              <a:ext uri="{FF2B5EF4-FFF2-40B4-BE49-F238E27FC236}">
                <a16:creationId xmlns:a16="http://schemas.microsoft.com/office/drawing/2014/main" id="{66655F1A-86C5-47EF-A382-5261D853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6543810"/>
            <a:ext cx="2667000" cy="308889"/>
          </a:xfrm>
          <a:prstGeom prst="rect">
            <a:avLst/>
          </a:prstGeom>
        </p:spPr>
      </p:pic>
      <p:sp>
        <p:nvSpPr>
          <p:cNvPr id="4" name="Slide Number Placeholder 3">
            <a:extLst>
              <a:ext uri="{FF2B5EF4-FFF2-40B4-BE49-F238E27FC236}">
                <a16:creationId xmlns:a16="http://schemas.microsoft.com/office/drawing/2014/main" id="{E6E396EA-07E4-4DFA-901F-155030FE1376}"/>
              </a:ext>
            </a:extLst>
          </p:cNvPr>
          <p:cNvSpPr>
            <a:spLocks noGrp="1"/>
          </p:cNvSpPr>
          <p:nvPr>
            <p:ph type="sldNum" sz="quarter" idx="12"/>
          </p:nvPr>
        </p:nvSpPr>
        <p:spPr/>
        <p:txBody>
          <a:bodyPr/>
          <a:lstStyle/>
          <a:p>
            <a:fld id="{C806B262-DE4B-41F2-8D27-37F2CF938DE7}" type="slidenum">
              <a:rPr lang="en-US" smtClean="0"/>
              <a:pPr/>
              <a:t>9</a:t>
            </a:fld>
            <a:endParaRPr lang="en-US"/>
          </a:p>
        </p:txBody>
      </p:sp>
      <p:sp>
        <p:nvSpPr>
          <p:cNvPr id="6" name="Footer Placeholder 5">
            <a:extLst>
              <a:ext uri="{FF2B5EF4-FFF2-40B4-BE49-F238E27FC236}">
                <a16:creationId xmlns:a16="http://schemas.microsoft.com/office/drawing/2014/main" id="{CC140960-66BE-435F-8C22-EF333883DA66}"/>
              </a:ext>
            </a:extLst>
          </p:cNvPr>
          <p:cNvSpPr>
            <a:spLocks noGrp="1"/>
          </p:cNvSpPr>
          <p:nvPr>
            <p:ph type="ftr" sz="quarter" idx="11"/>
          </p:nvPr>
        </p:nvSpPr>
        <p:spPr>
          <a:xfrm>
            <a:off x="-990600" y="6370637"/>
            <a:ext cx="2895600" cy="365125"/>
          </a:xfrm>
        </p:spPr>
        <p:txBody>
          <a:bodyPr/>
          <a:lstStyle/>
          <a:p>
            <a:r>
              <a:rPr lang="en-US" dirty="0"/>
              <a:t>NS</a:t>
            </a:r>
          </a:p>
        </p:txBody>
      </p:sp>
    </p:spTree>
    <p:extLst>
      <p:ext uri="{BB962C8B-B14F-4D97-AF65-F5344CB8AC3E}">
        <p14:creationId xmlns:p14="http://schemas.microsoft.com/office/powerpoint/2010/main" val="4226447215"/>
      </p:ext>
    </p:extLst>
  </p:cSld>
  <p:clrMapOvr>
    <a:masterClrMapping/>
  </p:clrMapOvr>
</p:sld>
</file>

<file path=ppt/theme/theme1.xml><?xml version="1.0" encoding="utf-8"?>
<a:theme xmlns:a="http://schemas.openxmlformats.org/drawingml/2006/main" name="PowerPoint-Template-26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Bird-Feeder-PowerPoint-Template-264</Template>
  <TotalTime>2935</TotalTime>
  <Words>1109</Words>
  <Application>Microsoft Office PowerPoint</Application>
  <PresentationFormat>On-screen Show (4:3)</PresentationFormat>
  <Paragraphs>136</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Calibri-Italic</vt:lpstr>
      <vt:lpstr>Arial</vt:lpstr>
      <vt:lpstr>Calibri</vt:lpstr>
      <vt:lpstr>Courier New</vt:lpstr>
      <vt:lpstr>Times New Roman</vt:lpstr>
      <vt:lpstr>Wingdings</vt:lpstr>
      <vt:lpstr>PowerPoint-Template-264</vt:lpstr>
      <vt:lpstr>PowerPoint Presentation</vt:lpstr>
      <vt:lpstr>Problem Statement</vt:lpstr>
      <vt:lpstr>Motivation</vt:lpstr>
      <vt:lpstr>Concept of Operation</vt:lpstr>
      <vt:lpstr>Alternatives</vt:lpstr>
      <vt:lpstr>Requirements</vt:lpstr>
      <vt:lpstr>Design – Hardware – Level 0</vt:lpstr>
      <vt:lpstr>Design – Hardware – Level 1</vt:lpstr>
      <vt:lpstr>Design –  State Transition Diagram</vt:lpstr>
      <vt:lpstr>Design – Software </vt:lpstr>
      <vt:lpstr>Design - CAD</vt:lpstr>
      <vt:lpstr>Implementation - Schematic</vt:lpstr>
      <vt:lpstr>Implementation - Tools</vt:lpstr>
      <vt:lpstr>Implementation - BOM</vt:lpstr>
      <vt:lpstr>Prior Work</vt:lpstr>
      <vt:lpstr>Contributions</vt:lpstr>
      <vt:lpstr>Lessons Learned</vt:lpstr>
      <vt:lpstr>Lessons Learned –  Design Review</vt:lpstr>
      <vt:lpstr>Questions?   …On to the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Stevie Wonder</dc:creator>
  <cp:lastModifiedBy>Stevie Wonder</cp:lastModifiedBy>
  <cp:revision>45</cp:revision>
  <dcterms:created xsi:type="dcterms:W3CDTF">2020-12-06T00:06:43Z</dcterms:created>
  <dcterms:modified xsi:type="dcterms:W3CDTF">2020-12-09T04:49:25Z</dcterms:modified>
</cp:coreProperties>
</file>