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7" r:id="rId6"/>
    <p:sldId id="265" r:id="rId7"/>
    <p:sldId id="261" r:id="rId8"/>
    <p:sldId id="273" r:id="rId9"/>
    <p:sldId id="275" r:id="rId10"/>
    <p:sldId id="274" r:id="rId11"/>
    <p:sldId id="280" r:id="rId12"/>
    <p:sldId id="279" r:id="rId13"/>
    <p:sldId id="264" r:id="rId14"/>
    <p:sldId id="271" r:id="rId15"/>
    <p:sldId id="270" r:id="rId16"/>
    <p:sldId id="268" r:id="rId17"/>
    <p:sldId id="269" r:id="rId18"/>
    <p:sldId id="276"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13" autoAdjust="0"/>
  </p:normalViewPr>
  <p:slideViewPr>
    <p:cSldViewPr>
      <p:cViewPr>
        <p:scale>
          <a:sx n="79" d="100"/>
          <a:sy n="79" d="100"/>
        </p:scale>
        <p:origin x="92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A2491-6BC3-4D84-8226-0E26EC5E46DF}" type="datetimeFigureOut">
              <a:rPr lang="en-US" smtClean="0"/>
              <a:t>12/8/2020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B80B-07BC-4537-8E23-F075034921BE}" type="slidenum">
              <a:rPr lang="en-US" smtClean="0"/>
              <a:t>‹#›</a:t>
            </a:fld>
            <a:endParaRPr lang="en-US"/>
          </a:p>
        </p:txBody>
      </p:sp>
    </p:spTree>
    <p:extLst>
      <p:ext uri="{BB962C8B-B14F-4D97-AF65-F5344CB8AC3E}">
        <p14:creationId xmlns:p14="http://schemas.microsoft.com/office/powerpoint/2010/main" val="2397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6</a:t>
            </a:fld>
            <a:endParaRPr lang="en-US"/>
          </a:p>
        </p:txBody>
      </p:sp>
    </p:spTree>
    <p:extLst>
      <p:ext uri="{BB962C8B-B14F-4D97-AF65-F5344CB8AC3E}">
        <p14:creationId xmlns:p14="http://schemas.microsoft.com/office/powerpoint/2010/main" val="334193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cost per person for this project was $43.58 x 4 = $174.32</a:t>
            </a:r>
          </a:p>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15</a:t>
            </a:fld>
            <a:endParaRPr lang="en-US"/>
          </a:p>
        </p:txBody>
      </p:sp>
    </p:spTree>
    <p:extLst>
      <p:ext uri="{BB962C8B-B14F-4D97-AF65-F5344CB8AC3E}">
        <p14:creationId xmlns:p14="http://schemas.microsoft.com/office/powerpoint/2010/main" val="425056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contributed to the schematic and board design. I did some tests using the </a:t>
            </a:r>
            <a:r>
              <a:rPr lang="en-US" dirty="0" err="1"/>
              <a:t>ATTiny</a:t>
            </a:r>
            <a:r>
              <a:rPr lang="en-US" dirty="0"/>
              <a:t> to control the servo motor, such as finding the PWM signal whose duty cycle is controlled by a 10K ohm potentiometer to get a clockwise rotation, counterclockwise rotation, and no rotation.</a:t>
            </a:r>
          </a:p>
        </p:txBody>
      </p:sp>
      <p:sp>
        <p:nvSpPr>
          <p:cNvPr id="4" name="Slide Number Placeholder 3"/>
          <p:cNvSpPr>
            <a:spLocks noGrp="1"/>
          </p:cNvSpPr>
          <p:nvPr>
            <p:ph type="sldNum" sz="quarter" idx="5"/>
          </p:nvPr>
        </p:nvSpPr>
        <p:spPr/>
        <p:txBody>
          <a:bodyPr/>
          <a:lstStyle/>
          <a:p>
            <a:fld id="{A771B80B-07BC-4537-8E23-F075034921BE}" type="slidenum">
              <a:rPr lang="en-US" smtClean="0"/>
              <a:t>16</a:t>
            </a:fld>
            <a:endParaRPr lang="en-US"/>
          </a:p>
        </p:txBody>
      </p:sp>
    </p:spTree>
    <p:extLst>
      <p:ext uri="{BB962C8B-B14F-4D97-AF65-F5344CB8AC3E}">
        <p14:creationId xmlns:p14="http://schemas.microsoft.com/office/powerpoint/2010/main" val="42105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17</a:t>
            </a:fld>
            <a:endParaRPr lang="en-US"/>
          </a:p>
        </p:txBody>
      </p:sp>
    </p:spTree>
    <p:extLst>
      <p:ext uri="{BB962C8B-B14F-4D97-AF65-F5344CB8AC3E}">
        <p14:creationId xmlns:p14="http://schemas.microsoft.com/office/powerpoint/2010/main" val="273043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18</a:t>
            </a:fld>
            <a:endParaRPr lang="en-US"/>
          </a:p>
        </p:txBody>
      </p:sp>
    </p:spTree>
    <p:extLst>
      <p:ext uri="{BB962C8B-B14F-4D97-AF65-F5344CB8AC3E}">
        <p14:creationId xmlns:p14="http://schemas.microsoft.com/office/powerpoint/2010/main" val="392688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19</a:t>
            </a:fld>
            <a:endParaRPr lang="en-US"/>
          </a:p>
        </p:txBody>
      </p:sp>
    </p:spTree>
    <p:extLst>
      <p:ext uri="{BB962C8B-B14F-4D97-AF65-F5344CB8AC3E}">
        <p14:creationId xmlns:p14="http://schemas.microsoft.com/office/powerpoint/2010/main" val="20807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DA11F-D028-49FB-82E3-0E1313DD3B63}"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4D56A-C93A-40D2-9141-B9414923C23A}"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DBB5C-B250-4D53-A29E-9F291E5530FC}"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201D8-B088-4678-984A-FD214388E10A}"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9C1AE-C5FE-403D-9616-252B3E939B9C}"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D47BFA-4EB7-4294-AD25-3525B2E09DD9}"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5353-6553-4EBF-9B9C-C3D2CEEE1008}" type="datetime1">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F4387-5277-4EAA-92B7-DE343033E7F2}" type="datetime1">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7194-666B-4BD0-A4F4-35EDC7BC0905}" type="datetime1">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263B9-8873-4D4C-B12E-28C21EBAA17B}"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66D9D-EA79-4202-9BB1-C077CFDDBA88}"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324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6324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C5A3-BB6E-4941-9169-FB16EF474FE6}" type="datetime1">
              <a:rPr lang="en-US" smtClean="0"/>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B262-DE4B-41F2-8D27-37F2CF938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946072" y="1177636"/>
            <a:ext cx="3241964" cy="3241964"/>
          </a:xfrm>
          <a:prstGeom prst="ellipse">
            <a:avLst/>
          </a:prstGeom>
          <a:noFill/>
          <a:ln w="53975">
            <a:solidFill>
              <a:srgbClr val="77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5" name="Oval 4"/>
          <p:cNvSpPr/>
          <p:nvPr/>
        </p:nvSpPr>
        <p:spPr>
          <a:xfrm>
            <a:off x="5029200" y="1267690"/>
            <a:ext cx="3089564" cy="3089564"/>
          </a:xfrm>
          <a:prstGeom prst="ellipse">
            <a:avLst/>
          </a:prstGeom>
          <a:solidFill>
            <a:srgbClr val="77A14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BC00"/>
              </a:solidFill>
              <a:effectLst>
                <a:outerShdw blurRad="38100" dist="38100" dir="2700000" algn="tl">
                  <a:srgbClr val="000000">
                    <a:alpha val="43137"/>
                  </a:srgbClr>
                </a:outerShdw>
              </a:effectLst>
            </a:endParaRPr>
          </a:p>
        </p:txBody>
      </p:sp>
      <p:sp>
        <p:nvSpPr>
          <p:cNvPr id="6" name="Title 6"/>
          <p:cNvSpPr txBox="1">
            <a:spLocks/>
          </p:cNvSpPr>
          <p:nvPr/>
        </p:nvSpPr>
        <p:spPr>
          <a:xfrm>
            <a:off x="4800600" y="2334490"/>
            <a:ext cx="35814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Smart Bird Feeder</a:t>
            </a:r>
          </a:p>
        </p:txBody>
      </p:sp>
      <p:pic>
        <p:nvPicPr>
          <p:cNvPr id="3" name="Picture 2" descr="Shape&#10;&#10;Description automatically generated">
            <a:extLst>
              <a:ext uri="{FF2B5EF4-FFF2-40B4-BE49-F238E27FC236}">
                <a16:creationId xmlns:a16="http://schemas.microsoft.com/office/drawing/2014/main" id="{5C0E3986-45B8-40D2-96BE-DCEE664E22E4}"/>
              </a:ext>
            </a:extLst>
          </p:cNvPr>
          <p:cNvPicPr>
            <a:picLocks noChangeAspect="1"/>
          </p:cNvPicPr>
          <p:nvPr/>
        </p:nvPicPr>
        <p:blipFill rotWithShape="1">
          <a:blip r:embed="rId3">
            <a:extLst>
              <a:ext uri="{28A0092B-C50C-407E-A947-70E740481C1C}">
                <a14:useLocalDpi xmlns:a14="http://schemas.microsoft.com/office/drawing/2010/main" val="0"/>
              </a:ext>
            </a:extLst>
          </a:blip>
          <a:srcRect t="53523"/>
          <a:stretch/>
        </p:blipFill>
        <p:spPr>
          <a:xfrm>
            <a:off x="0" y="6091905"/>
            <a:ext cx="9144000" cy="838200"/>
          </a:xfrm>
          <a:prstGeom prst="rect">
            <a:avLst/>
          </a:prstGeom>
        </p:spPr>
      </p:pic>
      <p:sp>
        <p:nvSpPr>
          <p:cNvPr id="8" name="Title 6">
            <a:extLst>
              <a:ext uri="{FF2B5EF4-FFF2-40B4-BE49-F238E27FC236}">
                <a16:creationId xmlns:a16="http://schemas.microsoft.com/office/drawing/2014/main" id="{767D6036-FABA-4AEC-97C8-99AE96A2F39A}"/>
              </a:ext>
            </a:extLst>
          </p:cNvPr>
          <p:cNvSpPr txBox="1">
            <a:spLocks/>
          </p:cNvSpPr>
          <p:nvPr/>
        </p:nvSpPr>
        <p:spPr>
          <a:xfrm>
            <a:off x="0" y="6019800"/>
            <a:ext cx="9144000" cy="838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Stevie Nicks and the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Zhous</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 Group 9 – 12/9/2020 – Version 1.0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Calvin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Stephanie “Stevie” Taylor,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Zeming</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Zhou, Nickolas Short</a:t>
            </a:r>
          </a:p>
        </p:txBody>
      </p:sp>
      <p:sp>
        <p:nvSpPr>
          <p:cNvPr id="2" name="Slide Number Placeholder 1">
            <a:extLst>
              <a:ext uri="{FF2B5EF4-FFF2-40B4-BE49-F238E27FC236}">
                <a16:creationId xmlns:a16="http://schemas.microsoft.com/office/drawing/2014/main" id="{C3DDA51E-6418-42FE-B598-7E296E7B54F9}"/>
              </a:ext>
            </a:extLst>
          </p:cNvPr>
          <p:cNvSpPr>
            <a:spLocks noGrp="1"/>
          </p:cNvSpPr>
          <p:nvPr>
            <p:ph type="sldNum" sz="quarter" idx="12"/>
          </p:nvPr>
        </p:nvSpPr>
        <p:spPr/>
        <p:txBody>
          <a:bodyPr/>
          <a:lstStyle/>
          <a:p>
            <a:fld id="{C806B262-DE4B-41F2-8D27-37F2CF938DE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a:t>
            </a:r>
            <a:br>
              <a:rPr lang="en-US" sz="4400" b="0" i="0" u="none" strike="noStrike" baseline="0" dirty="0">
                <a:solidFill>
                  <a:srgbClr val="FF0000"/>
                </a:solidFill>
                <a:latin typeface="Times New Roman" panose="02020603050405020304" pitchFamily="18" charset="0"/>
                <a:cs typeface="Times New Roman" panose="02020603050405020304" pitchFamily="18" charset="0"/>
              </a:rPr>
            </a:br>
            <a:r>
              <a:rPr lang="en-US" sz="4400" b="0" i="0" u="none" strike="noStrike" baseline="0" dirty="0">
                <a:solidFill>
                  <a:srgbClr val="FF0000"/>
                </a:solidFill>
                <a:latin typeface="Times New Roman" panose="02020603050405020304" pitchFamily="18" charset="0"/>
                <a:cs typeface="Times New Roman" panose="02020603050405020304" pitchFamily="18" charset="0"/>
              </a:rPr>
              <a:t>State Transition Diagram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p:txBody>
          <a:bodyPr/>
          <a:lstStyle/>
          <a:p>
            <a:pPr algn="l"/>
            <a:r>
              <a:rPr lang="en-US" sz="3200" b="0" i="1" u="none" strike="noStrike" baseline="0" dirty="0">
                <a:latin typeface="Calibri-Italic"/>
              </a:rPr>
              <a:t>Describe design using appropriate methods (e.g. block diagrams, UML models, algorithms)</a:t>
            </a:r>
          </a:p>
          <a:p>
            <a:pPr algn="l"/>
            <a:r>
              <a:rPr lang="en-US" sz="3200" b="0" i="1" u="none" strike="noStrike" baseline="0" dirty="0">
                <a:latin typeface="Calibri-Italic"/>
              </a:rPr>
              <a:t>Discuss design alternatives, trade-offs, decisions made</a:t>
            </a: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10</a:t>
            </a:fld>
            <a:endParaRPr lang="en-US"/>
          </a:p>
        </p:txBody>
      </p:sp>
      <p:sp>
        <p:nvSpPr>
          <p:cNvPr id="6" name="Footer Placeholder 5">
            <a:extLst>
              <a:ext uri="{FF2B5EF4-FFF2-40B4-BE49-F238E27FC236}">
                <a16:creationId xmlns:a16="http://schemas.microsoft.com/office/drawing/2014/main" id="{CC140960-66BE-435F-8C22-EF333883DA6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22644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a:t>
            </a:r>
            <a:r>
              <a:rPr lang="en-US" dirty="0">
                <a:solidFill>
                  <a:srgbClr val="FF0000"/>
                </a:solidFill>
                <a:latin typeface="Times New Roman" panose="02020603050405020304" pitchFamily="18" charset="0"/>
                <a:cs typeface="Times New Roman" panose="02020603050405020304" pitchFamily="18" charset="0"/>
              </a:rPr>
              <a:t>Soft</a:t>
            </a:r>
            <a:r>
              <a:rPr lang="en-US" sz="4400" b="0" i="0" u="none" strike="noStrike" baseline="0" dirty="0">
                <a:solidFill>
                  <a:srgbClr val="FF0000"/>
                </a:solidFill>
                <a:latin typeface="Times New Roman" panose="02020603050405020304" pitchFamily="18" charset="0"/>
                <a:cs typeface="Times New Roman" panose="02020603050405020304" pitchFamily="18" charset="0"/>
              </a:rPr>
              <a:t>ware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p:txBody>
          <a:bodyPr/>
          <a:lstStyle/>
          <a:p>
            <a:pPr algn="l"/>
            <a:r>
              <a:rPr lang="en-US" sz="3200" b="0" i="1" u="none" strike="noStrike" baseline="0" dirty="0">
                <a:latin typeface="Calibri-Italic"/>
              </a:rPr>
              <a:t>Describe design using appropriate methods (e.g. block diagrams, UML models, algorithms)</a:t>
            </a:r>
          </a:p>
          <a:p>
            <a:pPr algn="l"/>
            <a:r>
              <a:rPr lang="en-US" sz="3200" b="0" i="1" u="none" strike="noStrike" baseline="0" dirty="0">
                <a:latin typeface="Calibri-Italic"/>
              </a:rPr>
              <a:t>Discuss design alternatives, trade-offs, decisions made</a:t>
            </a: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11</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11915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CAD</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12</a:t>
            </a:fld>
            <a:endParaRPr lang="en-US"/>
          </a:p>
        </p:txBody>
      </p:sp>
      <p:sp>
        <p:nvSpPr>
          <p:cNvPr id="6" name="Footer Placeholder 5">
            <a:extLst>
              <a:ext uri="{FF2B5EF4-FFF2-40B4-BE49-F238E27FC236}">
                <a16:creationId xmlns:a16="http://schemas.microsoft.com/office/drawing/2014/main" id="{1FB6E9F7-882F-4D64-BD9B-78E3D1D9B078}"/>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00360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Implementation - Schematic</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11" name="Picture 10" descr="Diagram, schematic&#10;&#10;Description automatically generated">
            <a:extLst>
              <a:ext uri="{FF2B5EF4-FFF2-40B4-BE49-F238E27FC236}">
                <a16:creationId xmlns:a16="http://schemas.microsoft.com/office/drawing/2014/main" id="{E133610F-5107-4C39-B382-B734A3B39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1189171"/>
            <a:ext cx="7964485" cy="5532304"/>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13</a:t>
            </a:fld>
            <a:endParaRPr lang="en-US"/>
          </a:p>
        </p:txBody>
      </p:sp>
      <p:sp>
        <p:nvSpPr>
          <p:cNvPr id="6" name="Footer Placeholder 5">
            <a:extLst>
              <a:ext uri="{FF2B5EF4-FFF2-40B4-BE49-F238E27FC236}">
                <a16:creationId xmlns:a16="http://schemas.microsoft.com/office/drawing/2014/main" id="{5297B28E-6707-4B6F-A3E2-983AE0138932}"/>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172907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34AC-69B0-4476-829F-723CA7B2CC1A}"/>
              </a:ext>
            </a:extLst>
          </p:cNvPr>
          <p:cNvSpPr>
            <a:spLocks noGrp="1"/>
          </p:cNvSpPr>
          <p:nvPr>
            <p:ph idx="1"/>
          </p:nvPr>
        </p:nvSpPr>
        <p:spPr>
          <a:xfrm>
            <a:off x="457200" y="1417638"/>
            <a:ext cx="6553200" cy="5211762"/>
          </a:xfrm>
        </p:spPr>
        <p:txBody>
          <a:bodyPr>
            <a:normAutofit fontScale="92500" lnSpcReduction="10000"/>
          </a:bodyPr>
          <a:lstStyle/>
          <a:p>
            <a:pPr marL="0" indent="0" algn="l">
              <a:buNone/>
            </a:pPr>
            <a:r>
              <a:rPr lang="en-US" sz="3200" b="0" u="none" strike="noStrike" baseline="0" dirty="0">
                <a:latin typeface="Times New Roman" panose="02020603050405020304" pitchFamily="18" charset="0"/>
                <a:cs typeface="Times New Roman" panose="02020603050405020304" pitchFamily="18" charset="0"/>
              </a:rPr>
              <a:t>Hardware:</a:t>
            </a:r>
          </a:p>
          <a:p>
            <a:pPr algn="l"/>
            <a:r>
              <a:rPr lang="en-US" sz="3200" b="0" u="none" strike="noStrike" baseline="0" dirty="0">
                <a:latin typeface="Times New Roman" panose="02020603050405020304" pitchFamily="18" charset="0"/>
                <a:cs typeface="Times New Roman" panose="02020603050405020304" pitchFamily="18" charset="0"/>
              </a:rPr>
              <a:t>Oscilloscope</a:t>
            </a:r>
          </a:p>
          <a:p>
            <a:pPr algn="l"/>
            <a:r>
              <a:rPr lang="en-US" dirty="0">
                <a:latin typeface="Times New Roman" panose="02020603050405020304" pitchFamily="18" charset="0"/>
                <a:cs typeface="Times New Roman" panose="02020603050405020304" pitchFamily="18" charset="0"/>
              </a:rPr>
              <a:t>Digital Multimeter</a:t>
            </a:r>
          </a:p>
          <a:p>
            <a:pPr algn="l"/>
            <a:r>
              <a:rPr lang="en-US" dirty="0">
                <a:latin typeface="Times New Roman" panose="02020603050405020304" pitchFamily="18" charset="0"/>
                <a:cs typeface="Times New Roman" panose="02020603050405020304" pitchFamily="18" charset="0"/>
              </a:rPr>
              <a:t>Power Supply</a:t>
            </a:r>
          </a:p>
          <a:p>
            <a:pPr marL="0" indent="0" algn="l">
              <a:buNone/>
            </a:pPr>
            <a:r>
              <a:rPr lang="en-US" sz="3200" b="0" u="none" strike="noStrike" baseline="0" dirty="0">
                <a:latin typeface="Times New Roman" panose="02020603050405020304" pitchFamily="18" charset="0"/>
                <a:cs typeface="Times New Roman" panose="02020603050405020304" pitchFamily="18" charset="0"/>
              </a:rPr>
              <a:t>Software:</a:t>
            </a:r>
          </a:p>
          <a:p>
            <a:pPr algn="l"/>
            <a:r>
              <a:rPr lang="en-US" dirty="0" err="1">
                <a:latin typeface="Times New Roman" panose="02020603050405020304" pitchFamily="18" charset="0"/>
                <a:cs typeface="Times New Roman" panose="02020603050405020304" pitchFamily="18" charset="0"/>
              </a:rPr>
              <a:t>EagleCAD</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Fusion360</a:t>
            </a:r>
          </a:p>
          <a:p>
            <a:pPr algn="l"/>
            <a:r>
              <a:rPr lang="en-US" dirty="0">
                <a:latin typeface="Times New Roman" panose="02020603050405020304" pitchFamily="18" charset="0"/>
                <a:cs typeface="Times New Roman" panose="02020603050405020304" pitchFamily="18" charset="0"/>
              </a:rPr>
              <a:t>Arduino IDE</a:t>
            </a:r>
          </a:p>
          <a:p>
            <a:pPr algn="l"/>
            <a:r>
              <a:rPr lang="en-US" dirty="0" err="1">
                <a:latin typeface="Times New Roman" panose="02020603050405020304" pitchFamily="18" charset="0"/>
                <a:cs typeface="Times New Roman" panose="02020603050405020304" pitchFamily="18" charset="0"/>
              </a:rPr>
              <a:t>LTSpice</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Microsoft Project</a:t>
            </a:r>
          </a:p>
        </p:txBody>
      </p:sp>
      <p:pic>
        <p:nvPicPr>
          <p:cNvPr id="5" name="Picture 4">
            <a:extLst>
              <a:ext uri="{FF2B5EF4-FFF2-40B4-BE49-F238E27FC236}">
                <a16:creationId xmlns:a16="http://schemas.microsoft.com/office/drawing/2014/main" id="{E85C235A-D39D-4D10-AA4F-046FFC3C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F23543F6-65F1-4CF4-8113-1BE3830D711B}"/>
              </a:ext>
            </a:extLst>
          </p:cNvPr>
          <p:cNvSpPr>
            <a:spLocks noGrp="1"/>
          </p:cNvSpPr>
          <p:nvPr>
            <p:ph type="sldNum" sz="quarter" idx="12"/>
          </p:nvPr>
        </p:nvSpPr>
        <p:spPr/>
        <p:txBody>
          <a:bodyPr/>
          <a:lstStyle/>
          <a:p>
            <a:fld id="{C806B262-DE4B-41F2-8D27-37F2CF938DE7}" type="slidenum">
              <a:rPr lang="en-US" smtClean="0"/>
              <a:pPr/>
              <a:t>14</a:t>
            </a:fld>
            <a:endParaRPr lang="en-US"/>
          </a:p>
        </p:txBody>
      </p:sp>
      <p:sp>
        <p:nvSpPr>
          <p:cNvPr id="6" name="Footer Placeholder 5">
            <a:extLst>
              <a:ext uri="{FF2B5EF4-FFF2-40B4-BE49-F238E27FC236}">
                <a16:creationId xmlns:a16="http://schemas.microsoft.com/office/drawing/2014/main" id="{88A6D16B-FADE-4476-BDEB-DEFB11022205}"/>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130533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BOM</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AFCCB-10C8-45AF-A056-ADF3EB441C4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76984" y="3017049"/>
            <a:ext cx="8790031" cy="1990196"/>
          </a:xfrm>
        </p:spPr>
      </p:pic>
      <p:pic>
        <p:nvPicPr>
          <p:cNvPr id="6" name="Picture 5">
            <a:extLst>
              <a:ext uri="{FF2B5EF4-FFF2-40B4-BE49-F238E27FC236}">
                <a16:creationId xmlns:a16="http://schemas.microsoft.com/office/drawing/2014/main" id="{D9951B88-79ED-4421-9F1E-A94AB3852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0227E7FC-AFC2-4451-80CA-79B41D917576}"/>
              </a:ext>
            </a:extLst>
          </p:cNvPr>
          <p:cNvSpPr>
            <a:spLocks noGrp="1"/>
          </p:cNvSpPr>
          <p:nvPr>
            <p:ph type="sldNum" sz="quarter" idx="12"/>
          </p:nvPr>
        </p:nvSpPr>
        <p:spPr/>
        <p:txBody>
          <a:bodyPr/>
          <a:lstStyle/>
          <a:p>
            <a:fld id="{C806B262-DE4B-41F2-8D27-37F2CF938DE7}" type="slidenum">
              <a:rPr lang="en-US" smtClean="0"/>
              <a:pPr/>
              <a:t>15</a:t>
            </a:fld>
            <a:endParaRPr lang="en-US"/>
          </a:p>
        </p:txBody>
      </p:sp>
      <p:sp>
        <p:nvSpPr>
          <p:cNvPr id="7" name="Footer Placeholder 5">
            <a:extLst>
              <a:ext uri="{FF2B5EF4-FFF2-40B4-BE49-F238E27FC236}">
                <a16:creationId xmlns:a16="http://schemas.microsoft.com/office/drawing/2014/main" id="{D694C948-62EF-41DB-8931-6578229A7D59}"/>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42755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F3-E18E-42C3-B5C2-4852526B749D}"/>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Contributions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B5ED-F394-4538-A156-ED91E6DDE6DC}"/>
              </a:ext>
            </a:extLst>
          </p:cNvPr>
          <p:cNvSpPr>
            <a:spLocks noGrp="1"/>
          </p:cNvSpPr>
          <p:nvPr>
            <p:ph idx="1"/>
          </p:nvPr>
        </p:nvSpPr>
        <p:spPr>
          <a:xfrm>
            <a:off x="457200" y="1600200"/>
            <a:ext cx="6705600" cy="4191000"/>
          </a:xfrm>
        </p:spPr>
        <p:txBody>
          <a:bodyPr>
            <a:normAutofit fontScale="77500" lnSpcReduction="20000"/>
          </a:bodyPr>
          <a:lstStyle/>
          <a:p>
            <a:r>
              <a:rPr lang="en-US" sz="3200" b="0" i="1" u="none" strike="noStrike" baseline="0" dirty="0">
                <a:latin typeface="Times New Roman" panose="02020603050405020304" pitchFamily="18" charset="0"/>
                <a:cs typeface="Times New Roman" panose="02020603050405020304" pitchFamily="18" charset="0"/>
              </a:rPr>
              <a:t>Calvin – </a:t>
            </a:r>
            <a:r>
              <a:rPr lang="en-US" sz="3200" b="0" u="none" strike="noStrike" baseline="0" dirty="0">
                <a:latin typeface="Times New Roman" panose="02020603050405020304" pitchFamily="18" charset="0"/>
                <a:cs typeface="Times New Roman" panose="02020603050405020304" pitchFamily="18" charset="0"/>
              </a:rPr>
              <a:t>Schematic, </a:t>
            </a:r>
            <a:r>
              <a:rPr lang="en-US" dirty="0">
                <a:latin typeface="Times New Roman" panose="02020603050405020304" pitchFamily="18" charset="0"/>
                <a:cs typeface="Times New Roman" panose="02020603050405020304" pitchFamily="18" charset="0"/>
              </a:rPr>
              <a:t>board design, prototyping the </a:t>
            </a:r>
            <a:r>
              <a:rPr lang="en-US" dirty="0" err="1">
                <a:latin typeface="Times New Roman" panose="02020603050405020304" pitchFamily="18" charset="0"/>
                <a:cs typeface="Times New Roman" panose="02020603050405020304" pitchFamily="18" charset="0"/>
              </a:rPr>
              <a:t>ATTiny</a:t>
            </a:r>
            <a:r>
              <a:rPr lang="en-US" dirty="0">
                <a:latin typeface="Times New Roman" panose="02020603050405020304" pitchFamily="18" charset="0"/>
                <a:cs typeface="Times New Roman" panose="02020603050405020304" pitchFamily="18" charset="0"/>
              </a:rPr>
              <a:t> to control the servo motor</a:t>
            </a:r>
            <a:endParaRPr lang="en-US" sz="3200" b="0" u="none" strike="noStrike" baseline="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Stevie – </a:t>
            </a:r>
            <a:r>
              <a:rPr lang="en-US" dirty="0">
                <a:latin typeface="Times New Roman" panose="02020603050405020304" pitchFamily="18" charset="0"/>
                <a:cs typeface="Times New Roman" panose="02020603050405020304" pitchFamily="18" charset="0"/>
              </a:rPr>
              <a:t>Organizing, ordering parts, prototyping, writing</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Zeming</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Ordering parts, prototyping, writing</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Nick – </a:t>
            </a:r>
            <a:r>
              <a:rPr lang="en-US" dirty="0">
                <a:latin typeface="Times New Roman" panose="02020603050405020304" pitchFamily="18" charset="0"/>
                <a:cs typeface="Times New Roman" panose="02020603050405020304" pitchFamily="18" charset="0"/>
              </a:rPr>
              <a:t>Prototyping, coding, testing, board layout</a:t>
            </a:r>
          </a:p>
        </p:txBody>
      </p:sp>
      <p:pic>
        <p:nvPicPr>
          <p:cNvPr id="4" name="Picture 3">
            <a:extLst>
              <a:ext uri="{FF2B5EF4-FFF2-40B4-BE49-F238E27FC236}">
                <a16:creationId xmlns:a16="http://schemas.microsoft.com/office/drawing/2014/main" id="{1277042D-0BD1-4AB7-AD37-CA22BD12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74C9E313-DE36-46CD-8A03-E0AC827CBBEC}"/>
              </a:ext>
            </a:extLst>
          </p:cNvPr>
          <p:cNvSpPr>
            <a:spLocks noGrp="1"/>
          </p:cNvSpPr>
          <p:nvPr>
            <p:ph type="sldNum" sz="quarter" idx="12"/>
          </p:nvPr>
        </p:nvSpPr>
        <p:spPr/>
        <p:txBody>
          <a:bodyPr/>
          <a:lstStyle/>
          <a:p>
            <a:fld id="{C806B262-DE4B-41F2-8D27-37F2CF938DE7}" type="slidenum">
              <a:rPr lang="en-US" smtClean="0"/>
              <a:pPr/>
              <a:t>16</a:t>
            </a:fld>
            <a:endParaRPr lang="en-US"/>
          </a:p>
        </p:txBody>
      </p:sp>
      <p:sp>
        <p:nvSpPr>
          <p:cNvPr id="6" name="Footer Placeholder 5">
            <a:extLst>
              <a:ext uri="{FF2B5EF4-FFF2-40B4-BE49-F238E27FC236}">
                <a16:creationId xmlns:a16="http://schemas.microsoft.com/office/drawing/2014/main" id="{9706436D-3FD8-4E31-8693-A9804BD05C59}"/>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9527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fontScale="77500" lnSpcReduction="20000"/>
          </a:bodyPr>
          <a:lstStyle/>
          <a:p>
            <a:pPr algn="l"/>
            <a:r>
              <a:rPr lang="en-US" sz="3200" b="0" i="1" u="none" strike="noStrike" baseline="0" dirty="0">
                <a:latin typeface="Times New Roman" panose="02020603050405020304" pitchFamily="18" charset="0"/>
                <a:cs typeface="Times New Roman" panose="02020603050405020304" pitchFamily="18" charset="0"/>
              </a:rPr>
              <a:t>Calvin – </a:t>
            </a:r>
            <a:r>
              <a:rPr lang="en-US" dirty="0">
                <a:latin typeface="Times New Roman" panose="02020603050405020304" pitchFamily="18" charset="0"/>
                <a:cs typeface="Times New Roman" panose="02020603050405020304" pitchFamily="18" charset="0"/>
              </a:rPr>
              <a:t>Always view the datasheet of a part before purchasing it and use parts more suitable for prototyping. </a:t>
            </a:r>
          </a:p>
          <a:p>
            <a:pPr algn="l"/>
            <a:r>
              <a:rPr lang="en-US" i="1" dirty="0">
                <a:latin typeface="Times New Roman" panose="02020603050405020304" pitchFamily="18" charset="0"/>
                <a:cs typeface="Times New Roman" panose="02020603050405020304" pitchFamily="18" charset="0"/>
              </a:rPr>
              <a:t>Stevie</a:t>
            </a:r>
            <a:r>
              <a:rPr lang="en-US" dirty="0">
                <a:latin typeface="Times New Roman" panose="02020603050405020304" pitchFamily="18" charset="0"/>
                <a:cs typeface="Times New Roman" panose="02020603050405020304" pitchFamily="18" charset="0"/>
              </a:rPr>
              <a:t> – Do better research on parts before purchasing and check rubrics (i.e. client emails, paperwork explaining the requirements) before turning in homework (paperwork the client asked for).</a:t>
            </a:r>
          </a:p>
          <a:p>
            <a:pPr algn="l"/>
            <a:r>
              <a:rPr lang="en-US" i="1" dirty="0" err="1">
                <a:latin typeface="Times New Roman" panose="02020603050405020304" pitchFamily="18" charset="0"/>
                <a:cs typeface="Times New Roman" panose="02020603050405020304" pitchFamily="18" charset="0"/>
              </a:rPr>
              <a:t>Zeming</a:t>
            </a:r>
            <a:r>
              <a:rPr lang="en-US" dirty="0">
                <a:latin typeface="Times New Roman" panose="02020603050405020304" pitchFamily="18" charset="0"/>
                <a:cs typeface="Times New Roman" panose="02020603050405020304" pitchFamily="18" charset="0"/>
              </a:rPr>
              <a:t> - How to communicate effectively with teammates, look for electrical components, and design some simple PCBs.</a:t>
            </a:r>
          </a:p>
          <a:p>
            <a:r>
              <a:rPr lang="en-US" i="1" dirty="0">
                <a:latin typeface="Times New Roman" panose="02020603050405020304" pitchFamily="18" charset="0"/>
                <a:cs typeface="Times New Roman" panose="02020603050405020304" pitchFamily="18" charset="0"/>
              </a:rPr>
              <a:t>Nick</a:t>
            </a:r>
            <a:r>
              <a:rPr lang="en-US" dirty="0">
                <a:latin typeface="Times New Roman" panose="02020603050405020304" pitchFamily="18" charset="0"/>
                <a:cs typeface="Times New Roman" panose="02020603050405020304" pitchFamily="18" charset="0"/>
              </a:rPr>
              <a:t> –I</a:t>
            </a:r>
            <a:r>
              <a:rPr lang="en-US" dirty="0"/>
              <a:t>mplement the 1-wire Debug functionality in the device to allow for outputting register values. </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17</a:t>
            </a:fld>
            <a:endParaRPr lang="en-US"/>
          </a:p>
        </p:txBody>
      </p:sp>
      <p:sp>
        <p:nvSpPr>
          <p:cNvPr id="6" name="Footer Placeholder 5">
            <a:extLst>
              <a:ext uri="{FF2B5EF4-FFF2-40B4-BE49-F238E27FC236}">
                <a16:creationId xmlns:a16="http://schemas.microsoft.com/office/drawing/2014/main" id="{4E25BE10-08B6-40FA-921D-6C5BAA2A2EE4}"/>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96100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Lessons Learned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Review</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a:bodyPr>
          <a:lstStyle/>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Schematic:</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linear regulator and make sure voltage nets are applied properly.</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Add ISP header.</a:t>
            </a:r>
          </a:p>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Board:</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thicker traces all around.</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Primarily surface mount components.</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stitching vias.</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18</a:t>
            </a:fld>
            <a:endParaRPr lang="en-US"/>
          </a:p>
        </p:txBody>
      </p:sp>
      <p:sp>
        <p:nvSpPr>
          <p:cNvPr id="6" name="Footer Placeholder 5">
            <a:extLst>
              <a:ext uri="{FF2B5EF4-FFF2-40B4-BE49-F238E27FC236}">
                <a16:creationId xmlns:a16="http://schemas.microsoft.com/office/drawing/2014/main" id="{FC5CE9E1-3554-451F-8981-7785F5DB01D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12654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762000" y="2362200"/>
            <a:ext cx="6324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Questions?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to the demo!</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19</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1847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or Need</a:t>
            </a:r>
          </a:p>
        </p:txBody>
      </p:sp>
      <p:sp>
        <p:nvSpPr>
          <p:cNvPr id="3" name="Content Placeholder 2"/>
          <p:cNvSpPr>
            <a:spLocks noGrp="1"/>
          </p:cNvSpPr>
          <p:nvPr>
            <p:ph idx="1"/>
          </p:nvPr>
        </p:nvSpPr>
        <p:spPr>
          <a:xfrm>
            <a:off x="432062" y="1347383"/>
            <a:ext cx="6324600" cy="4943610"/>
          </a:xfrm>
        </p:spPr>
        <p:txBody>
          <a:bodyPr>
            <a:noAutofit/>
          </a:bodyPr>
          <a:lstStyle/>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crows and squirrels eat the seed meant for small birds, and that this decreases the ability of bird feeder owners to increase the species richness of birds in their area. </a:t>
            </a: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squirrels and crows were trained by the device not feeding them to keep away from the smart bird feeder, the </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around 46 million Americans considering themselves bird watchers per the </a:t>
            </a:r>
            <a:r>
              <a:rPr lang="en-US" sz="2400" dirty="0">
                <a:effectLst/>
                <a:latin typeface="Times New Roman" panose="02020603050405020304" pitchFamily="18" charset="0"/>
                <a:ea typeface="DengXian" panose="02010600030101010101" pitchFamily="2" charset="-122"/>
              </a:rPr>
              <a:t>2016 National Survey of Fishing, Hunting, and Wildlife-Associated Recreation</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 will be satisfied.</a:t>
            </a:r>
          </a:p>
          <a:p>
            <a:pPr marL="0" marR="0" indent="0" algn="just">
              <a:spcBef>
                <a:spcPts val="0"/>
              </a:spcBef>
              <a:spcAft>
                <a:spcPts val="0"/>
              </a:spcAft>
              <a:buNone/>
            </a:pP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indent="0" algn="just">
              <a:spcBef>
                <a:spcPts val="0"/>
              </a:spcBef>
              <a:spcAft>
                <a:spcPts val="0"/>
              </a:spcAft>
              <a:buNone/>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Concerned ecologists would also rest easier if more species were able to compete.</a:t>
            </a: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3B3399B-B162-4158-9098-F6D28CDE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CC2D2B5-D9DA-49DE-8F4E-F5965C79D240}"/>
              </a:ext>
            </a:extLst>
          </p:cNvPr>
          <p:cNvSpPr>
            <a:spLocks noGrp="1"/>
          </p:cNvSpPr>
          <p:nvPr>
            <p:ph type="sldNum" sz="quarter" idx="12"/>
          </p:nvPr>
        </p:nvSpPr>
        <p:spPr/>
        <p:txBody>
          <a:bodyPr/>
          <a:lstStyle/>
          <a:p>
            <a:fld id="{C806B262-DE4B-41F2-8D27-37F2CF938DE7}" type="slidenum">
              <a:rPr lang="en-US" smtClean="0"/>
              <a:pPr/>
              <a:t>2</a:t>
            </a:fld>
            <a:endParaRPr lang="en-US"/>
          </a:p>
        </p:txBody>
      </p:sp>
      <p:sp>
        <p:nvSpPr>
          <p:cNvPr id="8" name="Footer Placeholder 5">
            <a:extLst>
              <a:ext uri="{FF2B5EF4-FFF2-40B4-BE49-F238E27FC236}">
                <a16:creationId xmlns:a16="http://schemas.microsoft.com/office/drawing/2014/main" id="{4D364442-1AF5-4167-8487-3B355B05C389}"/>
              </a:ext>
            </a:extLst>
          </p:cNvPr>
          <p:cNvSpPr>
            <a:spLocks noGrp="1"/>
          </p:cNvSpPr>
          <p:nvPr>
            <p:ph type="ftr" sz="quarter" idx="11"/>
          </p:nvPr>
        </p:nvSpPr>
        <p:spPr>
          <a:xfrm>
            <a:off x="-990600" y="6370637"/>
            <a:ext cx="2895600" cy="365125"/>
          </a:xfrm>
        </p:spPr>
        <p:txBody>
          <a:bodyPr/>
          <a:lstStyle/>
          <a:p>
            <a:r>
              <a:rPr lang="en-US" dirty="0"/>
              <a:t>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F5-8674-44F7-9295-54E6C86231E3}"/>
              </a:ext>
            </a:extLst>
          </p:cNvPr>
          <p:cNvSpPr>
            <a:spLocks noGrp="1"/>
          </p:cNvSpPr>
          <p:nvPr>
            <p:ph type="title"/>
          </p:nvPr>
        </p:nvSpPr>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BB4DC-6172-498C-B61A-1FA6754AF629}"/>
              </a:ext>
            </a:extLst>
          </p:cNvPr>
          <p:cNvSpPr>
            <a:spLocks noGrp="1"/>
          </p:cNvSpPr>
          <p:nvPr>
            <p:ph idx="1"/>
          </p:nvPr>
        </p:nvSpPr>
        <p:spPr>
          <a:xfrm>
            <a:off x="457200" y="1600201"/>
            <a:ext cx="6324600" cy="1676400"/>
          </a:xfrm>
        </p:spPr>
        <p:txBody>
          <a:bodyPr>
            <a:normAutofit/>
          </a:bodyPr>
          <a:lstStyle/>
          <a:p>
            <a:pPr marL="0" indent="0">
              <a:buNone/>
            </a:pPr>
            <a:r>
              <a:rPr lang="en-US" sz="2400" kern="0" dirty="0">
                <a:latin typeface="Times New Roman" panose="02020603050405020304" pitchFamily="18" charset="0"/>
                <a:cs typeface="Times New Roman" panose="02020603050405020304" pitchFamily="18" charset="0"/>
              </a:rPr>
              <a:t>It is important because the species richness of urban ecology is what keeps us healthier.</a:t>
            </a:r>
          </a:p>
        </p:txBody>
      </p:sp>
      <p:pic>
        <p:nvPicPr>
          <p:cNvPr id="5" name="Picture 4">
            <a:extLst>
              <a:ext uri="{FF2B5EF4-FFF2-40B4-BE49-F238E27FC236}">
                <a16:creationId xmlns:a16="http://schemas.microsoft.com/office/drawing/2014/main" id="{30A03B6A-E73E-4774-A4D0-CA431DE8E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53200"/>
            <a:ext cx="2667000" cy="308889"/>
          </a:xfrm>
          <a:prstGeom prst="rect">
            <a:avLst/>
          </a:prstGeom>
        </p:spPr>
      </p:pic>
      <p:sp>
        <p:nvSpPr>
          <p:cNvPr id="7" name="TextBox 6">
            <a:extLst>
              <a:ext uri="{FF2B5EF4-FFF2-40B4-BE49-F238E27FC236}">
                <a16:creationId xmlns:a16="http://schemas.microsoft.com/office/drawing/2014/main" id="{533BEF23-DA94-44CE-9A13-733EB153615B}"/>
              </a:ext>
            </a:extLst>
          </p:cNvPr>
          <p:cNvSpPr txBox="1"/>
          <p:nvPr/>
        </p:nvSpPr>
        <p:spPr>
          <a:xfrm>
            <a:off x="609600" y="6153646"/>
            <a:ext cx="4851832" cy="553998"/>
          </a:xfrm>
          <a:prstGeom prst="rect">
            <a:avLst/>
          </a:prstGeom>
          <a:noFill/>
        </p:spPr>
        <p:txBody>
          <a:bodyPr wrap="square" rtlCol="0">
            <a:spAutoFit/>
          </a:bodyPr>
          <a:lstStyle/>
          <a:p>
            <a:r>
              <a:rPr lang="en-US" sz="1000" dirty="0" err="1">
                <a:effectLst/>
                <a:latin typeface="Arial" panose="020B0604020202020204" pitchFamily="34" charset="0"/>
              </a:rPr>
              <a:t>Ostfeld</a:t>
            </a:r>
            <a:r>
              <a:rPr lang="en-US" sz="1000" dirty="0">
                <a:effectLst/>
                <a:latin typeface="Arial" panose="020B0604020202020204" pitchFamily="34" charset="0"/>
              </a:rPr>
              <a:t> &amp; </a:t>
            </a:r>
            <a:r>
              <a:rPr lang="en-US" sz="1000" dirty="0" err="1">
                <a:effectLst/>
                <a:latin typeface="Arial" panose="020B0604020202020204" pitchFamily="34" charset="0"/>
              </a:rPr>
              <a:t>Keesing</a:t>
            </a:r>
            <a:r>
              <a:rPr lang="en-US" sz="1000" dirty="0">
                <a:effectLst/>
                <a:latin typeface="Arial" panose="020B0604020202020204" pitchFamily="34" charset="0"/>
              </a:rPr>
              <a:t>. 2000. Biodiversity and disease risk: the case of Lyme disease. Con. Bio. 14:722-728.</a:t>
            </a:r>
          </a:p>
          <a:p>
            <a:endParaRPr lang="en-US" sz="1000" dirty="0"/>
          </a:p>
        </p:txBody>
      </p:sp>
      <p:pic>
        <p:nvPicPr>
          <p:cNvPr id="8" name="Picture 7">
            <a:extLst>
              <a:ext uri="{FF2B5EF4-FFF2-40B4-BE49-F238E27FC236}">
                <a16:creationId xmlns:a16="http://schemas.microsoft.com/office/drawing/2014/main" id="{FA0D356F-7798-4B4A-B076-66EA87AAB50F}"/>
              </a:ext>
            </a:extLst>
          </p:cNvPr>
          <p:cNvPicPr>
            <a:picLocks noChangeAspect="1"/>
          </p:cNvPicPr>
          <p:nvPr/>
        </p:nvPicPr>
        <p:blipFill>
          <a:blip r:embed="rId3"/>
          <a:stretch>
            <a:fillRect/>
          </a:stretch>
        </p:blipFill>
        <p:spPr>
          <a:xfrm>
            <a:off x="2057400" y="3276601"/>
            <a:ext cx="4048125" cy="2457450"/>
          </a:xfrm>
          <a:prstGeom prst="rect">
            <a:avLst/>
          </a:prstGeom>
        </p:spPr>
      </p:pic>
      <p:sp>
        <p:nvSpPr>
          <p:cNvPr id="4" name="Slide Number Placeholder 3">
            <a:extLst>
              <a:ext uri="{FF2B5EF4-FFF2-40B4-BE49-F238E27FC236}">
                <a16:creationId xmlns:a16="http://schemas.microsoft.com/office/drawing/2014/main" id="{743E191F-1ED2-47EF-82E6-735111CDAFE4}"/>
              </a:ext>
            </a:extLst>
          </p:cNvPr>
          <p:cNvSpPr>
            <a:spLocks noGrp="1"/>
          </p:cNvSpPr>
          <p:nvPr>
            <p:ph type="sldNum" sz="quarter" idx="12"/>
          </p:nvPr>
        </p:nvSpPr>
        <p:spPr/>
        <p:txBody>
          <a:bodyPr/>
          <a:lstStyle/>
          <a:p>
            <a:fld id="{C806B262-DE4B-41F2-8D27-37F2CF938DE7}" type="slidenum">
              <a:rPr lang="en-US" smtClean="0"/>
              <a:pPr/>
              <a:t>3</a:t>
            </a:fld>
            <a:endParaRPr lang="en-US"/>
          </a:p>
        </p:txBody>
      </p:sp>
      <p:sp>
        <p:nvSpPr>
          <p:cNvPr id="6" name="Footer Placeholder 5">
            <a:extLst>
              <a:ext uri="{FF2B5EF4-FFF2-40B4-BE49-F238E27FC236}">
                <a16:creationId xmlns:a16="http://schemas.microsoft.com/office/drawing/2014/main" id="{6B7DA70A-89D4-4ACE-BBD2-40225A757AE7}"/>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3806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Concept of Operation</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a:xfrm>
            <a:off x="457200" y="1371600"/>
            <a:ext cx="5410200" cy="2743200"/>
          </a:xfrm>
        </p:spPr>
        <p:txBody>
          <a:bodyPr>
            <a:normAutofit fontScale="70000" lnSpcReduction="20000"/>
          </a:bodyPr>
          <a:lstStyle/>
          <a:p>
            <a:pPr>
              <a:spcBef>
                <a:spcPts val="0"/>
              </a:spcBef>
            </a:pPr>
            <a:r>
              <a:rPr lang="en-US" sz="2800"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Bird feeder device with the following:</a:t>
            </a:r>
          </a:p>
          <a:p>
            <a:pPr lvl="1">
              <a:spcBef>
                <a:spcPts val="0"/>
              </a:spcBef>
            </a:pPr>
            <a:r>
              <a:rPr lang="en-US" sz="2400"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Microphone </a:t>
            </a:r>
          </a:p>
          <a:p>
            <a:pPr lvl="1">
              <a:spcBef>
                <a:spcPts val="0"/>
              </a:spcBef>
            </a:pPr>
            <a:r>
              <a:rPr lang="en-US"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anding spot on or just above the weight sensor</a:t>
            </a:r>
          </a:p>
          <a:p>
            <a:pPr>
              <a:spcBef>
                <a:spcPts val="0"/>
              </a:spcBef>
            </a:pPr>
            <a:r>
              <a:rPr lang="en-US" sz="2800" kern="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Device turns on when connected to battery</a:t>
            </a:r>
          </a:p>
          <a:p>
            <a:pPr>
              <a:spcBef>
                <a:spcPts val="0"/>
              </a:spcBef>
            </a:pPr>
            <a:r>
              <a:rPr lang="en-US" sz="2800" kern="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Once on, is listening for the microphone</a:t>
            </a:r>
          </a:p>
          <a:p>
            <a:pPr lvl="1">
              <a:spcBef>
                <a:spcPts val="0"/>
              </a:spcBef>
            </a:pPr>
            <a:r>
              <a:rPr lang="en-US" sz="2400" kern="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If above the frequency range, checks weight sensor</a:t>
            </a:r>
          </a:p>
          <a:p>
            <a:pPr lvl="2">
              <a:spcBef>
                <a:spcPts val="0"/>
              </a:spcBef>
            </a:pPr>
            <a:r>
              <a:rPr lang="en-US" sz="2000" kern="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If weight sensor returns a value under the threshold, </a:t>
            </a:r>
            <a:r>
              <a:rPr lang="en-US" sz="2000" kern="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runs servo</a:t>
            </a:r>
          </a:p>
          <a:p>
            <a:pPr lvl="1">
              <a:spcBef>
                <a:spcPts val="0"/>
              </a:spcBef>
            </a:pPr>
            <a:r>
              <a:rPr lang="en-US" sz="2400" kern="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If below the frequency range, returns to listening mode</a:t>
            </a:r>
          </a:p>
          <a:p>
            <a:pPr>
              <a:spcBef>
                <a:spcPts val="0"/>
              </a:spcBef>
            </a:pPr>
            <a:r>
              <a:rPr lang="en-US" sz="2800" kern="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Servo opens and closes, releasing seed</a:t>
            </a:r>
            <a:endParaRPr lang="en-US" sz="2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4</a:t>
            </a:fld>
            <a:endParaRPr lang="en-US"/>
          </a:p>
        </p:txBody>
      </p:sp>
      <p:pic>
        <p:nvPicPr>
          <p:cNvPr id="6" name="Picture 5">
            <a:extLst>
              <a:ext uri="{FF2B5EF4-FFF2-40B4-BE49-F238E27FC236}">
                <a16:creationId xmlns:a16="http://schemas.microsoft.com/office/drawing/2014/main" id="{E777E111-C06A-45AA-A300-9D97279E19E2}"/>
              </a:ext>
            </a:extLst>
          </p:cNvPr>
          <p:cNvPicPr>
            <a:picLocks noChangeAspect="1"/>
          </p:cNvPicPr>
          <p:nvPr/>
        </p:nvPicPr>
        <p:blipFill>
          <a:blip r:embed="rId3"/>
          <a:stretch>
            <a:fillRect/>
          </a:stretch>
        </p:blipFill>
        <p:spPr>
          <a:xfrm>
            <a:off x="6096000" y="2853856"/>
            <a:ext cx="4389100" cy="4038600"/>
          </a:xfrm>
          <a:prstGeom prst="rect">
            <a:avLst/>
          </a:prstGeom>
        </p:spPr>
      </p:pic>
      <p:sp>
        <p:nvSpPr>
          <p:cNvPr id="7" name="Footer Placeholder 5">
            <a:extLst>
              <a:ext uri="{FF2B5EF4-FFF2-40B4-BE49-F238E27FC236}">
                <a16:creationId xmlns:a16="http://schemas.microsoft.com/office/drawing/2014/main" id="{11D0F55E-261F-48BC-AE89-082CB3736E1A}"/>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9116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p:txBody>
          <a:bodyPr>
            <a:normAutofit/>
          </a:bodyPr>
          <a:lstStyle/>
          <a:p>
            <a:pPr marL="0" marR="0" indent="0" algn="l">
              <a:spcBef>
                <a:spcPts val="0"/>
              </a:spcBef>
              <a:spcAft>
                <a:spcPts val="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Feed small birds and not squirrels or crows. </a:t>
            </a:r>
            <a:endParaRPr lang="en-US" sz="2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5</a:t>
            </a:fld>
            <a:endParaRPr lang="en-US"/>
          </a:p>
        </p:txBody>
      </p:sp>
      <p:sp>
        <p:nvSpPr>
          <p:cNvPr id="6" name="Footer Placeholder 5">
            <a:extLst>
              <a:ext uri="{FF2B5EF4-FFF2-40B4-BE49-F238E27FC236}">
                <a16:creationId xmlns:a16="http://schemas.microsoft.com/office/drawing/2014/main" id="{2D537FBB-3568-4808-BBD4-FB46BA96EB40}"/>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19121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600201"/>
            <a:ext cx="6019800" cy="1295400"/>
          </a:xfrm>
        </p:spPr>
        <p:txBody>
          <a:bodyPr>
            <a:normAutofit fontScale="70000" lnSpcReduction="20000"/>
          </a:bodyPr>
          <a:lstStyle/>
          <a:p>
            <a:pPr marL="0" indent="0" algn="l">
              <a:buNone/>
            </a:pPr>
            <a:r>
              <a:rPr lang="en-US" dirty="0">
                <a:latin typeface="Times New Roman" panose="02020603050405020304" pitchFamily="18" charset="0"/>
                <a:cs typeface="Times New Roman" panose="02020603050405020304" pitchFamily="18" charset="0"/>
              </a:rPr>
              <a:t>The existing smart bird feeders are focused on bird watchers with smart cameras – none focus on smart selectivity in using weight to not feed squirrels and crows.</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7" name="Picture 6">
            <a:extLst>
              <a:ext uri="{FF2B5EF4-FFF2-40B4-BE49-F238E27FC236}">
                <a16:creationId xmlns:a16="http://schemas.microsoft.com/office/drawing/2014/main" id="{62E29751-7E9B-4146-A9A2-F5DD0AEA8EE8}"/>
              </a:ext>
            </a:extLst>
          </p:cNvPr>
          <p:cNvPicPr>
            <a:picLocks noChangeAspect="1"/>
          </p:cNvPicPr>
          <p:nvPr/>
        </p:nvPicPr>
        <p:blipFill>
          <a:blip r:embed="rId4"/>
          <a:stretch>
            <a:fillRect/>
          </a:stretch>
        </p:blipFill>
        <p:spPr>
          <a:xfrm>
            <a:off x="761999" y="2971768"/>
            <a:ext cx="7153523" cy="3470390"/>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6</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9975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15F-2F40-485E-926D-7CCABF3773E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02A7B-7E90-429C-A065-3F40FA8B660B}"/>
              </a:ext>
            </a:extLst>
          </p:cNvPr>
          <p:cNvSpPr>
            <a:spLocks noGrp="1"/>
          </p:cNvSpPr>
          <p:nvPr>
            <p:ph idx="1"/>
          </p:nvPr>
        </p:nvSpPr>
        <p:spPr/>
        <p:txBody>
          <a:bodyPr>
            <a:normAutofit/>
          </a:bodyPr>
          <a:lstStyle/>
          <a:p>
            <a:pPr marL="0" marR="0"/>
            <a:r>
              <a:rPr lang="en-US" sz="2800" dirty="0">
                <a:effectLst/>
                <a:latin typeface="Times New Roman" panose="02020603050405020304" pitchFamily="18" charset="0"/>
                <a:ea typeface="Times New Roman" panose="02020603050405020304" pitchFamily="18" charset="0"/>
              </a:rPr>
              <a:t>Must automatically dispense bird feed when a bird is "detected“</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be able to "feed" only small birds</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use a microcontroller to control servo based on microphone and weight sensor</a:t>
            </a:r>
          </a:p>
        </p:txBody>
      </p:sp>
      <p:pic>
        <p:nvPicPr>
          <p:cNvPr id="5" name="Picture 4">
            <a:extLst>
              <a:ext uri="{FF2B5EF4-FFF2-40B4-BE49-F238E27FC236}">
                <a16:creationId xmlns:a16="http://schemas.microsoft.com/office/drawing/2014/main" id="{DF9AB3A6-4011-418D-83F4-FA74FF29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238AF00E-A8A1-442E-B647-819839D2F61A}"/>
              </a:ext>
            </a:extLst>
          </p:cNvPr>
          <p:cNvSpPr>
            <a:spLocks noGrp="1"/>
          </p:cNvSpPr>
          <p:nvPr>
            <p:ph type="sldNum" sz="quarter" idx="12"/>
          </p:nvPr>
        </p:nvSpPr>
        <p:spPr/>
        <p:txBody>
          <a:bodyPr/>
          <a:lstStyle/>
          <a:p>
            <a:fld id="{C806B262-DE4B-41F2-8D27-37F2CF938DE7}" type="slidenum">
              <a:rPr lang="en-US" smtClean="0"/>
              <a:pPr/>
              <a:t>7</a:t>
            </a:fld>
            <a:endParaRPr lang="en-US"/>
          </a:p>
        </p:txBody>
      </p:sp>
      <p:sp>
        <p:nvSpPr>
          <p:cNvPr id="6" name="Footer Placeholder 5">
            <a:extLst>
              <a:ext uri="{FF2B5EF4-FFF2-40B4-BE49-F238E27FC236}">
                <a16:creationId xmlns:a16="http://schemas.microsoft.com/office/drawing/2014/main" id="{DF19F39E-CEE0-4601-ADFC-BA2486F79E5F}"/>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80310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Hardware – Level 0</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19431" y="1166019"/>
            <a:ext cx="6604360" cy="1653382"/>
          </a:xfrm>
        </p:spPr>
        <p:txBody>
          <a:bodyPr>
            <a:normAutofit lnSpcReduction="10000"/>
          </a:bodyPr>
          <a:lstStyle/>
          <a:p>
            <a:pPr marL="0" indent="0" algn="l">
              <a:buNone/>
            </a:pPr>
            <a:r>
              <a:rPr lang="en-US" sz="2000" dirty="0">
                <a:latin typeface="Times New Roman" panose="02020603050405020304" pitchFamily="18" charset="0"/>
                <a:cs typeface="Times New Roman" panose="02020603050405020304" pitchFamily="18" charset="0"/>
              </a:rPr>
              <a:t>We had to redesign to use a weight/force sensor to determine small bird vs crow/squirrel instead of only frequency. There isn’t sufficient difference between frequency of squirrels to birds to only use audio. </a:t>
            </a:r>
          </a:p>
          <a:p>
            <a:pPr marL="0" indent="0" algn="l">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8</a:t>
            </a:fld>
            <a:endParaRPr lang="en-US"/>
          </a:p>
        </p:txBody>
      </p:sp>
      <p:pic>
        <p:nvPicPr>
          <p:cNvPr id="7" name="Picture 6">
            <a:extLst>
              <a:ext uri="{FF2B5EF4-FFF2-40B4-BE49-F238E27FC236}">
                <a16:creationId xmlns:a16="http://schemas.microsoft.com/office/drawing/2014/main" id="{EEC7F126-BF2F-4683-A8EC-D1681D09128A}"/>
              </a:ext>
            </a:extLst>
          </p:cNvPr>
          <p:cNvPicPr>
            <a:picLocks noChangeAspect="1"/>
          </p:cNvPicPr>
          <p:nvPr/>
        </p:nvPicPr>
        <p:blipFill>
          <a:blip r:embed="rId3"/>
          <a:stretch>
            <a:fillRect/>
          </a:stretch>
        </p:blipFill>
        <p:spPr>
          <a:xfrm>
            <a:off x="1752600" y="2819401"/>
            <a:ext cx="5264100" cy="3405725"/>
          </a:xfrm>
          <a:prstGeom prst="rect">
            <a:avLst/>
          </a:prstGeom>
        </p:spPr>
      </p:pic>
      <p:sp>
        <p:nvSpPr>
          <p:cNvPr id="8" name="Footer Placeholder 5">
            <a:extLst>
              <a:ext uri="{FF2B5EF4-FFF2-40B4-BE49-F238E27FC236}">
                <a16:creationId xmlns:a16="http://schemas.microsoft.com/office/drawing/2014/main" id="{23B2B4DB-A9C3-4F73-82D8-9F828FF63369}"/>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158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Hardware – Level 1</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9</a:t>
            </a:fld>
            <a:endParaRPr lang="en-US"/>
          </a:p>
        </p:txBody>
      </p:sp>
      <p:sp>
        <p:nvSpPr>
          <p:cNvPr id="6" name="Footer Placeholder 5">
            <a:extLst>
              <a:ext uri="{FF2B5EF4-FFF2-40B4-BE49-F238E27FC236}">
                <a16:creationId xmlns:a16="http://schemas.microsoft.com/office/drawing/2014/main" id="{22E79C5A-5D48-4EF3-913F-D27102483181}"/>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286155860"/>
      </p:ext>
    </p:extLst>
  </p:cSld>
  <p:clrMapOvr>
    <a:masterClrMapping/>
  </p:clrMapOvr>
</p:sld>
</file>

<file path=ppt/theme/theme1.xml><?xml version="1.0" encoding="utf-8"?>
<a:theme xmlns:a="http://schemas.openxmlformats.org/drawingml/2006/main" name="PowerPoint-Template-2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Bird-Feeder-PowerPoint-Template-264</Template>
  <TotalTime>2826</TotalTime>
  <Words>986</Words>
  <Application>Microsoft Office PowerPoint</Application>
  <PresentationFormat>On-screen Show (4:3)</PresentationFormat>
  <Paragraphs>126</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Calibri-Italic</vt:lpstr>
      <vt:lpstr>DengXian</vt:lpstr>
      <vt:lpstr>Arial</vt:lpstr>
      <vt:lpstr>Calibri</vt:lpstr>
      <vt:lpstr>Courier New</vt:lpstr>
      <vt:lpstr>Times New Roman</vt:lpstr>
      <vt:lpstr>Wingdings</vt:lpstr>
      <vt:lpstr>PowerPoint-Template-264</vt:lpstr>
      <vt:lpstr>PowerPoint Presentation</vt:lpstr>
      <vt:lpstr>Problem or Need</vt:lpstr>
      <vt:lpstr>Motivation</vt:lpstr>
      <vt:lpstr>Concept of Operation</vt:lpstr>
      <vt:lpstr>Objective</vt:lpstr>
      <vt:lpstr>Alternatives</vt:lpstr>
      <vt:lpstr>Requirements</vt:lpstr>
      <vt:lpstr>Design – Hardware – Level 0</vt:lpstr>
      <vt:lpstr>Design – Hardware – Level 1</vt:lpstr>
      <vt:lpstr>Design –  State Transition Diagram</vt:lpstr>
      <vt:lpstr>Design – Software </vt:lpstr>
      <vt:lpstr>Design - CAD</vt:lpstr>
      <vt:lpstr>Implementation - Schematic</vt:lpstr>
      <vt:lpstr>Implementation - Tools</vt:lpstr>
      <vt:lpstr>Implementation - BOM</vt:lpstr>
      <vt:lpstr>Contributions</vt:lpstr>
      <vt:lpstr>Lessons Learned</vt:lpstr>
      <vt:lpstr>Lessons Learned –  Design Review</vt:lpstr>
      <vt:lpstr>Questions?   …On to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Stevie Wonder</dc:creator>
  <cp:lastModifiedBy>Stevie Wonder</cp:lastModifiedBy>
  <cp:revision>39</cp:revision>
  <dcterms:created xsi:type="dcterms:W3CDTF">2020-12-06T00:06:43Z</dcterms:created>
  <dcterms:modified xsi:type="dcterms:W3CDTF">2020-12-09T03:01:03Z</dcterms:modified>
</cp:coreProperties>
</file>