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5" r:id="rId6"/>
    <p:sldId id="261" r:id="rId7"/>
    <p:sldId id="273" r:id="rId8"/>
    <p:sldId id="275" r:id="rId9"/>
    <p:sldId id="274" r:id="rId10"/>
    <p:sldId id="280" r:id="rId11"/>
    <p:sldId id="282" r:id="rId12"/>
    <p:sldId id="279" r:id="rId13"/>
    <p:sldId id="264" r:id="rId14"/>
    <p:sldId id="271" r:id="rId15"/>
    <p:sldId id="270" r:id="rId16"/>
    <p:sldId id="281" r:id="rId17"/>
    <p:sldId id="268" r:id="rId18"/>
    <p:sldId id="269"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p:scale>
          <a:sx n="79" d="100"/>
          <a:sy n="79" d="100"/>
        </p:scale>
        <p:origin x="9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20</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Stephanie “Stevie” Taylor, 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 (Overview)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57200" y="1646237"/>
            <a:ext cx="6324600" cy="4525963"/>
          </a:xfrm>
        </p:spPr>
        <p:txBody>
          <a:bodyPr/>
          <a:lstStyle/>
          <a:p>
            <a:pPr marL="0" indent="0" algn="l">
              <a:buNone/>
            </a:pPr>
            <a:r>
              <a:rPr lang="en-US" sz="2800" dirty="0">
                <a:latin typeface="Times New Roman" panose="02020603050405020304" pitchFamily="18" charset="0"/>
                <a:cs typeface="Times New Roman" panose="02020603050405020304" pitchFamily="18" charset="0"/>
              </a:rPr>
              <a:t>Utilized Arduino IDE for its good selection of built-in functions (</a:t>
            </a:r>
            <a:r>
              <a:rPr lang="en-US" sz="2800" dirty="0" err="1">
                <a:latin typeface="Times New Roman" panose="02020603050405020304" pitchFamily="18" charset="0"/>
                <a:cs typeface="Times New Roman" panose="02020603050405020304" pitchFamily="18" charset="0"/>
              </a:rPr>
              <a:t>analogRead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digitalWrite</a:t>
            </a:r>
            <a:r>
              <a:rPr lang="en-US" sz="2800" dirty="0">
                <a:latin typeface="Times New Roman" panose="02020603050405020304" pitchFamily="18" charset="0"/>
                <a:cs typeface="Times New Roman" panose="02020603050405020304" pitchFamily="18" charset="0"/>
              </a:rPr>
              <a:t>, etc.) as well as prepackaged libraries—namely the Servo library.</a:t>
            </a:r>
          </a:p>
          <a:p>
            <a:pPr marL="0" indent="0" algn="l">
              <a:buNone/>
            </a:pPr>
            <a:endParaRPr lang="en-US" sz="280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Fairly simple program with few lines of code when using the IDE.</a:t>
            </a:r>
          </a:p>
          <a:p>
            <a:pPr marL="0" indent="0" algn="l">
              <a:buNone/>
            </a:pP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(Code)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685800" y="1752600"/>
            <a:ext cx="2590800" cy="4343400"/>
          </a:xfrm>
        </p:spPr>
        <p:txBody>
          <a:bodyPr>
            <a:noAutofit/>
          </a:bodyPr>
          <a:lstStyle/>
          <a:p>
            <a:pPr marL="0" indent="0" algn="l">
              <a:buNone/>
            </a:pPr>
            <a:r>
              <a:rPr lang="en-US" sz="1100" dirty="0"/>
              <a:t>// Some useful #defines</a:t>
            </a:r>
          </a:p>
          <a:p>
            <a:pPr marL="0" indent="0" algn="l">
              <a:buNone/>
            </a:pPr>
            <a:r>
              <a:rPr lang="en-US" sz="1100" dirty="0"/>
              <a:t>#define WT_MIN        100</a:t>
            </a:r>
          </a:p>
          <a:p>
            <a:pPr marL="0" indent="0" algn="l">
              <a:buNone/>
            </a:pPr>
            <a:r>
              <a:rPr lang="en-US" sz="1100" dirty="0"/>
              <a:t>#define WT_MAX        450</a:t>
            </a:r>
          </a:p>
          <a:p>
            <a:pPr marL="0" indent="0" algn="l">
              <a:buNone/>
            </a:pPr>
            <a:r>
              <a:rPr lang="en-US" sz="1100" dirty="0"/>
              <a:t>#define MIC_PIN       2</a:t>
            </a:r>
          </a:p>
          <a:p>
            <a:pPr marL="0" indent="0" algn="l">
              <a:buNone/>
            </a:pPr>
            <a:r>
              <a:rPr lang="en-US" sz="1100" dirty="0"/>
              <a:t>#define WEIGHT_PIN    A5</a:t>
            </a:r>
          </a:p>
          <a:p>
            <a:pPr marL="0" indent="0" algn="l">
              <a:buNone/>
            </a:pPr>
            <a:r>
              <a:rPr lang="en-US" sz="1100" dirty="0"/>
              <a:t>#define SERVO_PIN     3</a:t>
            </a:r>
          </a:p>
          <a:p>
            <a:pPr marL="0" indent="0" algn="l">
              <a:buNone/>
            </a:pPr>
            <a:r>
              <a:rPr lang="en-US" sz="1100" dirty="0"/>
              <a:t>#define TRAVEL_ANGLE  90</a:t>
            </a:r>
          </a:p>
          <a:p>
            <a:pPr marL="0" indent="0" algn="l">
              <a:buNone/>
            </a:pPr>
            <a:r>
              <a:rPr lang="en-US" sz="1100" dirty="0"/>
              <a:t>#define ANGLE         TRAVEL_ANGLE / 2</a:t>
            </a:r>
          </a:p>
          <a:p>
            <a:pPr marL="0" indent="0" algn="l">
              <a:buNone/>
            </a:pPr>
            <a:r>
              <a:rPr lang="en-US" sz="1100" dirty="0"/>
              <a:t>#define OPEN_TIME     1500</a:t>
            </a:r>
          </a:p>
          <a:p>
            <a:pPr marL="0" indent="0" algn="l">
              <a:buNone/>
            </a:pPr>
            <a:r>
              <a:rPr lang="en-US" sz="1100" dirty="0"/>
              <a:t>#define WAIT_TIME     30000</a:t>
            </a:r>
          </a:p>
          <a:p>
            <a:pPr marL="0" indent="0" algn="l">
              <a:buNone/>
            </a:pPr>
            <a:endParaRPr lang="en-US" sz="1100" dirty="0"/>
          </a:p>
          <a:p>
            <a:pPr marL="0" indent="0" algn="l">
              <a:buNone/>
            </a:pPr>
            <a:r>
              <a:rPr lang="en-US" sz="1100" dirty="0"/>
              <a:t>// Variables</a:t>
            </a:r>
          </a:p>
          <a:p>
            <a:pPr marL="0" indent="0" algn="l">
              <a:buNone/>
            </a:pPr>
            <a:r>
              <a:rPr lang="en-US" sz="1100" dirty="0"/>
              <a:t>Servo </a:t>
            </a:r>
            <a:r>
              <a:rPr lang="en-US" sz="1100" dirty="0" err="1"/>
              <a:t>gateServo</a:t>
            </a:r>
            <a:r>
              <a:rPr lang="en-US" sz="1100" dirty="0"/>
              <a:t>;</a:t>
            </a:r>
          </a:p>
          <a:p>
            <a:pPr marL="0" indent="0" algn="l">
              <a:buNone/>
            </a:pPr>
            <a:r>
              <a:rPr lang="en-US" sz="1100" dirty="0"/>
              <a:t>int </a:t>
            </a:r>
            <a:r>
              <a:rPr lang="en-US" sz="1100" dirty="0" err="1"/>
              <a:t>weightMeasurement</a:t>
            </a:r>
            <a:r>
              <a:rPr lang="en-US" sz="1100" dirty="0"/>
              <a:t> = 0; </a:t>
            </a:r>
          </a:p>
          <a:p>
            <a:pPr marL="0" indent="0" algn="l">
              <a:buNone/>
            </a:pPr>
            <a:endParaRPr lang="en-US" sz="1100" dirty="0"/>
          </a:p>
          <a:p>
            <a:pPr marL="0" indent="0">
              <a:buFont typeface="Arial" pitchFamily="34" charset="0"/>
              <a:buNone/>
            </a:pPr>
            <a:r>
              <a:rPr lang="en-US" sz="1100" dirty="0"/>
              <a:t>void setup() {</a:t>
            </a:r>
          </a:p>
          <a:p>
            <a:pPr marL="0" indent="0">
              <a:buFont typeface="Arial" pitchFamily="34" charset="0"/>
              <a:buNone/>
            </a:pPr>
            <a:r>
              <a:rPr lang="en-US" sz="1100" dirty="0"/>
              <a:t>    </a:t>
            </a:r>
            <a:r>
              <a:rPr lang="en-US" sz="1100" dirty="0" err="1"/>
              <a:t>gateServo.attach</a:t>
            </a:r>
            <a:r>
              <a:rPr lang="en-US" sz="1100" dirty="0"/>
              <a:t>(SERVO_PIN);</a:t>
            </a:r>
          </a:p>
          <a:p>
            <a:pPr marL="0" indent="0">
              <a:buFont typeface="Arial" pitchFamily="34" charset="0"/>
              <a:buNone/>
            </a:pPr>
            <a:r>
              <a:rPr lang="en-US" sz="1100" dirty="0"/>
              <a:t>    </a:t>
            </a:r>
            <a:r>
              <a:rPr lang="en-US" sz="1100" dirty="0" err="1"/>
              <a:t>pinMode</a:t>
            </a:r>
            <a:r>
              <a:rPr lang="en-US" sz="1100" dirty="0"/>
              <a:t>(WEIGHT_PIN, INPUT);</a:t>
            </a:r>
          </a:p>
          <a:p>
            <a:pPr marL="0" indent="0">
              <a:buFont typeface="Arial" pitchFamily="34" charset="0"/>
              <a:buNone/>
            </a:pPr>
            <a:r>
              <a:rPr lang="en-US" sz="1100" dirty="0"/>
              <a:t>    </a:t>
            </a:r>
            <a:r>
              <a:rPr lang="en-US" sz="1100" dirty="0" err="1"/>
              <a:t>pinMode</a:t>
            </a:r>
            <a:r>
              <a:rPr lang="en-US" sz="1100" dirty="0"/>
              <a:t>(MIC_PIN, INPUT);</a:t>
            </a:r>
          </a:p>
          <a:p>
            <a:pPr marL="0" indent="0">
              <a:buFont typeface="Arial" pitchFamily="34" charset="0"/>
              <a:buNone/>
            </a:pPr>
            <a:r>
              <a:rPr lang="en-US" sz="1100" dirty="0"/>
              <a:t>}</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
        <p:nvSpPr>
          <p:cNvPr id="7" name="Content Placeholder 2">
            <a:extLst>
              <a:ext uri="{FF2B5EF4-FFF2-40B4-BE49-F238E27FC236}">
                <a16:creationId xmlns:a16="http://schemas.microsoft.com/office/drawing/2014/main" id="{3B558FE0-621B-4452-9E36-FA514CFD100E}"/>
              </a:ext>
            </a:extLst>
          </p:cNvPr>
          <p:cNvSpPr txBox="1">
            <a:spLocks/>
          </p:cNvSpPr>
          <p:nvPr/>
        </p:nvSpPr>
        <p:spPr>
          <a:xfrm>
            <a:off x="3429000" y="1752600"/>
            <a:ext cx="3352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t>void loop() {</a:t>
            </a:r>
          </a:p>
          <a:p>
            <a:pPr marL="0" indent="0">
              <a:buFont typeface="Arial" pitchFamily="34" charset="0"/>
              <a:buNone/>
            </a:pPr>
            <a:r>
              <a:rPr lang="en-US" sz="1100" dirty="0"/>
              <a:t>    if(</a:t>
            </a:r>
            <a:r>
              <a:rPr lang="en-US" sz="1100" dirty="0" err="1"/>
              <a:t>digitalRead</a:t>
            </a:r>
            <a:r>
              <a:rPr lang="en-US" sz="1100" dirty="0"/>
              <a:t>(MIC_PIN)) {</a:t>
            </a:r>
          </a:p>
          <a:p>
            <a:pPr marL="0" indent="0">
              <a:buFont typeface="Arial" pitchFamily="34" charset="0"/>
              <a:buNone/>
            </a:pPr>
            <a:r>
              <a:rPr lang="en-US" sz="1100" dirty="0"/>
              <a:t>        </a:t>
            </a:r>
            <a:r>
              <a:rPr lang="en-US" sz="1100" dirty="0" err="1"/>
              <a:t>weightMeasurement</a:t>
            </a:r>
            <a:r>
              <a:rPr lang="en-US" sz="1100" dirty="0"/>
              <a:t> = </a:t>
            </a:r>
            <a:r>
              <a:rPr lang="en-US" sz="1100" dirty="0" err="1"/>
              <a:t>analogRead</a:t>
            </a:r>
            <a:r>
              <a:rPr lang="en-US" sz="1100" dirty="0"/>
              <a:t>(WEIGHT_PIN);</a:t>
            </a:r>
          </a:p>
          <a:p>
            <a:pPr marL="0" indent="0">
              <a:buFont typeface="Arial" pitchFamily="34" charset="0"/>
              <a:buNone/>
            </a:pPr>
            <a:r>
              <a:rPr lang="en-US" sz="1100" dirty="0"/>
              <a:t>        if( (WT_MIN &lt;= </a:t>
            </a:r>
            <a:r>
              <a:rPr lang="en-US" sz="1100" dirty="0" err="1"/>
              <a:t>weightMeasurement</a:t>
            </a:r>
            <a:r>
              <a:rPr lang="en-US" sz="1100" dirty="0"/>
              <a:t>) &amp;&amp;</a:t>
            </a:r>
          </a:p>
          <a:p>
            <a:pPr marL="0" indent="0">
              <a:buFont typeface="Arial" pitchFamily="34" charset="0"/>
              <a:buNone/>
            </a:pPr>
            <a:r>
              <a:rPr lang="en-US" sz="1100" dirty="0"/>
              <a:t>             (</a:t>
            </a:r>
            <a:r>
              <a:rPr lang="en-US" sz="1100" dirty="0" err="1"/>
              <a:t>weightMeasurement</a:t>
            </a:r>
            <a:r>
              <a:rPr lang="en-US" sz="1100" dirty="0"/>
              <a:t> &lt;= WT_MAX) ) {</a:t>
            </a:r>
          </a:p>
          <a:p>
            <a:pPr marL="0" indent="0">
              <a:buFont typeface="Arial" pitchFamily="34" charset="0"/>
              <a:buNone/>
            </a:pPr>
            <a:r>
              <a:rPr lang="en-US" sz="1100" dirty="0"/>
              <a:t>            </a:t>
            </a:r>
            <a:r>
              <a:rPr lang="en-US" sz="1100" dirty="0" err="1"/>
              <a:t>cycleChuteDoor</a:t>
            </a:r>
            <a:r>
              <a:rPr lang="en-US" sz="1100" dirty="0"/>
              <a:t>();</a:t>
            </a:r>
          </a:p>
          <a:p>
            <a:pPr marL="0" indent="0">
              <a:buFont typeface="Arial" pitchFamily="34" charset="0"/>
              <a:buNone/>
            </a:pPr>
            <a:r>
              <a:rPr lang="en-US" sz="1100" dirty="0"/>
              <a:t>        }</a:t>
            </a:r>
          </a:p>
          <a:p>
            <a:pPr marL="0" indent="0">
              <a:buFont typeface="Arial" pitchFamily="34" charset="0"/>
              <a:buNone/>
            </a:pPr>
            <a:r>
              <a:rPr lang="en-US" sz="1100" dirty="0"/>
              <a:t>        else delay(250);</a:t>
            </a:r>
          </a:p>
          <a:p>
            <a:pPr marL="0" indent="0">
              <a:buFont typeface="Arial" pitchFamily="34" charset="0"/>
              <a:buNone/>
            </a:pPr>
            <a:r>
              <a:rPr lang="en-US" sz="1100" dirty="0"/>
              <a:t>    }</a:t>
            </a:r>
          </a:p>
          <a:p>
            <a:pPr marL="0" indent="0">
              <a:buFont typeface="Arial" pitchFamily="34" charset="0"/>
              <a:buNone/>
            </a:pPr>
            <a:r>
              <a:rPr lang="en-US" sz="1100" dirty="0"/>
              <a:t>}</a:t>
            </a:r>
          </a:p>
          <a:p>
            <a:pPr marL="0" indent="0">
              <a:buFont typeface="Arial" pitchFamily="34" charset="0"/>
              <a:buNone/>
            </a:pPr>
            <a:endParaRPr lang="en-US" sz="1100" dirty="0"/>
          </a:p>
          <a:p>
            <a:pPr marL="0" indent="0">
              <a:buFont typeface="Arial" pitchFamily="34" charset="0"/>
              <a:buNone/>
            </a:pPr>
            <a:r>
              <a:rPr lang="en-US" sz="1100" dirty="0"/>
              <a:t>void </a:t>
            </a:r>
            <a:r>
              <a:rPr lang="en-US" sz="1100" dirty="0" err="1"/>
              <a:t>cycleChuteDoor</a:t>
            </a:r>
            <a:r>
              <a:rPr lang="en-US" sz="1100" dirty="0"/>
              <a:t>() {</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 + WAIT_TIME);</a:t>
            </a:r>
          </a:p>
          <a:p>
            <a:pPr marL="0" indent="0">
              <a:buFont typeface="Arial" pitchFamily="34" charset="0"/>
              <a:buNone/>
            </a:pPr>
            <a:r>
              <a:rPr lang="en-US" sz="1100" dirty="0"/>
              <a:t>}</a:t>
            </a:r>
          </a:p>
        </p:txBody>
      </p:sp>
    </p:spTree>
    <p:extLst>
      <p:ext uri="{BB962C8B-B14F-4D97-AF65-F5344CB8AC3E}">
        <p14:creationId xmlns:p14="http://schemas.microsoft.com/office/powerpoint/2010/main" val="31275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39794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310869" y="1428024"/>
            <a:ext cx="7289575" cy="5105400"/>
          </a:xfrm>
        </p:spPr>
        <p:txBody>
          <a:bodyPr>
            <a:normAutofit fontScale="92500" lnSpcReduction="10000"/>
          </a:bodyPr>
          <a:lstStyle/>
          <a:p>
            <a:pPr algn="l"/>
            <a:r>
              <a:rPr lang="en-US" sz="2400" b="0" i="1" u="none" strike="noStrike" baseline="0" dirty="0">
                <a:latin typeface="Times New Roman" panose="02020603050405020304" pitchFamily="18" charset="0"/>
                <a:cs typeface="Times New Roman" panose="02020603050405020304" pitchFamily="18" charset="0"/>
              </a:rPr>
              <a:t>Calvin – </a:t>
            </a:r>
            <a:r>
              <a:rPr lang="en-US" sz="2400"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a:latin typeface="Times New Roman" panose="02020603050405020304" pitchFamily="18" charset="0"/>
                <a:cs typeface="Times New Roman" panose="02020603050405020304" pitchFamily="18" charset="0"/>
              </a:rPr>
              <a:t>Stevie</a:t>
            </a:r>
            <a:r>
              <a:rPr lang="en-US" sz="2400"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err="1">
                <a:latin typeface="Times New Roman" panose="02020603050405020304" pitchFamily="18" charset="0"/>
                <a:cs typeface="Times New Roman" panose="02020603050405020304" pitchFamily="18" charset="0"/>
              </a:rPr>
              <a:t>Zeming</a:t>
            </a:r>
            <a:r>
              <a:rPr lang="en-US" sz="2400"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pPr marL="0" indent="0" algn="l">
              <a:buNone/>
            </a:pP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Nick</a:t>
            </a:r>
            <a:r>
              <a:rPr lang="en-US" sz="2400" dirty="0">
                <a:latin typeface="Times New Roman" panose="02020603050405020304" pitchFamily="18" charset="0"/>
                <a:cs typeface="Times New Roman" panose="02020603050405020304" pitchFamily="18" charset="0"/>
              </a:rPr>
              <a:t> –Implement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Schematic:</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linear regulator and make sure voltage nets are applied properly.</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Add ISP header.</a:t>
            </a:r>
          </a:p>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Board: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thicker traces all around.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Primarily surface mount components.</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Crows and squirrels eat the seed meant for small birds in most commercial bird feeders on the market today</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
        <p:nvSpPr>
          <p:cNvPr id="9" name="Content Placeholder 2">
            <a:extLst>
              <a:ext uri="{FF2B5EF4-FFF2-40B4-BE49-F238E27FC236}">
                <a16:creationId xmlns:a16="http://schemas.microsoft.com/office/drawing/2014/main" id="{093835DD-07B0-4498-940D-769BFBC68439}"/>
              </a:ext>
            </a:extLst>
          </p:cNvPr>
          <p:cNvSpPr txBox="1">
            <a:spLocks/>
          </p:cNvSpPr>
          <p:nvPr/>
        </p:nvSpPr>
        <p:spPr>
          <a:xfrm>
            <a:off x="559324" y="2869608"/>
            <a:ext cx="8127476" cy="3547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 typeface="Arial" pitchFamily="34" charset="0"/>
              <a:buNone/>
            </a:pP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0"/>
              </a:spcBef>
              <a:buFont typeface="Arial" pitchFamily="34" charset="0"/>
              <a:buNone/>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Who is this a problem for?</a:t>
            </a: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Bird watchers</a:t>
            </a:r>
          </a:p>
          <a:p>
            <a:pPr algn="just">
              <a:spcBef>
                <a:spcPts val="0"/>
              </a:spcBef>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Urbanites who suffer from inflammatory diseases or asthma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20</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+90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after the gate has opened,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-90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a:extLst>
              <a:ext uri="{FF2B5EF4-FFF2-40B4-BE49-F238E27FC236}">
                <a16:creationId xmlns:a16="http://schemas.microsoft.com/office/drawing/2014/main" id="{0F0001AC-CAF6-435D-95CC-F2D8F9124965}"/>
              </a:ext>
            </a:extLst>
          </p:cNvPr>
          <p:cNvPicPr>
            <a:picLocks noChangeAspect="1"/>
          </p:cNvPicPr>
          <p:nvPr/>
        </p:nvPicPr>
        <p:blipFill>
          <a:blip r:embed="rId3"/>
          <a:stretch>
            <a:fillRect/>
          </a:stretch>
        </p:blipFill>
        <p:spPr>
          <a:xfrm>
            <a:off x="76200" y="1855802"/>
            <a:ext cx="9038129" cy="3700335"/>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State Transition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
        <p:nvSpPr>
          <p:cNvPr id="7" name="Oval 6">
            <a:extLst>
              <a:ext uri="{FF2B5EF4-FFF2-40B4-BE49-F238E27FC236}">
                <a16:creationId xmlns:a16="http://schemas.microsoft.com/office/drawing/2014/main" id="{47B02129-2E42-4D1B-8B8D-ACA0117EDBDE}"/>
              </a:ext>
            </a:extLst>
          </p:cNvPr>
          <p:cNvSpPr/>
          <p:nvPr/>
        </p:nvSpPr>
        <p:spPr>
          <a:xfrm>
            <a:off x="20574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8" name="Oval 7">
            <a:extLst>
              <a:ext uri="{FF2B5EF4-FFF2-40B4-BE49-F238E27FC236}">
                <a16:creationId xmlns:a16="http://schemas.microsoft.com/office/drawing/2014/main" id="{B4A8968D-A561-44E3-8DA4-5791659BCB11}"/>
              </a:ext>
            </a:extLst>
          </p:cNvPr>
          <p:cNvSpPr/>
          <p:nvPr/>
        </p:nvSpPr>
        <p:spPr>
          <a:xfrm>
            <a:off x="41910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10" name="Oval 9">
            <a:extLst>
              <a:ext uri="{FF2B5EF4-FFF2-40B4-BE49-F238E27FC236}">
                <a16:creationId xmlns:a16="http://schemas.microsoft.com/office/drawing/2014/main" id="{C739B665-05A0-4283-A988-5352CA296181}"/>
              </a:ext>
            </a:extLst>
          </p:cNvPr>
          <p:cNvSpPr/>
          <p:nvPr/>
        </p:nvSpPr>
        <p:spPr>
          <a:xfrm>
            <a:off x="20574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7" name="Connector: Curved 16">
            <a:extLst>
              <a:ext uri="{FF2B5EF4-FFF2-40B4-BE49-F238E27FC236}">
                <a16:creationId xmlns:a16="http://schemas.microsoft.com/office/drawing/2014/main" id="{F7926D0D-84DF-4095-A200-BB237E57B875}"/>
              </a:ext>
            </a:extLst>
          </p:cNvPr>
          <p:cNvCxnSpPr>
            <a:stCxn id="7" idx="2"/>
            <a:endCxn id="7" idx="0"/>
          </p:cNvCxnSpPr>
          <p:nvPr/>
        </p:nvCxnSpPr>
        <p:spPr>
          <a:xfrm rot="10800000" flipH="1">
            <a:off x="2057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50E2D8F-3B36-4434-97D1-0D2F8279DDD2}"/>
              </a:ext>
            </a:extLst>
          </p:cNvPr>
          <p:cNvSpPr/>
          <p:nvPr/>
        </p:nvSpPr>
        <p:spPr>
          <a:xfrm>
            <a:off x="41910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cxnSp>
        <p:nvCxnSpPr>
          <p:cNvPr id="20" name="Connector: Curved 19">
            <a:extLst>
              <a:ext uri="{FF2B5EF4-FFF2-40B4-BE49-F238E27FC236}">
                <a16:creationId xmlns:a16="http://schemas.microsoft.com/office/drawing/2014/main" id="{23E993D5-A159-4861-B90F-0F9F30B6C7BC}"/>
              </a:ext>
            </a:extLst>
          </p:cNvPr>
          <p:cNvCxnSpPr>
            <a:stCxn id="7" idx="7"/>
            <a:endCxn id="8" idx="1"/>
          </p:cNvCxnSpPr>
          <p:nvPr/>
        </p:nvCxnSpPr>
        <p:spPr>
          <a:xfrm rot="5400000" flipH="1" flipV="1">
            <a:off x="3657600" y="1770674"/>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F1A3D-BA09-44A3-83AD-7E0B361F258F}"/>
              </a:ext>
            </a:extLst>
          </p:cNvPr>
          <p:cNvCxnSpPr>
            <a:stCxn id="8" idx="0"/>
            <a:endCxn id="8" idx="6"/>
          </p:cNvCxnSpPr>
          <p:nvPr/>
        </p:nvCxnSpPr>
        <p:spPr>
          <a:xfrm rot="16200000" flipH="1">
            <a:off x="4724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736B3372-63C8-4D4E-93D6-3455E5557ADA}"/>
              </a:ext>
            </a:extLst>
          </p:cNvPr>
          <p:cNvCxnSpPr>
            <a:cxnSpLocks/>
          </p:cNvCxnSpPr>
          <p:nvPr/>
        </p:nvCxnSpPr>
        <p:spPr>
          <a:xfrm rot="10800000" flipH="1" flipV="1">
            <a:off x="5092700" y="3232693"/>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65632E-B1CB-4FE1-B1F7-632190E63382}"/>
              </a:ext>
            </a:extLst>
          </p:cNvPr>
          <p:cNvCxnSpPr>
            <a:stCxn id="8" idx="3"/>
            <a:endCxn id="7" idx="5"/>
          </p:cNvCxnSpPr>
          <p:nvPr/>
        </p:nvCxnSpPr>
        <p:spPr>
          <a:xfrm rot="5400000">
            <a:off x="3657600" y="2525016"/>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701AAF9-261C-4D9F-B600-DABE356962EB}"/>
              </a:ext>
            </a:extLst>
          </p:cNvPr>
          <p:cNvCxnSpPr>
            <a:stCxn id="18" idx="6"/>
            <a:endCxn id="18" idx="4"/>
          </p:cNvCxnSpPr>
          <p:nvPr/>
        </p:nvCxnSpPr>
        <p:spPr>
          <a:xfrm flipH="1">
            <a:off x="4724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4CE3A93-72B7-49F8-81D6-7178CA8B6591}"/>
              </a:ext>
            </a:extLst>
          </p:cNvPr>
          <p:cNvCxnSpPr>
            <a:stCxn id="18" idx="3"/>
            <a:endCxn id="10" idx="5"/>
          </p:cNvCxnSpPr>
          <p:nvPr/>
        </p:nvCxnSpPr>
        <p:spPr>
          <a:xfrm rot="5400000">
            <a:off x="3657600" y="4670648"/>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5659E19-CADA-431E-BAFD-C288D15B5419}"/>
              </a:ext>
            </a:extLst>
          </p:cNvPr>
          <p:cNvCxnSpPr>
            <a:stCxn id="10" idx="4"/>
            <a:endCxn id="10" idx="2"/>
          </p:cNvCxnSpPr>
          <p:nvPr/>
        </p:nvCxnSpPr>
        <p:spPr>
          <a:xfrm rot="5400000" flipH="1">
            <a:off x="2057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F7E34E9-C93F-4E8A-B0A4-D228218ED597}"/>
              </a:ext>
            </a:extLst>
          </p:cNvPr>
          <p:cNvCxnSpPr>
            <a:cxnSpLocks/>
          </p:cNvCxnSpPr>
          <p:nvPr/>
        </p:nvCxnSpPr>
        <p:spPr>
          <a:xfrm flipH="1" flipV="1">
            <a:off x="2209800" y="3208295"/>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DEC18-9BFF-4F02-83FC-A9E729FEDBFC}"/>
              </a:ext>
            </a:extLst>
          </p:cNvPr>
          <p:cNvSpPr txBox="1"/>
          <p:nvPr/>
        </p:nvSpPr>
        <p:spPr>
          <a:xfrm rot="18900000">
            <a:off x="1363771" y="1990963"/>
            <a:ext cx="930063" cy="276999"/>
          </a:xfrm>
          <a:prstGeom prst="rect">
            <a:avLst/>
          </a:prstGeom>
          <a:noFill/>
        </p:spPr>
        <p:txBody>
          <a:bodyPr wrap="none" rtlCol="0">
            <a:spAutoFit/>
          </a:bodyPr>
          <a:lstStyle/>
          <a:p>
            <a:r>
              <a:rPr lang="en-US" sz="1200" dirty="0"/>
              <a:t>NO_SOUND</a:t>
            </a:r>
          </a:p>
        </p:txBody>
      </p:sp>
      <p:sp>
        <p:nvSpPr>
          <p:cNvPr id="42" name="TextBox 41">
            <a:extLst>
              <a:ext uri="{FF2B5EF4-FFF2-40B4-BE49-F238E27FC236}">
                <a16:creationId xmlns:a16="http://schemas.microsoft.com/office/drawing/2014/main" id="{10F39A27-DAF9-4279-B00C-1D508E8ADCC9}"/>
              </a:ext>
            </a:extLst>
          </p:cNvPr>
          <p:cNvSpPr txBox="1"/>
          <p:nvPr/>
        </p:nvSpPr>
        <p:spPr>
          <a:xfrm>
            <a:off x="3338380" y="1846874"/>
            <a:ext cx="651140" cy="276999"/>
          </a:xfrm>
          <a:prstGeom prst="rect">
            <a:avLst/>
          </a:prstGeom>
          <a:noFill/>
        </p:spPr>
        <p:txBody>
          <a:bodyPr wrap="none" rtlCol="0">
            <a:spAutoFit/>
          </a:bodyPr>
          <a:lstStyle/>
          <a:p>
            <a:r>
              <a:rPr lang="en-US" sz="1200" dirty="0"/>
              <a:t>SOUND</a:t>
            </a:r>
          </a:p>
        </p:txBody>
      </p:sp>
      <p:sp>
        <p:nvSpPr>
          <p:cNvPr id="43" name="TextBox 42">
            <a:extLst>
              <a:ext uri="{FF2B5EF4-FFF2-40B4-BE49-F238E27FC236}">
                <a16:creationId xmlns:a16="http://schemas.microsoft.com/office/drawing/2014/main" id="{E93BB439-CD6E-4E60-91BF-1C542231CF5A}"/>
              </a:ext>
            </a:extLst>
          </p:cNvPr>
          <p:cNvSpPr txBox="1"/>
          <p:nvPr/>
        </p:nvSpPr>
        <p:spPr>
          <a:xfrm rot="2700000">
            <a:off x="5085437" y="1948225"/>
            <a:ext cx="761683" cy="276999"/>
          </a:xfrm>
          <a:prstGeom prst="rect">
            <a:avLst/>
          </a:prstGeom>
          <a:noFill/>
        </p:spPr>
        <p:txBody>
          <a:bodyPr wrap="none" rtlCol="0">
            <a:spAutoFit/>
          </a:bodyPr>
          <a:lstStyle/>
          <a:p>
            <a:r>
              <a:rPr lang="en-US" sz="1200" dirty="0"/>
              <a:t>READING</a:t>
            </a:r>
          </a:p>
        </p:txBody>
      </p:sp>
      <p:sp>
        <p:nvSpPr>
          <p:cNvPr id="44" name="TextBox 43">
            <a:extLst>
              <a:ext uri="{FF2B5EF4-FFF2-40B4-BE49-F238E27FC236}">
                <a16:creationId xmlns:a16="http://schemas.microsoft.com/office/drawing/2014/main" id="{F6151F0A-A205-4BF6-A8FF-11631F60C65F}"/>
              </a:ext>
            </a:extLst>
          </p:cNvPr>
          <p:cNvSpPr txBox="1"/>
          <p:nvPr/>
        </p:nvSpPr>
        <p:spPr>
          <a:xfrm>
            <a:off x="3086706" y="3567445"/>
            <a:ext cx="1141787" cy="276999"/>
          </a:xfrm>
          <a:prstGeom prst="rect">
            <a:avLst/>
          </a:prstGeom>
          <a:noFill/>
        </p:spPr>
        <p:txBody>
          <a:bodyPr wrap="none" rtlCol="0">
            <a:spAutoFit/>
          </a:bodyPr>
          <a:lstStyle/>
          <a:p>
            <a:r>
              <a:rPr lang="en-US" sz="1200" dirty="0"/>
              <a:t>WRONG_MASS</a:t>
            </a:r>
          </a:p>
        </p:txBody>
      </p:sp>
      <p:sp>
        <p:nvSpPr>
          <p:cNvPr id="45" name="TextBox 44">
            <a:extLst>
              <a:ext uri="{FF2B5EF4-FFF2-40B4-BE49-F238E27FC236}">
                <a16:creationId xmlns:a16="http://schemas.microsoft.com/office/drawing/2014/main" id="{C27D773C-EA62-4829-B766-A6F6F731138C}"/>
              </a:ext>
            </a:extLst>
          </p:cNvPr>
          <p:cNvSpPr txBox="1"/>
          <p:nvPr/>
        </p:nvSpPr>
        <p:spPr>
          <a:xfrm>
            <a:off x="3338380" y="1843821"/>
            <a:ext cx="651140" cy="276999"/>
          </a:xfrm>
          <a:prstGeom prst="rect">
            <a:avLst/>
          </a:prstGeom>
          <a:noFill/>
        </p:spPr>
        <p:txBody>
          <a:bodyPr wrap="none" rtlCol="0">
            <a:spAutoFit/>
          </a:bodyPr>
          <a:lstStyle/>
          <a:p>
            <a:r>
              <a:rPr lang="en-US" sz="1200" dirty="0"/>
              <a:t>SOUND</a:t>
            </a:r>
          </a:p>
        </p:txBody>
      </p:sp>
      <p:sp>
        <p:nvSpPr>
          <p:cNvPr id="46" name="TextBox 45">
            <a:extLst>
              <a:ext uri="{FF2B5EF4-FFF2-40B4-BE49-F238E27FC236}">
                <a16:creationId xmlns:a16="http://schemas.microsoft.com/office/drawing/2014/main" id="{B0FA0C9C-2AF3-4FE7-8702-90C22776951C}"/>
              </a:ext>
            </a:extLst>
          </p:cNvPr>
          <p:cNvSpPr txBox="1"/>
          <p:nvPr/>
        </p:nvSpPr>
        <p:spPr>
          <a:xfrm rot="5400000">
            <a:off x="5117388" y="3759424"/>
            <a:ext cx="1015021" cy="276999"/>
          </a:xfrm>
          <a:prstGeom prst="rect">
            <a:avLst/>
          </a:prstGeom>
          <a:noFill/>
        </p:spPr>
        <p:txBody>
          <a:bodyPr wrap="none" rtlCol="0">
            <a:spAutoFit/>
          </a:bodyPr>
          <a:lstStyle/>
          <a:p>
            <a:r>
              <a:rPr lang="en-US" sz="1200" dirty="0"/>
              <a:t>RIGHT_MASS</a:t>
            </a:r>
          </a:p>
        </p:txBody>
      </p:sp>
      <p:sp>
        <p:nvSpPr>
          <p:cNvPr id="47" name="TextBox 46">
            <a:extLst>
              <a:ext uri="{FF2B5EF4-FFF2-40B4-BE49-F238E27FC236}">
                <a16:creationId xmlns:a16="http://schemas.microsoft.com/office/drawing/2014/main" id="{2E7B980D-72D8-4D0A-B9FD-28F0655969ED}"/>
              </a:ext>
            </a:extLst>
          </p:cNvPr>
          <p:cNvSpPr txBox="1"/>
          <p:nvPr/>
        </p:nvSpPr>
        <p:spPr>
          <a:xfrm rot="18900000">
            <a:off x="4886843" y="5550236"/>
            <a:ext cx="1199111" cy="276999"/>
          </a:xfrm>
          <a:prstGeom prst="rect">
            <a:avLst/>
          </a:prstGeom>
          <a:noFill/>
        </p:spPr>
        <p:txBody>
          <a:bodyPr wrap="none" rtlCol="0">
            <a:spAutoFit/>
          </a:bodyPr>
          <a:lstStyle/>
          <a:p>
            <a:r>
              <a:rPr lang="en-US" sz="1200" dirty="0"/>
              <a:t>DOOR_MOVING</a:t>
            </a:r>
          </a:p>
        </p:txBody>
      </p:sp>
      <p:sp>
        <p:nvSpPr>
          <p:cNvPr id="48" name="TextBox 47">
            <a:extLst>
              <a:ext uri="{FF2B5EF4-FFF2-40B4-BE49-F238E27FC236}">
                <a16:creationId xmlns:a16="http://schemas.microsoft.com/office/drawing/2014/main" id="{9338BC17-D7B1-4F08-BB2C-33FE7C1F6CC4}"/>
              </a:ext>
            </a:extLst>
          </p:cNvPr>
          <p:cNvSpPr txBox="1"/>
          <p:nvPr/>
        </p:nvSpPr>
        <p:spPr>
          <a:xfrm>
            <a:off x="3086706" y="5724831"/>
            <a:ext cx="1130246" cy="276999"/>
          </a:xfrm>
          <a:prstGeom prst="rect">
            <a:avLst/>
          </a:prstGeom>
          <a:noFill/>
        </p:spPr>
        <p:txBody>
          <a:bodyPr wrap="none" rtlCol="0">
            <a:spAutoFit/>
          </a:bodyPr>
          <a:lstStyle/>
          <a:p>
            <a:r>
              <a:rPr lang="en-US" sz="1200" dirty="0"/>
              <a:t>DOOR_CLOSED</a:t>
            </a:r>
          </a:p>
        </p:txBody>
      </p:sp>
      <p:sp>
        <p:nvSpPr>
          <p:cNvPr id="49" name="TextBox 48">
            <a:extLst>
              <a:ext uri="{FF2B5EF4-FFF2-40B4-BE49-F238E27FC236}">
                <a16:creationId xmlns:a16="http://schemas.microsoft.com/office/drawing/2014/main" id="{1645346B-6DF2-4C85-9061-89FF9CBF1118}"/>
              </a:ext>
            </a:extLst>
          </p:cNvPr>
          <p:cNvSpPr txBox="1"/>
          <p:nvPr/>
        </p:nvSpPr>
        <p:spPr>
          <a:xfrm rot="2700000">
            <a:off x="1259812" y="5521655"/>
            <a:ext cx="1130246" cy="276999"/>
          </a:xfrm>
          <a:prstGeom prst="rect">
            <a:avLst/>
          </a:prstGeom>
          <a:noFill/>
        </p:spPr>
        <p:txBody>
          <a:bodyPr wrap="none" rtlCol="0">
            <a:spAutoFit/>
          </a:bodyPr>
          <a:lstStyle/>
          <a:p>
            <a:r>
              <a:rPr lang="en-US" sz="1200" dirty="0"/>
              <a:t>DOOR_CLOSED</a:t>
            </a:r>
          </a:p>
        </p:txBody>
      </p:sp>
      <p:sp>
        <p:nvSpPr>
          <p:cNvPr id="50" name="TextBox 49">
            <a:extLst>
              <a:ext uri="{FF2B5EF4-FFF2-40B4-BE49-F238E27FC236}">
                <a16:creationId xmlns:a16="http://schemas.microsoft.com/office/drawing/2014/main" id="{66AE78CC-DDB5-4FD0-8456-4145CB086CE9}"/>
              </a:ext>
            </a:extLst>
          </p:cNvPr>
          <p:cNvSpPr txBox="1"/>
          <p:nvPr/>
        </p:nvSpPr>
        <p:spPr>
          <a:xfrm rot="16200000">
            <a:off x="1194589" y="3784098"/>
            <a:ext cx="991425" cy="276999"/>
          </a:xfrm>
          <a:prstGeom prst="rect">
            <a:avLst/>
          </a:prstGeom>
          <a:noFill/>
        </p:spPr>
        <p:txBody>
          <a:bodyPr wrap="none" rtlCol="0">
            <a:spAutoFit/>
          </a:bodyPr>
          <a:lstStyle/>
          <a:p>
            <a:r>
              <a:rPr lang="en-US" sz="1200" dirty="0"/>
              <a:t>FEED_AGAIN</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3100</TotalTime>
  <Words>1302</Words>
  <Application>Microsoft Office PowerPoint</Application>
  <PresentationFormat>On-screen Show (4:3)</PresentationFormat>
  <Paragraphs>192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(Overview) </vt:lpstr>
      <vt:lpstr>Design – Software (Code)</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58</cp:revision>
  <dcterms:created xsi:type="dcterms:W3CDTF">2020-12-06T00:06:43Z</dcterms:created>
  <dcterms:modified xsi:type="dcterms:W3CDTF">2020-12-09T18:06:52Z</dcterms:modified>
</cp:coreProperties>
</file>