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5" r:id="rId6"/>
    <p:sldId id="261" r:id="rId7"/>
    <p:sldId id="273" r:id="rId8"/>
    <p:sldId id="275" r:id="rId9"/>
    <p:sldId id="274" r:id="rId10"/>
    <p:sldId id="280" r:id="rId11"/>
    <p:sldId id="279" r:id="rId12"/>
    <p:sldId id="264" r:id="rId13"/>
    <p:sldId id="271" r:id="rId14"/>
    <p:sldId id="270" r:id="rId15"/>
    <p:sldId id="281" r:id="rId16"/>
    <p:sldId id="268" r:id="rId17"/>
    <p:sldId id="269"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14</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r>
              <a:rPr lang="en-US" dirty="0">
                <a:solidFill>
                  <a:srgbClr val="FF0000"/>
                </a:solidFill>
                <a:latin typeface="Times New Roman" panose="02020603050405020304" pitchFamily="18" charset="0"/>
                <a:cs typeface="Times New Roman" panose="02020603050405020304" pitchFamily="18" charset="0"/>
              </a:rPr>
              <a:t>Soft</a:t>
            </a:r>
            <a:r>
              <a:rPr lang="en-US" sz="4400" b="0" i="0" u="none" strike="noStrike" baseline="0" dirty="0">
                <a:solidFill>
                  <a:srgbClr val="FF0000"/>
                </a:solidFill>
                <a:latin typeface="Times New Roman" panose="02020603050405020304" pitchFamily="18" charset="0"/>
                <a:cs typeface="Times New Roman" panose="02020603050405020304" pitchFamily="18" charset="0"/>
              </a:rPr>
              <a:t>ware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CAD</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00360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11" name="Picture 10" descr="Diagram, schematic&#10;&#10;Description automatically generated">
            <a:extLst>
              <a:ext uri="{FF2B5EF4-FFF2-40B4-BE49-F238E27FC236}">
                <a16:creationId xmlns:a16="http://schemas.microsoft.com/office/drawing/2014/main" id="{E133610F-5107-4C39-B382-B734A3B39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1189171"/>
            <a:ext cx="7964485" cy="5532304"/>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172907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457200" y="1417638"/>
            <a:ext cx="6553200" cy="52117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a:p>
            <a:pPr marL="0" indent="0" algn="l">
              <a:buNone/>
            </a:pPr>
            <a:r>
              <a:rPr lang="en-US" sz="3200" b="0" u="none" strike="noStrike" baseline="0" dirty="0">
                <a:latin typeface="Times New Roman" panose="02020603050405020304" pitchFamily="18" charset="0"/>
                <a:cs typeface="Times New Roman" panose="02020603050405020304" pitchFamily="18" charset="0"/>
              </a:rPr>
              <a:t>Software:</a:t>
            </a:r>
          </a:p>
          <a:p>
            <a:pPr algn="l"/>
            <a:r>
              <a:rPr lang="en-US" dirty="0" err="1">
                <a:latin typeface="Times New Roman" panose="02020603050405020304" pitchFamily="18" charset="0"/>
                <a:cs typeface="Times New Roman" panose="02020603050405020304" pitchFamily="18" charset="0"/>
              </a:rPr>
              <a:t>EagleCAD</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Fusion360</a:t>
            </a:r>
          </a:p>
          <a:p>
            <a:pPr algn="l"/>
            <a:r>
              <a:rPr lang="en-US" dirty="0">
                <a:latin typeface="Times New Roman" panose="02020603050405020304" pitchFamily="18" charset="0"/>
                <a:cs typeface="Times New Roman" panose="02020603050405020304" pitchFamily="18" charset="0"/>
              </a:rPr>
              <a:t>Arduino IDE</a:t>
            </a:r>
          </a:p>
          <a:p>
            <a:pPr algn="l"/>
            <a:r>
              <a:rPr lang="en-US" dirty="0" err="1">
                <a:latin typeface="Times New Roman" panose="02020603050405020304" pitchFamily="18" charset="0"/>
                <a:cs typeface="Times New Roman" panose="02020603050405020304" pitchFamily="18" charset="0"/>
              </a:rPr>
              <a:t>LTSpice</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Microsoft Project</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130533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397947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fontScale="77500" lnSpcReduction="20000"/>
          </a:bodyPr>
          <a:lstStyle/>
          <a:p>
            <a:pPr algn="l"/>
            <a:r>
              <a:rPr lang="en-US" sz="3200" b="0" i="1" u="none" strike="noStrike" baseline="0" dirty="0">
                <a:latin typeface="Times New Roman" panose="02020603050405020304" pitchFamily="18" charset="0"/>
                <a:cs typeface="Times New Roman" panose="02020603050405020304" pitchFamily="18" charset="0"/>
              </a:rPr>
              <a:t>Calvin – </a:t>
            </a:r>
            <a:r>
              <a:rPr lang="en-US"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algn="l"/>
            <a:r>
              <a:rPr lang="en-US" i="1" dirty="0">
                <a:latin typeface="Times New Roman" panose="02020603050405020304" pitchFamily="18" charset="0"/>
                <a:cs typeface="Times New Roman" panose="02020603050405020304" pitchFamily="18" charset="0"/>
              </a:rPr>
              <a:t>Stevie</a:t>
            </a:r>
            <a:r>
              <a:rPr lang="en-US"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algn="l"/>
            <a:r>
              <a:rPr lang="en-US" i="1" dirty="0" err="1">
                <a:latin typeface="Times New Roman" panose="02020603050405020304" pitchFamily="18" charset="0"/>
                <a:cs typeface="Times New Roman" panose="02020603050405020304" pitchFamily="18" charset="0"/>
              </a:rPr>
              <a:t>Zeming</a:t>
            </a:r>
            <a:r>
              <a:rPr lang="en-US"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r>
              <a:rPr lang="en-US" i="1" dirty="0">
                <a:latin typeface="Times New Roman" panose="02020603050405020304" pitchFamily="18" charset="0"/>
                <a:cs typeface="Times New Roman" panose="02020603050405020304" pitchFamily="18" charset="0"/>
              </a:rPr>
              <a:t>Nick</a:t>
            </a:r>
            <a:r>
              <a:rPr lang="en-US" dirty="0">
                <a:latin typeface="Times New Roman" panose="02020603050405020304" pitchFamily="18" charset="0"/>
                <a:cs typeface="Times New Roman" panose="02020603050405020304" pitchFamily="18" charset="0"/>
              </a:rPr>
              <a:t> –I</a:t>
            </a:r>
            <a:r>
              <a:rPr lang="en-US" dirty="0"/>
              <a:t>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Schematic:</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linear regulator and make sure voltage nets are applied properly.</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Add ISP header.</a:t>
            </a:r>
          </a:p>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Board:</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thicker traces all around.</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Primarily surface mount components.</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device will not feed them, they will keep away from the smart bird feeder and that will satisfy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bird watchers.</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371600"/>
            <a:ext cx="5410200" cy="2743200"/>
          </a:xfrm>
        </p:spPr>
        <p:txBody>
          <a:bodyPr>
            <a:normAutofit fontScale="70000" lnSpcReduction="20000"/>
          </a:bodyPr>
          <a:lstStyle/>
          <a:p>
            <a:pPr>
              <a:spcBef>
                <a:spcPts val="0"/>
              </a:spcBef>
            </a:pPr>
            <a:r>
              <a:rPr lang="en-US" sz="2800"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Bird feeder device with the following:</a:t>
            </a:r>
          </a:p>
          <a:p>
            <a:pPr lvl="1">
              <a:spcBef>
                <a:spcPts val="0"/>
              </a:spcBef>
            </a:pPr>
            <a:r>
              <a:rPr lang="en-US" sz="2400"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Microphone </a:t>
            </a:r>
          </a:p>
          <a:p>
            <a:pPr lvl="1">
              <a:spcBef>
                <a:spcPts val="0"/>
              </a:spcBef>
            </a:pPr>
            <a:r>
              <a:rPr lang="en-US"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anding spot on or just above the weight sensor</a:t>
            </a:r>
          </a:p>
          <a:p>
            <a:pPr>
              <a:spcBef>
                <a:spcPts val="0"/>
              </a:spcBef>
            </a:pPr>
            <a:r>
              <a:rPr lang="en-US" sz="28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Device turns on when connected to battery</a:t>
            </a:r>
          </a:p>
          <a:p>
            <a:pPr>
              <a:spcBef>
                <a:spcPts val="0"/>
              </a:spcBef>
            </a:pPr>
            <a:r>
              <a:rPr lang="en-US" sz="2800" kern="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Once on, is listening for the microphone</a:t>
            </a:r>
          </a:p>
          <a:p>
            <a:pPr lvl="1">
              <a:spcBef>
                <a:spcPts val="0"/>
              </a:spcBef>
            </a:pPr>
            <a:r>
              <a:rPr lang="en-US" sz="24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If above the frequency range, checks weight sensor</a:t>
            </a:r>
          </a:p>
          <a:p>
            <a:pPr lvl="2">
              <a:spcBef>
                <a:spcPts val="0"/>
              </a:spcBef>
            </a:pPr>
            <a:r>
              <a:rPr lang="en-US" sz="2000" kern="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If weight sensor returns a value under the threshold, </a:t>
            </a:r>
            <a:r>
              <a:rPr lang="en-US" sz="20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runs servo</a:t>
            </a:r>
          </a:p>
          <a:p>
            <a:pPr lvl="1">
              <a:spcBef>
                <a:spcPts val="0"/>
              </a:spcBef>
            </a:pPr>
            <a:r>
              <a:rPr lang="en-US" sz="24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If below the frequency range, returns to listening mode</a:t>
            </a:r>
          </a:p>
          <a:p>
            <a:pPr>
              <a:spcBef>
                <a:spcPts val="0"/>
              </a:spcBef>
            </a:pPr>
            <a:r>
              <a:rPr lang="en-US" sz="2800" kern="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Servo opens and closes, releasing seed</a:t>
            </a:r>
            <a:endParaRPr lang="en-US"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pic>
        <p:nvPicPr>
          <p:cNvPr id="6" name="Picture 5">
            <a:extLst>
              <a:ext uri="{FF2B5EF4-FFF2-40B4-BE49-F238E27FC236}">
                <a16:creationId xmlns:a16="http://schemas.microsoft.com/office/drawing/2014/main" id="{E777E111-C06A-45AA-A300-9D97279E19E2}"/>
              </a:ext>
            </a:extLst>
          </p:cNvPr>
          <p:cNvPicPr>
            <a:picLocks noChangeAspect="1"/>
          </p:cNvPicPr>
          <p:nvPr/>
        </p:nvPicPr>
        <p:blipFill>
          <a:blip r:embed="rId3"/>
          <a:stretch>
            <a:fillRect/>
          </a:stretch>
        </p:blipFill>
        <p:spPr>
          <a:xfrm>
            <a:off x="6096000" y="2853856"/>
            <a:ext cx="4389100" cy="4038600"/>
          </a:xfrm>
          <a:prstGeom prst="rect">
            <a:avLst/>
          </a:prstGeom>
        </p:spPr>
      </p:pic>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Hardware – Level 1</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br>
              <a:rPr lang="en-US" sz="4400" b="0" i="0" u="none" strike="noStrike" baseline="0" dirty="0">
                <a:solidFill>
                  <a:srgbClr val="FF0000"/>
                </a:solidFill>
                <a:latin typeface="Times New Roman" panose="02020603050405020304" pitchFamily="18" charset="0"/>
                <a:cs typeface="Times New Roman" panose="02020603050405020304" pitchFamily="18" charset="0"/>
              </a:rPr>
            </a:br>
            <a:r>
              <a:rPr lang="en-US" sz="4400" b="0" i="0" u="none" strike="noStrike" baseline="0" dirty="0">
                <a:solidFill>
                  <a:srgbClr val="FF0000"/>
                </a:solidFill>
                <a:latin typeface="Times New Roman" panose="02020603050405020304" pitchFamily="18" charset="0"/>
                <a:cs typeface="Times New Roman" panose="02020603050405020304" pitchFamily="18" charset="0"/>
              </a:rPr>
              <a:t>State Transition Diagram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2854</TotalTime>
  <Words>1051</Words>
  <Application>Microsoft Office PowerPoint</Application>
  <PresentationFormat>On-screen Show (4:3)</PresentationFormat>
  <Paragraphs>132</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Calibri-Italic</vt:lpstr>
      <vt:lpstr>DengXian</vt:lpstr>
      <vt:lpstr>Arial</vt:lpstr>
      <vt:lpstr>Calibri</vt:lpstr>
      <vt:lpstr>Courier New</vt:lpstr>
      <vt:lpstr>Times New Roman</vt:lpstr>
      <vt:lpstr>Wingdings</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42</cp:revision>
  <dcterms:created xsi:type="dcterms:W3CDTF">2020-12-06T00:06:43Z</dcterms:created>
  <dcterms:modified xsi:type="dcterms:W3CDTF">2020-12-09T03:28:26Z</dcterms:modified>
</cp:coreProperties>
</file>