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3" r:id="rId5"/>
  </p:sldMasterIdLst>
  <p:notesMasterIdLst>
    <p:notesMasterId r:id="rId7"/>
  </p:notesMasterIdLst>
  <p:sldIdLst>
    <p:sldId id="544" r:id="rId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3D5"/>
    <a:srgbClr val="2EB099"/>
    <a:srgbClr val="CDE3DE"/>
    <a:srgbClr val="EBF5EF"/>
    <a:srgbClr val="2CB099"/>
    <a:srgbClr val="B35F5F"/>
    <a:srgbClr val="7E93A7"/>
    <a:srgbClr val="F3EAEA"/>
    <a:srgbClr val="0064A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D800F-A1F9-451A-8BE5-314663894AA2}" v="9" dt="2023-09-12T06:37:29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8920"/>
  </p:normalViewPr>
  <p:slideViewPr>
    <p:cSldViewPr snapToGrid="0">
      <p:cViewPr>
        <p:scale>
          <a:sx n="75" d="100"/>
          <a:sy n="75" d="100"/>
        </p:scale>
        <p:origin x="43" y="269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22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C4DB9DB-6345-4FBB-AF46-CB02900B33DA}" type="datetimeFigureOut">
              <a:rPr lang="de-CH" smtClean="0"/>
              <a:t>11.10.2024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B89508-1F08-41D4-B550-010BC32CFC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77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89508-1F08-41D4-B550-010BC32CFC9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61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A6038F-352F-4BD4-B698-C425DD1AE7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3201" y="1236132"/>
            <a:ext cx="5518680" cy="507046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4FDA00-1214-437B-81E5-A1AAEF54B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5284" y="1236132"/>
            <a:ext cx="5518680" cy="507046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5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426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426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78A57DC-2B42-2D7A-E4A5-F44D8C7F7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883" y="1236131"/>
            <a:ext cx="11181079" cy="507046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71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325-DB21-49EB-AA31-60EF96D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3844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3844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90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/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89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64AF6-55A1-4701-8FDE-CECBC57F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83137" y="6494811"/>
            <a:ext cx="3067395" cy="3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61FBF-27D6-43E2-AC54-EEDC898DF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0534" y="6494811"/>
            <a:ext cx="641465" cy="360000"/>
          </a:xfrm>
        </p:spPr>
        <p:txBody>
          <a:bodyPr>
            <a:noAutofit/>
          </a:bodyPr>
          <a:lstStyle/>
          <a:p>
            <a:fld id="{D1FC5AC2-B577-4698-AF76-EE6087FC40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15F5CCE3-5270-6873-1567-EB9878C18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39403" y="3047216"/>
            <a:ext cx="8312728" cy="409858"/>
          </a:xfrm>
          <a:prstGeom prst="rect">
            <a:avLst/>
          </a:prstGeom>
        </p:spPr>
        <p:txBody>
          <a:bodyPr lIns="68562" tIns="34281" rIns="68562" bIns="34281">
            <a:noAutofit/>
          </a:bodyPr>
          <a:lstStyle>
            <a:lvl1pPr marL="65467" indent="0" algn="ctr">
              <a:spcBef>
                <a:spcPts val="0"/>
              </a:spcBef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Subtitle of the presentation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A34927D-B96F-B1CD-1E3C-4D89BF64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9869" y="2463617"/>
            <a:ext cx="8312262" cy="55552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400" b="1" baseline="0">
                <a:solidFill>
                  <a:schemeClr val="tx1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r>
              <a:rPr lang="en-US" noProof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19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C0F188-72CA-29C5-2D43-BB57D8422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" y="139700"/>
            <a:ext cx="3436875" cy="1170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A639CF3-51E6-BA5A-5F6A-50F5B35F44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3035" y="2257744"/>
            <a:ext cx="8039100" cy="156644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Topic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A7635095-579C-87AF-4D13-5ED4EFD1D0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3035" y="3935381"/>
            <a:ext cx="8039100" cy="54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alpha val="70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Course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139B431-861B-F7B0-6E8E-2C17E12250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3035" y="4586575"/>
            <a:ext cx="8039100" cy="540000"/>
          </a:xfrm>
        </p:spPr>
        <p:txBody>
          <a:bodyPr anchor="b" anchorCtr="0"/>
          <a:lstStyle>
            <a:lvl1pPr marL="0" indent="0" algn="ctr">
              <a:buNone/>
              <a:defRPr b="1" i="0">
                <a:solidFill>
                  <a:schemeClr val="tx1">
                    <a:alpha val="40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Author / date / ...</a:t>
            </a:r>
          </a:p>
        </p:txBody>
      </p:sp>
    </p:spTree>
    <p:extLst>
      <p:ext uri="{BB962C8B-B14F-4D97-AF65-F5344CB8AC3E}">
        <p14:creationId xmlns:p14="http://schemas.microsoft.com/office/powerpoint/2010/main" val="35768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sch enthält.&#10;&#10;Automatisch generierte Beschreibung">
            <a:extLst>
              <a:ext uri="{FF2B5EF4-FFF2-40B4-BE49-F238E27FC236}">
                <a16:creationId xmlns:a16="http://schemas.microsoft.com/office/drawing/2014/main" id="{13A649C2-9DCF-AA93-72DC-61821D6CE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D1ECF1-118F-BFA0-5049-648360F36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" y="139698"/>
            <a:ext cx="3436875" cy="1170000"/>
          </a:xfrm>
          <a:prstGeom prst="rect">
            <a:avLst/>
          </a:prstGeom>
        </p:spPr>
      </p:pic>
      <p:sp>
        <p:nvSpPr>
          <p:cNvPr id="31" name="Titel 1">
            <a:extLst>
              <a:ext uri="{FF2B5EF4-FFF2-40B4-BE49-F238E27FC236}">
                <a16:creationId xmlns:a16="http://schemas.microsoft.com/office/drawing/2014/main" id="{56173FB6-1CD8-0B13-05B9-C408F06B5A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3035" y="2257744"/>
            <a:ext cx="8039100" cy="156644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Topic</a:t>
            </a:r>
          </a:p>
        </p:txBody>
      </p:sp>
      <p:sp>
        <p:nvSpPr>
          <p:cNvPr id="32" name="Untertitel 2">
            <a:extLst>
              <a:ext uri="{FF2B5EF4-FFF2-40B4-BE49-F238E27FC236}">
                <a16:creationId xmlns:a16="http://schemas.microsoft.com/office/drawing/2014/main" id="{91072CE1-E194-CF33-1E1C-8BDCB88F69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3035" y="3935381"/>
            <a:ext cx="8039100" cy="54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>
                    <a:alpha val="70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Course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A66149B-F083-FD3C-1A39-4FCC10BAD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3035" y="4586575"/>
            <a:ext cx="8039100" cy="540000"/>
          </a:xfrm>
        </p:spPr>
        <p:txBody>
          <a:bodyPr anchor="b" anchorCtr="0"/>
          <a:lstStyle>
            <a:lvl1pPr marL="0" indent="0" algn="ctr">
              <a:buNone/>
              <a:defRPr b="1" i="0">
                <a:solidFill>
                  <a:schemeClr val="bg1">
                    <a:alpha val="40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Author / date / ...</a:t>
            </a:r>
          </a:p>
        </p:txBody>
      </p:sp>
    </p:spTree>
    <p:extLst>
      <p:ext uri="{BB962C8B-B14F-4D97-AF65-F5344CB8AC3E}">
        <p14:creationId xmlns:p14="http://schemas.microsoft.com/office/powerpoint/2010/main" val="10976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15F5CCE3-5270-6873-1567-EB9878C18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39403" y="3143468"/>
            <a:ext cx="8312728" cy="409858"/>
          </a:xfrm>
          <a:prstGeom prst="rect">
            <a:avLst/>
          </a:prstGeom>
        </p:spPr>
        <p:txBody>
          <a:bodyPr lIns="68562" tIns="34281" rIns="68562" bIns="34281">
            <a:noAutofit/>
          </a:bodyPr>
          <a:lstStyle>
            <a:lvl1pPr marL="65467" indent="0" algn="ctr">
              <a:spcBef>
                <a:spcPts val="0"/>
              </a:spcBef>
              <a:buNone/>
              <a:defRPr sz="2800" b="0" baseline="0">
                <a:solidFill>
                  <a:schemeClr val="tx1">
                    <a:alpha val="40000"/>
                  </a:scheme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Additional information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A34927D-B96F-B1CD-1E3C-4D89BF64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9869" y="2463617"/>
            <a:ext cx="8312262" cy="555525"/>
          </a:xfrm>
          <a:prstGeom prst="rect">
            <a:avLst/>
          </a:prstGeom>
        </p:spPr>
        <p:txBody>
          <a:bodyPr anchor="t"/>
          <a:lstStyle>
            <a:lvl1pPr algn="ctr">
              <a:defRPr sz="4400" b="1" baseline="0">
                <a:solidFill>
                  <a:schemeClr val="tx1">
                    <a:alpha val="8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90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291BA-8C5E-0A62-EF1F-A834F35D04C5}"/>
              </a:ext>
            </a:extLst>
          </p:cNvPr>
          <p:cNvSpPr>
            <a:spLocks noChangeAspect="1"/>
          </p:cNvSpPr>
          <p:nvPr userDrawn="1"/>
        </p:nvSpPr>
        <p:spPr>
          <a:xfrm>
            <a:off x="2758857" y="2948627"/>
            <a:ext cx="1260000" cy="1260000"/>
          </a:xfrm>
          <a:prstGeom prst="rect">
            <a:avLst/>
          </a:prstGeom>
          <a:solidFill>
            <a:srgbClr val="B35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B9C55-7FDE-748B-AF4A-55DBFECF2383}"/>
              </a:ext>
            </a:extLst>
          </p:cNvPr>
          <p:cNvSpPr>
            <a:spLocks noChangeAspect="1"/>
          </p:cNvSpPr>
          <p:nvPr userDrawn="1"/>
        </p:nvSpPr>
        <p:spPr>
          <a:xfrm>
            <a:off x="4156732" y="2948627"/>
            <a:ext cx="1260000" cy="1260000"/>
          </a:xfrm>
          <a:prstGeom prst="rect">
            <a:avLst/>
          </a:prstGeom>
          <a:solidFill>
            <a:srgbClr val="449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3AA82-7F90-C118-E6F0-6A44AD9B19F3}"/>
              </a:ext>
            </a:extLst>
          </p:cNvPr>
          <p:cNvSpPr>
            <a:spLocks noChangeAspect="1"/>
          </p:cNvSpPr>
          <p:nvPr userDrawn="1"/>
        </p:nvSpPr>
        <p:spPr>
          <a:xfrm>
            <a:off x="5554608" y="2948627"/>
            <a:ext cx="1260000" cy="1260000"/>
          </a:xfrm>
          <a:prstGeom prst="rect">
            <a:avLst/>
          </a:prstGeom>
          <a:solidFill>
            <a:srgbClr val="2CB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AEF2E-3AD0-B4FA-B1F5-B36864E2DB6C}"/>
              </a:ext>
            </a:extLst>
          </p:cNvPr>
          <p:cNvSpPr>
            <a:spLocks noChangeAspect="1"/>
          </p:cNvSpPr>
          <p:nvPr userDrawn="1"/>
        </p:nvSpPr>
        <p:spPr>
          <a:xfrm>
            <a:off x="6952484" y="2948627"/>
            <a:ext cx="1260000" cy="1260000"/>
          </a:xfrm>
          <a:prstGeom prst="rect">
            <a:avLst/>
          </a:prstGeom>
          <a:solidFill>
            <a:srgbClr val="7E93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2CAAD-1972-CF73-7A29-0C6A6D86735B}"/>
              </a:ext>
            </a:extLst>
          </p:cNvPr>
          <p:cNvSpPr>
            <a:spLocks noChangeAspect="1"/>
          </p:cNvSpPr>
          <p:nvPr userDrawn="1"/>
        </p:nvSpPr>
        <p:spPr>
          <a:xfrm>
            <a:off x="8349759" y="2948627"/>
            <a:ext cx="1260000" cy="12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8217C72-0C11-4133-A324-9FBA4A33FE1A}"/>
              </a:ext>
            </a:extLst>
          </p:cNvPr>
          <p:cNvSpPr/>
          <p:nvPr userDrawn="1"/>
        </p:nvSpPr>
        <p:spPr>
          <a:xfrm>
            <a:off x="-1" y="339327"/>
            <a:ext cx="3960000" cy="1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0D5A5-CFA5-4771-A6F7-D939A6E7C46D}"/>
              </a:ext>
            </a:extLst>
          </p:cNvPr>
          <p:cNvSpPr/>
          <p:nvPr userDrawn="1"/>
        </p:nvSpPr>
        <p:spPr>
          <a:xfrm rot="10800000">
            <a:off x="8232000" y="6480001"/>
            <a:ext cx="3960000" cy="18000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8B76D7F8-94A6-46E8-A1F4-6CDBF0FF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06811"/>
            <a:ext cx="11181080" cy="428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300C3AF-4D4A-44C1-A3A8-28215E2A5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83137" y="6494811"/>
            <a:ext cx="3067395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FF36415-9179-4C8A-8B79-79F1D64F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0534" y="6494811"/>
            <a:ext cx="641465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</a:defRPr>
            </a:lvl1pPr>
          </a:lstStyle>
          <a:p>
            <a:fld id="{D1FC5AC2-B577-4698-AF76-EE6087FC40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9D28FD5-BFA3-4B2C-8042-9525A74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236132"/>
            <a:ext cx="11181080" cy="507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D87B312-A562-4B54-9BFF-F4DC1FB21012}"/>
              </a:ext>
            </a:extLst>
          </p:cNvPr>
          <p:cNvSpPr txBox="1"/>
          <p:nvPr userDrawn="1"/>
        </p:nvSpPr>
        <p:spPr>
          <a:xfrm>
            <a:off x="209156" y="0"/>
            <a:ext cx="3828194" cy="36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1400" b="1" kern="120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  <a:ea typeface="+mn-ea"/>
                <a:cs typeface="+mn-cs"/>
              </a:rPr>
              <a:t>ICLS | ADLS </a:t>
            </a:r>
            <a:r>
              <a:rPr lang="en-US" sz="1400" b="1" kern="120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itchFamily="2" charset="0"/>
                <a:ea typeface="+mn-ea"/>
                <a:cs typeface="+mn-cs"/>
              </a:rPr>
              <a:t>| </a:t>
            </a:r>
            <a:r>
              <a:rPr lang="en-US" sz="1400" b="1" kern="1200" baseline="0" noProof="0" dirty="0" err="1">
                <a:solidFill>
                  <a:srgbClr val="0064A6"/>
                </a:solidFill>
                <a:latin typeface="Helvetica" pitchFamily="2" charset="0"/>
                <a:ea typeface="+mn-ea"/>
                <a:cs typeface="+mn-cs"/>
              </a:rPr>
              <a:t>MaLe</a:t>
            </a:r>
            <a:endParaRPr lang="en-US" sz="1400" b="1" kern="1200" noProof="0" dirty="0">
              <a:solidFill>
                <a:srgbClr val="0064A6"/>
              </a:solidFill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AF2418-386F-1B17-5E65-0984C14789E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32" y="85327"/>
            <a:ext cx="641865" cy="6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76" r:id="rId4"/>
    <p:sldLayoutId id="214748368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63A7"/>
        </a:buClr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8B76D7F8-94A6-46E8-A1F4-6CDBF0FF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06811"/>
            <a:ext cx="11181080" cy="428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9D28FD5-BFA3-4B2C-8042-9525A74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1" y="1236132"/>
            <a:ext cx="11181080" cy="5070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3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8" r:id="rId2"/>
    <p:sldLayoutId id="2147483699" r:id="rId3"/>
    <p:sldLayoutId id="214748369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63A7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06060"/>
        </a:buClr>
        <a:buFont typeface="Wingdings" pitchFamily="2" charset="2"/>
        <a:buChar char="§"/>
        <a:tabLst/>
        <a:defRPr sz="16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wustl.edu/oasisbrains/home/oasis-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09AE-30BE-1F96-1342-80FDE534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9CDD-4A61-B4E7-E1C6-5729B7B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93D5"/>
                </a:solidFill>
              </a:rPr>
              <a:t>Philip Stewart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08BAA-7D0C-5143-7C5D-77879FF9A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C5AC2-B577-4698-AF76-EE6087FC4032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F7115-E3B9-CE70-1EB2-770163F16D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3193" y="1178109"/>
            <a:ext cx="6440487" cy="5174744"/>
          </a:xfrm>
        </p:spPr>
        <p:txBody>
          <a:bodyPr/>
          <a:lstStyle/>
          <a:p>
            <a:r>
              <a:rPr lang="en-US" sz="1800" b="1" dirty="0"/>
              <a:t>Dataset / project name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Predicting dementia status using MRI and clinical data of 150 subjects aged 60 to 96</a:t>
            </a:r>
          </a:p>
          <a:p>
            <a:r>
              <a:rPr lang="en-US" sz="1800" b="1" dirty="0"/>
              <a:t>Brief description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Dementia is a progressive neurodegenerative condition that affects millions worldwide. Applying machine learning to MRI and clinical data can help predict dementia onset and progression, enabling earlier diagnosis and personalized interventions.</a:t>
            </a:r>
          </a:p>
          <a:p>
            <a:r>
              <a:rPr lang="en-US" sz="1800" b="1" dirty="0"/>
              <a:t>Type of problem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Dimensionality reduction and supervised learning (classification problem)</a:t>
            </a:r>
            <a:endParaRPr lang="en-US" sz="1800" b="1" dirty="0"/>
          </a:p>
          <a:p>
            <a:r>
              <a:rPr lang="en-US" sz="1800" b="1" dirty="0"/>
              <a:t>Type of data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Features X: Clinical and MRI-based variables. Target labels y: Dementia status (demented/nondemented).</a:t>
            </a:r>
            <a:endParaRPr lang="en-US" sz="1800" dirty="0">
              <a:latin typeface="Helvetica Light" panose="020B0403020202020204" pitchFamily="34" charset="0"/>
            </a:endParaRPr>
          </a:p>
          <a:p>
            <a:r>
              <a:rPr lang="en-US" sz="1800" b="1" dirty="0"/>
              <a:t>Dataset in numbers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373 MRI scans, 150 individuals of which 72 nondemented subjects, 64 demented subjects, 14 converted subjects (nondemented at initial visit but demented at later visit)</a:t>
            </a:r>
          </a:p>
          <a:p>
            <a:r>
              <a:rPr lang="en-US" sz="1800" b="1" dirty="0"/>
              <a:t>Online source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  <a:hlinkClick r:id="rId3"/>
              </a:rPr>
              <a:t>https://sites.wustl.edu/oasisbrains/home/oasis-2/</a:t>
            </a:r>
            <a:r>
              <a:rPr lang="en-US" sz="1800" dirty="0">
                <a:solidFill>
                  <a:srgbClr val="4493D5"/>
                </a:solidFill>
                <a:latin typeface="Helvetica Light" panose="020B0403020202020204" pitchFamily="34" charset="0"/>
              </a:rPr>
              <a:t> (OASIS-2 Longitudinal Subject Data)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6396B1-4B9C-6A52-D657-24491597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74022"/>
            <a:ext cx="3674192" cy="5174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70802D-A00B-F99D-E32A-BA0CEE5ED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920" y="1236905"/>
            <a:ext cx="3230881" cy="53424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1323335"/>
      </p:ext>
    </p:extLst>
  </p:cSld>
  <p:clrMapOvr>
    <a:masterClrMapping/>
  </p:clrMapOvr>
</p:sld>
</file>

<file path=ppt/theme/theme1.xml><?xml version="1.0" encoding="utf-8"?>
<a:theme xmlns:a="http://schemas.openxmlformats.org/drawingml/2006/main" name="ADLS main">
  <a:themeElements>
    <a:clrScheme name="ADL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EAF9B"/>
      </a:accent1>
      <a:accent2>
        <a:srgbClr val="B35F5F"/>
      </a:accent2>
      <a:accent3>
        <a:srgbClr val="4593D3"/>
      </a:accent3>
      <a:accent4>
        <a:srgbClr val="0064A6"/>
      </a:accent4>
      <a:accent5>
        <a:srgbClr val="7E93A7"/>
      </a:accent5>
      <a:accent6>
        <a:srgbClr val="A05EBA"/>
      </a:accent6>
      <a:hlink>
        <a:srgbClr val="009999"/>
      </a:hlink>
      <a:folHlink>
        <a:srgbClr val="99CC00"/>
      </a:folHlink>
    </a:clrScheme>
    <a:fontScheme name="Arial Rounded -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2EB099">
            <a:alpha val="25000"/>
          </a:srgbClr>
        </a:solidFill>
        <a:ln w="28575">
          <a:solidFill>
            <a:srgbClr val="2EB099"/>
          </a:solidFill>
        </a:ln>
      </a:spPr>
      <a:bodyPr wrap="square" lIns="90000" tIns="36000" rIns="72000" bIns="36000" rtlCol="0">
        <a:spAutoFit/>
      </a:bodyPr>
      <a:lstStyle>
        <a:defPPr algn="l">
          <a:defRPr sz="2400" b="1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stes-Treffen-20230209_2.pptx" id="{EB71FD50-E6FC-4E87-B8A9-489C6D623BE5}" vid="{F134041A-2A52-474D-9031-9053EBEE32A6}"/>
    </a:ext>
  </a:extLst>
</a:theme>
</file>

<file path=ppt/theme/theme2.xml><?xml version="1.0" encoding="utf-8"?>
<a:theme xmlns:a="http://schemas.openxmlformats.org/drawingml/2006/main" name="ADLS main empty">
  <a:themeElements>
    <a:clrScheme name="ADL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EAF9B"/>
      </a:accent1>
      <a:accent2>
        <a:srgbClr val="B35F5F"/>
      </a:accent2>
      <a:accent3>
        <a:srgbClr val="4593D3"/>
      </a:accent3>
      <a:accent4>
        <a:srgbClr val="0064A6"/>
      </a:accent4>
      <a:accent5>
        <a:srgbClr val="7E93A7"/>
      </a:accent5>
      <a:accent6>
        <a:srgbClr val="A05EBA"/>
      </a:accent6>
      <a:hlink>
        <a:srgbClr val="009999"/>
      </a:hlink>
      <a:folHlink>
        <a:srgbClr val="99CC00"/>
      </a:folHlink>
    </a:clrScheme>
    <a:fontScheme name="Arial Rounded -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rstes-Treffen-20230209_2.pptx" id="{EB71FD50-E6FC-4E87-B8A9-489C6D623BE5}" vid="{F134041A-2A52-474D-9031-9053EBEE32A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6B1751C-C658-8B4C-B49A-BB54C9700FA2}">
  <we:reference id="c22bf5f7-55ef-4467-ac55-88a268666587" version="1.0.0.3" store="EXCatalog" storeType="EXCatalog"/>
  <we:alternateReferences>
    <we:reference id="WA200006038" version="1.0.0.3" store="de-CH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DF5472B98498441B4A1BAC358ABA960" ma:contentTypeVersion="16" ma:contentTypeDescription="Ein neues Dokument erstellen." ma:contentTypeScope="" ma:versionID="642710980d20213c017bd6192fc900c6">
  <xsd:schema xmlns:xsd="http://www.w3.org/2001/XMLSchema" xmlns:xs="http://www.w3.org/2001/XMLSchema" xmlns:p="http://schemas.microsoft.com/office/2006/metadata/properties" xmlns:ns2="669cc249-ff44-44bd-9245-9acaabead0fc" xmlns:ns3="68628b2f-7e15-4bb9-b45d-9b408bd3f434" xmlns:ns4="a93a847e-07ec-43eb-a88c-b18616081de6" targetNamespace="http://schemas.microsoft.com/office/2006/metadata/properties" ma:root="true" ma:fieldsID="dc787876fd82ca0cc613a845ab0953c8" ns2:_="" ns3:_="" ns4:_="">
    <xsd:import namespace="669cc249-ff44-44bd-9245-9acaabead0fc"/>
    <xsd:import namespace="68628b2f-7e15-4bb9-b45d-9b408bd3f434"/>
    <xsd:import namespace="a93a847e-07ec-43eb-a88c-b18616081d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cc249-ff44-44bd-9245-9acaabead0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8b2f-7e15-4bb9-b45d-9b408bd3f43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b3fef38-8b2c-4616-b252-96f984329c4a}" ma:internalName="TaxCatchAll" ma:showField="CatchAllData" ma:web="a93a847e-07ec-43eb-a88c-b18616081d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847e-07ec-43eb-a88c-b18616081de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9cc249-ff44-44bd-9245-9acaabead0fc">
      <Terms xmlns="http://schemas.microsoft.com/office/infopath/2007/PartnerControls"/>
    </lcf76f155ced4ddcb4097134ff3c332f>
    <TaxCatchAll xmlns="68628b2f-7e15-4bb9-b45d-9b408bd3f4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4A41F-ADEF-463B-8C09-C3B41622A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cc249-ff44-44bd-9245-9acaabead0fc"/>
    <ds:schemaRef ds:uri="68628b2f-7e15-4bb9-b45d-9b408bd3f434"/>
    <ds:schemaRef ds:uri="a93a847e-07ec-43eb-a88c-b18616081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1F3E0-F3F9-40EA-86AD-630996158F76}">
  <ds:schemaRefs>
    <ds:schemaRef ds:uri="http://schemas.microsoft.com/office/infopath/2007/PartnerControls"/>
    <ds:schemaRef ds:uri="669cc249-ff44-44bd-9245-9acaabead0fc"/>
    <ds:schemaRef ds:uri="http://schemas.microsoft.com/office/2006/metadata/properties"/>
    <ds:schemaRef ds:uri="68628b2f-7e15-4bb9-b45d-9b408bd3f434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a93a847e-07ec-43eb-a88c-b18616081de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6CF15C-D95C-44C7-B312-F391FDA979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ADLS-Vorlage</Template>
  <TotalTime>0</TotalTime>
  <Words>154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Helvetica Light</vt:lpstr>
      <vt:lpstr>Wingdings</vt:lpstr>
      <vt:lpstr>ADLS main</vt:lpstr>
      <vt:lpstr>ADLS main empty</vt:lpstr>
      <vt:lpstr>Philip Stewart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Hollenstein Lukas (hols)</dc:creator>
  <cp:lastModifiedBy>Philip Stewart</cp:lastModifiedBy>
  <cp:revision>220</cp:revision>
  <cp:lastPrinted>2022-09-20T23:08:52Z</cp:lastPrinted>
  <dcterms:created xsi:type="dcterms:W3CDTF">2023-02-09T07:10:31Z</dcterms:created>
  <dcterms:modified xsi:type="dcterms:W3CDTF">2024-10-11T13:06:26Z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2022-02-18T10:36:19Z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61ec20a6-2549-4ef5-b04e-e875a911c5c4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0x0101000DF5472B98498441B4A1BAC358ABA960</vt:lpwstr>
  </property>
  <property fmtid="{D5CDD505-2E9C-101B-9397-08002B2CF9AE}" pid="10" name="MediaServiceImageTags">
    <vt:lpwstr/>
  </property>
</Properties>
</file>