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32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 id="279" r:id="rId19"/>
    <p:sldId id="280" r:id="rId20"/>
    <p:sldId id="281" r:id="rId21"/>
    <p:sldId id="285" r:id="rId22"/>
    <p:sldId id="282" r:id="rId23"/>
    <p:sldId id="283" r:id="rId24"/>
    <p:sldId id="284" r:id="rId25"/>
    <p:sldId id="286" r:id="rId26"/>
    <p:sldId id="293" r:id="rId27"/>
    <p:sldId id="294" r:id="rId28"/>
    <p:sldId id="295" r:id="rId29"/>
    <p:sldId id="296" r:id="rId30"/>
    <p:sldId id="276" r:id="rId31"/>
    <p:sldId id="277" r:id="rId32"/>
    <p:sldId id="300" r:id="rId33"/>
    <p:sldId id="301" r:id="rId34"/>
    <p:sldId id="278" r:id="rId35"/>
    <p:sldId id="304" r:id="rId36"/>
    <p:sldId id="305" r:id="rId37"/>
    <p:sldId id="302"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3" r:id="rId54"/>
    <p:sldId id="324" r:id="rId55"/>
    <p:sldId id="32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3/24/2024</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7"/>
            <a:ext cx="10972800" cy="4691809"/>
          </a:xfrm>
        </p:spPr>
        <p:txBody>
          <a:bodyPr/>
          <a:lstStyle/>
          <a:p>
            <a:r>
              <a:rPr lang="en-US" sz="19900" dirty="0"/>
              <a:t>FIBRE</a:t>
            </a:r>
            <a:endParaRPr lang="en-US" dirty="0"/>
          </a:p>
        </p:txBody>
      </p:sp>
    </p:spTree>
    <p:extLst>
      <p:ext uri="{BB962C8B-B14F-4D97-AF65-F5344CB8AC3E}">
        <p14:creationId xmlns:p14="http://schemas.microsoft.com/office/powerpoint/2010/main" val="299730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73380"/>
            <a:ext cx="10972800" cy="5753100"/>
          </a:xfrm>
        </p:spPr>
        <p:txBody>
          <a:bodyPr/>
          <a:lstStyle/>
          <a:p>
            <a:pPr>
              <a:buFont typeface="Wingdings" panose="05000000000000000000" charset="0"/>
              <a:buChar char="Ø"/>
            </a:pPr>
            <a:r>
              <a:rPr lang="en-IN" altLang="en-US" b="1"/>
              <a:t>Applications:</a:t>
            </a:r>
          </a:p>
          <a:p>
            <a:r>
              <a:rPr lang="en-IN" altLang="en-US" sz="2800"/>
              <a:t>used to detect and analyze fibers (especially those containing fluorescent dyes or naturally fluorescing compounds)</a:t>
            </a:r>
          </a:p>
          <a:p>
            <a:r>
              <a:rPr lang="en-IN" altLang="en-US" sz="2800"/>
              <a:t>use specialized lighting and filters to reveal hidden or altered fibers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0810"/>
            <a:ext cx="12192000" cy="6553200"/>
          </a:xfrm>
        </p:spPr>
        <p:txBody>
          <a:bodyPr/>
          <a:lstStyle/>
          <a:p>
            <a:pPr marL="0" indent="0">
              <a:buNone/>
            </a:pPr>
            <a:r>
              <a:rPr lang="en-IN" altLang="en-US" b="1"/>
              <a:t>2. REFRACTIVE INDEX</a:t>
            </a:r>
          </a:p>
          <a:p>
            <a:r>
              <a:rPr lang="en-IN" altLang="en-US" sz="2800"/>
              <a:t>measure of how much light is bent or refracted when it passes from one medium (air) into another medium (fiber).</a:t>
            </a:r>
          </a:p>
          <a:p>
            <a:pPr marL="0" indent="0">
              <a:buNone/>
            </a:pPr>
            <a:r>
              <a:rPr lang="en-IN" altLang="en-US" sz="2800"/>
              <a:t>                                </a:t>
            </a:r>
            <a:r>
              <a:rPr lang="en-IN" altLang="en-US" sz="2800">
                <a:latin typeface="Arial" panose="020B0604020202020204" pitchFamily="34" charset="0"/>
                <a:cs typeface="Arial" panose="020B0604020202020204" pitchFamily="34" charset="0"/>
              </a:rPr>
              <a:t>η= </a:t>
            </a:r>
            <a:r>
              <a:rPr lang="en-IN" altLang="en-US" sz="2800" u="sng">
                <a:latin typeface="Arial" panose="020B0604020202020204" pitchFamily="34" charset="0"/>
                <a:cs typeface="Arial" panose="020B0604020202020204" pitchFamily="34" charset="0"/>
              </a:rPr>
              <a:t>velocity of light in vacuum</a:t>
            </a:r>
            <a:endParaRPr lang="en-IN" altLang="en-US" sz="2800"/>
          </a:p>
          <a:p>
            <a:pPr marL="0" indent="0">
              <a:buFont typeface="Wingdings" panose="05000000000000000000" charset="0"/>
              <a:buNone/>
            </a:pPr>
            <a:r>
              <a:rPr lang="en-IN" altLang="en-US" sz="2800" b="1"/>
              <a:t>                                     </a:t>
            </a:r>
            <a:r>
              <a:rPr lang="en-IN" altLang="en-US" sz="2800"/>
              <a:t>velocity of light in medium</a:t>
            </a:r>
            <a:endParaRPr lang="en-IN" altLang="en-US" sz="2800" b="1"/>
          </a:p>
          <a:p>
            <a:pPr>
              <a:buFont typeface="Wingdings" panose="05000000000000000000" charset="0"/>
              <a:buChar char="Ø"/>
            </a:pPr>
            <a:r>
              <a:rPr lang="en-IN" altLang="en-US" sz="2800" b="1"/>
              <a:t>Importance:</a:t>
            </a:r>
          </a:p>
          <a:p>
            <a:r>
              <a:rPr lang="en-IN" altLang="en-US" sz="2800"/>
              <a:t>RI of a fiber affects how light interacts with it. </a:t>
            </a:r>
          </a:p>
          <a:p>
            <a:r>
              <a:rPr lang="en-IN" altLang="en-US" sz="2800"/>
              <a:t>Differences in RI between fibers used to identify and differentiate various types of fibers.</a:t>
            </a:r>
          </a:p>
          <a:p>
            <a:pPr>
              <a:buFont typeface="Wingdings" panose="05000000000000000000" charset="0"/>
              <a:buChar char="Ø"/>
            </a:pPr>
            <a:r>
              <a:rPr lang="en-IN" altLang="en-US" sz="2800" b="1"/>
              <a:t>Factors affecting RI</a:t>
            </a:r>
          </a:p>
          <a:p>
            <a:r>
              <a:rPr lang="en-IN" altLang="en-US" sz="2800"/>
              <a:t>Temperature: as temperature increases, the refractive index decreases</a:t>
            </a:r>
          </a:p>
          <a:p>
            <a:r>
              <a:rPr lang="en-IN" altLang="en-US" sz="2800"/>
              <a:t>Wavelength: Different wavelengths of light experience different refractive indices, leading to the phenomenon of chromatic dispersion.</a:t>
            </a:r>
            <a:endParaRPr lang="en-IN" altLang="en-US" sz="2800">
              <a:latin typeface="SimSun" panose="02010600030101010101" pitchFamily="2" charset="-122"/>
              <a:ea typeface="SimSun"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71780"/>
            <a:ext cx="10972800" cy="6586220"/>
          </a:xfrm>
        </p:spPr>
        <p:txBody>
          <a:bodyPr/>
          <a:lstStyle/>
          <a:p>
            <a:r>
              <a:rPr lang="en-IN" altLang="en-US" sz="2800">
                <a:sym typeface="+mn-ea"/>
              </a:rPr>
              <a:t>Standard RI- when any transparent material examined at a wavelength of 589nm and at a temperature of 25</a:t>
            </a:r>
            <a:r>
              <a:rPr lang="en-IN" altLang="en-US" sz="2800">
                <a:latin typeface="SimSun" panose="02010600030101010101" pitchFamily="2" charset="-122"/>
                <a:ea typeface="SimSun" panose="02010600030101010101" pitchFamily="2" charset="-122"/>
                <a:sym typeface="+mn-ea"/>
              </a:rPr>
              <a:t>℃</a:t>
            </a:r>
            <a:endParaRPr lang="en-IN" altLang="en-US" sz="2800">
              <a:latin typeface="SimSun" panose="02010600030101010101" pitchFamily="2" charset="-122"/>
              <a:ea typeface="SimSun" panose="02010600030101010101" pitchFamily="2" charset="-122"/>
            </a:endParaRPr>
          </a:p>
          <a:p>
            <a:pPr marL="0" indent="0">
              <a:buNone/>
            </a:pPr>
            <a:r>
              <a:rPr lang="en-IN" altLang="en-US" sz="2800" b="1"/>
              <a:t>3. BIREFRINGENCE</a:t>
            </a:r>
          </a:p>
          <a:p>
            <a:r>
              <a:rPr lang="en-IN" altLang="en-US" sz="2800"/>
              <a:t>Birefringence is the optical property of a material that causes it to have two different refractive indices for light polarized in two perpendicular directions (one polarized parallel to the fibre axis and the other polarized perpendicular to the fibre axis)</a:t>
            </a:r>
          </a:p>
          <a:p>
            <a:r>
              <a:rPr lang="en-IN" altLang="en-US" sz="2800"/>
              <a:t> results from the anisotropic arrangement of molecules within a material.</a:t>
            </a:r>
          </a:p>
          <a:p>
            <a:pPr marL="0" indent="0">
              <a:buNone/>
            </a:pPr>
            <a:r>
              <a:rPr lang="en-IN" altLang="en-US" sz="2800"/>
              <a:t>                               Δn = n1 – n2 </a:t>
            </a:r>
          </a:p>
          <a:p>
            <a:r>
              <a:rPr lang="en-IN" altLang="en-US" sz="2800"/>
              <a:t>Greater the value of birefringence- most molecules to the parallel to the fibre axis</a:t>
            </a:r>
          </a:p>
          <a:p>
            <a:r>
              <a:rPr lang="en-IN" altLang="en-US" sz="2800"/>
              <a:t>Value of birefringence zero- it is randomly directed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32105"/>
            <a:ext cx="10972800" cy="5794375"/>
          </a:xfrm>
        </p:spPr>
        <p:txBody>
          <a:bodyPr/>
          <a:lstStyle/>
          <a:p>
            <a:pPr>
              <a:buFont typeface="Wingdings" panose="05000000000000000000" charset="0"/>
              <a:buChar char="Ø"/>
            </a:pPr>
            <a:r>
              <a:rPr lang="en-IN" altLang="en-US" b="1">
                <a:sym typeface="+mn-ea"/>
              </a:rPr>
              <a:t>Mechanism:</a:t>
            </a:r>
            <a:endParaRPr lang="en-IN" altLang="en-US" b="1"/>
          </a:p>
          <a:p>
            <a:r>
              <a:rPr lang="en-IN" altLang="en-US" sz="2800">
                <a:sym typeface="+mn-ea"/>
              </a:rPr>
              <a:t>occurs when light passes through a birefringent material, splitting into two polarized rays that travel at different speeds and follow different paths</a:t>
            </a:r>
            <a:endParaRPr lang="en-IN" altLang="en-US" sz="2800" b="1"/>
          </a:p>
          <a:p>
            <a:pPr>
              <a:buFont typeface="Wingdings" panose="05000000000000000000" charset="0"/>
              <a:buChar char="Ø"/>
            </a:pPr>
            <a:endParaRPr lang="en-IN" altLang="en-US" b="1"/>
          </a:p>
          <a:p>
            <a:pPr>
              <a:buFont typeface="Wingdings" panose="05000000000000000000" charset="0"/>
              <a:buChar char="Ø"/>
            </a:pPr>
            <a:r>
              <a:rPr lang="en-IN" altLang="en-US" b="1"/>
              <a:t>Applications:</a:t>
            </a:r>
          </a:p>
          <a:p>
            <a:r>
              <a:rPr lang="en-IN" altLang="en-US" sz="2800" b="1"/>
              <a:t> </a:t>
            </a:r>
            <a:r>
              <a:rPr lang="en-IN" altLang="en-US" sz="2800"/>
              <a:t>to identify and characterize fibers, especially in cases involving textiles or polymer materials. </a:t>
            </a:r>
          </a:p>
          <a:p>
            <a:r>
              <a:rPr lang="en-IN" altLang="en-US" sz="2800"/>
              <a:t> Polarized light microscopy- to visualize and measure birefringence, helping in fiber differentiation.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pic>
        <p:nvPicPr>
          <p:cNvPr id="4" name="Content Placeholder 3" descr="refraction"/>
          <p:cNvPicPr>
            <a:picLocks noGrp="1" noChangeAspect="1"/>
          </p:cNvPicPr>
          <p:nvPr>
            <p:ph sz="half" idx="1"/>
          </p:nvPr>
        </p:nvPicPr>
        <p:blipFill>
          <a:blip r:embed="rId2"/>
          <a:stretch>
            <a:fillRect/>
          </a:stretch>
        </p:blipFill>
        <p:spPr>
          <a:xfrm>
            <a:off x="1264285" y="335280"/>
            <a:ext cx="3041650" cy="2570480"/>
          </a:xfrm>
          <a:prstGeom prst="rect">
            <a:avLst/>
          </a:prstGeom>
        </p:spPr>
      </p:pic>
      <p:pic>
        <p:nvPicPr>
          <p:cNvPr id="5" name="Content Placeholder 4" descr="Refraction_photo"/>
          <p:cNvPicPr>
            <a:picLocks noGrp="1" noChangeAspect="1"/>
          </p:cNvPicPr>
          <p:nvPr>
            <p:ph sz="half" idx="2"/>
          </p:nvPr>
        </p:nvPicPr>
        <p:blipFill>
          <a:blip r:embed="rId3"/>
          <a:stretch>
            <a:fillRect/>
          </a:stretch>
        </p:blipFill>
        <p:spPr>
          <a:xfrm>
            <a:off x="7070090" y="509270"/>
            <a:ext cx="3163570" cy="2396490"/>
          </a:xfrm>
          <a:prstGeom prst="rect">
            <a:avLst/>
          </a:prstGeom>
        </p:spPr>
      </p:pic>
      <p:pic>
        <p:nvPicPr>
          <p:cNvPr id="8" name="Picture 7" descr="bire"/>
          <p:cNvPicPr>
            <a:picLocks noChangeAspect="1"/>
          </p:cNvPicPr>
          <p:nvPr/>
        </p:nvPicPr>
        <p:blipFill>
          <a:blip r:embed="rId4"/>
          <a:stretch>
            <a:fillRect/>
          </a:stretch>
        </p:blipFill>
        <p:spPr>
          <a:xfrm>
            <a:off x="2811145" y="4150360"/>
            <a:ext cx="3080385" cy="2280285"/>
          </a:xfrm>
          <a:prstGeom prst="rect">
            <a:avLst/>
          </a:prstGeom>
        </p:spPr>
      </p:pic>
      <p:pic>
        <p:nvPicPr>
          <p:cNvPr id="9" name="Picture 8" descr="download"/>
          <p:cNvPicPr>
            <a:picLocks noChangeAspect="1"/>
          </p:cNvPicPr>
          <p:nvPr/>
        </p:nvPicPr>
        <p:blipFill>
          <a:blip r:embed="rId5"/>
          <a:stretch>
            <a:fillRect/>
          </a:stretch>
        </p:blipFill>
        <p:spPr>
          <a:xfrm>
            <a:off x="8272145" y="4150360"/>
            <a:ext cx="3426460" cy="22802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EXAMINATION OF FIBRE EVIDENCE</a:t>
            </a:r>
          </a:p>
        </p:txBody>
      </p:sp>
      <p:sp>
        <p:nvSpPr>
          <p:cNvPr id="3" name="Content Placeholder 2"/>
          <p:cNvSpPr>
            <a:spLocks noGrp="1"/>
          </p:cNvSpPr>
          <p:nvPr>
            <p:ph idx="1"/>
          </p:nvPr>
        </p:nvSpPr>
        <p:spPr>
          <a:xfrm>
            <a:off x="609600" y="1235710"/>
            <a:ext cx="10972800" cy="5316220"/>
          </a:xfrm>
        </p:spPr>
        <p:txBody>
          <a:bodyPr/>
          <a:lstStyle/>
          <a:p>
            <a:pPr marL="0" indent="0">
              <a:buNone/>
            </a:pPr>
            <a:r>
              <a:rPr lang="en-IN" altLang="en-US" sz="2800" b="1"/>
              <a:t>1. FLOATATION TEST</a:t>
            </a:r>
            <a:r>
              <a:rPr lang="en-IN" altLang="en-US" sz="2800"/>
              <a:t>: information about the composition and nature of the fibers</a:t>
            </a:r>
          </a:p>
          <a:p>
            <a:pPr marL="0" indent="0">
              <a:buNone/>
            </a:pPr>
            <a:endParaRPr lang="en-IN" altLang="en-US" sz="2800"/>
          </a:p>
          <a:p>
            <a:pPr marL="0" indent="0">
              <a:buNone/>
            </a:pPr>
            <a:r>
              <a:rPr lang="en-IN" altLang="en-US" sz="2800"/>
              <a:t>PRINCIPLE:</a:t>
            </a:r>
          </a:p>
          <a:p>
            <a:r>
              <a:rPr lang="en-IN" altLang="en-US" sz="2800"/>
              <a:t>based on the principle of buoyancy</a:t>
            </a:r>
          </a:p>
          <a:p>
            <a:r>
              <a:rPr lang="en-IN" altLang="en-US" sz="2800"/>
              <a:t>immerse fibers in liquids of known densities, forensic experts can assess whether the fibers' densities match those of the liquids, helping to identify the fiber's composition.</a:t>
            </a:r>
          </a:p>
          <a:p>
            <a:pPr marL="0" indent="0">
              <a:buNone/>
            </a:pPr>
            <a:r>
              <a:rPr lang="en-IN" altLang="en-US" sz="280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42265"/>
            <a:ext cx="10972800" cy="5784215"/>
          </a:xfrm>
        </p:spPr>
        <p:txBody>
          <a:bodyPr/>
          <a:lstStyle/>
          <a:p>
            <a:pPr marL="0" indent="0">
              <a:buNone/>
            </a:pPr>
            <a:r>
              <a:rPr lang="en-IN" altLang="en-US">
                <a:sym typeface="+mn-ea"/>
              </a:rPr>
              <a:t> PROCEDURE:</a:t>
            </a:r>
            <a:endParaRPr lang="en-IN" altLang="en-US"/>
          </a:p>
          <a:p>
            <a:pPr marL="0" indent="0">
              <a:buNone/>
            </a:pPr>
            <a:r>
              <a:rPr lang="en-IN" altLang="en-US" sz="2800">
                <a:sym typeface="+mn-ea"/>
              </a:rPr>
              <a:t>1. Selection of Liquids:Prepare a series of liquids with known densities ( water, ethanol, acetone, and mixtures of these substances)</a:t>
            </a:r>
            <a:endParaRPr lang="en-US" sz="2800"/>
          </a:p>
          <a:p>
            <a:pPr marL="0" indent="0">
              <a:buNone/>
            </a:pPr>
            <a:r>
              <a:rPr lang="en-IN" altLang="en-US" sz="2800"/>
              <a:t>2. </a:t>
            </a:r>
            <a:r>
              <a:rPr lang="en-US" sz="2800"/>
              <a:t>Immersing the Fiber</a:t>
            </a:r>
            <a:r>
              <a:rPr lang="en-IN" altLang="en-US" sz="2800"/>
              <a:t>:fiber gently placed onto the surface of the first liquid. Observe whether the fiber sinks, floats, or remains suspended in the liquid. Repeat the process for each liquid in the series.</a:t>
            </a:r>
          </a:p>
          <a:p>
            <a:pPr marL="0" indent="0">
              <a:buNone/>
            </a:pPr>
            <a:r>
              <a:rPr lang="en-IN" altLang="en-US" sz="2800"/>
              <a:t>3. Observation:If the fiber sinks, floats, or remains at a specific level in the liquid, then insights about the fiber's density and composition.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3510" y="241300"/>
            <a:ext cx="7160895" cy="6688455"/>
          </a:xfrm>
        </p:spPr>
        <p:txBody>
          <a:bodyPr/>
          <a:lstStyle/>
          <a:p>
            <a:pPr marL="0" indent="0">
              <a:buNone/>
            </a:pPr>
            <a:r>
              <a:rPr lang="en-IN" altLang="en-US"/>
              <a:t>INTERPRETATION</a:t>
            </a:r>
          </a:p>
          <a:p>
            <a:r>
              <a:rPr lang="en-IN" altLang="en-US" sz="2800"/>
              <a:t>Floating Fiber: If the fiber floats on the surface of a liquid,indicates that fiber's density is lower than that of the liquid (fiber -lower specific gravity -lighter material).</a:t>
            </a:r>
          </a:p>
          <a:p>
            <a:r>
              <a:rPr lang="en-IN" altLang="en-US" sz="2800"/>
              <a:t>Sinking Fiber: If the fiber sinks to the bottom of a liquid, its density is higher than that of the liquid (fiber -higher specific gravity -denser material).</a:t>
            </a:r>
          </a:p>
          <a:p>
            <a:r>
              <a:rPr lang="en-IN" altLang="en-US" sz="2800"/>
              <a:t>Suspension: If the fiber remains suspended in a liquid at a specific level, its density closely matches that of the liquid (specific gravity similar to the liquid).</a:t>
            </a:r>
          </a:p>
        </p:txBody>
      </p:sp>
      <p:pic>
        <p:nvPicPr>
          <p:cNvPr id="2" name="Content Placeholder 1" descr="FloatTest"/>
          <p:cNvPicPr>
            <a:picLocks noGrp="1" noChangeAspect="1"/>
          </p:cNvPicPr>
          <p:nvPr>
            <p:ph sz="half" idx="2"/>
          </p:nvPr>
        </p:nvPicPr>
        <p:blipFill>
          <a:blip r:embed="rId2"/>
          <a:stretch>
            <a:fillRect/>
          </a:stretch>
        </p:blipFill>
        <p:spPr>
          <a:xfrm>
            <a:off x="8554085" y="1632585"/>
            <a:ext cx="2353310" cy="27260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09855"/>
            <a:ext cx="11582400" cy="6747510"/>
          </a:xfrm>
        </p:spPr>
        <p:txBody>
          <a:bodyPr/>
          <a:lstStyle/>
          <a:p>
            <a:pPr marL="0" indent="0">
              <a:buNone/>
            </a:pPr>
            <a:r>
              <a:rPr lang="en-IN" altLang="en-US"/>
              <a:t>2. BURNING TEST</a:t>
            </a:r>
          </a:p>
          <a:p>
            <a:r>
              <a:rPr lang="en-IN" altLang="en-US" sz="2800"/>
              <a:t>Classify fibe</a:t>
            </a:r>
            <a:r>
              <a:rPr lang="en-US" altLang="en-IN" sz="2800"/>
              <a:t>r</a:t>
            </a:r>
            <a:r>
              <a:rPr lang="en-IN" altLang="en-US" sz="2800"/>
              <a:t> based on their behaviour when exposed to heat</a:t>
            </a:r>
          </a:p>
          <a:p>
            <a:r>
              <a:rPr lang="en-IN" altLang="en-US" sz="2800"/>
              <a:t>useful in differentiating between natural and synthetic fibres as well as fibre types</a:t>
            </a:r>
          </a:p>
          <a:p>
            <a:pPr marL="0" indent="0">
              <a:buNone/>
            </a:pPr>
            <a:r>
              <a:rPr lang="en-IN" altLang="en-US"/>
              <a:t>PROCEDURE:</a:t>
            </a:r>
          </a:p>
          <a:p>
            <a:pPr marL="0" indent="0">
              <a:buNone/>
            </a:pPr>
            <a:r>
              <a:rPr lang="en-IN" altLang="en-US" sz="2800"/>
              <a:t>1. Sample Collection and Preparation:</a:t>
            </a:r>
          </a:p>
          <a:p>
            <a:pPr marL="0" indent="0">
              <a:buNone/>
            </a:pPr>
            <a:r>
              <a:rPr lang="en-IN" altLang="en-US" sz="2800"/>
              <a:t>Place the fiber sample on a non-flammable surface, such as a ceramic tile.</a:t>
            </a:r>
          </a:p>
          <a:p>
            <a:pPr marL="0" indent="0">
              <a:buNone/>
            </a:pPr>
            <a:r>
              <a:rPr lang="en-IN" altLang="en-US" sz="2800"/>
              <a:t>2. Ignition:</a:t>
            </a:r>
          </a:p>
          <a:p>
            <a:pPr marL="0" indent="0">
              <a:buNone/>
            </a:pPr>
            <a:r>
              <a:rPr lang="en-IN" altLang="en-US" sz="2800"/>
              <a:t>Using a pair of tweezers, hold the fiber sample with the tip of the flame of a Bunsen burner or a lighter.</a:t>
            </a:r>
          </a:p>
          <a:p>
            <a:pPr marL="0" indent="0">
              <a:buNone/>
            </a:pPr>
            <a:r>
              <a:rPr lang="en-IN" altLang="en-US" sz="2800"/>
              <a:t>Observe and record the fiber's reaction to the heat and flame.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291465"/>
            <a:ext cx="10975340" cy="6565900"/>
          </a:xfrm>
        </p:spPr>
        <p:txBody>
          <a:bodyPr/>
          <a:lstStyle/>
          <a:p>
            <a:pPr marL="0" indent="0">
              <a:buNone/>
            </a:pPr>
            <a:r>
              <a:rPr lang="en-IN" altLang="en-US"/>
              <a:t>Observations and Interpretations:</a:t>
            </a:r>
          </a:p>
          <a:p>
            <a:pPr marL="0" indent="0">
              <a:buNone/>
            </a:pPr>
            <a:r>
              <a:rPr lang="en-IN" altLang="en-US" sz="2800"/>
              <a:t>a) Flame Behavior:</a:t>
            </a:r>
          </a:p>
          <a:p>
            <a:pPr marL="0" indent="0">
              <a:buNone/>
            </a:pPr>
            <a:r>
              <a:rPr lang="en-IN" altLang="en-US" sz="2800"/>
              <a:t>Natural Fibers:</a:t>
            </a:r>
          </a:p>
          <a:p>
            <a:r>
              <a:rPr lang="en-IN" altLang="en-US" sz="2800"/>
              <a:t>Natural fibers typically burn with a steady, glowing flame.</a:t>
            </a:r>
          </a:p>
          <a:p>
            <a:r>
              <a:rPr lang="en-IN" altLang="en-US" sz="2800"/>
              <a:t>The flame may be orange, yellow, or reddish in color.</a:t>
            </a:r>
          </a:p>
          <a:p>
            <a:pPr marL="0" indent="0">
              <a:buNone/>
            </a:pPr>
            <a:r>
              <a:rPr lang="en-IN" altLang="en-US" sz="2800"/>
              <a:t>Synthetic Fibers:</a:t>
            </a:r>
          </a:p>
          <a:p>
            <a:r>
              <a:rPr lang="en-IN" altLang="en-US" sz="2800"/>
              <a:t>Synthetic fibers often melt, shrink, and curl away from the flame.</a:t>
            </a:r>
          </a:p>
          <a:p>
            <a:r>
              <a:rPr lang="en-IN" altLang="en-US" sz="2800"/>
              <a:t>They may produce black smoke and may drip or form plastic-like beads.</a:t>
            </a:r>
          </a:p>
          <a:p>
            <a:pPr marL="0" indent="0">
              <a:buNone/>
            </a:pPr>
            <a:r>
              <a:rPr lang="en-IN" altLang="en-US" sz="2800"/>
              <a:t>b) Odor:</a:t>
            </a:r>
          </a:p>
          <a:p>
            <a:pPr marL="0" indent="0">
              <a:buNone/>
            </a:pPr>
            <a:r>
              <a:rPr lang="en-IN" altLang="en-US" sz="2800"/>
              <a:t>Natural Fibers:emit a distinct smell resembling burning hair or leaves.</a:t>
            </a:r>
          </a:p>
          <a:p>
            <a:pPr marL="0" indent="0">
              <a:buNone/>
            </a:pPr>
            <a:r>
              <a:rPr lang="en-IN" altLang="en-US" sz="2800"/>
              <a:t>Synthetic Fibers:may emit a chemical or plastic-like odor.</a:t>
            </a:r>
          </a:p>
          <a:p>
            <a:pPr marL="0" indent="0">
              <a:buNone/>
            </a:pPr>
            <a:endParaRPr lang="en-I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FIBRE</a:t>
            </a:r>
          </a:p>
        </p:txBody>
      </p:sp>
      <p:sp>
        <p:nvSpPr>
          <p:cNvPr id="5" name="Content Placeholder 4"/>
          <p:cNvSpPr>
            <a:spLocks noGrp="1"/>
          </p:cNvSpPr>
          <p:nvPr>
            <p:ph idx="1"/>
          </p:nvPr>
        </p:nvSpPr>
        <p:spPr>
          <a:xfrm>
            <a:off x="609600" y="1600200"/>
            <a:ext cx="10972800" cy="4972050"/>
          </a:xfrm>
        </p:spPr>
        <p:txBody>
          <a:bodyPr/>
          <a:lstStyle/>
          <a:p>
            <a:r>
              <a:rPr lang="en-US" sz="2800"/>
              <a:t>smallest unit of a textile material that has length many times greater than its diameter</a:t>
            </a:r>
          </a:p>
          <a:p>
            <a:r>
              <a:rPr lang="en-US" sz="2800"/>
              <a:t>considered as a form of trace evidence that can be transferred from the clothing during the commission of the crime</a:t>
            </a:r>
          </a:p>
          <a:p>
            <a:r>
              <a:rPr lang="en-US" sz="2800"/>
              <a:t>helps to establish links between individuals, objects, and crime scenes.</a:t>
            </a:r>
          </a:p>
          <a:p>
            <a:r>
              <a:rPr lang="en-US" sz="2800"/>
              <a:t>aids law enforcement agencies and legal professionals in solving cases and ensuring justice. </a:t>
            </a:r>
          </a:p>
          <a:p>
            <a:r>
              <a:rPr lang="en-US" sz="2800"/>
              <a:t>Unlike DNA and fingerprints, fibres are not specific to a single person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424180"/>
            <a:ext cx="10945495" cy="5702300"/>
          </a:xfrm>
        </p:spPr>
        <p:txBody>
          <a:bodyPr/>
          <a:lstStyle/>
          <a:p>
            <a:pPr marL="0" indent="0">
              <a:buNone/>
            </a:pPr>
            <a:r>
              <a:rPr lang="en-IN" altLang="en-US"/>
              <a:t>c) Ash Formation</a:t>
            </a:r>
          </a:p>
          <a:p>
            <a:pPr marL="0" indent="0">
              <a:buNone/>
            </a:pPr>
            <a:r>
              <a:rPr lang="en-IN" altLang="en-US" sz="2800"/>
              <a:t>Natural Fibers: leave behind a soft, crumbly ash that is often gray or black in color.</a:t>
            </a:r>
          </a:p>
          <a:p>
            <a:pPr marL="0" indent="0">
              <a:buNone/>
            </a:pPr>
            <a:r>
              <a:rPr lang="en-IN" altLang="en-US" sz="2800"/>
              <a:t>Synthetic Fibers: leave behind hard, bead-like residue or no ash at all.</a:t>
            </a:r>
          </a:p>
          <a:p>
            <a:pPr marL="0" indent="0">
              <a:buNone/>
            </a:pPr>
            <a:r>
              <a:rPr lang="en-IN" altLang="en-US" sz="2800" b="1"/>
              <a:t>Limitations:</a:t>
            </a:r>
          </a:p>
          <a:p>
            <a:pPr marL="0" indent="0">
              <a:buNone/>
            </a:pPr>
            <a:r>
              <a:rPr lang="en-IN" altLang="en-US" sz="2800"/>
              <a:t>1. Variability: influenced by factors such as fiber composition, dye, and treatment, leading to some degree of variability.</a:t>
            </a:r>
          </a:p>
          <a:p>
            <a:pPr marL="0" indent="0">
              <a:buNone/>
            </a:pPr>
            <a:r>
              <a:rPr lang="en-IN" altLang="en-US" sz="2800"/>
              <a:t>2. Subjectivity: Interpretation may require expertise and experience</a:t>
            </a:r>
          </a:p>
          <a:p>
            <a:pPr marL="0" indent="0">
              <a:buNone/>
            </a:pPr>
            <a:r>
              <a:rPr lang="en-IN" altLang="en-US" sz="2800"/>
              <a:t>3. Safety Precautions: Care should be taken to prevent accidental fires or burns. Proper ventilation is important.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pic>
        <p:nvPicPr>
          <p:cNvPr id="5" name="Content Placeholder 4" descr="fabric-burn-test-1"/>
          <p:cNvPicPr>
            <a:picLocks noGrp="1" noChangeAspect="1"/>
          </p:cNvPicPr>
          <p:nvPr>
            <p:ph sz="half" idx="1"/>
          </p:nvPr>
        </p:nvPicPr>
        <p:blipFill>
          <a:blip r:embed="rId2"/>
          <a:stretch>
            <a:fillRect/>
          </a:stretch>
        </p:blipFill>
        <p:spPr>
          <a:xfrm>
            <a:off x="1064260" y="0"/>
            <a:ext cx="10510520"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9215" y="89535"/>
            <a:ext cx="12261215" cy="6948805"/>
          </a:xfrm>
        </p:spPr>
        <p:txBody>
          <a:bodyPr/>
          <a:lstStyle/>
          <a:p>
            <a:pPr marL="0" indent="0">
              <a:buNone/>
            </a:pPr>
            <a:r>
              <a:rPr lang="en-IN" altLang="en-US"/>
              <a:t>3. SOLUBILITY TEST</a:t>
            </a:r>
          </a:p>
          <a:p>
            <a:r>
              <a:rPr lang="en-IN" altLang="en-US" sz="2800"/>
              <a:t>differentiation based on their solubility in different chemical reagents.</a:t>
            </a:r>
          </a:p>
          <a:p>
            <a:pPr marL="0" indent="0">
              <a:buNone/>
            </a:pPr>
            <a:r>
              <a:rPr lang="en-IN" altLang="en-US"/>
              <a:t>PROCEDURE</a:t>
            </a:r>
          </a:p>
          <a:p>
            <a:pPr marL="0" indent="0">
              <a:buNone/>
            </a:pPr>
            <a:r>
              <a:rPr lang="en-IN" altLang="en-US" sz="2800"/>
              <a:t>1. Sample Collection and Preparation:</a:t>
            </a:r>
          </a:p>
          <a:p>
            <a:r>
              <a:rPr lang="en-IN" altLang="en-US" sz="2800"/>
              <a:t>Cut the fiber into smaller pieces or strands if needed.</a:t>
            </a:r>
          </a:p>
          <a:p>
            <a:pPr marL="0" indent="0">
              <a:buNone/>
            </a:pPr>
            <a:r>
              <a:rPr lang="en-IN" altLang="en-US" sz="2800"/>
              <a:t>2. Reagent Preparation:</a:t>
            </a:r>
          </a:p>
          <a:p>
            <a:r>
              <a:rPr lang="en-IN" altLang="en-US" sz="2800"/>
              <a:t>Prepare a series of different chemical reagents that are commonly used (water, acetone, chloroform, sulfuric acid, and sodium hydroxide solution).</a:t>
            </a:r>
          </a:p>
          <a:p>
            <a:pPr marL="0" indent="0">
              <a:buNone/>
            </a:pPr>
            <a:r>
              <a:rPr lang="en-IN" altLang="en-US" sz="2800"/>
              <a:t>3. Solubility Testing:</a:t>
            </a:r>
          </a:p>
          <a:p>
            <a:r>
              <a:rPr lang="en-IN" altLang="en-US" sz="2800"/>
              <a:t>Place a small piece of the fiber sample into each of the prepared reagents.</a:t>
            </a:r>
          </a:p>
          <a:p>
            <a:r>
              <a:rPr lang="en-IN" altLang="en-US" sz="2800"/>
              <a:t>Observe the fiber's behavior in each reagent and record your observations.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53060"/>
            <a:ext cx="11249660" cy="6422390"/>
          </a:xfrm>
        </p:spPr>
        <p:txBody>
          <a:bodyPr/>
          <a:lstStyle/>
          <a:p>
            <a:pPr marL="0" indent="0">
              <a:buNone/>
            </a:pPr>
            <a:r>
              <a:rPr lang="en-US" sz="2800"/>
              <a:t>Observations and Interpretations:</a:t>
            </a:r>
          </a:p>
          <a:p>
            <a:pPr marL="0" indent="0">
              <a:buNone/>
            </a:pPr>
            <a:r>
              <a:rPr lang="en-IN" altLang="en-US" sz="2800"/>
              <a:t>a) Water:</a:t>
            </a:r>
          </a:p>
          <a:p>
            <a:pPr marL="0" indent="0">
              <a:buNone/>
            </a:pPr>
            <a:r>
              <a:rPr lang="en-IN" altLang="en-US" sz="2800"/>
              <a:t>Natural Fibers: may be soluble in water and dissolves in water (esp. plant-source)</a:t>
            </a:r>
          </a:p>
          <a:p>
            <a:pPr marL="0" indent="0">
              <a:buNone/>
            </a:pPr>
            <a:r>
              <a:rPr lang="en-IN" altLang="en-US" sz="2800"/>
              <a:t>Synthetic Fibers:insoluble in water and will not dissolve or undergo notable changes.</a:t>
            </a:r>
          </a:p>
          <a:p>
            <a:pPr marL="0" indent="0">
              <a:buNone/>
            </a:pPr>
            <a:r>
              <a:rPr lang="en-IN" altLang="en-US" sz="2800"/>
              <a:t>b) Acetone and Chloroform:</a:t>
            </a:r>
          </a:p>
          <a:p>
            <a:pPr marL="0" indent="0">
              <a:buNone/>
            </a:pPr>
            <a:r>
              <a:rPr lang="en-IN" altLang="en-US" sz="2800"/>
              <a:t>Natural Fibers: may partially dissolve or insoluble in acetone or chloroform(cotton)</a:t>
            </a:r>
          </a:p>
          <a:p>
            <a:pPr marL="0" indent="0">
              <a:buNone/>
            </a:pPr>
            <a:r>
              <a:rPr lang="en-IN" altLang="en-US" sz="2800"/>
              <a:t>Synthetic Fibers:typically insoluble in acetone and chloroform (polyester/nylon)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22580"/>
            <a:ext cx="11168380" cy="6452235"/>
          </a:xfrm>
        </p:spPr>
        <p:txBody>
          <a:bodyPr/>
          <a:lstStyle/>
          <a:p>
            <a:pPr marL="0" indent="0">
              <a:buNone/>
            </a:pPr>
            <a:r>
              <a:rPr lang="en-IN" altLang="en-US" sz="2800"/>
              <a:t>c) Sulfuric Acid:</a:t>
            </a:r>
          </a:p>
          <a:p>
            <a:pPr marL="0" indent="0">
              <a:buNone/>
            </a:pPr>
            <a:r>
              <a:rPr lang="en-IN" altLang="en-US" sz="2800"/>
              <a:t>Natural Fibers:will char or turn dark when exposed to concentrated sulfuric acid.(sensitive)</a:t>
            </a:r>
          </a:p>
          <a:p>
            <a:pPr marL="0" indent="0">
              <a:buNone/>
            </a:pPr>
            <a:r>
              <a:rPr lang="en-IN" altLang="en-US" sz="2800"/>
              <a:t>Synthetic Fibers: donot dissolve or degrade significantly when exposed to sulfuric acid, depending on their composition.</a:t>
            </a:r>
          </a:p>
          <a:p>
            <a:pPr marL="0" indent="0">
              <a:buNone/>
            </a:pPr>
            <a:r>
              <a:rPr lang="en-IN" altLang="en-US" sz="2800"/>
              <a:t>d) Sodium Hydroxide Solution:</a:t>
            </a:r>
          </a:p>
          <a:p>
            <a:pPr marL="0" indent="0">
              <a:buNone/>
            </a:pPr>
            <a:r>
              <a:rPr lang="en-IN" altLang="en-US" sz="2800"/>
              <a:t>Natural Fibers:Cellulosic fibers donot dissolve whereas animal fibers may dissolve in a concentrated sodium hydroxide solution.</a:t>
            </a:r>
          </a:p>
          <a:p>
            <a:pPr marL="0" indent="0">
              <a:buNone/>
            </a:pPr>
            <a:r>
              <a:rPr lang="en-IN" altLang="en-US" sz="2800"/>
              <a:t>Synthetic Fibers:do not dissolve or significantly react with sodium hydroxide solution.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pic>
        <p:nvPicPr>
          <p:cNvPr id="5" name="Content Placeholder 4" descr="Solubility-of-Fibers"/>
          <p:cNvPicPr>
            <a:picLocks noGrp="1" noChangeAspect="1"/>
          </p:cNvPicPr>
          <p:nvPr>
            <p:ph sz="half" idx="1"/>
          </p:nvPr>
        </p:nvPicPr>
        <p:blipFill>
          <a:blip r:embed="rId2"/>
          <a:stretch>
            <a:fillRect/>
          </a:stretch>
        </p:blipFill>
        <p:spPr>
          <a:xfrm>
            <a:off x="609600" y="448945"/>
            <a:ext cx="11310620" cy="58039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altLang="en-US" sz="3200"/>
              <a:t>CHALLENGING YOURSELF</a:t>
            </a:r>
          </a:p>
        </p:txBody>
      </p:sp>
      <p:sp>
        <p:nvSpPr>
          <p:cNvPr id="3" name="Content Placeholder 2"/>
          <p:cNvSpPr>
            <a:spLocks noGrp="1"/>
          </p:cNvSpPr>
          <p:nvPr>
            <p:ph sz="half" idx="1"/>
          </p:nvPr>
        </p:nvSpPr>
        <p:spPr>
          <a:xfrm>
            <a:off x="609600" y="1498600"/>
            <a:ext cx="10488295" cy="5245735"/>
          </a:xfrm>
        </p:spPr>
        <p:txBody>
          <a:bodyPr/>
          <a:lstStyle/>
          <a:p>
            <a:pPr marL="0" indent="0">
              <a:buNone/>
            </a:pPr>
            <a:r>
              <a:rPr lang="en-IN" altLang="en-US" sz="2800"/>
              <a:t>1. Scenario: A forensic investigator finds a set of fibers at a crime scene. To determine the nature of the fibers, they perform a solubility test. When the fibers are immersed in water, they dissolve completely. What can be inferred about the nature of these fibers?</a:t>
            </a:r>
          </a:p>
          <a:p>
            <a:pPr marL="0" indent="0">
              <a:buNone/>
            </a:pPr>
            <a:endParaRPr lang="en-IN" altLang="en-US" sz="2800"/>
          </a:p>
          <a:p>
            <a:pPr marL="0" indent="0">
              <a:buNone/>
            </a:pPr>
            <a:r>
              <a:rPr lang="en-IN" altLang="en-US" sz="2800"/>
              <a:t>A) They are synthetic fibers.</a:t>
            </a:r>
          </a:p>
          <a:p>
            <a:pPr marL="0" indent="0">
              <a:buNone/>
            </a:pPr>
            <a:r>
              <a:rPr lang="en-IN" altLang="en-US" sz="2800"/>
              <a:t>B) They are plant-based fibers.</a:t>
            </a:r>
          </a:p>
          <a:p>
            <a:pPr marL="0" indent="0">
              <a:buNone/>
            </a:pPr>
            <a:r>
              <a:rPr lang="en-IN" altLang="en-US" sz="2800"/>
              <a:t>C) They are animal-based fibers.</a:t>
            </a:r>
          </a:p>
          <a:p>
            <a:pPr marL="0" indent="0">
              <a:buNone/>
            </a:pPr>
            <a:r>
              <a:rPr lang="en-IN" altLang="en-US" sz="2800"/>
              <a:t>D) They are mixed fibers.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433705"/>
            <a:ext cx="10559415" cy="5692775"/>
          </a:xfrm>
        </p:spPr>
        <p:txBody>
          <a:bodyPr/>
          <a:lstStyle/>
          <a:p>
            <a:pPr marL="0" indent="0">
              <a:buNone/>
            </a:pPr>
            <a:r>
              <a:rPr lang="en-IN" altLang="en-US" sz="2800"/>
              <a:t>2. Scenario: Another set of fibers is recovered from a suspicious fire incident. To identify the fibers, the forensic investigator conducts a burning test. The fibers burn quickly, release a black smoke, and leave behind a brittle ash. What type of fibers are these?</a:t>
            </a:r>
          </a:p>
          <a:p>
            <a:pPr marL="0" indent="0">
              <a:buNone/>
            </a:pPr>
            <a:endParaRPr lang="en-IN" altLang="en-US" sz="2800"/>
          </a:p>
          <a:p>
            <a:pPr marL="0" indent="0">
              <a:buNone/>
            </a:pPr>
            <a:r>
              <a:rPr lang="en-IN" altLang="en-US" sz="2800"/>
              <a:t>A) Synthetic fibers.</a:t>
            </a:r>
          </a:p>
          <a:p>
            <a:pPr marL="0" indent="0">
              <a:buNone/>
            </a:pPr>
            <a:r>
              <a:rPr lang="en-IN" altLang="en-US" sz="2800"/>
              <a:t>B) Cellulose fibers.</a:t>
            </a:r>
          </a:p>
          <a:p>
            <a:pPr marL="0" indent="0">
              <a:buNone/>
            </a:pPr>
            <a:r>
              <a:rPr lang="en-IN" altLang="en-US" sz="2800"/>
              <a:t>C) Protein fibers.</a:t>
            </a:r>
          </a:p>
          <a:p>
            <a:pPr marL="0" indent="0">
              <a:buNone/>
            </a:pPr>
            <a:r>
              <a:rPr lang="en-IN" altLang="en-US" sz="2800"/>
              <a:t>D) Mineral fibers.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46100"/>
            <a:ext cx="10833100" cy="5580380"/>
          </a:xfrm>
        </p:spPr>
        <p:txBody>
          <a:bodyPr/>
          <a:lstStyle/>
          <a:p>
            <a:pPr marL="0" indent="0">
              <a:buNone/>
            </a:pPr>
            <a:r>
              <a:rPr lang="en-IN" altLang="en-US" sz="2800"/>
              <a:t>3. Scenario: A suspect's clothing is collected as potential evidence. The forensic analyst decides to perform a combination of tests to determine the nature of the fibers. The fibers dissolve in water, burn with a steady flame, emit a smell of burning hair, and leave behind a soft, gray ash. What can be concluded about these fibers?</a:t>
            </a:r>
          </a:p>
          <a:p>
            <a:pPr marL="0" indent="0">
              <a:buNone/>
            </a:pPr>
            <a:endParaRPr lang="en-IN" altLang="en-US" sz="2800"/>
          </a:p>
          <a:p>
            <a:pPr marL="0" indent="0">
              <a:buNone/>
            </a:pPr>
            <a:r>
              <a:rPr lang="en-IN" altLang="en-US" sz="2800"/>
              <a:t>A) They are plant-based fibers.</a:t>
            </a:r>
          </a:p>
          <a:p>
            <a:pPr marL="0" indent="0">
              <a:buNone/>
            </a:pPr>
            <a:r>
              <a:rPr lang="en-IN" altLang="en-US" sz="2800"/>
              <a:t>B) They are animal-based fibers.</a:t>
            </a:r>
          </a:p>
          <a:p>
            <a:pPr marL="0" indent="0">
              <a:buNone/>
            </a:pPr>
            <a:r>
              <a:rPr lang="en-IN" altLang="en-US" sz="2800"/>
              <a:t>C) They are synthetic fibers.</a:t>
            </a:r>
          </a:p>
          <a:p>
            <a:pPr marL="0" indent="0">
              <a:buNone/>
            </a:pPr>
            <a:r>
              <a:rPr lang="en-IN" altLang="en-US" sz="2800"/>
              <a:t>D) They are mixed fibers.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25145"/>
            <a:ext cx="10376535" cy="5601335"/>
          </a:xfrm>
        </p:spPr>
        <p:txBody>
          <a:bodyPr/>
          <a:lstStyle/>
          <a:p>
            <a:pPr marL="0" indent="0">
              <a:buNone/>
            </a:pPr>
            <a:r>
              <a:rPr lang="en-IN" altLang="en-US" sz="2800"/>
              <a:t>4. </a:t>
            </a:r>
            <a:r>
              <a:rPr lang="en-US" sz="2800"/>
              <a:t>Puzzle: Unscramble the letters to form a keyword.</a:t>
            </a:r>
          </a:p>
          <a:p>
            <a:pPr marL="0" indent="0">
              <a:buNone/>
            </a:pPr>
            <a:r>
              <a:rPr lang="en-IN" altLang="en-US" sz="2800"/>
              <a:t>                </a:t>
            </a:r>
            <a:r>
              <a:rPr lang="en-US" sz="2800"/>
              <a:t>L I B I T O U S L Y</a:t>
            </a:r>
          </a:p>
          <a:p>
            <a:pPr marL="0" indent="0">
              <a:buNone/>
            </a:pPr>
            <a:endParaRPr lang="en-US" sz="2800">
              <a:sym typeface="+mn-ea"/>
            </a:endParaRPr>
          </a:p>
          <a:p>
            <a:pPr marL="0" indent="0">
              <a:buNone/>
            </a:pPr>
            <a:r>
              <a:rPr lang="en-US" sz="2800">
                <a:sym typeface="+mn-ea"/>
              </a:rPr>
              <a:t>Clue: "A test to determine if a fiber dissolves in a particular solvent."</a:t>
            </a:r>
            <a:endParaRPr lang="en-US" sz="2800"/>
          </a:p>
          <a:p>
            <a:pPr marL="0" indent="0">
              <a:buNone/>
            </a:pPr>
            <a:endParaRPr lang="en-US" sz="2800"/>
          </a:p>
          <a:p>
            <a:pPr marL="0" indent="0">
              <a:buNone/>
            </a:pPr>
            <a:r>
              <a:rPr lang="en-IN" altLang="en-US" sz="2800"/>
              <a:t>5. Puzzle: Rearrange the letters to reveal a keyword.</a:t>
            </a:r>
          </a:p>
          <a:p>
            <a:pPr marL="0" indent="0">
              <a:buNone/>
            </a:pPr>
            <a:r>
              <a:rPr lang="en-IN" altLang="en-US" sz="2800"/>
              <a:t>                     T R E H A S</a:t>
            </a:r>
          </a:p>
          <a:p>
            <a:pPr marL="0" indent="0">
              <a:buNone/>
            </a:pPr>
            <a:endParaRPr lang="en-IN" altLang="en-US" sz="2800"/>
          </a:p>
          <a:p>
            <a:pPr marL="0" indent="0">
              <a:buNone/>
            </a:pPr>
            <a:r>
              <a:rPr lang="en-IN" altLang="en-US" sz="2800">
                <a:sym typeface="+mn-ea"/>
              </a:rPr>
              <a:t>Clue: "A method of identifying fibers by observing their behavior when subjected to flame."</a:t>
            </a:r>
            <a:endParaRPr lang="en-I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CLASSIFICATION</a:t>
            </a:r>
          </a:p>
        </p:txBody>
      </p:sp>
      <p:sp>
        <p:nvSpPr>
          <p:cNvPr id="3" name="Content Placeholder 2"/>
          <p:cNvSpPr>
            <a:spLocks noGrp="1"/>
          </p:cNvSpPr>
          <p:nvPr>
            <p:ph idx="1"/>
          </p:nvPr>
        </p:nvSpPr>
        <p:spPr>
          <a:xfrm>
            <a:off x="609600" y="1239520"/>
            <a:ext cx="10972800" cy="5509260"/>
          </a:xfrm>
        </p:spPr>
        <p:txBody>
          <a:bodyPr/>
          <a:lstStyle/>
          <a:p>
            <a:r>
              <a:rPr lang="en-US" sz="2800" b="1"/>
              <a:t>Natural Fibers</a:t>
            </a:r>
            <a:r>
              <a:rPr lang="en-US" sz="2800"/>
              <a:t>: obtained from plants, animals, or mineral sources. </a:t>
            </a:r>
          </a:p>
          <a:p>
            <a:pPr>
              <a:buFont typeface="Wingdings" panose="05000000000000000000" charset="0"/>
              <a:buChar char="§"/>
            </a:pPr>
            <a:r>
              <a:rPr lang="en-US" sz="2800" b="1"/>
              <a:t>Plant-Based Natural Fibers</a:t>
            </a:r>
          </a:p>
          <a:p>
            <a:pPr marL="0" indent="0">
              <a:buFont typeface="Wingdings" panose="05000000000000000000" charset="0"/>
              <a:buNone/>
            </a:pPr>
            <a:r>
              <a:rPr lang="en-US" sz="2800"/>
              <a:t>1. Cotton: Derived from the cotton plant's seed fibers (softness and absorbency)</a:t>
            </a:r>
          </a:p>
          <a:p>
            <a:pPr marL="0" indent="0">
              <a:buFont typeface="Wingdings" panose="05000000000000000000" charset="0"/>
              <a:buNone/>
            </a:pPr>
            <a:r>
              <a:rPr lang="en-US" sz="2800"/>
              <a:t>2. Flax (Linen): Extracted from the flax plant's stem (durable, breathable)</a:t>
            </a:r>
          </a:p>
          <a:p>
            <a:pPr>
              <a:buFont typeface="Wingdings" panose="05000000000000000000" charset="0"/>
              <a:buChar char="§"/>
            </a:pPr>
            <a:r>
              <a:rPr lang="en-US" sz="2800" b="1"/>
              <a:t>Animal-Based Natural Fibers:</a:t>
            </a:r>
          </a:p>
          <a:p>
            <a:pPr marL="0" indent="0">
              <a:buFont typeface="Wingdings" panose="05000000000000000000" charset="0"/>
              <a:buNone/>
            </a:pPr>
            <a:r>
              <a:rPr lang="en-US" sz="2800"/>
              <a:t>1. Wool: Obtained from the fleece of sheep (warmth, moisture-wicking properties, and elasticity)</a:t>
            </a:r>
          </a:p>
          <a:p>
            <a:pPr marL="0" indent="0">
              <a:buFont typeface="Wingdings" panose="05000000000000000000" charset="0"/>
              <a:buNone/>
            </a:pPr>
            <a:r>
              <a:rPr lang="en-US" sz="2800"/>
              <a:t>2. Silk: Produced by silkworms (luxurious feel, strength, and natural sheen)</a:t>
            </a:r>
          </a:p>
          <a:p>
            <a:pPr marL="0" indent="0">
              <a:buNone/>
            </a:pPr>
            <a:endParaRPr 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3505"/>
            <a:ext cx="10972800" cy="989965"/>
          </a:xfrm>
        </p:spPr>
        <p:txBody>
          <a:bodyPr/>
          <a:lstStyle/>
          <a:p>
            <a:r>
              <a:rPr lang="en-US"/>
              <a:t>2. </a:t>
            </a:r>
            <a:r>
              <a:rPr lang="en-IN" altLang="en-US"/>
              <a:t>FIBER CHARACTERISTICS</a:t>
            </a:r>
          </a:p>
        </p:txBody>
      </p:sp>
      <p:sp>
        <p:nvSpPr>
          <p:cNvPr id="3" name="Content Placeholder 2"/>
          <p:cNvSpPr>
            <a:spLocks noGrp="1"/>
          </p:cNvSpPr>
          <p:nvPr>
            <p:ph sz="half" idx="1"/>
          </p:nvPr>
        </p:nvSpPr>
        <p:spPr>
          <a:xfrm>
            <a:off x="609600" y="1093470"/>
            <a:ext cx="11126470" cy="5579745"/>
          </a:xfrm>
        </p:spPr>
        <p:txBody>
          <a:bodyPr/>
          <a:lstStyle/>
          <a:p>
            <a:r>
              <a:rPr lang="en-US" b="1"/>
              <a:t>Fibre diameter</a:t>
            </a:r>
          </a:p>
          <a:p>
            <a:pPr>
              <a:buFont typeface="Wingdings" panose="05000000000000000000" charset="0"/>
              <a:buChar char="§"/>
            </a:pPr>
            <a:r>
              <a:rPr lang="en-US" sz="2800"/>
              <a:t>Fib</a:t>
            </a:r>
            <a:r>
              <a:rPr lang="en-IN" altLang="en-US" sz="2800"/>
              <a:t>er</a:t>
            </a:r>
            <a:r>
              <a:rPr lang="en-US" sz="2800"/>
              <a:t>s vary in size (10-50 micrometers)</a:t>
            </a:r>
          </a:p>
          <a:p>
            <a:pPr>
              <a:buFont typeface="Wingdings" panose="05000000000000000000" charset="0"/>
              <a:buChar char="§"/>
            </a:pPr>
            <a:r>
              <a:rPr lang="en-US" sz="2800"/>
              <a:t>softer material- smallest fibre, durable materials- largest fibre</a:t>
            </a:r>
          </a:p>
          <a:p>
            <a:pPr>
              <a:buFont typeface="Wingdings" panose="05000000000000000000" charset="0"/>
              <a:buChar char="§"/>
            </a:pPr>
            <a:r>
              <a:rPr lang="en-US" sz="2800"/>
              <a:t>size of the fibre can tell its origin</a:t>
            </a:r>
          </a:p>
          <a:p>
            <a:pPr marL="0" indent="0">
              <a:buFont typeface="Wingdings" panose="05000000000000000000" charset="0"/>
              <a:buNone/>
            </a:pPr>
            <a:endParaRPr lang="en-US" sz="2800"/>
          </a:p>
          <a:p>
            <a:r>
              <a:rPr lang="en-US" b="1"/>
              <a:t>Fibre cross-section</a:t>
            </a:r>
          </a:p>
          <a:p>
            <a:pPr>
              <a:buFont typeface="Wingdings" panose="05000000000000000000" charset="0"/>
              <a:buChar char="§"/>
            </a:pPr>
            <a:r>
              <a:rPr lang="en-US" sz="2800"/>
              <a:t>it is the cross section that varies with the type</a:t>
            </a:r>
          </a:p>
          <a:p>
            <a:pPr>
              <a:buFont typeface="Wingdings" panose="05000000000000000000" charset="0"/>
              <a:buChar char="§"/>
            </a:pPr>
            <a:r>
              <a:rPr lang="en-US" sz="2800"/>
              <a:t>Natural fibre from plant an</a:t>
            </a:r>
            <a:r>
              <a:rPr lang="en-IN" altLang="en-US" sz="2800"/>
              <a:t>d</a:t>
            </a:r>
            <a:r>
              <a:rPr lang="en-US" sz="2800"/>
              <a:t> animal source- rough at edge</a:t>
            </a:r>
          </a:p>
          <a:p>
            <a:pPr>
              <a:buFont typeface="Wingdings" panose="05000000000000000000" charset="0"/>
              <a:buChar char="§"/>
            </a:pPr>
            <a:r>
              <a:rPr lang="en-US" sz="2800" b="1"/>
              <a:t>Microtome</a:t>
            </a:r>
            <a:r>
              <a:rPr lang="en-US" sz="2800"/>
              <a:t>- used to make cross section</a:t>
            </a:r>
          </a:p>
          <a:p>
            <a:pPr>
              <a:buFont typeface="Wingdings" panose="05000000000000000000" charset="0"/>
              <a:buChar char="§"/>
            </a:pPr>
            <a:endParaRPr lang="en-US"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pic>
        <p:nvPicPr>
          <p:cNvPr id="7" name="Content Placeholder 6" descr="4.maZoJNOLPt4IdlwiT2Pw"/>
          <p:cNvPicPr>
            <a:picLocks noGrp="1" noChangeAspect="1"/>
          </p:cNvPicPr>
          <p:nvPr>
            <p:ph sz="half" idx="1"/>
          </p:nvPr>
        </p:nvPicPr>
        <p:blipFill>
          <a:blip r:embed="rId2"/>
          <a:srcRect b="6302"/>
          <a:stretch>
            <a:fillRect/>
          </a:stretch>
        </p:blipFill>
        <p:spPr>
          <a:xfrm>
            <a:off x="2629535" y="955040"/>
            <a:ext cx="6881495" cy="4975860"/>
          </a:xfrm>
          <a:prstGeom prst="rect">
            <a:avLst/>
          </a:prstGeom>
        </p:spPr>
      </p:pic>
      <p:sp>
        <p:nvSpPr>
          <p:cNvPr id="8" name="Text Box 7"/>
          <p:cNvSpPr txBox="1"/>
          <p:nvPr/>
        </p:nvSpPr>
        <p:spPr>
          <a:xfrm>
            <a:off x="3152775" y="6126480"/>
            <a:ext cx="6099175" cy="368300"/>
          </a:xfrm>
          <a:prstGeom prst="rect">
            <a:avLst/>
          </a:prstGeom>
          <a:noFill/>
        </p:spPr>
        <p:txBody>
          <a:bodyPr wrap="square" rtlCol="0">
            <a:spAutoFit/>
          </a:bodyPr>
          <a:lstStyle/>
          <a:p>
            <a:r>
              <a:rPr lang="en-US"/>
              <a:t>Microscopic view of various cross section of fibres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53060"/>
            <a:ext cx="10549255" cy="5773420"/>
          </a:xfrm>
        </p:spPr>
        <p:txBody>
          <a:bodyPr/>
          <a:lstStyle/>
          <a:p>
            <a:r>
              <a:rPr lang="en-US" b="1"/>
              <a:t>Fibre number</a:t>
            </a:r>
          </a:p>
          <a:p>
            <a:pPr>
              <a:buFont typeface="Wingdings" panose="05000000000000000000" charset="0"/>
              <a:buChar char="§"/>
            </a:pPr>
            <a:r>
              <a:rPr lang="en-IN" altLang="en-US" sz="2800"/>
              <a:t>Identifying the number of fibres on the clothing of a victim as matching the clothing of the suspect is important in determining the actual physical contact.</a:t>
            </a:r>
          </a:p>
          <a:p>
            <a:pPr>
              <a:buFont typeface="Wingdings" panose="05000000000000000000" charset="0"/>
              <a:buChar char="§"/>
            </a:pPr>
            <a:r>
              <a:rPr lang="en-IN" altLang="en-US" sz="2800"/>
              <a:t>greater the number of fibres; it is more likely that contact actually occurred between these individuals.</a:t>
            </a:r>
          </a:p>
          <a:p>
            <a:r>
              <a:rPr lang="en-IN" altLang="en-US" sz="2800" b="1"/>
              <a:t>Fibre color</a:t>
            </a:r>
          </a:p>
          <a:p>
            <a:pPr>
              <a:buFont typeface="Wingdings" panose="05000000000000000000" charset="0"/>
              <a:buChar char="§"/>
            </a:pPr>
            <a:r>
              <a:rPr lang="en-IN" altLang="en-US" sz="2800"/>
              <a:t>Often dyes are used to give colors. </a:t>
            </a:r>
          </a:p>
          <a:p>
            <a:pPr>
              <a:buFont typeface="Wingdings" panose="05000000000000000000" charset="0"/>
              <a:buChar char="§"/>
            </a:pPr>
            <a:r>
              <a:rPr lang="en-IN" altLang="en-US" sz="2800"/>
              <a:t>Individual fibers </a:t>
            </a:r>
            <a:r>
              <a:rPr lang="en-IN" altLang="en-US" sz="2800">
                <a:highlight>
                  <a:srgbClr val="800000"/>
                </a:highlight>
              </a:rPr>
              <a:t>    </a:t>
            </a:r>
            <a:r>
              <a:rPr lang="en-IN" altLang="en-US" sz="2800"/>
              <a:t> Yarns</a:t>
            </a:r>
            <a:r>
              <a:rPr lang="en-IN" altLang="en-US" sz="2800">
                <a:highlight>
                  <a:srgbClr val="800000"/>
                </a:highlight>
              </a:rPr>
              <a:t>    </a:t>
            </a:r>
            <a:r>
              <a:rPr lang="en-IN" altLang="en-US" sz="2800"/>
              <a:t> Fabric</a:t>
            </a:r>
          </a:p>
          <a:p>
            <a:pPr>
              <a:buFont typeface="Wingdings" panose="05000000000000000000" charset="0"/>
              <a:buChar char="§"/>
            </a:pPr>
            <a:r>
              <a:rPr lang="en-IN" altLang="en-US" sz="2800"/>
              <a:t>Color fading and discoloration can also lend increased value to a fabric association</a:t>
            </a:r>
          </a:p>
        </p:txBody>
      </p:sp>
      <p:cxnSp>
        <p:nvCxnSpPr>
          <p:cNvPr id="5" name="Straight Arrow Connector 4"/>
          <p:cNvCxnSpPr/>
          <p:nvPr/>
        </p:nvCxnSpPr>
        <p:spPr>
          <a:xfrm flipV="1">
            <a:off x="3589655" y="4554220"/>
            <a:ext cx="35560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5060950" y="4544060"/>
            <a:ext cx="375285"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93700"/>
            <a:ext cx="10854055" cy="5732780"/>
          </a:xfrm>
        </p:spPr>
        <p:txBody>
          <a:bodyPr/>
          <a:lstStyle/>
          <a:p>
            <a:r>
              <a:rPr lang="en-IN" altLang="en-US"/>
              <a:t>Fiber Location</a:t>
            </a:r>
          </a:p>
          <a:p>
            <a:pPr>
              <a:buFont typeface="Wingdings" panose="05000000000000000000" charset="0"/>
              <a:buChar char="§"/>
            </a:pPr>
            <a:r>
              <a:rPr lang="en-IN" altLang="en-US"/>
              <a:t>The location of fibres on different areas of the body or specific items at the crime scene influences the significance of fibre association.</a:t>
            </a:r>
          </a:p>
          <a:p>
            <a:pPr marL="0" indent="0">
              <a:buFont typeface="Wingdings" panose="05000000000000000000" charset="0"/>
              <a:buNone/>
            </a:pPr>
            <a:endParaRPr lang="en-I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17"/>
            <a:ext cx="10972800" cy="1143000"/>
          </a:xfrm>
        </p:spPr>
        <p:txBody>
          <a:bodyPr/>
          <a:lstStyle/>
          <a:p>
            <a:r>
              <a:rPr lang="en-IN" altLang="en-US"/>
              <a:t>3. MICROSCOPIC EXAMINATION</a:t>
            </a:r>
          </a:p>
        </p:txBody>
      </p:sp>
      <p:sp>
        <p:nvSpPr>
          <p:cNvPr id="3" name="Content Placeholder 2"/>
          <p:cNvSpPr>
            <a:spLocks noGrp="1"/>
          </p:cNvSpPr>
          <p:nvPr>
            <p:ph sz="half" idx="1"/>
          </p:nvPr>
        </p:nvSpPr>
        <p:spPr>
          <a:xfrm>
            <a:off x="184150" y="971550"/>
            <a:ext cx="11765915" cy="5885815"/>
          </a:xfrm>
        </p:spPr>
        <p:txBody>
          <a:bodyPr/>
          <a:lstStyle/>
          <a:p>
            <a:r>
              <a:rPr lang="en-IN" altLang="en-US" sz="2800" b="1"/>
              <a:t>SCANNING ELECTRON MICROSCOPY</a:t>
            </a:r>
          </a:p>
          <a:p>
            <a:pPr>
              <a:buFont typeface="Wingdings" panose="05000000000000000000" charset="0"/>
              <a:buChar char="§"/>
            </a:pPr>
            <a:r>
              <a:rPr lang="en-IN" altLang="en-US" sz="2800"/>
              <a:t>a method of photography which requires an instrument called scanning electron microscope.</a:t>
            </a:r>
          </a:p>
          <a:p>
            <a:pPr>
              <a:buFont typeface="Wingdings" panose="05000000000000000000" charset="0"/>
              <a:buChar char="§"/>
            </a:pPr>
            <a:r>
              <a:rPr lang="en-IN" altLang="en-US" sz="2800"/>
              <a:t> uses electrons to form an image.</a:t>
            </a:r>
          </a:p>
          <a:p>
            <a:pPr>
              <a:buFont typeface="Wingdings" panose="05000000000000000000" charset="0"/>
              <a:buChar char="§"/>
            </a:pPr>
            <a:r>
              <a:rPr lang="en-IN" altLang="en-US" sz="2800"/>
              <a:t>allows a large amount of sample to be in focus at one time.</a:t>
            </a:r>
          </a:p>
          <a:p>
            <a:pPr>
              <a:buFont typeface="Wingdings" panose="05000000000000000000" charset="0"/>
              <a:buChar char="§"/>
            </a:pPr>
            <a:r>
              <a:rPr lang="en-IN" altLang="en-US" sz="2800"/>
              <a:t>information on morphology, structure &amp; composition</a:t>
            </a:r>
          </a:p>
          <a:p>
            <a:pPr marL="0" indent="0">
              <a:buFont typeface="Wingdings" panose="05000000000000000000" charset="0"/>
              <a:buNone/>
            </a:pPr>
            <a:endParaRPr lang="en-IN" altLang="en-US" sz="2800"/>
          </a:p>
          <a:p>
            <a:pPr marL="0" indent="0">
              <a:buFont typeface="Wingdings" panose="05000000000000000000" charset="0"/>
              <a:buNone/>
            </a:pPr>
            <a:r>
              <a:rPr lang="en-IN" altLang="en-US" sz="2800"/>
              <a:t>PROCEDURE</a:t>
            </a:r>
          </a:p>
          <a:p>
            <a:pPr marL="0" indent="0">
              <a:buFont typeface="Wingdings" panose="05000000000000000000" charset="0"/>
              <a:buNone/>
            </a:pPr>
            <a:r>
              <a:rPr lang="en-IN" altLang="en-US" sz="2800"/>
              <a:t>1. Sample Preparation:</a:t>
            </a:r>
          </a:p>
          <a:p>
            <a:r>
              <a:rPr lang="en-IN" altLang="en-US" sz="2800"/>
              <a:t>mount the fiber on sample holder using conductive adhesive</a:t>
            </a:r>
          </a:p>
          <a:p>
            <a:r>
              <a:rPr lang="en-IN" altLang="en-US" sz="2800"/>
              <a:t>coat fibers with thin layer of conductive material (Au/ C)</a:t>
            </a:r>
          </a:p>
          <a:p>
            <a:endParaRPr lang="en-IN" altLang="en-US" sz="2800"/>
          </a:p>
          <a:p>
            <a:endParaRPr lang="en-IN" alt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3990" y="424180"/>
            <a:ext cx="11918315" cy="6300470"/>
          </a:xfrm>
        </p:spPr>
        <p:txBody>
          <a:bodyPr/>
          <a:lstStyle/>
          <a:p>
            <a:pPr marL="0" indent="0">
              <a:buNone/>
            </a:pPr>
            <a:r>
              <a:rPr lang="en-IN" altLang="en-US" sz="2800"/>
              <a:t>2. Sample Loading:</a:t>
            </a:r>
          </a:p>
          <a:p>
            <a:r>
              <a:rPr lang="en-IN" altLang="en-US" sz="2800"/>
              <a:t>sample holder loaded into SEM chamber</a:t>
            </a:r>
          </a:p>
          <a:p>
            <a:r>
              <a:rPr lang="en-IN" altLang="en-US" sz="2800"/>
              <a:t>operates in vacuum environment</a:t>
            </a:r>
          </a:p>
          <a:p>
            <a:pPr marL="0" indent="0">
              <a:buNone/>
            </a:pPr>
            <a:r>
              <a:rPr lang="en-IN" altLang="en-US" sz="2800"/>
              <a:t>3. Instrument Set-up</a:t>
            </a:r>
          </a:p>
          <a:p>
            <a:r>
              <a:rPr lang="en-IN" altLang="en-US" sz="2800"/>
              <a:t>set the operating parameters ( accelerating voltage,working distance, magnification)</a:t>
            </a:r>
          </a:p>
          <a:p>
            <a:r>
              <a:rPr lang="en-IN" altLang="en-US" sz="2800"/>
              <a:t>Choose secondary electron/ backscattered electron imaging mode.</a:t>
            </a:r>
          </a:p>
          <a:p>
            <a:pPr marL="0" indent="0">
              <a:buNone/>
            </a:pPr>
            <a:r>
              <a:rPr lang="en-IN" altLang="en-US" sz="2800"/>
              <a:t>4. Imaging:</a:t>
            </a:r>
          </a:p>
          <a:p>
            <a:r>
              <a:rPr lang="en-IN" altLang="en-US" sz="2800"/>
              <a:t>SE mode: electron beam scan the sample surface and electron from the surface detected to create image</a:t>
            </a:r>
          </a:p>
          <a:p>
            <a:r>
              <a:rPr lang="en-IN" altLang="en-US" sz="2800">
                <a:sym typeface="+mn-ea"/>
              </a:rPr>
              <a:t>BSE- higher energy is gathered to get information on fiber composition</a:t>
            </a:r>
            <a:endParaRPr lang="en-IN" altLang="en-US" sz="2800"/>
          </a:p>
          <a:p>
            <a:endParaRPr lang="en-IN" altLang="en-US" sz="2800"/>
          </a:p>
          <a:p>
            <a:pPr marL="0" indent="0">
              <a:buNone/>
            </a:pPr>
            <a:endParaRPr lang="en-IN" altLang="en-US" sz="2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251460"/>
            <a:ext cx="11147425" cy="5875020"/>
          </a:xfrm>
        </p:spPr>
        <p:txBody>
          <a:bodyPr/>
          <a:lstStyle/>
          <a:p>
            <a:pPr marL="0" indent="0">
              <a:buNone/>
            </a:pPr>
            <a:r>
              <a:rPr lang="en-IN" altLang="en-US" sz="2800"/>
              <a:t>5. Adjustment &amp; Navigation:</a:t>
            </a:r>
          </a:p>
          <a:p>
            <a:r>
              <a:rPr lang="en-IN" altLang="en-US" sz="2800"/>
              <a:t>Adjust focus, brightness, contrast</a:t>
            </a:r>
          </a:p>
          <a:p>
            <a:r>
              <a:rPr lang="en-IN" altLang="en-US" sz="2800"/>
              <a:t>Navigate the sample surface to locate the area of interest for analysis</a:t>
            </a:r>
          </a:p>
          <a:p>
            <a:pPr marL="0" indent="0">
              <a:buNone/>
            </a:pPr>
            <a:r>
              <a:rPr lang="en-IN" altLang="en-US" sz="2800"/>
              <a:t>6. Capturing Image:</a:t>
            </a:r>
          </a:p>
          <a:p>
            <a:r>
              <a:rPr lang="en-IN" altLang="en-US" sz="2800"/>
              <a:t>Capture high-resolution image</a:t>
            </a:r>
          </a:p>
          <a:p>
            <a:r>
              <a:rPr lang="en-IN" altLang="en-US" sz="2800"/>
              <a:t>reveals the surface morphology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3515" y="575945"/>
            <a:ext cx="11816080" cy="6098540"/>
          </a:xfrm>
        </p:spPr>
        <p:txBody>
          <a:bodyPr/>
          <a:lstStyle/>
          <a:p>
            <a:r>
              <a:rPr lang="en-IN" altLang="en-US" b="1">
                <a:sym typeface="+mn-ea"/>
              </a:rPr>
              <a:t>ATOMIC FORCE MICROSCOPY</a:t>
            </a:r>
            <a:endParaRPr lang="en-IN" altLang="en-US" b="1"/>
          </a:p>
          <a:p>
            <a:pPr>
              <a:buFont typeface="Wingdings" panose="05000000000000000000" charset="0"/>
              <a:buChar char="§"/>
            </a:pPr>
            <a:r>
              <a:rPr lang="en-IN" altLang="en-US" sz="2800">
                <a:sym typeface="+mn-ea"/>
              </a:rPr>
              <a:t>carried out using an atomic force microscope. </a:t>
            </a:r>
            <a:endParaRPr lang="en-IN" altLang="en-US" sz="2800"/>
          </a:p>
          <a:p>
            <a:pPr>
              <a:buFont typeface="Wingdings" panose="05000000000000000000" charset="0"/>
              <a:buChar char="§"/>
            </a:pPr>
            <a:r>
              <a:rPr lang="en-IN" altLang="en-US" sz="2800">
                <a:sym typeface="+mn-ea"/>
              </a:rPr>
              <a:t>analyze and characterize samples at the microscopic level.</a:t>
            </a:r>
            <a:endParaRPr lang="en-IN" altLang="en-US" sz="2800"/>
          </a:p>
          <a:p>
            <a:pPr>
              <a:buFont typeface="Wingdings" panose="05000000000000000000" charset="0"/>
              <a:buChar char="§"/>
            </a:pPr>
            <a:r>
              <a:rPr lang="en-IN" altLang="en-US" sz="2800">
                <a:sym typeface="+mn-ea"/>
              </a:rPr>
              <a:t>looks at the surface characteristics with very accurate resolution ranging from 100 micrometers to even less than 1 micrometer.</a:t>
            </a:r>
          </a:p>
          <a:p>
            <a:pPr>
              <a:buFont typeface="Wingdings" panose="05000000000000000000" charset="0"/>
              <a:buChar char="§"/>
            </a:pPr>
            <a:endParaRPr lang="en-IN" altLang="en-US" sz="2800">
              <a:sym typeface="+mn-ea"/>
            </a:endParaRPr>
          </a:p>
          <a:p>
            <a:pPr marL="0" indent="0">
              <a:buFont typeface="Wingdings" panose="05000000000000000000" charset="0"/>
              <a:buNone/>
            </a:pPr>
            <a:r>
              <a:rPr lang="en-IN" altLang="en-US" sz="2800">
                <a:sym typeface="+mn-ea"/>
              </a:rPr>
              <a:t>PROCEDURE</a:t>
            </a:r>
          </a:p>
          <a:p>
            <a:pPr marL="0" indent="0">
              <a:buFont typeface="Wingdings" panose="05000000000000000000" charset="0"/>
              <a:buNone/>
            </a:pPr>
            <a:r>
              <a:rPr lang="en-IN" altLang="en-US" sz="2800">
                <a:sym typeface="+mn-ea"/>
              </a:rPr>
              <a:t>1. Sample Preparation:</a:t>
            </a:r>
          </a:p>
          <a:p>
            <a:r>
              <a:rPr lang="en-IN" altLang="en-US" sz="2800">
                <a:sym typeface="+mn-ea"/>
              </a:rPr>
              <a:t>Sample should be thin for the AFM tip to interact with the surface.</a:t>
            </a:r>
          </a:p>
          <a:p>
            <a:pPr marL="0" indent="0">
              <a:buNone/>
            </a:pPr>
            <a:r>
              <a:rPr lang="en-IN" altLang="en-US" sz="2800">
                <a:sym typeface="+mn-ea"/>
              </a:rPr>
              <a:t>2. Mounting sample:</a:t>
            </a:r>
          </a:p>
          <a:p>
            <a:r>
              <a:rPr lang="en-IN" altLang="en-US" sz="2800">
                <a:sym typeface="+mn-ea"/>
              </a:rPr>
              <a:t>Prepared sample mounted on AFM stage</a:t>
            </a:r>
          </a:p>
          <a:p>
            <a:pPr>
              <a:buFont typeface="Wingdings" panose="05000000000000000000" charset="0"/>
              <a:buChar char="§"/>
            </a:pPr>
            <a:endParaRPr lang="en-IN" altLang="en-US" sz="2800"/>
          </a:p>
          <a:p>
            <a:endParaRPr 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3995" y="80010"/>
            <a:ext cx="11786235" cy="6594475"/>
          </a:xfrm>
        </p:spPr>
        <p:txBody>
          <a:bodyPr/>
          <a:lstStyle/>
          <a:p>
            <a:pPr marL="0" indent="0">
              <a:buNone/>
            </a:pPr>
            <a:r>
              <a:rPr lang="en-IN" altLang="en-US" sz="2800"/>
              <a:t>3. Cantilever and Tip Assembly:</a:t>
            </a:r>
          </a:p>
          <a:p>
            <a:r>
              <a:rPr lang="en-IN" altLang="en-US" sz="2800"/>
              <a:t>uses a tiny cantilever with sharp tip at end</a:t>
            </a:r>
          </a:p>
          <a:p>
            <a:r>
              <a:rPr lang="en-IN" altLang="en-US" sz="2800"/>
              <a:t>for probing the surface of the fiber</a:t>
            </a:r>
          </a:p>
          <a:p>
            <a:r>
              <a:rPr lang="en-IN" altLang="en-US" sz="2800"/>
              <a:t>Tip brought close to sample surface </a:t>
            </a:r>
          </a:p>
          <a:p>
            <a:r>
              <a:rPr lang="en-IN" altLang="en-US" sz="2800"/>
              <a:t>Measures the deflection of cantilever when it interact with the forces between tip and sample</a:t>
            </a:r>
          </a:p>
          <a:p>
            <a:pPr marL="0" indent="0">
              <a:buNone/>
            </a:pPr>
            <a:r>
              <a:rPr lang="en-IN" altLang="en-US" sz="2800"/>
              <a:t>4. Scanning:</a:t>
            </a:r>
          </a:p>
          <a:p>
            <a:r>
              <a:rPr lang="en-IN" altLang="en-US" sz="2800"/>
              <a:t>Tip scanned across sample surface (constant force/ distance between tip &amp; sample)</a:t>
            </a:r>
          </a:p>
          <a:p>
            <a:r>
              <a:rPr lang="en-IN" altLang="en-US" sz="2800"/>
              <a:t>Interaction generate data which is used to create image</a:t>
            </a:r>
          </a:p>
          <a:p>
            <a:pPr marL="0" indent="0">
              <a:buNone/>
            </a:pPr>
            <a:r>
              <a:rPr lang="en-IN" altLang="en-US" sz="2800"/>
              <a:t>5. Data Collection:</a:t>
            </a:r>
          </a:p>
          <a:p>
            <a:r>
              <a:rPr lang="en-IN" altLang="en-US" sz="2800"/>
              <a:t>As tip scans, system measures variation in height &amp; force</a:t>
            </a:r>
          </a:p>
          <a:p>
            <a:r>
              <a:rPr lang="en-IN" altLang="en-US" sz="2800"/>
              <a:t>Data collected and used to create topographical map of fiber’s surface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02260"/>
            <a:ext cx="11117580" cy="5824220"/>
          </a:xfrm>
        </p:spPr>
        <p:txBody>
          <a:bodyPr/>
          <a:lstStyle/>
          <a:p>
            <a:pPr marL="0" indent="0">
              <a:buNone/>
            </a:pPr>
            <a:r>
              <a:rPr lang="en-IN" altLang="en-US" sz="2800"/>
              <a:t>6. Image generation:</a:t>
            </a:r>
          </a:p>
          <a:p>
            <a:r>
              <a:rPr lang="en-IN" altLang="en-US" sz="2800"/>
              <a:t>Collected data processed to create image</a:t>
            </a:r>
          </a:p>
          <a:p>
            <a:r>
              <a:rPr lang="en-IN" altLang="en-US" sz="2800"/>
              <a:t>Reveals fiber structure at nanoscale resolution</a:t>
            </a:r>
          </a:p>
          <a:p>
            <a:pPr marL="0" indent="0">
              <a:buNone/>
            </a:pPr>
            <a:endParaRPr lang="en-I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85115"/>
            <a:ext cx="10972800" cy="5841365"/>
          </a:xfrm>
        </p:spPr>
        <p:txBody>
          <a:bodyPr/>
          <a:lstStyle/>
          <a:p>
            <a:pPr>
              <a:buFont typeface="Wingdings" panose="05000000000000000000" charset="0"/>
              <a:buChar char="§"/>
            </a:pPr>
            <a:r>
              <a:rPr lang="en-US" sz="2800" b="1"/>
              <a:t>Mineral-Based Natural Fibers:</a:t>
            </a:r>
          </a:p>
          <a:p>
            <a:pPr marL="0" indent="0">
              <a:buNone/>
            </a:pPr>
            <a:r>
              <a:rPr lang="en-US" sz="2800"/>
              <a:t>1. Asbestos: Although banned in many countries due to health risks, asbestos was historically used for its fire-resistant properties.</a:t>
            </a:r>
          </a:p>
          <a:p>
            <a:r>
              <a:rPr lang="en-US" sz="2800" b="1"/>
              <a:t>Synthetic Fibers</a:t>
            </a:r>
            <a:r>
              <a:rPr lang="en-US" sz="2800"/>
              <a:t>:manufactured from chemical compounds </a:t>
            </a:r>
          </a:p>
          <a:p>
            <a:pPr marL="0" indent="0">
              <a:buNone/>
            </a:pPr>
            <a:r>
              <a:rPr lang="en-US" sz="2800"/>
              <a:t>-offer various desirable properties such as durability, wrinkle resistance, and color retention.</a:t>
            </a:r>
          </a:p>
          <a:p>
            <a:pPr>
              <a:buFont typeface="Wingdings" panose="05000000000000000000" charset="0"/>
              <a:buChar char="§"/>
            </a:pPr>
            <a:r>
              <a:rPr lang="en-US" sz="2800" b="1"/>
              <a:t>Polymer-Based Synthetic Fibers:</a:t>
            </a:r>
          </a:p>
          <a:p>
            <a:pPr marL="0" indent="0">
              <a:buNone/>
            </a:pPr>
            <a:r>
              <a:rPr lang="en-US" sz="2800"/>
              <a:t>1. Polyester: </a:t>
            </a:r>
            <a:r>
              <a:rPr lang="en-IN" altLang="en-US" sz="2800"/>
              <a:t>ethylene glycol + terephthalic acid.</a:t>
            </a:r>
          </a:p>
          <a:p>
            <a:pPr marL="0" indent="0">
              <a:buNone/>
            </a:pPr>
            <a:r>
              <a:rPr lang="en-IN" altLang="en-US" sz="2800"/>
              <a:t>-</a:t>
            </a:r>
            <a:r>
              <a:rPr lang="en-US" sz="2800"/>
              <a:t>Made from petroleum-based chemicals (versatile, strong,used in apparel, home furnishings, and industrial applications)</a:t>
            </a:r>
          </a:p>
          <a:p>
            <a:pPr marL="0" indent="0">
              <a:buNone/>
            </a:pPr>
            <a:r>
              <a:rPr lang="en-US" sz="2800"/>
              <a:t>2. Nylon: </a:t>
            </a:r>
            <a:r>
              <a:rPr lang="en-IN" altLang="en-US" sz="2800"/>
              <a:t>composed of polyamides</a:t>
            </a:r>
          </a:p>
          <a:p>
            <a:pPr marL="0" indent="0">
              <a:buNone/>
            </a:pPr>
            <a:r>
              <a:rPr lang="en-IN" altLang="en-US" sz="2800"/>
              <a:t>-</a:t>
            </a:r>
            <a:r>
              <a:rPr lang="en-US" sz="2800"/>
              <a:t>Known for its strength and elasticity,used in clothing, parachutes etc.</a:t>
            </a:r>
          </a:p>
          <a:p>
            <a:pPr marL="0" indent="0">
              <a:buNone/>
            </a:pPr>
            <a:endParaRPr lang="en-US" sz="2800"/>
          </a:p>
          <a:p>
            <a:pPr marL="0" indent="0">
              <a:buNone/>
            </a:pPr>
            <a:endParaRPr 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5435" y="485140"/>
            <a:ext cx="11604625" cy="6198870"/>
          </a:xfrm>
        </p:spPr>
        <p:txBody>
          <a:bodyPr/>
          <a:lstStyle/>
          <a:p>
            <a:r>
              <a:rPr lang="en-US" sz="2800"/>
              <a:t>Microscopic examination involves analyzing physical and morphological properties of fiber</a:t>
            </a:r>
          </a:p>
          <a:p>
            <a:pPr marL="0" indent="0">
              <a:buNone/>
            </a:pPr>
            <a:r>
              <a:rPr lang="en-US" sz="2800"/>
              <a:t>1.</a:t>
            </a:r>
            <a:r>
              <a:rPr lang="en-US" sz="2800" b="1"/>
              <a:t> Color</a:t>
            </a:r>
            <a:r>
              <a:rPr lang="en-US" sz="2800"/>
              <a:t>: Observe the color under different lighting conditions. Note any variation along the length or width of fiber.</a:t>
            </a:r>
          </a:p>
          <a:p>
            <a:pPr marL="0" indent="0">
              <a:buNone/>
            </a:pPr>
            <a:r>
              <a:rPr lang="en-US" sz="2800"/>
              <a:t>2.</a:t>
            </a:r>
            <a:r>
              <a:rPr lang="en-US" sz="2800" b="1"/>
              <a:t> Size</a:t>
            </a:r>
            <a:r>
              <a:rPr lang="en-US" sz="2800"/>
              <a:t>: Measure the diameter of fiber. </a:t>
            </a:r>
          </a:p>
          <a:p>
            <a:pPr marL="0" indent="0">
              <a:buNone/>
            </a:pPr>
            <a:r>
              <a:rPr lang="en-US" sz="2800"/>
              <a:t>3. </a:t>
            </a:r>
            <a:r>
              <a:rPr lang="en-US" sz="2800" b="1"/>
              <a:t>Shape</a:t>
            </a:r>
            <a:r>
              <a:rPr lang="en-US" sz="2800"/>
              <a:t>: Examine the shape (flat, round, triangular or irregular)</a:t>
            </a:r>
          </a:p>
          <a:p>
            <a:pPr marL="0" indent="0">
              <a:buNone/>
            </a:pPr>
            <a:r>
              <a:rPr lang="en-US" sz="2800"/>
              <a:t>4. </a:t>
            </a:r>
            <a:r>
              <a:rPr lang="en-US" sz="2800" b="1"/>
              <a:t>Cross-section</a:t>
            </a:r>
            <a:r>
              <a:rPr lang="en-US" sz="2800"/>
              <a:t>: Analyze the cross-sectional shape</a:t>
            </a:r>
          </a:p>
          <a:p>
            <a:pPr marL="0" indent="0">
              <a:buNone/>
            </a:pPr>
            <a:r>
              <a:rPr lang="en-US" sz="2800"/>
              <a:t>5.</a:t>
            </a:r>
            <a:r>
              <a:rPr lang="en-US" sz="2800" b="1"/>
              <a:t> Surface Texture</a:t>
            </a:r>
            <a:r>
              <a:rPr lang="en-US" sz="2800"/>
              <a:t>: Look for feature like striations, ridges,scales/ twists</a:t>
            </a:r>
          </a:p>
          <a:p>
            <a:pPr marL="0" indent="0">
              <a:buNone/>
            </a:pPr>
            <a:r>
              <a:rPr lang="en-US" sz="2800"/>
              <a:t>6.</a:t>
            </a:r>
            <a:r>
              <a:rPr lang="en-US" sz="2800" b="1"/>
              <a:t> Birefringence</a:t>
            </a:r>
            <a:r>
              <a:rPr lang="en-US" sz="2800"/>
              <a:t>: Use polarized light microscopy. Different fibers exhibit varying degrees of birefringence</a:t>
            </a:r>
          </a:p>
          <a:p>
            <a:pPr marL="0" indent="0">
              <a:buNone/>
            </a:pPr>
            <a:r>
              <a:rPr lang="en-US" sz="2800"/>
              <a:t>7.</a:t>
            </a:r>
            <a:r>
              <a:rPr lang="en-US" sz="2800" b="1"/>
              <a:t> Transparency/Opacity</a:t>
            </a:r>
            <a:r>
              <a:rPr lang="en-US" sz="2800"/>
              <a:t>: Examine whether it is transparent/ transluscent/opaque under microscope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5920" y="109855"/>
            <a:ext cx="11503660" cy="6554470"/>
          </a:xfrm>
        </p:spPr>
        <p:txBody>
          <a:bodyPr/>
          <a:lstStyle/>
          <a:p>
            <a:pPr marL="0" indent="0">
              <a:buNone/>
            </a:pPr>
            <a:r>
              <a:rPr lang="en-US" sz="2800"/>
              <a:t>8.</a:t>
            </a:r>
            <a:r>
              <a:rPr lang="en-US" sz="2800" b="1"/>
              <a:t> Length</a:t>
            </a:r>
            <a:r>
              <a:rPr lang="en-US" sz="2800"/>
              <a:t>: Measure the length. Fiber may break/fray (length may not be same as when it was originally deposited)</a:t>
            </a:r>
          </a:p>
          <a:p>
            <a:pPr marL="0" indent="0">
              <a:buNone/>
            </a:pPr>
            <a:r>
              <a:rPr lang="en-US" sz="2800"/>
              <a:t>9. </a:t>
            </a:r>
            <a:r>
              <a:rPr lang="en-US" sz="2800" b="1"/>
              <a:t>Coatings/Treatments</a:t>
            </a:r>
            <a:r>
              <a:rPr lang="en-US" sz="2800"/>
              <a:t>: Check for coatings, treatments that affect its appearance</a:t>
            </a:r>
          </a:p>
          <a:p>
            <a:pPr marL="0" indent="0">
              <a:buNone/>
            </a:pPr>
            <a:r>
              <a:rPr lang="en-US" sz="2800"/>
              <a:t>10</a:t>
            </a:r>
            <a:r>
              <a:rPr lang="en-US" sz="2800" b="1"/>
              <a:t>. Contaminants</a:t>
            </a:r>
            <a:r>
              <a:rPr lang="en-US" sz="2800"/>
              <a:t>: Look for foreign substances, particles or debris adhered to the surface</a:t>
            </a:r>
          </a:p>
          <a:p>
            <a:pPr marL="0" indent="0">
              <a:buNone/>
            </a:pPr>
            <a:r>
              <a:rPr lang="en-US" sz="2800"/>
              <a:t>11.</a:t>
            </a:r>
            <a:r>
              <a:rPr lang="en-US" sz="2800" b="1"/>
              <a:t> Twist</a:t>
            </a:r>
            <a:r>
              <a:rPr lang="en-US" sz="2800"/>
              <a:t>: Examine the presence and direction of twisting along the length of fiber</a:t>
            </a:r>
          </a:p>
          <a:p>
            <a:pPr marL="0" indent="0">
              <a:buNone/>
            </a:pPr>
            <a:r>
              <a:rPr lang="en-US" sz="2800"/>
              <a:t>12. </a:t>
            </a:r>
            <a:r>
              <a:rPr lang="en-US" sz="2800" b="1"/>
              <a:t>Fracture characteristics</a:t>
            </a:r>
            <a:r>
              <a:rPr lang="en-US" sz="2800"/>
              <a:t>: If fiber broken, examine fracture characteristics (appearance of ends, signs of stretching/tearing)</a:t>
            </a:r>
          </a:p>
          <a:p>
            <a:pPr marL="0" indent="0">
              <a:buNone/>
            </a:pPr>
            <a:r>
              <a:rPr lang="en-US" sz="2800"/>
              <a:t>13. </a:t>
            </a:r>
            <a:r>
              <a:rPr lang="en-US" sz="2800" b="1"/>
              <a:t>Internal structure:</a:t>
            </a:r>
            <a:r>
              <a:rPr lang="en-US" sz="2800"/>
              <a:t> Internal structure under microscope reveals unique patterns/features</a:t>
            </a:r>
          </a:p>
          <a:p>
            <a:pPr marL="0" indent="0">
              <a:buNone/>
            </a:pPr>
            <a:endParaRPr 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73380"/>
            <a:ext cx="11076305" cy="5753100"/>
          </a:xfrm>
        </p:spPr>
        <p:txBody>
          <a:bodyPr/>
          <a:lstStyle/>
          <a:p>
            <a:pPr marL="0" indent="0">
              <a:buNone/>
            </a:pPr>
            <a:r>
              <a:rPr lang="en-US" sz="2800">
                <a:sym typeface="+mn-ea"/>
              </a:rPr>
              <a:t>14. </a:t>
            </a:r>
            <a:r>
              <a:rPr lang="en-US" sz="2800" b="1">
                <a:sym typeface="+mn-ea"/>
              </a:rPr>
              <a:t>Dye/ Color variation</a:t>
            </a:r>
            <a:r>
              <a:rPr lang="en-US" sz="2800">
                <a:sym typeface="+mn-ea"/>
              </a:rPr>
              <a:t>: Check whether uniformly colored/ any variation due to dye distribution</a:t>
            </a:r>
          </a:p>
          <a:p>
            <a:pPr marL="0" indent="0">
              <a:buNone/>
            </a:pPr>
            <a:r>
              <a:rPr lang="en-US" sz="2800"/>
              <a:t>15. </a:t>
            </a:r>
            <a:r>
              <a:rPr lang="en-US" sz="2800" b="1"/>
              <a:t>Morphological features</a:t>
            </a:r>
            <a:r>
              <a:rPr lang="en-US" sz="2800"/>
              <a:t>: Look for unique features (nodes, fibrils, surface patterns)</a:t>
            </a:r>
          </a:p>
          <a:p>
            <a:endParaRPr lang="en-US"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DYE ANALYSIS</a:t>
            </a:r>
          </a:p>
        </p:txBody>
      </p:sp>
      <p:sp>
        <p:nvSpPr>
          <p:cNvPr id="3" name="Content Placeholder 2"/>
          <p:cNvSpPr>
            <a:spLocks noGrp="1"/>
          </p:cNvSpPr>
          <p:nvPr>
            <p:ph sz="half" idx="1"/>
          </p:nvPr>
        </p:nvSpPr>
        <p:spPr>
          <a:xfrm>
            <a:off x="163830" y="1600200"/>
            <a:ext cx="11835765" cy="5093335"/>
          </a:xfrm>
        </p:spPr>
        <p:txBody>
          <a:bodyPr/>
          <a:lstStyle/>
          <a:p>
            <a:r>
              <a:rPr lang="en-US" sz="2800"/>
              <a:t>to identify and characterize fibers based on their coloration or dye content</a:t>
            </a:r>
          </a:p>
          <a:p>
            <a:r>
              <a:rPr lang="en-US" sz="2800"/>
              <a:t>Provide info on origin, composition and processing </a:t>
            </a:r>
          </a:p>
          <a:p>
            <a:pPr marL="0" indent="0">
              <a:buNone/>
            </a:pPr>
            <a:r>
              <a:rPr lang="en-US" sz="2800"/>
              <a:t>PROCEDURE:</a:t>
            </a:r>
          </a:p>
          <a:p>
            <a:pPr marL="0" indent="0">
              <a:buNone/>
            </a:pPr>
            <a:r>
              <a:rPr lang="en-US" sz="2800"/>
              <a:t>1. Sample Preparation: small piece of fiber collected</a:t>
            </a:r>
          </a:p>
          <a:p>
            <a:pPr marL="0" indent="0">
              <a:buNone/>
            </a:pPr>
            <a:r>
              <a:rPr lang="en-US" sz="2800"/>
              <a:t>2. Extraction: Immerse fiber sample in suitable solvent that can dissolve dyes </a:t>
            </a:r>
          </a:p>
          <a:p>
            <a:pPr marL="0" indent="0">
              <a:buNone/>
            </a:pPr>
            <a:r>
              <a:rPr lang="en-US" sz="2800"/>
              <a:t>3. Seperation &amp; Identification: Extracted dyes seperated and identified using various chromatographic techniques (TLC,HPLC).helps in seperation of different dye components in the sample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65785"/>
            <a:ext cx="11015980" cy="5560695"/>
          </a:xfrm>
        </p:spPr>
        <p:txBody>
          <a:bodyPr/>
          <a:lstStyle/>
          <a:p>
            <a:pPr marL="0" indent="0">
              <a:buNone/>
            </a:pPr>
            <a:r>
              <a:rPr lang="en-US" sz="2800"/>
              <a:t>4. Spectroscopic Analysis: After seperation, individual dye components analysed using spectroscopic techniques 9UV-Vis spectrophotometry).Each dye has characteristic absorption spectrum</a:t>
            </a:r>
          </a:p>
          <a:p>
            <a:pPr marL="0" indent="0">
              <a:buNone/>
            </a:pPr>
            <a:r>
              <a:rPr lang="en-US" sz="2800"/>
              <a:t>5. Mass Spectrometry: to identify molecular masses of dye molecules (distnguish identity &amp; dye types)</a:t>
            </a:r>
          </a:p>
          <a:p>
            <a:pPr marL="0" indent="0">
              <a:buNone/>
            </a:pPr>
            <a:r>
              <a:rPr lang="en-US" sz="2800"/>
              <a:t>6. Microscopic Examination: Polarised light microscopy-reveal unique features of dye and fiber interaction</a:t>
            </a:r>
          </a:p>
          <a:p>
            <a:pPr marL="0" indent="0">
              <a:buNone/>
            </a:pPr>
            <a:r>
              <a:rPr lang="en-US" sz="2800"/>
              <a:t>7. Comparison: Data obtained from analysis compared to databases of known dye standards(identify specific dyes)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p>
        </p:txBody>
      </p:sp>
      <p:sp>
        <p:nvSpPr>
          <p:cNvPr id="3" name="Content Placeholder 2"/>
          <p:cNvSpPr>
            <a:spLocks noGrp="1"/>
          </p:cNvSpPr>
          <p:nvPr>
            <p:ph sz="half" idx="1"/>
          </p:nvPr>
        </p:nvSpPr>
        <p:spPr>
          <a:xfrm>
            <a:off x="265430" y="557530"/>
            <a:ext cx="11724640" cy="5743575"/>
          </a:xfrm>
        </p:spPr>
        <p:txBody>
          <a:bodyPr/>
          <a:lstStyle/>
          <a:p>
            <a:r>
              <a:rPr lang="en-IN" altLang="en-US" sz="2800"/>
              <a:t>Dyes are coloring organic material which has affinity to adhere with solvent medium</a:t>
            </a:r>
          </a:p>
          <a:p>
            <a:r>
              <a:rPr lang="en-IN" altLang="en-US" sz="2800"/>
              <a:t>Dyes are colorful. They absorb light in vis spectrum range</a:t>
            </a:r>
          </a:p>
          <a:p>
            <a:r>
              <a:rPr lang="en-IN" altLang="en-US" sz="2800"/>
              <a:t>Dye in its structure contains atleast 1 </a:t>
            </a:r>
            <a:r>
              <a:rPr lang="en-IN" altLang="en-US" sz="2800" b="1"/>
              <a:t>chromophore</a:t>
            </a:r>
            <a:endParaRPr lang="en-IN" altLang="en-US" sz="2800"/>
          </a:p>
          <a:p>
            <a:r>
              <a:rPr lang="en-IN" altLang="en-US" sz="2800"/>
              <a:t>It is easily recognised as they consist of conjugated system, as a result exhibit resonance of electrons which is responsible for the color</a:t>
            </a:r>
          </a:p>
          <a:p>
            <a:r>
              <a:rPr lang="en-IN" altLang="en-US" sz="2800"/>
              <a:t>Other groups other than chromophore for imparting color, </a:t>
            </a:r>
            <a:r>
              <a:rPr lang="en-IN" altLang="en-US" sz="2800" b="1"/>
              <a:t>Oxochromes</a:t>
            </a:r>
          </a:p>
          <a:p>
            <a:r>
              <a:rPr lang="en-IN" altLang="en-US" sz="2800"/>
              <a:t>eg: carboxylic acid, Sulfonic acid,amino and hydroxyl group etc</a:t>
            </a:r>
          </a:p>
          <a:p>
            <a:r>
              <a:rPr lang="en-IN" altLang="en-US" sz="2800"/>
              <a:t>Wavelength of light absorption Vs Color in organic dyes: If color seen is observed in 400-435nm, absorbed color is violet but complementary yellow green will be observed.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53060"/>
            <a:ext cx="10812780" cy="6391910"/>
          </a:xfrm>
        </p:spPr>
        <p:txBody>
          <a:bodyPr/>
          <a:lstStyle/>
          <a:p>
            <a:r>
              <a:rPr lang="en-IN" altLang="en-US" sz="2800"/>
              <a:t>Synthetic dyes- discovered by William Perkins-1856</a:t>
            </a:r>
          </a:p>
          <a:p>
            <a:r>
              <a:rPr lang="en-IN" altLang="en-US" sz="2800"/>
              <a:t>Most synthetic dyes are prepared from coal-tar derivatives</a:t>
            </a:r>
          </a:p>
          <a:p>
            <a:r>
              <a:rPr lang="en-IN" altLang="en-US" sz="2800"/>
              <a:t>Dyes Vs Pigments</a:t>
            </a:r>
          </a:p>
          <a:p>
            <a:pPr marL="0" indent="0">
              <a:buNone/>
            </a:pPr>
            <a:endParaRPr lang="en-IN" altLang="en-US" sz="2800"/>
          </a:p>
          <a:p>
            <a:endParaRPr lang="en-IN" altLang="en-US" sz="2800"/>
          </a:p>
          <a:p>
            <a:endParaRPr lang="en-IN" altLang="en-US" sz="2800"/>
          </a:p>
          <a:p>
            <a:endParaRPr lang="en-IN" altLang="en-US" sz="2800"/>
          </a:p>
          <a:p>
            <a:endParaRPr lang="en-IN" altLang="en-US" sz="2800"/>
          </a:p>
          <a:p>
            <a:endParaRPr lang="en-IN" altLang="en-US" sz="2800"/>
          </a:p>
          <a:p>
            <a:r>
              <a:rPr lang="en-IN" altLang="en-US" sz="2800" b="1"/>
              <a:t>Mordants: </a:t>
            </a:r>
            <a:r>
              <a:rPr lang="en-IN" altLang="en-US" sz="2800"/>
              <a:t>Substances which help in the chemical reaction that take place between dye and fiber so that the dye is absorbed.</a:t>
            </a:r>
          </a:p>
          <a:p>
            <a:r>
              <a:rPr lang="en-IN" altLang="en-US" sz="2800"/>
              <a:t>eg: Alum,Iron,Cu</a:t>
            </a:r>
          </a:p>
          <a:p>
            <a:endParaRPr lang="en-IN" altLang="en-US" sz="2800"/>
          </a:p>
        </p:txBody>
      </p:sp>
      <p:graphicFrame>
        <p:nvGraphicFramePr>
          <p:cNvPr id="5" name="Table 4"/>
          <p:cNvGraphicFramePr/>
          <p:nvPr/>
        </p:nvGraphicFramePr>
        <p:xfrm>
          <a:off x="1828800" y="2857500"/>
          <a:ext cx="8533130" cy="1661160"/>
        </p:xfrm>
        <a:graphic>
          <a:graphicData uri="http://schemas.openxmlformats.org/drawingml/2006/table">
            <a:tbl>
              <a:tblPr firstRow="1" bandRow="1">
                <a:tableStyleId>{5C22544A-7EE6-4342-B048-85BDC9FD1C3A}</a:tableStyleId>
              </a:tblPr>
              <a:tblGrid>
                <a:gridCol w="4266565">
                  <a:extLst>
                    <a:ext uri="{9D8B030D-6E8A-4147-A177-3AD203B41FA5}">
                      <a16:colId xmlns:a16="http://schemas.microsoft.com/office/drawing/2014/main" val="20000"/>
                    </a:ext>
                  </a:extLst>
                </a:gridCol>
                <a:gridCol w="4266565">
                  <a:extLst>
                    <a:ext uri="{9D8B030D-6E8A-4147-A177-3AD203B41FA5}">
                      <a16:colId xmlns:a16="http://schemas.microsoft.com/office/drawing/2014/main" val="20001"/>
                    </a:ext>
                  </a:extLst>
                </a:gridCol>
              </a:tblGrid>
              <a:tr h="381000">
                <a:tc>
                  <a:txBody>
                    <a:bodyPr/>
                    <a:lstStyle/>
                    <a:p>
                      <a:pPr>
                        <a:buNone/>
                      </a:pPr>
                      <a:r>
                        <a:rPr lang="en-IN" altLang="en-US"/>
                        <a:t>DYES</a:t>
                      </a:r>
                    </a:p>
                  </a:txBody>
                  <a:tcPr/>
                </a:tc>
                <a:tc>
                  <a:txBody>
                    <a:bodyPr/>
                    <a:lstStyle/>
                    <a:p>
                      <a:pPr>
                        <a:buNone/>
                      </a:pPr>
                      <a:r>
                        <a:rPr lang="en-IN" altLang="en-US"/>
                        <a:t>PIGMENTS</a:t>
                      </a:r>
                    </a:p>
                  </a:txBody>
                  <a:tcPr/>
                </a:tc>
                <a:extLst>
                  <a:ext uri="{0D108BD9-81ED-4DB2-BD59-A6C34878D82A}">
                    <a16:rowId xmlns:a16="http://schemas.microsoft.com/office/drawing/2014/main" val="10000"/>
                  </a:ext>
                </a:extLst>
              </a:tr>
              <a:tr h="381000">
                <a:tc>
                  <a:txBody>
                    <a:bodyPr/>
                    <a:lstStyle/>
                    <a:p>
                      <a:pPr>
                        <a:buNone/>
                      </a:pPr>
                      <a:r>
                        <a:rPr lang="en-IN" altLang="en-US"/>
                        <a:t>1. Soluble in water as well as organic solvents</a:t>
                      </a:r>
                    </a:p>
                  </a:txBody>
                  <a:tcPr/>
                </a:tc>
                <a:tc>
                  <a:txBody>
                    <a:bodyPr/>
                    <a:lstStyle/>
                    <a:p>
                      <a:pPr>
                        <a:buNone/>
                      </a:pPr>
                      <a:r>
                        <a:rPr lang="en-IN" altLang="en-US"/>
                        <a:t>1. Insoluble in water and organic solvents</a:t>
                      </a:r>
                    </a:p>
                  </a:txBody>
                  <a:tcPr/>
                </a:tc>
                <a:extLst>
                  <a:ext uri="{0D108BD9-81ED-4DB2-BD59-A6C34878D82A}">
                    <a16:rowId xmlns:a16="http://schemas.microsoft.com/office/drawing/2014/main" val="10001"/>
                  </a:ext>
                </a:extLst>
              </a:tr>
              <a:tr h="381000">
                <a:tc>
                  <a:txBody>
                    <a:bodyPr/>
                    <a:lstStyle/>
                    <a:p>
                      <a:pPr>
                        <a:buNone/>
                      </a:pPr>
                      <a:r>
                        <a:rPr lang="en-IN" altLang="en-US"/>
                        <a:t>2. Used to color any substance</a:t>
                      </a:r>
                    </a:p>
                  </a:txBody>
                  <a:tcPr/>
                </a:tc>
                <a:tc>
                  <a:txBody>
                    <a:bodyPr/>
                    <a:lstStyle/>
                    <a:p>
                      <a:pPr>
                        <a:buNone/>
                      </a:pPr>
                      <a:r>
                        <a:rPr lang="en-IN" altLang="en-US"/>
                        <a:t>2. Used to color only polymeric substrate</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CHARACTERISTICS</a:t>
            </a:r>
          </a:p>
        </p:txBody>
      </p:sp>
      <p:sp>
        <p:nvSpPr>
          <p:cNvPr id="3" name="Content Placeholder 2"/>
          <p:cNvSpPr>
            <a:spLocks noGrp="1"/>
          </p:cNvSpPr>
          <p:nvPr>
            <p:ph sz="half" idx="1"/>
          </p:nvPr>
        </p:nvSpPr>
        <p:spPr>
          <a:xfrm>
            <a:off x="609600" y="1600200"/>
            <a:ext cx="10630535" cy="4526280"/>
          </a:xfrm>
        </p:spPr>
        <p:txBody>
          <a:bodyPr/>
          <a:lstStyle/>
          <a:p>
            <a:r>
              <a:rPr lang="en-IN" altLang="en-US" sz="2800"/>
              <a:t>It must have suitable and attractive color</a:t>
            </a:r>
          </a:p>
          <a:p>
            <a:r>
              <a:rPr lang="en-IN" altLang="en-US" sz="2800"/>
              <a:t>It should be able to attach itself to the material from solution/ to be capable of fixed on it</a:t>
            </a:r>
          </a:p>
          <a:p>
            <a:r>
              <a:rPr lang="en-IN" altLang="en-US" sz="2800"/>
              <a:t>It should be soluble in water/ must form stable &amp; good dispersion in water</a:t>
            </a:r>
          </a:p>
          <a:p>
            <a:r>
              <a:rPr lang="en-IN" altLang="en-US" sz="2800"/>
              <a:t>When fixed on surface, should not remove easily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231140"/>
            <a:ext cx="10894060" cy="6361430"/>
          </a:xfrm>
        </p:spPr>
        <p:txBody>
          <a:bodyPr/>
          <a:lstStyle/>
          <a:p>
            <a:r>
              <a:rPr lang="en-IN" altLang="en-US" sz="2800"/>
              <a:t>TYPES:    1. Natural Dyes</a:t>
            </a:r>
          </a:p>
          <a:p>
            <a:pPr marL="0" indent="0">
              <a:buNone/>
            </a:pPr>
            <a:r>
              <a:rPr lang="en-IN" altLang="en-US" sz="2800"/>
              <a:t>                    2. Synthetic Dyes</a:t>
            </a:r>
          </a:p>
          <a:p>
            <a:pPr marL="0" indent="0">
              <a:buNone/>
            </a:pPr>
            <a:r>
              <a:rPr lang="en-IN" altLang="en-US" sz="2800"/>
              <a:t>NATURAL DYES</a:t>
            </a:r>
          </a:p>
          <a:p>
            <a:r>
              <a:rPr lang="en-IN" altLang="en-US" sz="2800"/>
              <a:t>Acquired from natural resources</a:t>
            </a:r>
          </a:p>
          <a:p>
            <a:r>
              <a:rPr lang="en-IN" altLang="en-US" sz="2800"/>
              <a:t>Colored organic compound</a:t>
            </a:r>
          </a:p>
          <a:p>
            <a:r>
              <a:rPr lang="en-IN" altLang="en-US" sz="2800"/>
              <a:t>Patterened fabrics-use resist dyeing technique </a:t>
            </a:r>
          </a:p>
          <a:p>
            <a:r>
              <a:rPr lang="en-IN" altLang="en-US" sz="2800"/>
              <a:t>Types:- Plant dyes, Animal dyes, Mineral dyes</a:t>
            </a:r>
          </a:p>
          <a:p>
            <a:r>
              <a:rPr lang="en-IN" altLang="en-US" sz="2800"/>
              <a:t>Plant dye- Indigo</a:t>
            </a:r>
          </a:p>
          <a:p>
            <a:r>
              <a:rPr lang="en-IN" altLang="en-US" sz="2800"/>
              <a:t>Animal dyes- Cochineal dye, Tyrian purple</a:t>
            </a:r>
          </a:p>
          <a:p>
            <a:r>
              <a:rPr lang="en-IN" altLang="en-US" sz="2800"/>
              <a:t>Mineral Dyes- Prussian Blue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05460"/>
            <a:ext cx="10701655" cy="5621020"/>
          </a:xfrm>
        </p:spPr>
        <p:txBody>
          <a:bodyPr/>
          <a:lstStyle/>
          <a:p>
            <a:pPr marL="0" indent="0">
              <a:buNone/>
            </a:pPr>
            <a:r>
              <a:rPr lang="en-IN" altLang="en-US" sz="2800"/>
              <a:t>SYNTHETIC DYES</a:t>
            </a:r>
          </a:p>
          <a:p>
            <a:r>
              <a:rPr lang="en-IN" altLang="en-US" sz="2800"/>
              <a:t>Man-made</a:t>
            </a:r>
          </a:p>
          <a:p>
            <a:r>
              <a:rPr lang="en-IN" altLang="en-US" sz="2800"/>
              <a:t>First human made synthetic organic dye-mauveine or mauve by William Henry Perkin</a:t>
            </a:r>
          </a:p>
          <a:p>
            <a:r>
              <a:rPr lang="en-IN" altLang="en-US" sz="2800"/>
              <a:t>Most of the synthetic dyes made from coal-tar derivatives</a:t>
            </a:r>
          </a:p>
          <a:p>
            <a:r>
              <a:rPr lang="en-IN" altLang="en-US" sz="2800"/>
              <a:t>Obtained by adding different colors to natural dyes</a:t>
            </a:r>
          </a:p>
          <a:p>
            <a:r>
              <a:rPr lang="en-IN" altLang="en-US" sz="2800"/>
              <a:t>Easy to use, less expensive &amp; have explicit range of colors</a:t>
            </a:r>
          </a:p>
          <a:p>
            <a:r>
              <a:rPr lang="en-IN" altLang="en-US" sz="2800"/>
              <a:t>eg: alizarin, triphenylmethane etc</a:t>
            </a:r>
          </a:p>
          <a:p>
            <a:r>
              <a:rPr lang="en-IN" altLang="en-US" sz="2800"/>
              <a:t>Colorants dispersed in suitable solvent for the dye formation and then bringing it to contact with material to be dyed.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 y="234315"/>
            <a:ext cx="12026900" cy="6623685"/>
          </a:xfrm>
        </p:spPr>
        <p:txBody>
          <a:bodyPr/>
          <a:lstStyle/>
          <a:p>
            <a:pPr>
              <a:buFont typeface="Wingdings" panose="05000000000000000000" charset="0"/>
              <a:buChar char="§"/>
            </a:pPr>
            <a:r>
              <a:rPr lang="en-US" sz="2800" b="1"/>
              <a:t>Other Synthetic Fibers:</a:t>
            </a:r>
          </a:p>
          <a:p>
            <a:pPr marL="0" indent="0">
              <a:buNone/>
            </a:pPr>
            <a:r>
              <a:rPr lang="en-US" sz="2400"/>
              <a:t>1. Acrylic: </a:t>
            </a:r>
            <a:r>
              <a:rPr lang="en-IN" altLang="en-US" sz="2400"/>
              <a:t>acrylonitrile </a:t>
            </a:r>
          </a:p>
          <a:p>
            <a:pPr marL="0" indent="0">
              <a:buNone/>
            </a:pPr>
            <a:r>
              <a:rPr lang="en-IN" altLang="en-US" sz="2400"/>
              <a:t>-</a:t>
            </a:r>
            <a:r>
              <a:rPr lang="en-US" sz="2400"/>
              <a:t>mimic wool's appearance (lightweight, warm, and resistant to sunlight,suitable for sweaters and outdoor gear)</a:t>
            </a:r>
          </a:p>
          <a:p>
            <a:pPr marL="0" indent="0">
              <a:buNone/>
            </a:pPr>
            <a:r>
              <a:rPr lang="en-US" sz="2400"/>
              <a:t>2. Polypropylene: Resistant to moisture and stains,used in activewear, upholstery, and carpets.</a:t>
            </a:r>
          </a:p>
          <a:p>
            <a:r>
              <a:rPr lang="en-US" sz="2800" b="1"/>
              <a:t>Semi-Synthetic Fibers</a:t>
            </a:r>
            <a:r>
              <a:rPr lang="en-US" sz="2800"/>
              <a:t>:derived from natural materials +chemically modified</a:t>
            </a:r>
          </a:p>
          <a:p>
            <a:pPr>
              <a:buFont typeface="Wingdings" panose="05000000000000000000" charset="0"/>
              <a:buChar char="§"/>
            </a:pPr>
            <a:r>
              <a:rPr lang="en-US" sz="2800" b="1"/>
              <a:t>Cellulose-Based Semi-Synthetic Fibers:</a:t>
            </a:r>
          </a:p>
          <a:p>
            <a:pPr marL="0" indent="0">
              <a:buNone/>
            </a:pPr>
            <a:r>
              <a:rPr lang="en-US" sz="2400"/>
              <a:t>1. Rayon: Created from wood pulp </a:t>
            </a:r>
            <a:r>
              <a:rPr lang="en-IN" altLang="en-US" sz="2400"/>
              <a:t>(NaOH+CS2+H2SO4)</a:t>
            </a:r>
          </a:p>
          <a:p>
            <a:pPr marL="0" indent="0">
              <a:buNone/>
            </a:pPr>
            <a:r>
              <a:rPr lang="en-IN" altLang="en-US" sz="2400"/>
              <a:t>-</a:t>
            </a:r>
            <a:r>
              <a:rPr lang="en-US" sz="2400"/>
              <a:t>soft, breathable, and versatile,used in clothing, home textiles, and medical applications.</a:t>
            </a:r>
          </a:p>
          <a:p>
            <a:pPr marL="0" indent="0">
              <a:buNone/>
            </a:pPr>
            <a:r>
              <a:rPr lang="en-US" sz="2400"/>
              <a:t>2. Lyocell (Tencel): </a:t>
            </a:r>
            <a:r>
              <a:rPr lang="en-IN" altLang="en-US" sz="2400"/>
              <a:t>wood pulp+amine oxide</a:t>
            </a:r>
          </a:p>
          <a:p>
            <a:pPr marL="0" indent="0">
              <a:buNone/>
            </a:pPr>
            <a:r>
              <a:rPr lang="en-US" sz="2400"/>
              <a:t>Similar to rayon but produced in a more environmentally friendly process (smooth texture, sustainable)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22580"/>
            <a:ext cx="11147425" cy="5803900"/>
          </a:xfrm>
        </p:spPr>
        <p:txBody>
          <a:bodyPr/>
          <a:lstStyle/>
          <a:p>
            <a:pPr marL="0" indent="0">
              <a:buNone/>
            </a:pPr>
            <a:r>
              <a:rPr lang="en-IN" altLang="en-US" b="1"/>
              <a:t>CLASSIFICATION BASED ON DYEING PROCESS:</a:t>
            </a:r>
          </a:p>
          <a:p>
            <a:pPr marL="0" indent="0">
              <a:buNone/>
            </a:pPr>
            <a:r>
              <a:rPr lang="en-IN" altLang="en-US" sz="2800"/>
              <a:t>1. ACID DYES</a:t>
            </a:r>
          </a:p>
          <a:p>
            <a:r>
              <a:rPr lang="en-IN" altLang="en-US" sz="2800"/>
              <a:t>Water soluble</a:t>
            </a:r>
          </a:p>
          <a:p>
            <a:r>
              <a:rPr lang="en-IN" altLang="en-US" sz="2800"/>
              <a:t>Containing Na salts of the color acids which may contain sulfonic acid groups</a:t>
            </a:r>
          </a:p>
          <a:p>
            <a:r>
              <a:rPr lang="en-IN" altLang="en-US" sz="2800"/>
              <a:t>Usually present as sodium sulfonate salts &amp; phenolic acid groups</a:t>
            </a:r>
          </a:p>
          <a:p>
            <a:r>
              <a:rPr lang="en-IN" altLang="en-US" sz="2800"/>
              <a:t>Used to dye fibers which have basic groups</a:t>
            </a:r>
          </a:p>
          <a:p>
            <a:r>
              <a:rPr lang="en-IN" altLang="en-US" sz="2800"/>
              <a:t>eg: picric acid, methanol yellow, naphthol yellow</a:t>
            </a:r>
          </a:p>
          <a:p>
            <a:r>
              <a:rPr lang="en-IN" altLang="en-US" sz="2800"/>
              <a:t>Typical fixation percentage- 80-93%</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22580"/>
            <a:ext cx="11157585" cy="5803900"/>
          </a:xfrm>
        </p:spPr>
        <p:txBody>
          <a:bodyPr/>
          <a:lstStyle/>
          <a:p>
            <a:pPr marL="0" indent="0">
              <a:buNone/>
            </a:pPr>
            <a:r>
              <a:rPr lang="en-IN" altLang="en-US" sz="2800"/>
              <a:t>2. BASIC DYES</a:t>
            </a:r>
          </a:p>
          <a:p>
            <a:r>
              <a:rPr lang="en-IN" altLang="en-US" sz="2800"/>
              <a:t>Cationic stains and react with negatively charged material</a:t>
            </a:r>
          </a:p>
          <a:p>
            <a:r>
              <a:rPr lang="en-IN" altLang="en-US" sz="2800"/>
              <a:t>Comprise of amino/alkyl amino group which are protonated under acidic conditions of fiber by the formation of salt linkages with anionic/acidic groups in fibers.</a:t>
            </a:r>
          </a:p>
          <a:p>
            <a:r>
              <a:rPr lang="en-IN" altLang="en-US" sz="2800"/>
              <a:t>Give rise to intense and brilliant shades &amp; have poor light fastness</a:t>
            </a:r>
          </a:p>
          <a:p>
            <a:r>
              <a:rPr lang="en-IN" altLang="en-US" sz="2800"/>
              <a:t>eg: methyl violet, crystal violet, methylene blue, rhodamine</a:t>
            </a:r>
          </a:p>
          <a:p>
            <a:r>
              <a:rPr lang="en-IN" altLang="en-US" sz="2800"/>
              <a:t>Fixation percentage- 97-98%</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86105"/>
            <a:ext cx="11086465" cy="5540375"/>
          </a:xfrm>
        </p:spPr>
        <p:txBody>
          <a:bodyPr/>
          <a:lstStyle/>
          <a:p>
            <a:pPr marL="0" indent="0">
              <a:buNone/>
            </a:pPr>
            <a:r>
              <a:rPr lang="en-IN" altLang="en-US"/>
              <a:t>3. ADJECTIVE DYES</a:t>
            </a:r>
          </a:p>
          <a:p>
            <a:r>
              <a:rPr lang="en-IN" altLang="en-US" sz="2800"/>
              <a:t>poor affinity for fibers</a:t>
            </a:r>
          </a:p>
          <a:p>
            <a:r>
              <a:rPr lang="en-IN" altLang="en-US" sz="2800"/>
              <a:t>dyes require a pre-treatment of fibers with mordant material designated to bind dyes</a:t>
            </a:r>
          </a:p>
          <a:p>
            <a:r>
              <a:rPr lang="en-IN" altLang="en-US" sz="2800"/>
              <a:t>Mordant get attached to fiber and then combines with dye to form an insoluble complex called lake.</a:t>
            </a:r>
          </a:p>
          <a:p>
            <a:r>
              <a:rPr lang="en-IN" altLang="en-US" sz="2800"/>
              <a:t>They are fixing agents &amp; help in improving color fastness </a:t>
            </a:r>
          </a:p>
          <a:p>
            <a:r>
              <a:rPr lang="en-IN" altLang="en-US" sz="2800"/>
              <a:t>eg:Mordants like Al,Cr, Fe salts used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82905"/>
            <a:ext cx="10874375" cy="5743575"/>
          </a:xfrm>
        </p:spPr>
        <p:txBody>
          <a:bodyPr/>
          <a:lstStyle/>
          <a:p>
            <a:pPr marL="0" indent="0">
              <a:buNone/>
            </a:pPr>
            <a:r>
              <a:rPr lang="en-IN" altLang="en-US"/>
              <a:t>4. DIRECT DYES</a:t>
            </a:r>
          </a:p>
          <a:p>
            <a:r>
              <a:rPr lang="en-IN" altLang="en-US" sz="2800"/>
              <a:t>Substantive dyes</a:t>
            </a:r>
          </a:p>
          <a:p>
            <a:r>
              <a:rPr lang="en-IN" altLang="en-US" sz="2800"/>
              <a:t>Most frequently used as paper dyes</a:t>
            </a:r>
          </a:p>
          <a:p>
            <a:r>
              <a:rPr lang="en-IN" altLang="en-US" sz="2800"/>
              <a:t>Exhibit capability to adsorb onto surface from an aqueous medium as well as the ability to become bound to fiber</a:t>
            </a:r>
            <a:r>
              <a:rPr lang="en-US" altLang="en-IN" sz="2800"/>
              <a:t> (ionic bond)</a:t>
            </a:r>
            <a:endParaRPr lang="en-IN" altLang="en-US" sz="2800"/>
          </a:p>
          <a:p>
            <a:r>
              <a:rPr lang="en-IN" altLang="en-US" sz="2800"/>
              <a:t>Class of dyes that become strongly absorbed on cellulose</a:t>
            </a:r>
          </a:p>
          <a:p>
            <a:r>
              <a:rPr lang="en-IN" altLang="en-US" sz="2800"/>
              <a:t>usually bear sulfonic acid groups</a:t>
            </a:r>
          </a:p>
          <a:p>
            <a:r>
              <a:rPr lang="en-IN" altLang="en-US" sz="2800"/>
              <a:t>Large, flat, linear molecule which can enter water</a:t>
            </a:r>
            <a:r>
              <a:rPr lang="en-US" altLang="en-IN" sz="2800"/>
              <a:t>-</a:t>
            </a:r>
            <a:r>
              <a:rPr lang="en-IN" altLang="en-US" sz="2800"/>
              <a:t>swollen, amorphous of cellulose</a:t>
            </a:r>
          </a:p>
          <a:p>
            <a:r>
              <a:rPr lang="en-IN" altLang="en-US" sz="2800"/>
              <a:t>eg:Congo Red</a:t>
            </a:r>
          </a:p>
          <a:p>
            <a:r>
              <a:rPr lang="en-IN" altLang="en-US" sz="2800"/>
              <a:t>Fixation %- 70-95%</a:t>
            </a:r>
          </a:p>
          <a:p>
            <a:endParaRPr lang="en-IN" altLang="en-US" sz="2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80975"/>
            <a:ext cx="10984865" cy="5945505"/>
          </a:xfrm>
        </p:spPr>
        <p:txBody>
          <a:bodyPr/>
          <a:lstStyle/>
          <a:p>
            <a:pPr marL="0" indent="0">
              <a:buNone/>
            </a:pPr>
            <a:r>
              <a:rPr lang="en-IN" altLang="en-US"/>
              <a:t>5. REACTIVE DYES</a:t>
            </a:r>
          </a:p>
          <a:p>
            <a:r>
              <a:rPr lang="en-IN" altLang="en-US"/>
              <a:t>Dyes which form covalent bond between dye &amp; fiber</a:t>
            </a:r>
          </a:p>
          <a:p>
            <a:r>
              <a:rPr lang="en-IN" altLang="en-US"/>
              <a:t>These have a reactive group, which once applied to fiber in an alkaline dye bath, forms a chemical bond with a hydroxyl group on cellulosic fiber</a:t>
            </a:r>
            <a:r>
              <a:rPr lang="en-US" altLang="en-IN"/>
              <a:t> (mostly dicholorotriazene)</a:t>
            </a:r>
            <a:endParaRPr lang="en-IN" altLang="en-US"/>
          </a:p>
          <a:p>
            <a:r>
              <a:rPr lang="en-IN" altLang="en-US"/>
              <a:t>Chromophore has substituent which is activated and react to surface of substrate</a:t>
            </a:r>
          </a:p>
          <a:p>
            <a:r>
              <a:rPr lang="en-IN" altLang="en-US"/>
              <a:t>Fixation %- 60-90%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09220"/>
            <a:ext cx="10874375" cy="6614795"/>
          </a:xfrm>
        </p:spPr>
        <p:txBody>
          <a:bodyPr/>
          <a:lstStyle/>
          <a:p>
            <a:pPr marL="0" indent="0">
              <a:buNone/>
            </a:pPr>
            <a:r>
              <a:rPr lang="en-IN" altLang="en-US"/>
              <a:t>6. VAT DYES</a:t>
            </a:r>
          </a:p>
          <a:p>
            <a:r>
              <a:rPr lang="en-IN" altLang="en-US" sz="2800"/>
              <a:t>insoluble, therefore applied in reduced forms</a:t>
            </a:r>
          </a:p>
          <a:p>
            <a:r>
              <a:rPr lang="en-IN" altLang="en-US" sz="2800"/>
              <a:t>treated the compound with reducing agent (alkaline sodium hydrosulfide) in a large wooden vat</a:t>
            </a:r>
          </a:p>
          <a:p>
            <a:r>
              <a:rPr lang="en-IN" altLang="en-US" sz="2800"/>
              <a:t>After absorption of reduced dye on fiber, original insoluble dye is reformed by oxidation</a:t>
            </a:r>
          </a:p>
          <a:p>
            <a:r>
              <a:rPr lang="en-IN" altLang="en-US" sz="2800"/>
              <a:t>Primeval class of dyes</a:t>
            </a:r>
          </a:p>
          <a:p>
            <a:r>
              <a:rPr lang="en-IN" altLang="en-US" sz="2800"/>
              <a:t>Based on original natural dyes; indigo and its close chemical relative-tyrian purple</a:t>
            </a:r>
          </a:p>
          <a:p>
            <a:r>
              <a:rPr lang="en-IN" altLang="en-US" sz="2800"/>
              <a:t>Only soluble in oxygen free reduced form</a:t>
            </a:r>
          </a:p>
          <a:p>
            <a:r>
              <a:rPr lang="en-IN" altLang="en-US" sz="2800"/>
              <a:t>Dyeing take place in a bucket/vat</a:t>
            </a:r>
          </a:p>
          <a:p>
            <a:r>
              <a:rPr lang="en-IN" altLang="en-US" sz="2800"/>
              <a:t>eg: Anthraquinone</a:t>
            </a:r>
          </a:p>
          <a:p>
            <a:r>
              <a:rPr lang="en-IN" altLang="en-US" sz="2800"/>
              <a:t>Fixation %- 80-95%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FORENSIC SIGNIFICANCE</a:t>
            </a:r>
          </a:p>
        </p:txBody>
      </p:sp>
      <p:sp>
        <p:nvSpPr>
          <p:cNvPr id="3" name="Content Placeholder 2"/>
          <p:cNvSpPr>
            <a:spLocks noGrp="1"/>
          </p:cNvSpPr>
          <p:nvPr>
            <p:ph idx="1"/>
          </p:nvPr>
        </p:nvSpPr>
        <p:spPr/>
        <p:txBody>
          <a:bodyPr/>
          <a:lstStyle/>
          <a:p>
            <a:pPr marL="0" indent="0">
              <a:buNone/>
            </a:pPr>
            <a:r>
              <a:rPr lang="en-US" sz="2800"/>
              <a:t>1. Linking Individuals to Crime Scenes:</a:t>
            </a:r>
          </a:p>
          <a:p>
            <a:r>
              <a:rPr lang="en-US" sz="2800"/>
              <a:t>fibers from a suspect's clothing at a crime scene or on a victim-direct link</a:t>
            </a:r>
          </a:p>
          <a:p>
            <a:r>
              <a:rPr lang="en-US" sz="2800"/>
              <a:t>fibers from a crime scene on a suspect's clothing or belongings can link them to the scene.</a:t>
            </a:r>
          </a:p>
          <a:p>
            <a:pPr marL="0" indent="0">
              <a:buNone/>
            </a:pPr>
            <a:r>
              <a:rPr lang="en-US" sz="2800"/>
              <a:t>2. Corroborating Statements:</a:t>
            </a:r>
          </a:p>
          <a:p>
            <a:r>
              <a:rPr lang="en-US" sz="2800"/>
              <a:t>fiber analysis can support or contradict the claims of witnesses about their interactions and whereabouts.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53060"/>
            <a:ext cx="10972800" cy="6381115"/>
          </a:xfrm>
        </p:spPr>
        <p:txBody>
          <a:bodyPr/>
          <a:lstStyle/>
          <a:p>
            <a:pPr marL="0" indent="0">
              <a:buNone/>
            </a:pPr>
            <a:r>
              <a:rPr lang="en-US" sz="2800"/>
              <a:t>3. Crime Scene Reconstruction:</a:t>
            </a:r>
          </a:p>
          <a:p>
            <a:r>
              <a:rPr lang="en-US" sz="2800"/>
              <a:t>The distribution of fibers within a crime scene- reconstruct events and interactions.</a:t>
            </a:r>
          </a:p>
          <a:p>
            <a:r>
              <a:rPr lang="en-US" sz="2800"/>
              <a:t>fiber patterns analysis- the movements of individuals and objects- reconstructing the sequence of events.</a:t>
            </a:r>
          </a:p>
          <a:p>
            <a:pPr marL="0" indent="0">
              <a:buNone/>
            </a:pPr>
            <a:r>
              <a:rPr lang="en-US" sz="2800"/>
              <a:t>4. Suspect Profiling:</a:t>
            </a:r>
          </a:p>
          <a:p>
            <a:r>
              <a:rPr lang="en-US" sz="2800"/>
              <a:t>lifestyle, activities, and habits (suspect profiles and investigative strategies)</a:t>
            </a:r>
          </a:p>
          <a:p>
            <a:pPr marL="0" indent="0">
              <a:buNone/>
            </a:pPr>
            <a:r>
              <a:rPr lang="en-US" sz="2800"/>
              <a:t>5. Cold Case Resolution:</a:t>
            </a:r>
          </a:p>
          <a:p>
            <a:r>
              <a:rPr lang="en-US" sz="2800"/>
              <a:t>new leads or corroborating existing evidence.</a:t>
            </a:r>
          </a:p>
          <a:p>
            <a:r>
              <a:rPr lang="en-US" sz="2800"/>
              <a:t>old fibers to be reanalyzed using modern methods.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95300"/>
            <a:ext cx="10972800" cy="5631180"/>
          </a:xfrm>
        </p:spPr>
        <p:txBody>
          <a:bodyPr/>
          <a:lstStyle/>
          <a:p>
            <a:pPr marL="0" indent="0">
              <a:buNone/>
            </a:pPr>
            <a:r>
              <a:rPr lang="en-US" sz="2800"/>
              <a:t>6. Linking Multiple Crime Scenes:</a:t>
            </a:r>
          </a:p>
          <a:p>
            <a:r>
              <a:rPr lang="en-US" sz="2800"/>
              <a:t>same type of fiber at different crime scenes- common perpetrator or modus operandi (help in connecting seemingly unrelated cases)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OPTICAL PROPERTIES</a:t>
            </a:r>
          </a:p>
        </p:txBody>
      </p:sp>
      <p:sp>
        <p:nvSpPr>
          <p:cNvPr id="3" name="Content Placeholder 2"/>
          <p:cNvSpPr>
            <a:spLocks noGrp="1"/>
          </p:cNvSpPr>
          <p:nvPr>
            <p:ph idx="1"/>
          </p:nvPr>
        </p:nvSpPr>
        <p:spPr>
          <a:xfrm>
            <a:off x="609600" y="1184910"/>
            <a:ext cx="10972800" cy="5539740"/>
          </a:xfrm>
        </p:spPr>
        <p:txBody>
          <a:bodyPr/>
          <a:lstStyle/>
          <a:p>
            <a:pPr marL="0" indent="0">
              <a:buNone/>
            </a:pPr>
            <a:r>
              <a:rPr lang="en-IN" altLang="en-US" b="1"/>
              <a:t>1. FLUORESCENCE</a:t>
            </a:r>
          </a:p>
          <a:p>
            <a:r>
              <a:rPr lang="en-IN" altLang="en-US" sz="2800"/>
              <a:t>emission of light when exposed to external light of a shorter wavelength. </a:t>
            </a:r>
          </a:p>
          <a:p>
            <a:r>
              <a:rPr lang="en-IN" altLang="en-US" sz="2800"/>
              <a:t>The emitted light has a longer wavelength and lower energy than the excitation light.</a:t>
            </a:r>
          </a:p>
          <a:p>
            <a:pPr>
              <a:buFont typeface="Wingdings" panose="05000000000000000000" charset="0"/>
              <a:buChar char="Ø"/>
            </a:pPr>
            <a:r>
              <a:rPr lang="en-IN" altLang="en-US" sz="2800" b="1"/>
              <a:t>Mechanism:</a:t>
            </a:r>
          </a:p>
          <a:p>
            <a:r>
              <a:rPr lang="en-IN" altLang="en-US" sz="2800"/>
              <a:t>occurs due to the absorption of photons by atoms or molecules in the material, causing them to become excited. </a:t>
            </a:r>
          </a:p>
          <a:p>
            <a:r>
              <a:rPr lang="en-IN" altLang="en-US" sz="2800"/>
              <a:t>As these excited states return to their ground state, they release energy in the form of fluorescent light.</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3780</Words>
  <Application>Microsoft Office PowerPoint</Application>
  <PresentationFormat>Widescreen</PresentationFormat>
  <Paragraphs>365</Paragraphs>
  <Slides>55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SimSun</vt:lpstr>
      <vt:lpstr>Arial</vt:lpstr>
      <vt:lpstr>Calibri</vt:lpstr>
      <vt:lpstr>Wingdings</vt:lpstr>
      <vt:lpstr>Default Design</vt:lpstr>
      <vt:lpstr>FIBRE</vt:lpstr>
      <vt:lpstr>FIBRE</vt:lpstr>
      <vt:lpstr>CLASSIFICATION</vt:lpstr>
      <vt:lpstr>PowerPoint Presentation</vt:lpstr>
      <vt:lpstr>PowerPoint Presentation</vt:lpstr>
      <vt:lpstr>FORENSIC SIGNIFICANCE</vt:lpstr>
      <vt:lpstr>PowerPoint Presentation</vt:lpstr>
      <vt:lpstr>PowerPoint Presentation</vt:lpstr>
      <vt:lpstr>OPTICAL PROPERTIES</vt:lpstr>
      <vt:lpstr>PowerPoint Presentation</vt:lpstr>
      <vt:lpstr>PowerPoint Presentation</vt:lpstr>
      <vt:lpstr>PowerPoint Presentation</vt:lpstr>
      <vt:lpstr>PowerPoint Presentation</vt:lpstr>
      <vt:lpstr>PowerPoint Presentation</vt:lpstr>
      <vt:lpstr>EXAMINATION OF FIBRE EVIDENCE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CHALLENGING YOURSELF</vt:lpstr>
      <vt:lpstr>PowerPoint Presentation</vt:lpstr>
      <vt:lpstr>PowerPoint Presentation</vt:lpstr>
      <vt:lpstr>PowerPoint Presentation</vt:lpstr>
      <vt:lpstr>2. FIBER CHARACTERISTICS</vt:lpstr>
      <vt:lpstr>PowerPoint Presentation</vt:lpstr>
      <vt:lpstr>PowerPoint Presentation</vt:lpstr>
      <vt:lpstr>PowerPoint Presentation</vt:lpstr>
      <vt:lpstr>3. MICROSCOPIC EXAMINATION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DYE ANALYSIS</vt:lpstr>
      <vt:lpstr>PowerPoint Presentation</vt:lpstr>
      <vt:lpstr>   </vt:lpstr>
      <vt:lpstr>PowerPoint Presentation</vt:lpstr>
      <vt:lpstr>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FIBRE</dc:title>
  <dc:creator/>
  <cp:lastModifiedBy>Vismaya S R</cp:lastModifiedBy>
  <cp:revision>32</cp:revision>
  <dcterms:created xsi:type="dcterms:W3CDTF">2023-08-02T16:06:00Z</dcterms:created>
  <dcterms:modified xsi:type="dcterms:W3CDTF">2024-03-24T07:36:25Z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FAA02932E3F548E19E7E4784AA5DB60C</vt:lpwstr>
  </property>
  <property fmtid="{D5CDD505-2E9C-101B-9397-08002B2CF9AE}" pid="3" name="KSOProductBuildVer">
    <vt:lpwstr>1033-11.2.0.11537</vt:lpwstr>
  </property>
</Properties>
</file>