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sdx" ContentType="application/vnd.ms-visio.drawing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84" r:id="rId2"/>
    <p:sldId id="256" r:id="rId3"/>
    <p:sldId id="257" r:id="rId4"/>
    <p:sldId id="258" r:id="rId5"/>
    <p:sldId id="260" r:id="rId6"/>
    <p:sldId id="290" r:id="rId7"/>
    <p:sldId id="285" r:id="rId8"/>
    <p:sldId id="287" r:id="rId9"/>
    <p:sldId id="288" r:id="rId10"/>
    <p:sldId id="289" r:id="rId11"/>
    <p:sldId id="291" r:id="rId12"/>
    <p:sldId id="292" r:id="rId13"/>
    <p:sldId id="293" r:id="rId14"/>
    <p:sldId id="259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94" r:id="rId27"/>
    <p:sldId id="295" r:id="rId28"/>
    <p:sldId id="296" r:id="rId29"/>
    <p:sldId id="281" r:id="rId30"/>
    <p:sldId id="272" r:id="rId31"/>
    <p:sldId id="278" r:id="rId32"/>
    <p:sldId id="283" r:id="rId33"/>
    <p:sldId id="280" r:id="rId34"/>
    <p:sldId id="274" r:id="rId35"/>
    <p:sldId id="275" r:id="rId36"/>
    <p:sldId id="277" r:id="rId37"/>
    <p:sldId id="276" r:id="rId38"/>
    <p:sldId id="282" r:id="rId39"/>
    <p:sldId id="29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277"/>
    <a:srgbClr val="78486E"/>
    <a:srgbClr val="B79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>
        <p:scale>
          <a:sx n="75" d="100"/>
          <a:sy n="75" d="100"/>
        </p:scale>
        <p:origin x="238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1E08-A474-4AD6-A5C7-7D2CB10EABC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5B1FB-BC57-4F51-B1E4-F73983193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B5F8DD-A48D-4643-8264-D0F7596A3323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041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61BEAB-013F-4270-817A-B5B4587B810C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A22083-47BC-45E1-9BC8-21D685591856}" type="slidenum">
              <a:rPr lang="zh-TW" altLang="en-US"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4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6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3DC2-0D82-4D63-A6AC-95250C83C278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2B48-8627-4B31-874E-2AEF31BE1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18" Type="http://schemas.openxmlformats.org/officeDocument/2006/relationships/image" Target="../media/image3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3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18" Type="http://schemas.openxmlformats.org/officeDocument/2006/relationships/image" Target="../media/image37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0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2.png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8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8.wmf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6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7.wmf"/><Relationship Id="rId24" Type="http://schemas.openxmlformats.org/officeDocument/2006/relationships/image" Target="../media/image2.png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1.png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4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.png"/><Relationship Id="rId7" Type="http://schemas.openxmlformats.org/officeDocument/2006/relationships/image" Target="../media/image49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1.docx"/><Relationship Id="rId4" Type="http://schemas.openxmlformats.org/officeDocument/2006/relationships/hyperlink" Target="https://www.sciencedirect.com/topics/earth-and-planetary-sciences/markov-chai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67.emf"/><Relationship Id="rId4" Type="http://schemas.openxmlformats.org/officeDocument/2006/relationships/package" Target="../embeddings/Microsoft_Visio_Drawing2.vsd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58" y="2452068"/>
            <a:ext cx="7844481" cy="923330"/>
          </a:xfr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  <a:t>Precipitation forecasting based on deep learning strategy using empirical wavelet transform, Markov chain-incorporated </a:t>
            </a:r>
            <a:b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</a:br>
            <a:r>
              <a:rPr lang="en-US" altLang="zh-CN" sz="2000" b="1" spc="15" dirty="0">
                <a:latin typeface="Calibri" panose="020F0502020204030204" pitchFamily="34" charset="0"/>
                <a:ea typeface="+mn-ea"/>
                <a:cs typeface="宋体" panose="02010600030101010101" pitchFamily="2" charset="-122"/>
              </a:rPr>
              <a:t>long-short term memory network</a:t>
            </a:r>
            <a:endParaRPr lang="zh-CN" altLang="en-US" sz="2000" b="1" spc="15" dirty="0">
              <a:latin typeface="Calibri" panose="020F0502020204030204" pitchFamily="34" charset="0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0" y="926377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1105929" y="3835347"/>
            <a:ext cx="7300784" cy="646331"/>
          </a:xfr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spc="15" dirty="0">
                <a:latin typeface="Calibri" panose="020F0502020204030204" pitchFamily="34" charset="0"/>
                <a:cs typeface="宋体" panose="02010600030101010101" pitchFamily="2" charset="-122"/>
              </a:rPr>
              <a:t>Multi-objective decomposition-ensemble optimizer with rough set and mutual information for attribute reduction</a:t>
            </a:r>
            <a:endParaRPr lang="zh-CN" altLang="en-US" sz="2000" b="1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92958" y="1337185"/>
            <a:ext cx="2586680" cy="55371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WORKS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64275" y="5173362"/>
            <a:ext cx="6584092" cy="14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/>
              <a:t>Supervisor: Simon James Fong</a:t>
            </a:r>
          </a:p>
          <a:p>
            <a:pPr>
              <a:defRPr/>
            </a:pPr>
            <a:r>
              <a:rPr lang="en-US" altLang="zh-CN" sz="1600" dirty="0"/>
              <a:t>Student No.YB774077</a:t>
            </a:r>
          </a:p>
          <a:p>
            <a:pPr>
              <a:defRPr/>
            </a:pPr>
            <a:r>
              <a:rPr lang="en-US" altLang="zh-CN" sz="1600" dirty="0"/>
              <a:t>yb77407@um.edu.mo</a:t>
            </a:r>
            <a:endParaRPr lang="zh-CN" altLang="en-US" sz="1600" dirty="0"/>
          </a:p>
          <a:p>
            <a:pPr>
              <a:defRPr/>
            </a:pPr>
            <a:r>
              <a:rPr lang="en-US" altLang="zh-CN" sz="1600" dirty="0"/>
              <a:t>JIE YANG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1833" y="25400"/>
            <a:ext cx="6876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1) The </a:t>
            </a:r>
            <a:r>
              <a:rPr lang="en-US" altLang="zh-CN">
                <a:solidFill>
                  <a:srgbClr val="333333"/>
                </a:solidFill>
                <a:latin typeface="Calibri" panose="020F0502020204030204" pitchFamily="34" charset="0"/>
              </a:rPr>
              <a:t>action plans are about the deep learning and attribute reduction and their application; 2) There are no papers publicated or submitted</a:t>
            </a:r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mtClean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333333"/>
                </a:solidFill>
                <a:latin typeface="Calibri" panose="020F0502020204030204" pitchFamily="34" charset="0"/>
              </a:rPr>
              <a:t>3) the journal papers written now are as following works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B8907B3-DE21-40F1-A743-63199A78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6314286" cy="2504762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8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76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9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74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1514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69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515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6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1565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9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60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1525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9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433388" y="1479550"/>
            <a:ext cx="4513262" cy="612775"/>
            <a:chOff x="3463673" y="119351"/>
            <a:chExt cx="4512856" cy="613438"/>
          </a:xfrm>
        </p:grpSpPr>
        <p:sp>
          <p:nvSpPr>
            <p:cNvPr id="21554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>
            <a:spLocks noChangeArrowheads="1"/>
          </p:cNvSpPr>
          <p:nvPr/>
        </p:nvSpPr>
        <p:spPr bwMode="auto">
          <a:xfrm>
            <a:off x="322263" y="3816350"/>
            <a:ext cx="1752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2400">
                <a:ea typeface="新細明體" panose="02020500000000000000" pitchFamily="18" charset="-120"/>
              </a:rPr>
              <a:t>given Initial values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363537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3619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36353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36195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>
            <a:spLocks noChangeArrowheads="1"/>
          </p:cNvSpPr>
          <p:nvPr/>
        </p:nvSpPr>
        <p:spPr bwMode="auto">
          <a:xfrm>
            <a:off x="385763" y="2322513"/>
            <a:ext cx="2455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53303" y="2368390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3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5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6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2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7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22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3562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17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563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5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15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0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6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3613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7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08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3573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3574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3575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80" name="群組 23"/>
          <p:cNvGrpSpPr>
            <a:grpSpLocks/>
          </p:cNvGrpSpPr>
          <p:nvPr/>
        </p:nvGrpSpPr>
        <p:grpSpPr bwMode="auto">
          <a:xfrm>
            <a:off x="679450" y="1757363"/>
            <a:ext cx="4513263" cy="612775"/>
            <a:chOff x="3463673" y="119351"/>
            <a:chExt cx="4512856" cy="613438"/>
          </a:xfrm>
        </p:grpSpPr>
        <p:sp>
          <p:nvSpPr>
            <p:cNvPr id="23602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363537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3619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58578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57467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23589" name="文字方塊 83"/>
          <p:cNvSpPr txBox="1">
            <a:spLocks noChangeArrowheads="1"/>
          </p:cNvSpPr>
          <p:nvPr/>
        </p:nvSpPr>
        <p:spPr bwMode="auto">
          <a:xfrm>
            <a:off x="492125" y="2506663"/>
            <a:ext cx="2455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11302" y="2425824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40758" y="2437536"/>
            <a:ext cx="633571" cy="613438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3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rot="16200000">
            <a:off x="7104856" y="2370932"/>
            <a:ext cx="655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619" y="2339182"/>
            <a:ext cx="649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4" name="群組 5"/>
          <p:cNvGrpSpPr>
            <a:grpSpLocks/>
          </p:cNvGrpSpPr>
          <p:nvPr/>
        </p:nvGrpSpPr>
        <p:grpSpPr bwMode="auto">
          <a:xfrm>
            <a:off x="5592763" y="5592763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7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0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群組 8"/>
          <p:cNvGrpSpPr>
            <a:grpSpLocks/>
          </p:cNvGrpSpPr>
          <p:nvPr/>
        </p:nvGrpSpPr>
        <p:grpSpPr bwMode="auto">
          <a:xfrm>
            <a:off x="7200900" y="5624513"/>
            <a:ext cx="376238" cy="461962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398"/>
              <a:ext cx="342900" cy="3429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72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263" y="4016375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075" y="4056063"/>
            <a:ext cx="574675" cy="5746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925" y="2338388"/>
            <a:ext cx="574675" cy="5746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344" y="2348707"/>
            <a:ext cx="574675" cy="5730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grpSp>
        <p:nvGrpSpPr>
          <p:cNvPr id="25610" name="群組 17"/>
          <p:cNvGrpSpPr>
            <a:grpSpLocks/>
          </p:cNvGrpSpPr>
          <p:nvPr/>
        </p:nvGrpSpPr>
        <p:grpSpPr bwMode="auto">
          <a:xfrm rot="-5400000">
            <a:off x="6071394" y="4321969"/>
            <a:ext cx="1036638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8" y="3506723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67" name="群組 19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3402" y="50973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3402" y="3459099"/>
                <a:ext cx="15767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5611" name="Object 12"/>
          <p:cNvGraphicFramePr>
            <a:graphicFrameLocks noChangeAspect="1"/>
          </p:cNvGraphicFramePr>
          <p:nvPr/>
        </p:nvGraphicFramePr>
        <p:xfrm>
          <a:off x="7243763" y="1471613"/>
          <a:ext cx="3794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471613"/>
                        <a:ext cx="3794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659438" y="1474788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474788"/>
                        <a:ext cx="3524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群組 54"/>
          <p:cNvGrpSpPr>
            <a:grpSpLocks/>
          </p:cNvGrpSpPr>
          <p:nvPr/>
        </p:nvGrpSpPr>
        <p:grpSpPr bwMode="auto">
          <a:xfrm>
            <a:off x="2100263" y="4002088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65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4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4" name="群組 57"/>
          <p:cNvGrpSpPr>
            <a:grpSpLocks/>
          </p:cNvGrpSpPr>
          <p:nvPr/>
        </p:nvGrpSpPr>
        <p:grpSpPr bwMode="auto">
          <a:xfrm>
            <a:off x="3708400" y="4003675"/>
            <a:ext cx="390525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336"/>
              <a:ext cx="343346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/>
            </a:p>
          </p:txBody>
        </p:sp>
        <p:graphicFrame>
          <p:nvGraphicFramePr>
            <p:cNvPr id="25663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5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群組 63"/>
          <p:cNvGrpSpPr>
            <a:grpSpLocks/>
          </p:cNvGrpSpPr>
          <p:nvPr/>
        </p:nvGrpSpPr>
        <p:grpSpPr bwMode="auto">
          <a:xfrm rot="-5400000">
            <a:off x="6071394" y="2659857"/>
            <a:ext cx="1036637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70" y="3506724"/>
              <a:ext cx="1574277" cy="1585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58" name="群組 65"/>
            <p:cNvGrpSpPr>
              <a:grpSpLocks/>
            </p:cNvGrpSpPr>
            <p:nvPr/>
          </p:nvGrpSpPr>
          <p:grpSpPr bwMode="auto"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7735" y="3459099"/>
                <a:ext cx="1549945" cy="16081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3403" y="50973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3403" y="3459099"/>
                <a:ext cx="157671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088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3888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175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888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050" y="3348038"/>
            <a:ext cx="3425825" cy="735012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5621" name="文字方塊 15"/>
          <p:cNvSpPr txBox="1">
            <a:spLocks noChangeArrowheads="1"/>
          </p:cNvSpPr>
          <p:nvPr/>
        </p:nvSpPr>
        <p:spPr bwMode="auto">
          <a:xfrm>
            <a:off x="2627313" y="3168650"/>
            <a:ext cx="96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store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5622" name="文字方塊 16"/>
          <p:cNvSpPr txBox="1">
            <a:spLocks noChangeArrowheads="1"/>
          </p:cNvSpPr>
          <p:nvPr/>
        </p:nvSpPr>
        <p:spPr bwMode="auto">
          <a:xfrm>
            <a:off x="581025" y="5502275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the weights are “1”, no bias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5623" name="文字方塊 48"/>
          <p:cNvSpPr txBox="1">
            <a:spLocks noChangeArrowheads="1"/>
          </p:cNvSpPr>
          <p:nvPr/>
        </p:nvSpPr>
        <p:spPr bwMode="auto">
          <a:xfrm>
            <a:off x="581025" y="6030913"/>
            <a:ext cx="461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All activation functions are linear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40388" y="2495550"/>
            <a:ext cx="290512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125" y="2474913"/>
            <a:ext cx="292100" cy="325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725" y="4159250"/>
            <a:ext cx="292100" cy="325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2650" y="4194175"/>
            <a:ext cx="292100" cy="323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28" name="群組 23"/>
          <p:cNvGrpSpPr>
            <a:grpSpLocks/>
          </p:cNvGrpSpPr>
          <p:nvPr/>
        </p:nvGrpSpPr>
        <p:grpSpPr bwMode="auto">
          <a:xfrm>
            <a:off x="630238" y="1863725"/>
            <a:ext cx="4513262" cy="612775"/>
            <a:chOff x="3463673" y="119351"/>
            <a:chExt cx="4512856" cy="613438"/>
          </a:xfrm>
        </p:grpSpPr>
        <p:sp>
          <p:nvSpPr>
            <p:cNvPr id="25652" name="文字方塊 25"/>
            <p:cNvSpPr txBox="1">
              <a:spLocks noChangeArrowheads="1"/>
            </p:cNvSpPr>
            <p:nvPr/>
          </p:nvSpPr>
          <p:spPr bwMode="auto">
            <a:xfrm>
              <a:off x="3463673" y="173004"/>
              <a:ext cx="21957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400">
                  <a:ea typeface="新細明體" panose="02020500000000000000" pitchFamily="18" charset="-120"/>
                </a:rPr>
                <a:t>Input sequence: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0380" y="119351"/>
              <a:ext cx="463653" cy="613438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2" name="文字方塊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09285" y="119351"/>
              <a:ext cx="463653" cy="613438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4" name="文字方塊 7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367" y="119351"/>
              <a:ext cx="463652" cy="613438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5" name="文字方塊 7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638" y="176816"/>
              <a:ext cx="581891" cy="369332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588000" y="5695950"/>
            <a:ext cx="363538" cy="461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6613" y="5710238"/>
            <a:ext cx="361950" cy="461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263" y="4008438"/>
            <a:ext cx="361950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7288" y="4022725"/>
            <a:ext cx="363537" cy="461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8688" y="3654425"/>
            <a:ext cx="550862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150" y="3654425"/>
            <a:ext cx="590550" cy="461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3763" y="1914525"/>
            <a:ext cx="585787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7138" y="1941513"/>
            <a:ext cx="57467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25637" name="文字方塊 83"/>
          <p:cNvSpPr txBox="1">
            <a:spLocks noChangeArrowheads="1"/>
          </p:cNvSpPr>
          <p:nvPr/>
        </p:nvSpPr>
        <p:spPr bwMode="auto">
          <a:xfrm>
            <a:off x="442913" y="2614613"/>
            <a:ext cx="2455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output sequence: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61958" y="2532557"/>
            <a:ext cx="463653" cy="613438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9" name="手繪多邊形 46"/>
          <p:cNvSpPr/>
          <p:nvPr/>
        </p:nvSpPr>
        <p:spPr>
          <a:xfrm>
            <a:off x="3916363" y="3346450"/>
            <a:ext cx="3425825" cy="735013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91414" y="2544269"/>
            <a:ext cx="633571" cy="613438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7447" y="2515096"/>
            <a:ext cx="633571" cy="613438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5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96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52849" y="531738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3832" y="1486935"/>
            <a:ext cx="336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Markov chain-incorporated model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17399"/>
              </p:ext>
            </p:extLst>
          </p:nvPr>
        </p:nvGraphicFramePr>
        <p:xfrm>
          <a:off x="3519835" y="3419656"/>
          <a:ext cx="1931861" cy="35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35" y="3419656"/>
                        <a:ext cx="1931861" cy="35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366304" y="2086586"/>
            <a:ext cx="7974227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The probability matrix</a:t>
            </a:r>
            <a:r>
              <a:rPr lang="en-US" altLang="zh-CN" b="1" i="1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= (p</a:t>
            </a:r>
            <a:r>
              <a:rPr lang="en-US" altLang="zh-CN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) specifies the transition rules. If |S| = N, then </a:t>
            </a:r>
            <a:r>
              <a:rPr lang="en-US" altLang="zh-CN" b="1" i="1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N × N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stochastic matrix where each entry is non-negative and the sum of each row is 1. The conditional probability p</a:t>
            </a:r>
            <a:r>
              <a:rPr lang="en-US" altLang="zh-CN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defines the probability that the chain transitions to state j at time t + 1, given that it is in state i at time t,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25002"/>
              </p:ext>
            </p:extLst>
          </p:nvPr>
        </p:nvGraphicFramePr>
        <p:xfrm>
          <a:off x="3963526" y="5442073"/>
          <a:ext cx="875187" cy="3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Equation" r:id="rId6" imgW="622030" imgH="241195" progId="Equation.DSMT4">
                  <p:embed/>
                </p:oleObj>
              </mc:Choice>
              <mc:Fallback>
                <p:oleObj name="Equation" r:id="rId6" imgW="622030" imgH="241195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526" y="5442073"/>
                        <a:ext cx="875187" cy="383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98996"/>
              </p:ext>
            </p:extLst>
          </p:nvPr>
        </p:nvGraphicFramePr>
        <p:xfrm>
          <a:off x="3988194" y="5845389"/>
          <a:ext cx="706291" cy="47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Equation" r:id="rId8" imgW="558558" imgH="342751" progId="Equation.DSMT4">
                  <p:embed/>
                </p:oleObj>
              </mc:Choice>
              <mc:Fallback>
                <p:oleObj name="Equation" r:id="rId8" imgW="558558" imgH="342751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194" y="5845389"/>
                        <a:ext cx="706291" cy="475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19759"/>
              </p:ext>
            </p:extLst>
          </p:nvPr>
        </p:nvGraphicFramePr>
        <p:xfrm>
          <a:off x="3947329" y="6275646"/>
          <a:ext cx="1182269" cy="52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Equation" r:id="rId10" imgW="812447" imgH="342751" progId="Equation.DSMT4">
                  <p:embed/>
                </p:oleObj>
              </mc:Choice>
              <mc:Fallback>
                <p:oleObj name="Equation" r:id="rId10" imgW="812447" imgH="34275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329" y="6275646"/>
                        <a:ext cx="1182269" cy="522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4275438" y="5698327"/>
            <a:ext cx="293541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9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9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28812" y="3875603"/>
            <a:ext cx="7911719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just">
              <a:lnSpc>
                <a:spcPct val="107000"/>
              </a:lnSpc>
              <a:spcAft>
                <a:spcPts val="0"/>
              </a:spcAft>
            </a:pP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A Markov chain is called time-homogeneous if the probability matrix (p</a:t>
            </a:r>
            <a:r>
              <a:rPr lang="en-US" altLang="zh-CN" i="1" baseline="-25000">
                <a:latin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) does not depend on the time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. In other words, every time the chain is in state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, the probability of jumping to state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is the same. If a Markov chain is time homogeneous, then the vector π is called a stationary distribution of the Markov chain if for all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Calibri" panose="020F0502020204030204" pitchFamily="34" charset="0"/>
                <a:cs typeface="宋体" panose="02010600030101010101" pitchFamily="2" charset="-122"/>
              </a:rPr>
              <a:t>∈</a:t>
            </a:r>
            <a:r>
              <a:rPr lang="zh-CN" altLang="zh-CN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Calibri" panose="020F0502020204030204" pitchFamily="34" charset="0"/>
                <a:cs typeface="Times New Roman" panose="02020603050405020304" pitchFamily="18" charset="0"/>
              </a:rPr>
              <a:t> it satisfies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8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618916" y="585798"/>
            <a:ext cx="71792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Hybrid EWT-MC-LSTM Model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Picture 33" descr="D:\Papers\FlowStruct_noSSA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5" y="1643005"/>
            <a:ext cx="7327178" cy="452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7352" y="6207187"/>
            <a:ext cx="6340791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9400" algn="ctr">
              <a:lnSpc>
                <a:spcPct val="107000"/>
              </a:lnSpc>
              <a:spcAft>
                <a:spcPts val="600"/>
              </a:spcAft>
            </a:pPr>
            <a:r>
              <a:rPr lang="en-US" altLang="zh-CN" sz="1600">
                <a:latin typeface="Calibri" panose="020F0502020204030204" pitchFamily="34" charset="0"/>
                <a:cs typeface="Arial" panose="020B0604020202020204" pitchFamily="34" charset="0"/>
              </a:rPr>
              <a:t>Fig. 2  </a:t>
            </a:r>
            <a:r>
              <a:rPr lang="en-US" altLang="zh-CN" sz="1600" spc="15">
                <a:latin typeface="Calibri" panose="020F0502020204030204" pitchFamily="34" charset="0"/>
                <a:cs typeface="宋体" panose="02010600030101010101" pitchFamily="2" charset="-122"/>
              </a:rPr>
              <a:t>The framework of the proposed EWT-MC-LSTM model</a:t>
            </a:r>
            <a:endParaRPr lang="zh-CN" altLang="zh-CN" sz="16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792207" y="596736"/>
            <a:ext cx="67472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Study Area &amp; Data Collection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40889" y="5762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8240" y="56430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 descr="D:\experiment\precip\Figure\Hong Kong_precip_oirgn2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/>
          <a:stretch/>
        </p:blipFill>
        <p:spPr bwMode="auto">
          <a:xfrm>
            <a:off x="-173095" y="1392026"/>
            <a:ext cx="5939790" cy="154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D:\experiment\precip\Figure\Macau_precip_orign2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4929"/>
          <a:stretch/>
        </p:blipFill>
        <p:spPr bwMode="auto">
          <a:xfrm>
            <a:off x="3770124" y="2648697"/>
            <a:ext cx="5596478" cy="156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D:\experiment\precip\Figure\Lanzhou_Alashanmeng\Lanzhou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"/>
          <a:stretch/>
        </p:blipFill>
        <p:spPr bwMode="auto">
          <a:xfrm>
            <a:off x="-173095" y="3947567"/>
            <a:ext cx="5931535" cy="153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D:\experiment\precip\Figure\Lanzhou_Alashanmeng\Alashanmeng.emf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5"/>
          <a:stretch/>
        </p:blipFill>
        <p:spPr bwMode="auto">
          <a:xfrm>
            <a:off x="3472086" y="5286911"/>
            <a:ext cx="5939790" cy="15234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318405" y="586347"/>
            <a:ext cx="956662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06372"/>
              </p:ext>
            </p:extLst>
          </p:nvPr>
        </p:nvGraphicFramePr>
        <p:xfrm>
          <a:off x="1345857" y="1921929"/>
          <a:ext cx="6646133" cy="420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6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4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7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6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42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42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41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4962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4962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1802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region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Month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59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Hong Kong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25.61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75.39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155.43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311.37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501.81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360.71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435.98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315.99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106.76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47.48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31.23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 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57.62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24.89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63.68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121.61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147.24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297.63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155.36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214.45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182.38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139.14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37.19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26.23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2.49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9.91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-0.48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-0.88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3.58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-0.08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2.86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266.90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113.10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238.70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547.70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687.30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1346.10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656.40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971.30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723.00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624.40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88.30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162.00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144.70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76.90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143.30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87.90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597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Macau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36.92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73.14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156.52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286.50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368.47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258.70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311.02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241.29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82.29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41.84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32.40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24.09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58.03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160.42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147.71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248.82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172.28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137.81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162.77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86.69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30.55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29.52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3.51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2.12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1.47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5.85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4.28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3.25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-0.25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-1.21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-0.76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278.24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96.26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230.83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749.45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677.84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1204.02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805.40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731.22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588.62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287.64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99.43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92.02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0.01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12.86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18.64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77.67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74.26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33.02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151.05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8.24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0.09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0.03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2179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Lanzhou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2.40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4.36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8.70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17.07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39.98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48.67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57.98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59.12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49.15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22.82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4.11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1.85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13.52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23.26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20.28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13.54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9.20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3.49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-0.04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3.97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0.94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10.26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-0.34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-0.20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-0.65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1.24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10.67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17.78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56.90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62.99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85.09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105.16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101.09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72.90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48.51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13.21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18.80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22.86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22.35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10.41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2179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Alashan</a:t>
                      </a:r>
                      <a:endParaRPr lang="zh-CN" sz="1100">
                        <a:effectLst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meng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Mean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0.93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1.91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14.21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16.87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15.32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13.89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St.Dev.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0.61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3.72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6.02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9.49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11.05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8.48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9.44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3.38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Cv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1.30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1.77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2.07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0.48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1.11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2.37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2.97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Cs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1.51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3.17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3.73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-1.13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0.35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1.69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-0.74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7.42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2.57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10.09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0.87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Max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4.06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8.13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12.95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19.81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37.08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47.75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30.99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46.74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13.46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7.37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2.79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217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Min (mm)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0.25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2.03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2.29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0.76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3.05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spc="15">
                          <a:effectLst/>
                        </a:rPr>
                        <a:t>0.00 </a:t>
                      </a:r>
                      <a:endParaRPr lang="zh-CN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14413" y="159806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Table 1. Statistical characteristics of monthly total precipitation data recorded at Hong Kong, Macau, Lanzhou, and Alashanmeng meteorological stations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0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249117" y="616158"/>
            <a:ext cx="956662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26" descr="Hong Kong_ewt_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r="6500"/>
          <a:stretch>
            <a:fillRect/>
          </a:stretch>
        </p:blipFill>
        <p:spPr bwMode="auto">
          <a:xfrm>
            <a:off x="1478821" y="1355173"/>
            <a:ext cx="2933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27" descr="macau_ewt_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r="7767"/>
          <a:stretch>
            <a:fillRect/>
          </a:stretch>
        </p:blipFill>
        <p:spPr bwMode="auto">
          <a:xfrm>
            <a:off x="5005773" y="1353072"/>
            <a:ext cx="2905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anzhou_ewt_compon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5946" r="7565"/>
          <a:stretch>
            <a:fillRect/>
          </a:stretch>
        </p:blipFill>
        <p:spPr bwMode="auto">
          <a:xfrm>
            <a:off x="1433515" y="3967849"/>
            <a:ext cx="2943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3" descr="Alashan_ewt_compone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" t="6177" r="6572"/>
          <a:stretch>
            <a:fillRect/>
          </a:stretch>
        </p:blipFill>
        <p:spPr bwMode="auto">
          <a:xfrm>
            <a:off x="5005773" y="3978683"/>
            <a:ext cx="29622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3510" y="6624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 4. The EWT decomposed results of the original monthly precipitation series for the four regions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-318405" y="586727"/>
            <a:ext cx="9566627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Model Construction and Development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547562" y="1477088"/>
            <a:ext cx="12433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Table 2. Transition probabilities of the 2/1/0 3-state 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  <a:hlinkClick r:id="rId4" tooltip="Learn more about Markov Chains"/>
              </a:rPr>
              <a:t>Markov chain</a:t>
            </a:r>
            <a:endParaRPr kumimoji="0" lang="en-US" altLang="zh-CN" sz="2800" b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60144"/>
              </p:ext>
            </p:extLst>
          </p:nvPr>
        </p:nvGraphicFramePr>
        <p:xfrm>
          <a:off x="1578149" y="-1395931"/>
          <a:ext cx="6181725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Document" r:id="rId5" imgW="6173273" imgH="5761778" progId="Word.Document.12">
                  <p:embed/>
                </p:oleObj>
              </mc:Choice>
              <mc:Fallback>
                <p:oleObj name="Document" r:id="rId5" imgW="6173273" imgH="57617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8149" y="-1395931"/>
                        <a:ext cx="6181725" cy="575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28" y="1605006"/>
            <a:ext cx="7532472" cy="2236092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b="1">
                <a:latin typeface="Arial Narrow" panose="020B0606020202030204" pitchFamily="34" charset="0"/>
              </a:rPr>
              <a:t>Precipitation forecasting based on deep learning strategy using empirical wavelet transform, Markov </a:t>
            </a:r>
            <a:r>
              <a:rPr lang="en-US" altLang="zh-CN" sz="3600" b="1" smtClean="0">
                <a:latin typeface="Arial Narrow" panose="020B0606020202030204" pitchFamily="34" charset="0"/>
              </a:rPr>
              <a:t>chain incorporated long short </a:t>
            </a:r>
            <a:r>
              <a:rPr lang="en-US" altLang="zh-CN" sz="3600" b="1">
                <a:latin typeface="Arial Narrow" panose="020B0606020202030204" pitchFamily="34" charset="0"/>
              </a:rPr>
              <a:t>term memory network</a:t>
            </a:r>
            <a:endParaRPr lang="zh-CN" altLang="en-US" sz="3600" b="1">
              <a:latin typeface="Arial Narrow" panose="020B060602020203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2540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4474008"/>
            <a:ext cx="68580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Supervisor: Simon James Fong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Student No.YB774077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yb77407@um.edu.mo</a:t>
            </a:r>
            <a:endParaRPr lang="zh-CN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JIE YANG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95687" y="488920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4003"/>
          <a:stretch/>
        </p:blipFill>
        <p:spPr>
          <a:xfrm>
            <a:off x="1492053" y="1268359"/>
            <a:ext cx="5945707" cy="54165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8907" y="10446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spc="15">
                <a:latin typeface="Calibri" panose="020F0502020204030204" pitchFamily="34" charset="0"/>
                <a:cs typeface="宋体" panose="02010600030101010101" pitchFamily="2" charset="-122"/>
              </a:rPr>
              <a:t>Table 3. Forecasting performance of the models for the four regions</a:t>
            </a:r>
            <a:endParaRPr lang="zh-CN" altLang="en-US" sz="120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86162" y="470820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9391" y="60641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" name="Pictur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1" y="1703453"/>
            <a:ext cx="4995545" cy="1807845"/>
          </a:xfrm>
          <a:prstGeom prst="rect">
            <a:avLst/>
          </a:prstGeom>
          <a:noFill/>
        </p:spPr>
      </p:pic>
      <p:pic>
        <p:nvPicPr>
          <p:cNvPr id="27" name="Picture 2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89" y="1705725"/>
            <a:ext cx="4998720" cy="1809750"/>
          </a:xfrm>
          <a:prstGeom prst="rect">
            <a:avLst/>
          </a:prstGeom>
          <a:noFill/>
        </p:spPr>
      </p:pic>
      <p:pic>
        <p:nvPicPr>
          <p:cNvPr id="28" name="Picture 2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1" y="4100586"/>
            <a:ext cx="4989195" cy="1803400"/>
          </a:xfrm>
          <a:prstGeom prst="rect">
            <a:avLst/>
          </a:prstGeom>
          <a:noFill/>
        </p:spPr>
      </p:pic>
      <p:pic>
        <p:nvPicPr>
          <p:cNvPr id="29" name="Picture 2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14" y="4098363"/>
            <a:ext cx="5014595" cy="1807845"/>
          </a:xfrm>
          <a:prstGeom prst="rect">
            <a:avLst/>
          </a:prstGeom>
          <a:noFill/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8832" y="998217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05212" y="503058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5476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4619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62169"/>
              </p:ext>
            </p:extLst>
          </p:nvPr>
        </p:nvGraphicFramePr>
        <p:xfrm>
          <a:off x="280688" y="1354713"/>
          <a:ext cx="8566750" cy="50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Visio" r:id="rId4" imgW="27774799" imgH="16211610" progId="Visio.Drawing.15">
                  <p:embed/>
                </p:oleObj>
              </mc:Choice>
              <mc:Fallback>
                <p:oleObj name="Visio" r:id="rId4" imgW="27774799" imgH="16211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88" y="1354713"/>
                        <a:ext cx="8566750" cy="5012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05212" y="497321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8927" y="5463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7413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40" name="Picture 15" descr="ECDF_HK（new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4190" r="7014"/>
          <a:stretch>
            <a:fillRect/>
          </a:stretch>
        </p:blipFill>
        <p:spPr bwMode="auto">
          <a:xfrm>
            <a:off x="1988665" y="1555356"/>
            <a:ext cx="2352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16" descr="ECDF_Macau（new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4597" r="5554"/>
          <a:stretch>
            <a:fillRect/>
          </a:stretch>
        </p:blipFill>
        <p:spPr bwMode="auto">
          <a:xfrm>
            <a:off x="4907434" y="1588237"/>
            <a:ext cx="2419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3" descr="ecdf_Lanzho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2502" r="5878" b="-2"/>
          <a:stretch>
            <a:fillRect/>
          </a:stretch>
        </p:blipFill>
        <p:spPr bwMode="auto">
          <a:xfrm>
            <a:off x="1945802" y="3633247"/>
            <a:ext cx="2438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24" descr="ecdf_Alash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6541"/>
          <a:stretch>
            <a:fillRect/>
          </a:stretch>
        </p:blipFill>
        <p:spPr bwMode="auto">
          <a:xfrm>
            <a:off x="4897909" y="3599453"/>
            <a:ext cx="24288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9738" y="13907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113283" y="5762738"/>
            <a:ext cx="51748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Fig.10 Empirical cumulative distribution function (ECDF) of the forecasted error |FE| (mm) generated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by the proposed hybrid EWT-MC-LSTM model versus its counterpart models in step one for the four cases.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44453" y="523705"/>
            <a:ext cx="438537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 and Analysis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8927" y="5463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5857" y="27413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4" name="Picture 8" descr="box_plot_HK_viso_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46" y="1402748"/>
            <a:ext cx="24860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10" descr="box_plot_Macau_viso_n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87" y="1396607"/>
            <a:ext cx="24955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4" descr="box_Lanzhou_ne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3899" r="6993" b="4524"/>
          <a:stretch>
            <a:fillRect/>
          </a:stretch>
        </p:blipFill>
        <p:spPr bwMode="auto">
          <a:xfrm>
            <a:off x="1772765" y="3574653"/>
            <a:ext cx="25146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7" descr="box_alashan_ne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3848" r="7227" b="3249"/>
          <a:stretch>
            <a:fillRect/>
          </a:stretch>
        </p:blipFill>
        <p:spPr bwMode="auto">
          <a:xfrm>
            <a:off x="4769321" y="3592732"/>
            <a:ext cx="25050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1255" y="23999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1255" y="436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1255" y="633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87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942754" y="5698086"/>
            <a:ext cx="5258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Fig.11 Box-plots of the forecasted error |FE| (mm) in step one for the propsed hybrid EWT-MC-LSTM model </a:t>
            </a:r>
          </a:p>
          <a:p>
            <a:pPr marL="0" marR="0" lvl="0" indent="1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with counterpart models of monthly forecasted rainfall for the four cases.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275708" y="478092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5 Conclusion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578510" y="2120934"/>
            <a:ext cx="6108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1. The EWT data preprocessing decomposition technique     improves the prediction performance of the model, which demonstrated that EWT is suitable for data pre-analysis for precipitation time series. </a:t>
            </a:r>
          </a:p>
          <a:p>
            <a:pPr algn="just"/>
            <a:r>
              <a:rPr lang="en-US" altLang="zh-CN" dirty="0"/>
              <a:t>2. Compared with the LSTM model, MC technology incorporated with LSTM deep learning network obtains better forecast results.</a:t>
            </a:r>
          </a:p>
          <a:p>
            <a:pPr algn="just"/>
            <a:r>
              <a:rPr lang="en-US" altLang="zh-CN" dirty="0"/>
              <a:t>3. The proposed model is suitable for different magnitudes and fluctuations of monthly rainfall sequence prediction in Hong Kong, Macau, Lanzhou, and </a:t>
            </a:r>
            <a:r>
              <a:rPr lang="en-US" altLang="zh-CN" dirty="0" err="1"/>
              <a:t>Alashanmeng</a:t>
            </a:r>
            <a:r>
              <a:rPr lang="en-US" altLang="zh-CN" dirty="0"/>
              <a:t>.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內容版面配置區 2"/>
          <p:cNvSpPr>
            <a:spLocks noGrp="1"/>
          </p:cNvSpPr>
          <p:nvPr/>
        </p:nvSpPr>
        <p:spPr>
          <a:xfrm>
            <a:off x="1186248" y="1393042"/>
            <a:ext cx="7886700" cy="58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LSTM</a:t>
            </a:r>
            <a:r>
              <a:rPr lang="en-US" altLang="zh-TW" smtClean="0"/>
              <a:t>-based </a:t>
            </a:r>
            <a:r>
              <a:rPr lang="en-US" altLang="zh-TW" dirty="0"/>
              <a:t>network is not always easy to learn</a:t>
            </a:r>
          </a:p>
        </p:txBody>
      </p:sp>
      <p:pic>
        <p:nvPicPr>
          <p:cNvPr id="2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529996"/>
            <a:ext cx="7384702" cy="4035551"/>
          </a:xfrm>
          <a:prstGeom prst="rect">
            <a:avLst/>
          </a:prstGeom>
        </p:spPr>
      </p:pic>
      <p:sp>
        <p:nvSpPr>
          <p:cNvPr id="28" name="文字方塊 7"/>
          <p:cNvSpPr txBox="1"/>
          <p:nvPr/>
        </p:nvSpPr>
        <p:spPr>
          <a:xfrm>
            <a:off x="2031666" y="1999514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Real experiments </a:t>
            </a:r>
            <a:r>
              <a:rPr lang="en-US" altLang="zh-TW" sz="2400"/>
              <a:t>on </a:t>
            </a:r>
            <a:r>
              <a:rPr lang="en-US" altLang="zh-CN" sz="2400" smtClean="0"/>
              <a:t>time series</a:t>
            </a:r>
            <a:r>
              <a:rPr lang="en-US" altLang="zh-TW" sz="2400" smtClean="0"/>
              <a:t> </a:t>
            </a:r>
            <a:r>
              <a:rPr lang="en-US" altLang="zh-TW" sz="2400" dirty="0"/>
              <a:t>modeling</a:t>
            </a:r>
            <a:endParaRPr lang="zh-TW" altLang="en-US" sz="2400" dirty="0"/>
          </a:p>
        </p:txBody>
      </p:sp>
      <p:sp>
        <p:nvSpPr>
          <p:cNvPr id="29" name="文字方塊 8"/>
          <p:cNvSpPr txBox="1"/>
          <p:nvPr/>
        </p:nvSpPr>
        <p:spPr>
          <a:xfrm>
            <a:off x="6798788" y="4539593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30" name="文字方塊 9"/>
          <p:cNvSpPr txBox="1"/>
          <p:nvPr/>
        </p:nvSpPr>
        <p:spPr>
          <a:xfrm>
            <a:off x="5864130" y="3516294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32" name="向下箭號 10"/>
          <p:cNvSpPr/>
          <p:nvPr/>
        </p:nvSpPr>
        <p:spPr>
          <a:xfrm>
            <a:off x="7001064" y="5039740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3" name="向下箭號 11"/>
          <p:cNvSpPr/>
          <p:nvPr/>
        </p:nvSpPr>
        <p:spPr>
          <a:xfrm rot="5400000">
            <a:off x="5335682" y="3602489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4" name="文字方塊 4"/>
          <p:cNvSpPr txBox="1"/>
          <p:nvPr/>
        </p:nvSpPr>
        <p:spPr>
          <a:xfrm rot="16200000">
            <a:off x="334388" y="3951417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38" name="文字方塊 12"/>
          <p:cNvSpPr txBox="1"/>
          <p:nvPr/>
        </p:nvSpPr>
        <p:spPr>
          <a:xfrm>
            <a:off x="3946017" y="6120115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矩形 6"/>
          <p:cNvSpPr/>
          <p:nvPr/>
        </p:nvSpPr>
        <p:spPr>
          <a:xfrm>
            <a:off x="515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4" name="標題 1"/>
          <p:cNvSpPr>
            <a:spLocks noGrp="1"/>
          </p:cNvSpPr>
          <p:nvPr/>
        </p:nvSpPr>
        <p:spPr>
          <a:xfrm>
            <a:off x="1615936" y="85590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The error surface </a:t>
            </a:r>
            <a:r>
              <a:rPr lang="en-US" altLang="zh-TW" b="1"/>
              <a:t>is </a:t>
            </a:r>
            <a:r>
              <a:rPr lang="en-US" altLang="zh-TW" b="1" smtClean="0"/>
              <a:t>rough</a:t>
            </a:r>
            <a:endParaRPr lang="zh-TW" altLang="en-US" b="1" dirty="0"/>
          </a:p>
        </p:txBody>
      </p:sp>
      <p:pic>
        <p:nvPicPr>
          <p:cNvPr id="45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66" y="1992805"/>
            <a:ext cx="6842875" cy="4633669"/>
          </a:xfrm>
          <a:prstGeom prst="rect">
            <a:avLst/>
          </a:prstGeom>
        </p:spPr>
      </p:pic>
      <p:sp>
        <p:nvSpPr>
          <p:cNvPr id="46" name="文字方塊 6"/>
          <p:cNvSpPr txBox="1"/>
          <p:nvPr/>
        </p:nvSpPr>
        <p:spPr>
          <a:xfrm>
            <a:off x="4128554" y="633869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7" name="文字方塊 7"/>
          <p:cNvSpPr txBox="1"/>
          <p:nvPr/>
        </p:nvSpPr>
        <p:spPr>
          <a:xfrm>
            <a:off x="652087" y="5674759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文字方塊 8"/>
          <p:cNvSpPr txBox="1"/>
          <p:nvPr/>
        </p:nvSpPr>
        <p:spPr>
          <a:xfrm rot="5400000">
            <a:off x="6911008" y="4269996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49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220754" y="3383843"/>
            <a:ext cx="958851" cy="958851"/>
          </a:xfrm>
          <a:prstGeom prst="rect">
            <a:avLst/>
          </a:prstGeom>
        </p:spPr>
      </p:pic>
      <p:sp>
        <p:nvSpPr>
          <p:cNvPr id="50" name="橢圓 2"/>
          <p:cNvSpPr/>
          <p:nvPr/>
        </p:nvSpPr>
        <p:spPr>
          <a:xfrm>
            <a:off x="4300003" y="4739466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1" name="橢圓 12"/>
          <p:cNvSpPr/>
          <p:nvPr/>
        </p:nvSpPr>
        <p:spPr>
          <a:xfrm>
            <a:off x="3823753" y="4911113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2" name="橢圓 14"/>
          <p:cNvSpPr/>
          <p:nvPr/>
        </p:nvSpPr>
        <p:spPr>
          <a:xfrm>
            <a:off x="3290459" y="506179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3" name="橢圓 11"/>
          <p:cNvSpPr/>
          <p:nvPr/>
        </p:nvSpPr>
        <p:spPr>
          <a:xfrm>
            <a:off x="2817182" y="2892563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4" name="手繪多邊形 4"/>
          <p:cNvSpPr/>
          <p:nvPr/>
        </p:nvSpPr>
        <p:spPr>
          <a:xfrm rot="21409801">
            <a:off x="3017183" y="2995220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文字方塊 9"/>
          <p:cNvSpPr txBox="1"/>
          <p:nvPr/>
        </p:nvSpPr>
        <p:spPr>
          <a:xfrm>
            <a:off x="4463359" y="2078132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57" name="橢圓 15"/>
          <p:cNvSpPr/>
          <p:nvPr/>
        </p:nvSpPr>
        <p:spPr>
          <a:xfrm>
            <a:off x="5092825" y="4948334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8" name="橢圓 16"/>
          <p:cNvSpPr/>
          <p:nvPr/>
        </p:nvSpPr>
        <p:spPr>
          <a:xfrm>
            <a:off x="4616575" y="5119981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橢圓 17"/>
          <p:cNvSpPr/>
          <p:nvPr/>
        </p:nvSpPr>
        <p:spPr>
          <a:xfrm>
            <a:off x="4083281" y="527065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1" name="文字方塊 10"/>
          <p:cNvSpPr txBox="1"/>
          <p:nvPr/>
        </p:nvSpPr>
        <p:spPr>
          <a:xfrm>
            <a:off x="4166522" y="4013155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Clipping </a:t>
            </a:r>
            <a:endParaRPr lang="zh-TW" altLang="en-US" dirty="0"/>
          </a:p>
        </p:txBody>
      </p:sp>
      <p:sp>
        <p:nvSpPr>
          <p:cNvPr id="62" name="矩形 18"/>
          <p:cNvSpPr/>
          <p:nvPr/>
        </p:nvSpPr>
        <p:spPr>
          <a:xfrm>
            <a:off x="5529423" y="6427780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3" name="文字方塊 19"/>
          <p:cNvSpPr txBox="1"/>
          <p:nvPr/>
        </p:nvSpPr>
        <p:spPr>
          <a:xfrm rot="5400000" flipH="1">
            <a:off x="6952037" y="4369296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35639" y="492508"/>
            <a:ext cx="2890113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6 Future Work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標題 1"/>
          <p:cNvSpPr>
            <a:spLocks noGrp="1"/>
          </p:cNvSpPr>
          <p:nvPr/>
        </p:nvSpPr>
        <p:spPr>
          <a:xfrm>
            <a:off x="1225343" y="15274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59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53997" y="1654165"/>
            <a:ext cx="6021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Problem: Gradient </a:t>
            </a:r>
            <a:r>
              <a:rPr lang="en-US" altLang="zh-CN" sz="2400"/>
              <a:t>Explode/Gradient Vanishing</a:t>
            </a:r>
          </a:p>
        </p:txBody>
      </p:sp>
      <p:pic>
        <p:nvPicPr>
          <p:cNvPr id="89" name="Picture 88" descr="https://www.iepdirect.com/iepdotnet/NY/images/img-document-rep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4" y="4096061"/>
            <a:ext cx="2265697" cy="16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4"/>
          <p:cNvSpPr/>
          <p:nvPr/>
        </p:nvSpPr>
        <p:spPr>
          <a:xfrm>
            <a:off x="4239641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4" name="文字方塊 26"/>
          <p:cNvSpPr txBox="1"/>
          <p:nvPr/>
        </p:nvSpPr>
        <p:spPr>
          <a:xfrm>
            <a:off x="3394886" y="4475094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95" name="矩形 50"/>
          <p:cNvSpPr/>
          <p:nvPr/>
        </p:nvSpPr>
        <p:spPr>
          <a:xfrm>
            <a:off x="4843222" y="440273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6" name="矩形 52"/>
          <p:cNvSpPr/>
          <p:nvPr/>
        </p:nvSpPr>
        <p:spPr>
          <a:xfrm>
            <a:off x="5399194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7" name="矩形 54"/>
          <p:cNvSpPr/>
          <p:nvPr/>
        </p:nvSpPr>
        <p:spPr>
          <a:xfrm>
            <a:off x="6002775" y="440273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98" name="矩形 67"/>
          <p:cNvSpPr/>
          <p:nvPr/>
        </p:nvSpPr>
        <p:spPr>
          <a:xfrm>
            <a:off x="2477601" y="2358121"/>
            <a:ext cx="1943479" cy="1607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/>
              <a:t>Advanced heuristic optimisation methods</a:t>
            </a:r>
            <a:endParaRPr lang="en-US" altLang="zh-TW" sz="2400" dirty="0"/>
          </a:p>
        </p:txBody>
      </p:sp>
      <p:sp>
        <p:nvSpPr>
          <p:cNvPr id="99" name="矩形 41"/>
          <p:cNvSpPr/>
          <p:nvPr/>
        </p:nvSpPr>
        <p:spPr>
          <a:xfrm>
            <a:off x="4655566" y="2368657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smtClean="0"/>
              <a:t>Traning</a:t>
            </a:r>
            <a:endParaRPr lang="zh-TW" altLang="en-US" sz="2400" dirty="0"/>
          </a:p>
        </p:txBody>
      </p:sp>
      <p:sp>
        <p:nvSpPr>
          <p:cNvPr id="100" name="向下箭號 46"/>
          <p:cNvSpPr/>
          <p:nvPr/>
        </p:nvSpPr>
        <p:spPr>
          <a:xfrm flipH="1" flipV="1">
            <a:off x="4826476" y="405987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1" name="矩形 47"/>
          <p:cNvSpPr/>
          <p:nvPr/>
        </p:nvSpPr>
        <p:spPr>
          <a:xfrm>
            <a:off x="6558747" y="4392672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2" name="文字方塊 48"/>
          <p:cNvSpPr txBox="1"/>
          <p:nvPr/>
        </p:nvSpPr>
        <p:spPr>
          <a:xfrm>
            <a:off x="6947588" y="4563846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03" name="向右箭號 49"/>
          <p:cNvSpPr/>
          <p:nvPr/>
        </p:nvSpPr>
        <p:spPr>
          <a:xfrm>
            <a:off x="2802851" y="4475094"/>
            <a:ext cx="806175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06" name="向下箭號 64"/>
          <p:cNvSpPr/>
          <p:nvPr/>
        </p:nvSpPr>
        <p:spPr>
          <a:xfrm flipH="1" flipV="1">
            <a:off x="5980275" y="4042876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08" name="直線單箭頭接點 74"/>
          <p:cNvCxnSpPr>
            <a:stCxn id="100" idx="2"/>
            <a:endCxn id="99" idx="2"/>
          </p:cNvCxnSpPr>
          <p:nvPr/>
        </p:nvCxnSpPr>
        <p:spPr>
          <a:xfrm flipV="1">
            <a:off x="5036933" y="3287568"/>
            <a:ext cx="570224" cy="77231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76"/>
          <p:cNvCxnSpPr>
            <a:stCxn id="106" idx="2"/>
            <a:endCxn id="99" idx="2"/>
          </p:cNvCxnSpPr>
          <p:nvPr/>
        </p:nvCxnSpPr>
        <p:spPr>
          <a:xfrm flipH="1" flipV="1">
            <a:off x="5607157" y="3287568"/>
            <a:ext cx="583575" cy="75530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6"/>
          <p:cNvSpPr/>
          <p:nvPr/>
        </p:nvSpPr>
        <p:spPr>
          <a:xfrm>
            <a:off x="224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4" name="矩形 11"/>
          <p:cNvSpPr/>
          <p:nvPr/>
        </p:nvSpPr>
        <p:spPr>
          <a:xfrm>
            <a:off x="2895625" y="5550830"/>
            <a:ext cx="1874533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8"/>
          <p:cNvSpPr txBox="1"/>
          <p:nvPr/>
        </p:nvSpPr>
        <p:spPr>
          <a:xfrm>
            <a:off x="2887800" y="5678078"/>
            <a:ext cx="19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 smtClean="0"/>
              <a:t>Social Algorithm</a:t>
            </a:r>
            <a:endParaRPr lang="zh-TW" altLang="en-US" sz="2400" baseline="30000" dirty="0"/>
          </a:p>
        </p:txBody>
      </p:sp>
      <p:sp>
        <p:nvSpPr>
          <p:cNvPr id="116" name="矩形 11"/>
          <p:cNvSpPr/>
          <p:nvPr/>
        </p:nvSpPr>
        <p:spPr>
          <a:xfrm>
            <a:off x="4922761" y="5541917"/>
            <a:ext cx="2214639" cy="440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8"/>
          <p:cNvSpPr txBox="1"/>
          <p:nvPr/>
        </p:nvSpPr>
        <p:spPr>
          <a:xfrm>
            <a:off x="4915893" y="5681896"/>
            <a:ext cx="2317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/>
              <a:t>Bat-inspired algorithms</a:t>
            </a:r>
            <a:endParaRPr lang="zh-TW" altLang="en-US" sz="2400" baseline="30000" dirty="0"/>
          </a:p>
        </p:txBody>
      </p:sp>
      <p:sp>
        <p:nvSpPr>
          <p:cNvPr id="118" name="文字方塊 48"/>
          <p:cNvSpPr txBox="1"/>
          <p:nvPr/>
        </p:nvSpPr>
        <p:spPr>
          <a:xfrm>
            <a:off x="7240263" y="5468097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091" y="2310720"/>
            <a:ext cx="2436909" cy="15578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5" y="3927710"/>
            <a:ext cx="1637631" cy="15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  <p:bldP spid="116" grpId="0" animBg="1"/>
      <p:bldP spid="1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4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15197" y="478339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References</a:t>
            </a:r>
            <a:endParaRPr lang="en-US" altLang="zh-CN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2" y="1326364"/>
            <a:ext cx="3820008" cy="526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60" y="1326364"/>
            <a:ext cx="3825498" cy="5267950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79484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Precipitation forecasting based on deep learning strategy using empirical </a:t>
            </a:r>
            <a:r>
              <a:rPr lang="en-US" altLang="zh-CN" sz="1600" b="1" smtClean="0"/>
              <a:t>wavelet </a:t>
            </a:r>
            <a:r>
              <a:rPr lang="en-US" altLang="zh-CN" sz="1600" b="1"/>
              <a:t>transform, Markov chain-incorporated long-short term memory network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45857" y="550917"/>
            <a:ext cx="3600794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</a:t>
            </a:r>
            <a:r>
              <a:rPr lang="en-US" altLang="zh-CN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Brackground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798" y="1717965"/>
            <a:ext cx="5630563" cy="64633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 dirty="0">
                <a:latin typeface="Calibri" panose="020F0502020204030204" pitchFamily="34" charset="0"/>
                <a:cs typeface="宋体" panose="02010600030101010101" pitchFamily="2" charset="-122"/>
              </a:rPr>
              <a:t>Precipitation plays an important role in hydrological research and meteorological disaster warning.</a:t>
            </a:r>
            <a:endParaRPr lang="zh-CN" altLang="en-US" b="1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798" y="3537296"/>
            <a:ext cx="2044656" cy="64633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>
                <a:latin typeface="Calibri" panose="020F0502020204030204" pitchFamily="34" charset="0"/>
                <a:cs typeface="宋体" panose="02010600030101010101" pitchFamily="2" charset="-122"/>
              </a:rPr>
              <a:t>The precipitation forecasting models</a:t>
            </a:r>
            <a:endParaRPr lang="zh-CN" altLang="en-US" b="1"/>
          </a:p>
        </p:txBody>
      </p:sp>
      <p:sp>
        <p:nvSpPr>
          <p:cNvPr id="8" name="Rectangle 7"/>
          <p:cNvSpPr/>
          <p:nvPr/>
        </p:nvSpPr>
        <p:spPr>
          <a:xfrm>
            <a:off x="2818934" y="3938034"/>
            <a:ext cx="207928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The statistical prediction models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4798" y="2915789"/>
            <a:ext cx="334456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The physical prediction models</a:t>
            </a:r>
            <a:endParaRPr lang="zh-CN" altLang="en-US" spc="15" dirty="0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7853" y="3705661"/>
            <a:ext cx="1962278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linear methods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853" y="4178911"/>
            <a:ext cx="2066025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latin typeface="Calibri" panose="020F0502020204030204" pitchFamily="34" charset="0"/>
                <a:cs typeface="宋体" panose="02010600030101010101" pitchFamily="2" charset="-122"/>
              </a:rPr>
              <a:t>nonlinear methods</a:t>
            </a:r>
            <a:endParaRPr lang="zh-CN" altLang="en-US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2613454" y="3860462"/>
            <a:ext cx="205480" cy="400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 flipV="1">
            <a:off x="2613454" y="3100455"/>
            <a:ext cx="241344" cy="760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4898214" y="3890327"/>
            <a:ext cx="339639" cy="3708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4898214" y="4261200"/>
            <a:ext cx="339639" cy="10237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39" idx="1"/>
          </p:cNvCxnSpPr>
          <p:nvPr/>
        </p:nvCxnSpPr>
        <p:spPr>
          <a:xfrm>
            <a:off x="4898214" y="4261200"/>
            <a:ext cx="304954" cy="6413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3759" y="5416208"/>
            <a:ext cx="204341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Data preprocessing</a:t>
            </a:r>
            <a:endParaRPr lang="zh-CN" altLang="en-US" spc="15" dirty="0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8798" y="5678548"/>
            <a:ext cx="2127034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0">
                <a:srgbClr val="B79609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b="1" spc="15">
                <a:latin typeface="Calibri" panose="020F0502020204030204" pitchFamily="34" charset="0"/>
                <a:cs typeface="宋体" panose="02010600030101010101" pitchFamily="2" charset="-122"/>
              </a:rPr>
              <a:t>The hybrid methods</a:t>
            </a:r>
            <a:endParaRPr lang="zh-CN" altLang="en-US" b="1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1958" y="6102863"/>
            <a:ext cx="201625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solidFill>
                  <a:schemeClr val="bg1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Forecast modeling</a:t>
            </a:r>
            <a:endParaRPr lang="zh-CN" altLang="en-US" spc="15">
              <a:solidFill>
                <a:schemeClr val="bg1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37" name="Straight Arrow Connector 36"/>
          <p:cNvCxnSpPr>
            <a:cxnSpLocks/>
            <a:stCxn id="35" idx="3"/>
            <a:endCxn id="34" idx="1"/>
          </p:cNvCxnSpPr>
          <p:nvPr/>
        </p:nvCxnSpPr>
        <p:spPr>
          <a:xfrm flipV="1">
            <a:off x="2695832" y="5600874"/>
            <a:ext cx="187927" cy="262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1"/>
          </p:cNvCxnSpPr>
          <p:nvPr/>
        </p:nvCxnSpPr>
        <p:spPr>
          <a:xfrm>
            <a:off x="2681029" y="5840954"/>
            <a:ext cx="200929" cy="446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95028" y="5416208"/>
            <a:ext cx="2702343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Decomposition algorithms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5028" y="6093250"/>
            <a:ext cx="2237023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>
                <a:latin typeface="Calibri" panose="020F0502020204030204" pitchFamily="34" charset="0"/>
                <a:cs typeface="宋体" panose="02010600030101010101" pitchFamily="2" charset="-122"/>
              </a:rPr>
              <a:t>Prediction algorithms</a:t>
            </a:r>
            <a:endParaRPr lang="zh-CN" altLang="en-US" spc="15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45" name="Straight Arrow Connector 44"/>
          <p:cNvCxnSpPr>
            <a:stCxn id="34" idx="3"/>
            <a:endCxn id="43" idx="1"/>
          </p:cNvCxnSpPr>
          <p:nvPr/>
        </p:nvCxnSpPr>
        <p:spPr>
          <a:xfrm>
            <a:off x="4927175" y="5600874"/>
            <a:ext cx="56785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98214" y="6287529"/>
            <a:ext cx="596814" cy="88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91126" y="2295525"/>
            <a:ext cx="8238" cy="124177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</p:cNvCxnSpPr>
          <p:nvPr/>
        </p:nvCxnSpPr>
        <p:spPr>
          <a:xfrm>
            <a:off x="1591126" y="4183627"/>
            <a:ext cx="3283" cy="149492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2F5E0392-F19B-4067-89E0-BADC432F3AF4}"/>
              </a:ext>
            </a:extLst>
          </p:cNvPr>
          <p:cNvSpPr/>
          <p:nvPr/>
        </p:nvSpPr>
        <p:spPr>
          <a:xfrm>
            <a:off x="7552874" y="1682842"/>
            <a:ext cx="1257300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Auto Regressive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ACE8EC47-E290-4607-A443-A598EC71E04D}"/>
              </a:ext>
            </a:extLst>
          </p:cNvPr>
          <p:cNvSpPr/>
          <p:nvPr/>
        </p:nvSpPr>
        <p:spPr>
          <a:xfrm>
            <a:off x="7566129" y="2111679"/>
            <a:ext cx="12573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Auto Regressive Moving Average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0CD5CCEE-F19D-4F31-BB30-62BD26CF6B9C}"/>
              </a:ext>
            </a:extLst>
          </p:cNvPr>
          <p:cNvSpPr/>
          <p:nvPr/>
        </p:nvSpPr>
        <p:spPr>
          <a:xfrm>
            <a:off x="7581149" y="2725182"/>
            <a:ext cx="12573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Auto Regressive Moving Average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xmlns="" id="{5DCDC91F-A656-4694-86CA-E94D3C850DE1}"/>
              </a:ext>
            </a:extLst>
          </p:cNvPr>
          <p:cNvSpPr/>
          <p:nvPr/>
        </p:nvSpPr>
        <p:spPr>
          <a:xfrm>
            <a:off x="7780426" y="3312055"/>
            <a:ext cx="579604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1200" spc="15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xmlns="" id="{71DB3316-745F-4609-95DA-571A5B107496}"/>
              </a:ext>
            </a:extLst>
          </p:cNvPr>
          <p:cNvSpPr/>
          <p:nvPr/>
        </p:nvSpPr>
        <p:spPr>
          <a:xfrm>
            <a:off x="5203168" y="4717907"/>
            <a:ext cx="1693669" cy="369332"/>
          </a:xfrm>
          <a:prstGeom prst="rect">
            <a:avLst/>
          </a:prstGeom>
          <a:gradFill flip="none" rotWithShape="1">
            <a:gsLst>
              <a:gs pos="1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16200000" scaled="0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pc="15" dirty="0">
                <a:latin typeface="Calibri" panose="020F0502020204030204" pitchFamily="34" charset="0"/>
                <a:cs typeface="宋体" panose="02010600030101010101" pitchFamily="2" charset="-122"/>
              </a:rPr>
              <a:t>hybrid methods</a:t>
            </a:r>
            <a:endParaRPr lang="zh-CN" altLang="en-US" spc="15" dirty="0">
              <a:latin typeface="Calibri" panose="020F0502020204030204" pitchFamily="34" charset="0"/>
              <a:cs typeface="宋体" panose="02010600030101010101" pitchFamily="2" charset="-122"/>
            </a:endParaRPr>
          </a:p>
        </p:txBody>
      </p: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xmlns="" id="{217B816A-446B-452F-A829-71C16FE4AD3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7200131" y="1821342"/>
            <a:ext cx="352743" cy="206898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xmlns="" id="{0D53B68E-E94E-43AB-B3E9-ABE8D6158667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7200131" y="2342512"/>
            <a:ext cx="365998" cy="154781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xmlns="" id="{1B024225-15DA-476B-9488-F7690DF46205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7200131" y="2956015"/>
            <a:ext cx="381018" cy="93431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17">
            <a:extLst>
              <a:ext uri="{FF2B5EF4-FFF2-40B4-BE49-F238E27FC236}">
                <a16:creationId xmlns:a16="http://schemas.microsoft.com/office/drawing/2014/main" xmlns="" id="{C10CBD34-97A9-479E-843A-76A1AFF7226D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7200131" y="3450555"/>
            <a:ext cx="580295" cy="439772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xmlns="" id="{DFACE5AD-E96B-4216-8725-FBD5B7BF637F}"/>
              </a:ext>
            </a:extLst>
          </p:cNvPr>
          <p:cNvSpPr/>
          <p:nvPr/>
        </p:nvSpPr>
        <p:spPr>
          <a:xfrm>
            <a:off x="7780425" y="3788420"/>
            <a:ext cx="579604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SVM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xmlns="" id="{8BE9DAB7-A8AD-4CDE-A1EB-A81076871189}"/>
              </a:ext>
            </a:extLst>
          </p:cNvPr>
          <p:cNvSpPr/>
          <p:nvPr/>
        </p:nvSpPr>
        <p:spPr>
          <a:xfrm>
            <a:off x="7602747" y="4210573"/>
            <a:ext cx="1257300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Grey Forecasting</a:t>
            </a: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xmlns="" id="{7A2B4247-4A42-4EA5-8FCA-5820BE26A33F}"/>
              </a:ext>
            </a:extLst>
          </p:cNvPr>
          <p:cNvSpPr/>
          <p:nvPr/>
        </p:nvSpPr>
        <p:spPr>
          <a:xfrm>
            <a:off x="7836469" y="4618900"/>
            <a:ext cx="663824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 ANN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FDAFA0BB-6B8D-47F1-ADFB-DE0A95C0AE90}"/>
              </a:ext>
            </a:extLst>
          </p:cNvPr>
          <p:cNvSpPr/>
          <p:nvPr/>
        </p:nvSpPr>
        <p:spPr>
          <a:xfrm>
            <a:off x="7905157" y="4980382"/>
            <a:ext cx="526448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altLang="zh-CN" sz="1200" spc="15" dirty="0">
                <a:solidFill>
                  <a:schemeClr val="bg1"/>
                </a:solidFill>
                <a:latin typeface="Calibri" panose="020F0502020204030204" pitchFamily="34" charset="0"/>
              </a:rPr>
              <a:t>…</a:t>
            </a:r>
          </a:p>
        </p:txBody>
      </p:sp>
      <p:cxnSp>
        <p:nvCxnSpPr>
          <p:cNvPr id="58" name="Straight Arrow Connector 17">
            <a:extLst>
              <a:ext uri="{FF2B5EF4-FFF2-40B4-BE49-F238E27FC236}">
                <a16:creationId xmlns:a16="http://schemas.microsoft.com/office/drawing/2014/main" xmlns="" id="{C6FCD75F-CDCE-4291-86A7-5C598897B657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7303878" y="3926920"/>
            <a:ext cx="476547" cy="43665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:a16="http://schemas.microsoft.com/office/drawing/2014/main" xmlns="" id="{5EAC090A-52D0-4A09-ADB8-E732CDC1BBFA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 flipV="1">
            <a:off x="7303878" y="4349073"/>
            <a:ext cx="298869" cy="145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xmlns="" id="{F61E7604-9D8F-4A96-884C-A8907606A07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52531" y="4363577"/>
            <a:ext cx="483938" cy="39382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xmlns="" id="{281A5EDB-69E5-483E-BB44-95A4D3CAD2D9}"/>
              </a:ext>
            </a:extLst>
          </p:cNvPr>
          <p:cNvCxnSpPr>
            <a:cxnSpLocks/>
            <a:stCxn id="11" idx="3"/>
            <a:endCxn id="57" idx="1"/>
          </p:cNvCxnSpPr>
          <p:nvPr/>
        </p:nvCxnSpPr>
        <p:spPr>
          <a:xfrm>
            <a:off x="7303878" y="4363577"/>
            <a:ext cx="601279" cy="75530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3" grpId="0" animBg="1"/>
      <p:bldP spid="44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328" y="1325606"/>
            <a:ext cx="7773772" cy="223609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/>
              <a:t>Multi-objective decomposition-ensemble optimizer with rough set and mutual information for attribute reduction</a:t>
            </a:r>
            <a:endParaRPr lang="zh-CN" altLang="en-US" sz="3600" b="1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8" y="88900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4474008"/>
            <a:ext cx="6858000" cy="213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Supervisor: Simon James Fong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Student No.YB774077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yb77407@um.edu.mo</a:t>
            </a:r>
            <a:endParaRPr lang="zh-CN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JIE YANG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767" y="128673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sp>
        <p:nvSpPr>
          <p:cNvPr id="4" name="矩形 6"/>
          <p:cNvSpPr/>
          <p:nvPr/>
        </p:nvSpPr>
        <p:spPr>
          <a:xfrm>
            <a:off x="35101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66091" y="484035"/>
            <a:ext cx="299973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Introduction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102198" y="1524976"/>
            <a:ext cx="7516812" cy="149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altLang="zh-TW" sz="2800" b="1" dirty="0">
                <a:solidFill>
                  <a:srgbClr val="002060"/>
                </a:solidFill>
              </a:rPr>
              <a:t/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2800" b="1" dirty="0">
                <a:solidFill>
                  <a:srgbClr val="002060"/>
                </a:solidFill>
              </a:rPr>
              <a:t/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1600" b="1" dirty="0">
                <a:solidFill>
                  <a:srgbClr val="002060"/>
                </a:solidFill>
              </a:rPr>
              <a:t>●</a:t>
            </a:r>
            <a:r>
              <a:rPr lang="en-US" altLang="zh-TW" sz="2800" b="1" dirty="0">
                <a:solidFill>
                  <a:srgbClr val="002060"/>
                </a:solidFill>
              </a:rPr>
              <a:t> </a:t>
            </a:r>
            <a:r>
              <a:rPr lang="en-US" altLang="zh-TW" sz="2800" b="1" dirty="0">
                <a:solidFill>
                  <a:srgbClr val="FF9900"/>
                </a:solidFill>
              </a:rPr>
              <a:t>Rough set theory </a:t>
            </a:r>
            <a:r>
              <a:rPr lang="en-US" altLang="zh-TW" sz="2800" b="1" dirty="0">
                <a:solidFill>
                  <a:srgbClr val="002060"/>
                </a:solidFill>
              </a:rPr>
              <a:t>is formal mathematical tool </a:t>
            </a:r>
            <a:br>
              <a:rPr lang="en-US" altLang="zh-TW" sz="2800" b="1" dirty="0">
                <a:solidFill>
                  <a:srgbClr val="002060"/>
                </a:solidFill>
              </a:rPr>
            </a:br>
            <a:r>
              <a:rPr lang="en-US" altLang="zh-TW" sz="2800" b="1" dirty="0">
                <a:solidFill>
                  <a:srgbClr val="002060"/>
                </a:solidFill>
              </a:rPr>
              <a:t>for </a:t>
            </a:r>
            <a:r>
              <a:rPr lang="en-US" altLang="zh-CN" sz="2800" b="1" dirty="0">
                <a:solidFill>
                  <a:srgbClr val="002060"/>
                </a:solidFill>
              </a:rPr>
              <a:t>attribute reduction</a:t>
            </a:r>
            <a:br>
              <a:rPr lang="en-US" altLang="zh-CN" sz="2800" b="1" dirty="0">
                <a:solidFill>
                  <a:srgbClr val="002060"/>
                </a:solidFill>
              </a:rPr>
            </a:b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1102198" y="2717188"/>
            <a:ext cx="78025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  <a:t/>
            </a:r>
            <a:b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</a:br>
            <a:r>
              <a:rPr lang="en-US" altLang="zh-TW" sz="1600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●</a:t>
            </a: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>
                <a:solidFill>
                  <a:srgbClr val="FF33CC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Fuzzy rough set theory </a:t>
            </a:r>
            <a:r>
              <a:rPr lang="en-US" altLang="zh-TW" b="1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is found to be a very effective tool for </a:t>
            </a:r>
            <a: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  <a:t>attribute reduction</a:t>
            </a:r>
            <a:br>
              <a:rPr lang="en-US" altLang="zh-CN" b="1">
                <a:solidFill>
                  <a:srgbClr val="002060"/>
                </a:solidFill>
                <a:latin typeface="Calibri Light" panose="020F0302020204030204" pitchFamily="34" charset="0"/>
              </a:rPr>
            </a:br>
            <a:endParaRPr lang="zh-CN" altLang="en-US" b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100610" y="3969560"/>
            <a:ext cx="78041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  <a:t/>
            </a:r>
            <a:b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</a:br>
            <a:r>
              <a:rPr lang="en-US" altLang="zh-TW" sz="1600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●</a:t>
            </a: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 Light" panose="020F0302020204030204" pitchFamily="34" charset="0"/>
              </a:rPr>
              <a:t>ENTROPY AND MUTUAL INFORMATION </a:t>
            </a:r>
            <a:r>
              <a:rPr lang="en-US" altLang="zh-CN" b="1" dirty="0">
                <a:solidFill>
                  <a:srgbClr val="002060"/>
                </a:solidFill>
                <a:latin typeface="Calibri Light" panose="020F0302020204030204" pitchFamily="34" charset="0"/>
              </a:rPr>
              <a:t>are fuzzy measures that express the extent to which two fuzzy sets differ from each other.</a:t>
            </a:r>
            <a: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b="1" dirty="0">
                <a:solidFill>
                  <a:srgbClr val="002060"/>
                </a:solidFill>
                <a:latin typeface="Calibri Light" panose="020F0302020204030204" pitchFamily="34" charset="0"/>
                <a:ea typeface="新細明體" panose="02020500000000000000" pitchFamily="18" charset="-120"/>
              </a:rPr>
            </a:br>
            <a:endParaRPr lang="zh-CN" altLang="en-US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66091" y="425849"/>
            <a:ext cx="299973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1 Introduction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-6879452" y="19639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1793"/>
          <a:stretch/>
        </p:blipFill>
        <p:spPr>
          <a:xfrm>
            <a:off x="5359835" y="3323233"/>
            <a:ext cx="3453530" cy="32170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0" y="1324174"/>
            <a:ext cx="6276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0" y="2614258"/>
            <a:ext cx="633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0" y="3351288"/>
            <a:ext cx="48101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2" y="1427518"/>
            <a:ext cx="8416166" cy="4850600"/>
          </a:xfrm>
          <a:prstGeom prst="rect">
            <a:avLst/>
          </a:prstGeom>
        </p:spPr>
      </p:pic>
      <p:sp>
        <p:nvSpPr>
          <p:cNvPr id="46" name="矩形 1"/>
          <p:cNvSpPr/>
          <p:nvPr/>
        </p:nvSpPr>
        <p:spPr>
          <a:xfrm>
            <a:off x="431272" y="462457"/>
            <a:ext cx="5596660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PROPOSED ALGORITHM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89693" y="518952"/>
            <a:ext cx="7567483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3 DATASETS &amp; COMPARED ALGORITHMS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8021"/>
              </p:ext>
            </p:extLst>
          </p:nvPr>
        </p:nvGraphicFramePr>
        <p:xfrm>
          <a:off x="3236183" y="1412730"/>
          <a:ext cx="2457451" cy="1729740"/>
        </p:xfrm>
        <a:graphic>
          <a:graphicData uri="http://schemas.openxmlformats.org/drawingml/2006/table">
            <a:tbl>
              <a:tblPr firstRow="1" firstCol="1" bandRow="1"/>
              <a:tblGrid>
                <a:gridCol w="287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12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  <a:latin typeface="Times New Roman" panose="02020603050405020304" pitchFamily="18" charset="0"/>
                        </a:rPr>
                        <a:t>TABLE I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DATASET BASIC INFORMATION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Redwine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1571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Breast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Iris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ILPD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Seeds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Ionosphere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351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Sonar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208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HillValley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606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Madelon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65" y="3526415"/>
            <a:ext cx="7348730" cy="2666621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53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777728" y="485011"/>
            <a:ext cx="49216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COMPARISON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44" y="1208664"/>
            <a:ext cx="6376821" cy="591022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980433" y="498006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97408" y="36440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97408" y="55490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2" name="Picture 6" descr="SDI_Seeds_Br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" y="1431650"/>
            <a:ext cx="29146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SDI_Wine_RedW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3748" r="6781"/>
          <a:stretch>
            <a:fillRect/>
          </a:stretch>
        </p:blipFill>
        <p:spPr bwMode="auto">
          <a:xfrm>
            <a:off x="258310" y="3925002"/>
            <a:ext cx="2857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SDI_Iris_ILP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4131" r="7030"/>
          <a:stretch>
            <a:fillRect/>
          </a:stretch>
        </p:blipFill>
        <p:spPr bwMode="auto">
          <a:xfrm>
            <a:off x="3095625" y="1406661"/>
            <a:ext cx="2897036" cy="23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SDI_Ionospher_Son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2736" r="5595"/>
          <a:stretch>
            <a:fillRect/>
          </a:stretch>
        </p:blipFill>
        <p:spPr bwMode="auto">
          <a:xfrm>
            <a:off x="3095625" y="3925002"/>
            <a:ext cx="29527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DI_Hillvall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t="4997" r="6210"/>
          <a:stretch>
            <a:fillRect/>
          </a:stretch>
        </p:blipFill>
        <p:spPr bwMode="auto">
          <a:xfrm>
            <a:off x="5992661" y="1440718"/>
            <a:ext cx="28956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1" descr="SDI_Madel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5203" r="5716"/>
          <a:stretch>
            <a:fillRect/>
          </a:stretch>
        </p:blipFill>
        <p:spPr bwMode="auto">
          <a:xfrm>
            <a:off x="6005841" y="3996990"/>
            <a:ext cx="2822451" cy="22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478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1345857" y="74139"/>
            <a:ext cx="6547553" cy="52419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969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009008" y="478339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4 Results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165821" y="35392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4275438" y="5272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4" name="Picture 4" descr="(new)ErrorRate_So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3781" r="7692"/>
          <a:stretch>
            <a:fillRect/>
          </a:stretch>
        </p:blipFill>
        <p:spPr bwMode="auto">
          <a:xfrm>
            <a:off x="1475088" y="1417835"/>
            <a:ext cx="2800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(new)ErrorRate_Ionosp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5110" r="7388"/>
          <a:stretch>
            <a:fillRect/>
          </a:stretch>
        </p:blipFill>
        <p:spPr bwMode="auto">
          <a:xfrm>
            <a:off x="4631209" y="1460225"/>
            <a:ext cx="27813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(new)ErrorRate_HillVall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3510" r="7228"/>
          <a:stretch>
            <a:fillRect/>
          </a:stretch>
        </p:blipFill>
        <p:spPr bwMode="auto">
          <a:xfrm>
            <a:off x="1512158" y="3814752"/>
            <a:ext cx="28098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1" name="Picture 1" descr="(new)ErrorRate_Madel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4994" r="7776"/>
          <a:stretch>
            <a:fillRect/>
          </a:stretch>
        </p:blipFill>
        <p:spPr bwMode="auto">
          <a:xfrm>
            <a:off x="4605143" y="3866850"/>
            <a:ext cx="2781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8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5048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850" y="782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9209" y="62984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rgbClr val="00629B"/>
                </a:solidFill>
                <a:effectLst/>
                <a:latin typeface="Helvetica" panose="020B0604020202020204" pitchFamily="34" charset="0"/>
                <a:cs typeface="FormataOTF-Bold"/>
              </a:rPr>
              <a:t>FIGURE 8.</a:t>
            </a:r>
            <a:r>
              <a: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Error rates of classification performance by BLS for four data sets: Ionosphere, Sonar, Hillvalley and Madelon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2543" y="1048084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339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102198" y="511895"/>
            <a:ext cx="248861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References</a:t>
            </a:r>
            <a:endParaRPr lang="en-US" altLang="zh-CN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3418" y="47016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-3050060" y="232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6079718" y="6129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5151738" y="3192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275438" y="65867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88665" y="34603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9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88665" y="53653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255" y="-1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9" y="1189220"/>
            <a:ext cx="5112072" cy="5620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44" y="1189220"/>
            <a:ext cx="4392712" cy="5553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971" y="1229352"/>
            <a:ext cx="4476768" cy="3363722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345857" y="74139"/>
            <a:ext cx="654755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Multi-objective decomposition-ensemble optimizer with rough set and mutual information for attribute reduction</a:t>
            </a:r>
            <a:endParaRPr lang="zh-CN" altLang="en-US" sz="1600" b="1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 8"/>
          <p:cNvSpPr>
            <a:spLocks/>
          </p:cNvSpPr>
          <p:nvPr/>
        </p:nvSpPr>
        <p:spPr bwMode="auto">
          <a:xfrm>
            <a:off x="2987675" y="3189288"/>
            <a:ext cx="3168650" cy="360362"/>
          </a:xfrm>
          <a:custGeom>
            <a:avLst/>
            <a:gdLst>
              <a:gd name="T0" fmla="*/ 0 w 1996"/>
              <a:gd name="T1" fmla="*/ 0 h 272"/>
              <a:gd name="T2" fmla="*/ 2147483646 w 1996"/>
              <a:gd name="T3" fmla="*/ 0 h 272"/>
              <a:gd name="T4" fmla="*/ 2147483646 w 1996"/>
              <a:gd name="T5" fmla="*/ 2147483646 h 272"/>
              <a:gd name="T6" fmla="*/ 2147483646 w 1996"/>
              <a:gd name="T7" fmla="*/ 2147483646 h 272"/>
              <a:gd name="T8" fmla="*/ 2147483646 w 1996"/>
              <a:gd name="T9" fmla="*/ 2147483646 h 272"/>
              <a:gd name="T10" fmla="*/ 0 w 1996"/>
              <a:gd name="T11" fmla="*/ 2147483646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137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987675" y="3165475"/>
            <a:ext cx="3168650" cy="360363"/>
          </a:xfrm>
          <a:custGeom>
            <a:avLst/>
            <a:gdLst>
              <a:gd name="T0" fmla="*/ 0 w 1996"/>
              <a:gd name="T1" fmla="*/ 0 h 272"/>
              <a:gd name="T2" fmla="*/ 2147483646 w 1996"/>
              <a:gd name="T3" fmla="*/ 0 h 272"/>
              <a:gd name="T4" fmla="*/ 2147483646 w 1996"/>
              <a:gd name="T5" fmla="*/ 2147483646 h 272"/>
              <a:gd name="T6" fmla="*/ 2147483646 w 1996"/>
              <a:gd name="T7" fmla="*/ 2147483646 h 272"/>
              <a:gd name="T8" fmla="*/ 2147483646 w 1996"/>
              <a:gd name="T9" fmla="*/ 2147483646 h 272"/>
              <a:gd name="T10" fmla="*/ 0 w 1996"/>
              <a:gd name="T11" fmla="*/ 2147483646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17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0" y="571500"/>
            <a:ext cx="36513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535488" y="571500"/>
            <a:ext cx="36512" cy="5715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0" y="3189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0" y="35496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3203575" y="3306763"/>
            <a:ext cx="2857500" cy="198437"/>
            <a:chOff x="1987" y="2010"/>
            <a:chExt cx="1800" cy="150"/>
          </a:xfrm>
        </p:grpSpPr>
        <p:sp>
          <p:nvSpPr>
            <p:cNvPr id="5019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atin typeface="Arial Black" panose="020B0A04020102020204" pitchFamily="34" charset="0"/>
                </a:rPr>
                <a:t>THANKS</a:t>
              </a:r>
              <a:endParaRPr lang="zh-CN" altLang="en-US" sz="3600" kern="10">
                <a:latin typeface="Arial Black" panose="020B0A04020102020204" pitchFamily="34" charset="0"/>
              </a:endParaRPr>
            </a:p>
          </p:txBody>
        </p:sp>
        <p:sp>
          <p:nvSpPr>
            <p:cNvPr id="5019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atin typeface="돋움" panose="020B0600000101010101" pitchFamily="34" charset="-127"/>
                  <a:ea typeface="돋움" panose="020B0600000101010101" pitchFamily="34" charset="-127"/>
                </a:rPr>
                <a:t>for your time</a:t>
              </a:r>
              <a:endParaRPr lang="zh-CN" altLang="en-US" sz="3600" i="1" kern="10">
                <a:latin typeface="돋움" panose="020B0600000101010101" pitchFamily="34" charset="-127"/>
                <a:ea typeface="돋움" panose="020B0600000101010101" pitchFamily="34" charset="-127"/>
              </a:endParaRPr>
            </a:p>
          </p:txBody>
        </p:sp>
      </p:grp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2900363" y="3262313"/>
            <a:ext cx="552450" cy="458787"/>
          </a:xfrm>
          <a:prstGeom prst="star16">
            <a:avLst>
              <a:gd name="adj" fmla="val 22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2776538" y="3175000"/>
            <a:ext cx="792162" cy="636588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 rot="-2690537">
            <a:off x="2682875" y="3109913"/>
            <a:ext cx="981075" cy="787400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2987675" y="57150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6156325" y="571500"/>
            <a:ext cx="0" cy="571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 flipH="1">
            <a:off x="5689600" y="3217863"/>
            <a:ext cx="758825" cy="609600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 rot="18909463" flipV="1">
            <a:off x="5757863" y="3260725"/>
            <a:ext cx="625475" cy="503238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15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3" dur="5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7" dur="5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0800000">
                                      <p:cBhvr>
                                        <p:cTn id="116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  <p:bldP spid="4107" grpId="0" animBg="1"/>
      <p:bldP spid="4107" grpId="1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1" grpId="1" animBg="1"/>
      <p:bldP spid="4122" grpId="0" animBg="1"/>
      <p:bldP spid="4122" grpId="1" animBg="1"/>
      <p:bldP spid="4126" grpId="0" animBg="1"/>
      <p:bldP spid="4126" grpId="1" animBg="1"/>
      <p:bldP spid="4126" grpId="2" animBg="1"/>
      <p:bldP spid="4126" grpId="3" animBg="1"/>
      <p:bldP spid="4127" grpId="0" animBg="1"/>
      <p:bldP spid="4127" grpId="1" animBg="1"/>
      <p:bldP spid="4127" grpId="2" animBg="1"/>
      <p:bldP spid="4127" grpId="3" animBg="1"/>
      <p:bldP spid="4128" grpId="0" animBg="1"/>
      <p:bldP spid="4128" grpId="1" animBg="1"/>
      <p:bldP spid="4128" grpId="2" animBg="1"/>
      <p:bldP spid="4128" grpId="3" animBg="1"/>
      <p:bldP spid="4129" grpId="0" animBg="1"/>
      <p:bldP spid="4129" grpId="1" animBg="1"/>
      <p:bldP spid="4130" grpId="0" animBg="1"/>
      <p:bldP spid="4130" grpId="1" animBg="1"/>
      <p:bldP spid="4131" grpId="0" animBg="1"/>
      <p:bldP spid="4131" grpId="1" animBg="1"/>
      <p:bldP spid="4131" grpId="2" animBg="1"/>
      <p:bldP spid="4132" grpId="0" animBg="1"/>
      <p:bldP spid="4132" grpId="1" animBg="1"/>
      <p:bldP spid="413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037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67029" y="51919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463671"/>
            <a:ext cx="292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spc="15">
                <a:latin typeface="Calibri" panose="020F0502020204030204" pitchFamily="34" charset="0"/>
                <a:cs typeface="宋体" panose="02010600030101010101" pitchFamily="2" charset="-122"/>
              </a:rPr>
              <a:t>Empirical Wavelet Transform</a:t>
            </a:r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06627" y="24236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宋体" panose="02010600030101010101" pitchFamily="2" charset="-122"/>
              </a:rPr>
              <a:t>(1) Segment the Fourier spectrum of the original precipitation series into N continuous segments.</a:t>
            </a:r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527221" y="36016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宋体" panose="02010600030101010101" pitchFamily="2" charset="-122"/>
              </a:rPr>
              <a:t>(2)Construct a series of empirical wavelets based on the Little-wood-Paley and Meyer’s wavelets. 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6627" y="4803312"/>
            <a:ext cx="3882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宋体" panose="02010600030101010101" pitchFamily="2" charset="-122"/>
              </a:rPr>
              <a:t>(3)Reconstruct the precipitation series. 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89452"/>
              </p:ext>
            </p:extLst>
          </p:nvPr>
        </p:nvGraphicFramePr>
        <p:xfrm>
          <a:off x="6184171" y="2492432"/>
          <a:ext cx="113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4" imgW="1422400" imgH="482600" progId="Equation.DSMT4">
                  <p:embed/>
                </p:oleObj>
              </mc:Choice>
              <mc:Fallback>
                <p:oleObj name="Equation" r:id="rId4" imgW="1422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171" y="2492432"/>
                        <a:ext cx="113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10475"/>
              </p:ext>
            </p:extLst>
          </p:nvPr>
        </p:nvGraphicFramePr>
        <p:xfrm>
          <a:off x="5078627" y="3280146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6" imgW="4203700" imgH="1066800" progId="Equation.DSMT4">
                  <p:embed/>
                </p:oleObj>
              </mc:Choice>
              <mc:Fallback>
                <p:oleObj name="Equation" r:id="rId6" imgW="4203700" imgH="106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627" y="3280146"/>
                        <a:ext cx="3657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29089"/>
              </p:ext>
            </p:extLst>
          </p:nvPr>
        </p:nvGraphicFramePr>
        <p:xfrm>
          <a:off x="4464909" y="4498802"/>
          <a:ext cx="45720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8" imgW="5016500" imgH="1524000" progId="Equation.DSMT4">
                  <p:embed/>
                </p:oleObj>
              </mc:Choice>
              <mc:Fallback>
                <p:oleObj name="Equation" r:id="rId8" imgW="5016500" imgH="152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09" y="4498802"/>
                        <a:ext cx="4572000" cy="1381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46266"/>
              </p:ext>
            </p:extLst>
          </p:nvPr>
        </p:nvGraphicFramePr>
        <p:xfrm>
          <a:off x="1178011" y="5441258"/>
          <a:ext cx="2486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Equation" r:id="rId10" imgW="2641600" imgH="431800" progId="Equation.DSMT4">
                  <p:embed/>
                </p:oleObj>
              </mc:Choice>
              <mc:Fallback>
                <p:oleObj name="Equation" r:id="rId10" imgW="2641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011" y="5441258"/>
                        <a:ext cx="24860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27221" y="6428822"/>
            <a:ext cx="7532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J. Gilles, "Empirical Wavelet Transform," </a:t>
            </a:r>
            <a:r>
              <a:rPr lang="en-US" altLang="zh-CN" sz="1000" i="1">
                <a:latin typeface="Calibri" panose="020F0502020204030204" pitchFamily="34" charset="0"/>
                <a:cs typeface="Times New Roman" panose="02020603050405020304" pitchFamily="18" charset="0"/>
              </a:rPr>
              <a:t>IEEE Transactions on Signal Processing, </a:t>
            </a:r>
            <a:r>
              <a:rPr lang="en-US" altLang="zh-CN" sz="1000">
                <a:latin typeface="Calibri" panose="020F0502020204030204" pitchFamily="34" charset="0"/>
                <a:cs typeface="Times New Roman" panose="02020603050405020304" pitchFamily="18" charset="0"/>
              </a:rPr>
              <a:t>vol. 61, no. 16, pp. 3999-4010, 2013.</a:t>
            </a:r>
            <a:endParaRPr lang="zh-CN" altLang="en-US" sz="100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Picture 17" descr="D:\experiment\precip\LSTM.em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0" y="2379801"/>
            <a:ext cx="5668756" cy="185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1868" y="47577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40648"/>
              </p:ext>
            </p:extLst>
          </p:nvPr>
        </p:nvGraphicFramePr>
        <p:xfrm>
          <a:off x="921868" y="4757771"/>
          <a:ext cx="2105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" name="Equation" r:id="rId5" imgW="2133600" imgH="254000" progId="Equation.DSMT4">
                  <p:embed/>
                </p:oleObj>
              </mc:Choice>
              <mc:Fallback>
                <p:oleObj name="Equation" r:id="rId5" imgW="213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8" y="4757771"/>
                        <a:ext cx="21050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1868" y="51895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64220"/>
              </p:ext>
            </p:extLst>
          </p:nvPr>
        </p:nvGraphicFramePr>
        <p:xfrm>
          <a:off x="921868" y="5189551"/>
          <a:ext cx="2295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" name="Equation" r:id="rId7" imgW="2273300" imgH="279400" progId="Equation.DSMT4">
                  <p:embed/>
                </p:oleObj>
              </mc:Choice>
              <mc:Fallback>
                <p:oleObj name="Equation" r:id="rId7" imgW="2273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8" y="5189551"/>
                        <a:ext cx="22955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66408"/>
              </p:ext>
            </p:extLst>
          </p:nvPr>
        </p:nvGraphicFramePr>
        <p:xfrm>
          <a:off x="918240" y="5643043"/>
          <a:ext cx="2466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" name="Equation" r:id="rId9" imgW="2425700" imgH="254000" progId="Equation.DSMT4">
                  <p:embed/>
                </p:oleObj>
              </mc:Choice>
              <mc:Fallback>
                <p:oleObj name="Equation" r:id="rId9" imgW="242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40" y="5643043"/>
                        <a:ext cx="2466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8240" y="609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71673"/>
              </p:ext>
            </p:extLst>
          </p:nvPr>
        </p:nvGraphicFramePr>
        <p:xfrm>
          <a:off x="918240" y="6099688"/>
          <a:ext cx="2200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" name="Equation" r:id="rId11" imgW="2171700" imgH="254000" progId="Equation.DSMT4">
                  <p:embed/>
                </p:oleObj>
              </mc:Choice>
              <mc:Fallback>
                <p:oleObj name="Equation" r:id="rId11" imgW="2171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40" y="6099688"/>
                        <a:ext cx="2200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85576"/>
              </p:ext>
            </p:extLst>
          </p:nvPr>
        </p:nvGraphicFramePr>
        <p:xfrm>
          <a:off x="4353418" y="4701608"/>
          <a:ext cx="914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" name="Equation" r:id="rId13" imgW="888614" imgH="253890" progId="Equation.DSMT4">
                  <p:embed/>
                </p:oleObj>
              </mc:Choice>
              <mc:Fallback>
                <p:oleObj name="Equation" r:id="rId13" imgW="88861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418" y="4701608"/>
                        <a:ext cx="9144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12219"/>
              </p:ext>
            </p:extLst>
          </p:nvPr>
        </p:nvGraphicFramePr>
        <p:xfrm>
          <a:off x="4341340" y="5172543"/>
          <a:ext cx="914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" name="Equation" r:id="rId15" imgW="952087" imgH="241195" progId="Equation.DSMT4">
                  <p:embed/>
                </p:oleObj>
              </mc:Choice>
              <mc:Fallback>
                <p:oleObj name="Equation" r:id="rId15" imgW="95208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340" y="5172543"/>
                        <a:ext cx="9144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81823"/>
              </p:ext>
            </p:extLst>
          </p:nvPr>
        </p:nvGraphicFramePr>
        <p:xfrm>
          <a:off x="6137143" y="4585933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" name="Equation" r:id="rId17" imgW="914400" imgH="393700" progId="Equation.DSMT4">
                  <p:embed/>
                </p:oleObj>
              </mc:Choice>
              <mc:Fallback>
                <p:oleObj name="Equation" r:id="rId17" imgW="914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143" y="4585933"/>
                        <a:ext cx="9144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876718"/>
              </p:ext>
            </p:extLst>
          </p:nvPr>
        </p:nvGraphicFramePr>
        <p:xfrm>
          <a:off x="6093940" y="5174853"/>
          <a:ext cx="1085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" name="Equation" r:id="rId19" imgW="1117115" imgH="393529" progId="Equation.DSMT4">
                  <p:embed/>
                </p:oleObj>
              </mc:Choice>
              <mc:Fallback>
                <p:oleObj name="Equation" r:id="rId19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940" y="5174853"/>
                        <a:ext cx="10858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518269"/>
              </p:ext>
            </p:extLst>
          </p:nvPr>
        </p:nvGraphicFramePr>
        <p:xfrm>
          <a:off x="7294069" y="5257306"/>
          <a:ext cx="5810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" name="Equation" r:id="rId21" imgW="660113" imgH="253890" progId="Equation.DSMT4">
                  <p:embed/>
                </p:oleObj>
              </mc:Choice>
              <mc:Fallback>
                <p:oleObj name="Equation" r:id="rId21" imgW="6601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069" y="5257306"/>
                        <a:ext cx="5810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80543"/>
              </p:ext>
            </p:extLst>
          </p:nvPr>
        </p:nvGraphicFramePr>
        <p:xfrm>
          <a:off x="6079718" y="5757573"/>
          <a:ext cx="1095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" name="Equation" r:id="rId23" imgW="1066337" imgH="393529" progId="Equation.DSMT4">
                  <p:embed/>
                </p:oleObj>
              </mc:Choice>
              <mc:Fallback>
                <p:oleObj name="Equation" r:id="rId23" imgW="106633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718" y="5757573"/>
                        <a:ext cx="1095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55500"/>
              </p:ext>
            </p:extLst>
          </p:nvPr>
        </p:nvGraphicFramePr>
        <p:xfrm>
          <a:off x="7294069" y="5824866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" name="Equation" r:id="rId25" imgW="622030" imgH="253890" progId="Equation.DSMT4">
                  <p:embed/>
                </p:oleObj>
              </mc:Choice>
              <mc:Fallback>
                <p:oleObj name="Equation" r:id="rId25" imgW="62203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069" y="5824866"/>
                        <a:ext cx="542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" y="1855234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Content Placeholder 2"/>
          <p:cNvSpPr txBox="1">
            <a:spLocks/>
          </p:cNvSpPr>
          <p:nvPr/>
        </p:nvSpPr>
        <p:spPr>
          <a:xfrm>
            <a:off x="947738" y="1447800"/>
            <a:ext cx="7586662" cy="860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0066FF"/>
                </a:solidFill>
              </a:rPr>
              <a:t>input</a:t>
            </a:r>
            <a:r>
              <a:rPr lang="en-US" altLang="zh-CN" smtClean="0"/>
              <a:t> just changes what is stored in </a:t>
            </a:r>
            <a:r>
              <a:rPr lang="en-US" altLang="zh-CN" smtClean="0">
                <a:solidFill>
                  <a:srgbClr val="0066FF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00B050"/>
                </a:solidFill>
              </a:rPr>
              <a:t>m</a:t>
            </a:r>
            <a:r>
              <a:rPr lang="en-US" altLang="zh-CN" smtClean="0">
                <a:solidFill>
                  <a:srgbClr val="CC66FF"/>
                </a:solidFill>
              </a:rPr>
              <a:t>o</a:t>
            </a:r>
            <a:r>
              <a:rPr lang="en-US" altLang="zh-CN" smtClean="0">
                <a:solidFill>
                  <a:srgbClr val="FF9900"/>
                </a:solidFill>
              </a:rPr>
              <a:t>r</a:t>
            </a:r>
            <a:r>
              <a:rPr lang="en-US" altLang="zh-CN" smtClean="0">
                <a:solidFill>
                  <a:srgbClr val="FF66FF"/>
                </a:solidFill>
              </a:rPr>
              <a:t>y</a:t>
            </a:r>
            <a:r>
              <a:rPr lang="en-US" altLang="zh-CN" smtClean="0"/>
              <a:t> </a:t>
            </a:r>
          </a:p>
          <a:p>
            <a:pPr>
              <a:defRPr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ECB314"/>
                </a:solidFill>
              </a:rPr>
              <a:t>output</a:t>
            </a:r>
            <a:r>
              <a:rPr lang="en-US" altLang="zh-CN" smtClean="0"/>
              <a:t> only depends on </a:t>
            </a:r>
            <a:r>
              <a:rPr lang="en-US" altLang="zh-CN" smtClean="0">
                <a:solidFill>
                  <a:srgbClr val="0066FF"/>
                </a:solidFill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00B050"/>
                </a:solidFill>
              </a:rPr>
              <a:t>m</a:t>
            </a:r>
            <a:r>
              <a:rPr lang="en-US" altLang="zh-CN" smtClean="0">
                <a:solidFill>
                  <a:srgbClr val="CC66FF"/>
                </a:solidFill>
              </a:rPr>
              <a:t>o</a:t>
            </a:r>
            <a:r>
              <a:rPr lang="en-US" altLang="zh-CN" smtClean="0">
                <a:solidFill>
                  <a:srgbClr val="FF9900"/>
                </a:solidFill>
              </a:rPr>
              <a:t>r</a:t>
            </a:r>
            <a:r>
              <a:rPr lang="en-US" altLang="zh-CN" smtClean="0">
                <a:solidFill>
                  <a:srgbClr val="FF66FF"/>
                </a:solidFill>
              </a:rPr>
              <a:t>y</a:t>
            </a:r>
            <a:endParaRPr lang="zh-CN" alt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64038" y="5784894"/>
            <a:ext cx="3962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r>
              <a:rPr lang="zh-CN" altLang="en-US"/>
              <a:t>he black one is the prediction </a:t>
            </a:r>
            <a:endParaRPr lang="en-US" altLang="zh-CN"/>
          </a:p>
          <a:p>
            <a:pPr eaLnBrk="1" hangingPunct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C000"/>
                </a:solidFill>
              </a:rPr>
              <a:t>error</a:t>
            </a:r>
            <a:r>
              <a:rPr lang="zh-CN" altLang="en-US"/>
              <a:t> is bright yellow</a:t>
            </a:r>
            <a:endParaRPr lang="en-US" altLang="zh-CN"/>
          </a:p>
          <a:p>
            <a:pPr eaLnBrk="1" hangingPunct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9900"/>
                </a:solidFill>
              </a:rPr>
              <a:t>derivative</a:t>
            </a:r>
            <a:r>
              <a:rPr lang="zh-CN" altLang="en-US"/>
              <a:t> is mustard (dark yellow)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347000" y="2423911"/>
            <a:ext cx="4611168" cy="132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Gif below shows 4 time steps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0066FF"/>
                </a:solidFill>
              </a:rPr>
              <a:t>first one </a:t>
            </a:r>
            <a:r>
              <a:rPr lang="en-US" altLang="zh-CN" sz="1800" smtClean="0"/>
              <a:t>is only affected by the input data</a:t>
            </a:r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FF0000"/>
                </a:solidFill>
              </a:rPr>
              <a:t>second one </a:t>
            </a:r>
            <a:r>
              <a:rPr lang="en-US" altLang="zh-CN" sz="1800" smtClean="0"/>
              <a:t>mixes the </a:t>
            </a:r>
            <a:r>
              <a:rPr lang="en-US" altLang="zh-CN" sz="1800" smtClean="0">
                <a:solidFill>
                  <a:srgbClr val="FF0000"/>
                </a:solidFill>
              </a:rPr>
              <a:t>second input </a:t>
            </a:r>
            <a:r>
              <a:rPr lang="en-US" altLang="zh-CN" sz="1800" smtClean="0"/>
              <a:t>with </a:t>
            </a:r>
          </a:p>
          <a:p>
            <a:pPr algn="l">
              <a:lnSpc>
                <a:spcPts val="1200"/>
              </a:lnSpc>
              <a:defRPr/>
            </a:pPr>
            <a:r>
              <a:rPr lang="en-US" altLang="zh-CN" sz="1800" smtClean="0"/>
              <a:t>the </a:t>
            </a:r>
            <a:r>
              <a:rPr lang="en-US" altLang="zh-CN" sz="1800" smtClean="0">
                <a:solidFill>
                  <a:srgbClr val="0066FF"/>
                </a:solidFill>
              </a:rPr>
              <a:t>first hidden layer</a:t>
            </a:r>
            <a:r>
              <a:rPr lang="en-US" altLang="zh-CN" sz="1800" smtClean="0"/>
              <a:t>, and so on…</a:t>
            </a:r>
            <a:endParaRPr lang="zh-CN" altLang="en-US" sz="1800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/>
      <p:bldP spid="44" grpId="1"/>
      <p:bldP spid="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9ECD909-8162-4CDF-9D03-327CB51A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6409524" cy="2285714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21859" y="259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178011" y="5781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341340" y="5172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093940" y="5546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093940" y="58035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6079718" y="63671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92DCEAE-C753-41A3-8166-9D09975E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6266667" cy="2142857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49427" y="1276866"/>
            <a:ext cx="9086335" cy="49458"/>
          </a:xfrm>
          <a:prstGeom prst="rect">
            <a:avLst/>
          </a:prstGeom>
          <a:gradFill flip="none" rotWithShape="1">
            <a:gsLst>
              <a:gs pos="0">
                <a:srgbClr val="0066CC">
                  <a:shade val="30000"/>
                  <a:satMod val="115000"/>
                </a:srgbClr>
              </a:gs>
              <a:gs pos="50000">
                <a:srgbClr val="0066CC">
                  <a:shade val="67500"/>
                  <a:satMod val="115000"/>
                </a:srgbClr>
              </a:gs>
              <a:gs pos="100000">
                <a:srgbClr val="0066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0" y="148279"/>
            <a:ext cx="9286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/>
          <p:nvPr/>
        </p:nvSpPr>
        <p:spPr>
          <a:xfrm>
            <a:off x="1336108" y="530373"/>
            <a:ext cx="37625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艺黑简体" pitchFamily="65" charset="-122"/>
                <a:ea typeface="方正艺黑简体" pitchFamily="65" charset="-122"/>
              </a:rPr>
              <a:t>2 Methodology</a:t>
            </a:r>
            <a:endParaRPr lang="zh-CN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艺黑简体" pitchFamily="65" charset="-122"/>
              <a:ea typeface="方正艺黑简体" pitchFamily="65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5698" y="1635522"/>
            <a:ext cx="334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/>
              <a:t>Long-short term memory network</a:t>
            </a:r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255740" y="3346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64909" y="46191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870357" y="4671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093940" y="51748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079718" y="57575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7E4B6E-1FB3-4BF0-B18D-2F5720DC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880000"/>
            <a:ext cx="6142857" cy="236190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345857" y="74139"/>
            <a:ext cx="6794843" cy="524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smtClean="0"/>
              <a:t>Precipitation forecasting based on deep learning strategy using empirical wavelet transform, Markov chain-incorporated long-short term memory network</a:t>
            </a:r>
            <a:endParaRPr lang="zh-CN" altLang="en-US" sz="1600" b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67" y="67794"/>
            <a:ext cx="1186676" cy="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</TotalTime>
  <Words>2160</Words>
  <Application>Microsoft Office PowerPoint</Application>
  <PresentationFormat>On-screen Show (4:3)</PresentationFormat>
  <Paragraphs>801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돋움</vt:lpstr>
      <vt:lpstr>FormataOTF-Bold</vt:lpstr>
      <vt:lpstr>新細明體</vt:lpstr>
      <vt:lpstr>方正艺黑简体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Helvetica</vt:lpstr>
      <vt:lpstr>Times New Roman</vt:lpstr>
      <vt:lpstr>Office Theme</vt:lpstr>
      <vt:lpstr>Equation</vt:lpstr>
      <vt:lpstr>Document</vt:lpstr>
      <vt:lpstr>Visio</vt:lpstr>
      <vt:lpstr>方程式</vt:lpstr>
      <vt:lpstr>Precipitation forecasting based on deep learning strategy using empirical wavelet transform, Markov chain-incorporated  long-short term memory network</vt:lpstr>
      <vt:lpstr>Precipitation forecasting based on deep learning strategy using empirical wavelet transform, Markov chain incorporated long short term memory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Precipitation forecasting based on deep learning strategy using empirical wavelet transform, Markov chain-incorporated long-short term memory network</vt:lpstr>
      <vt:lpstr>Precipitation forecasting based on deep learning strategy using empirical wavelet transform, Markov chain-incorporated long-short term memory network</vt:lpstr>
      <vt:lpstr>Precipitation forecasting based on deep learning strategy using empirical wavelet transform, Markov chain-incorporated long-short term memory network</vt:lpstr>
      <vt:lpstr>Multi-objective decomposition-ensemble optimizer with rough set and mutual information for attribute reduction</vt:lpstr>
      <vt:lpstr>Multi-objective decomposition-ensemble optimizer with rough set and mutual information for attribute reduction</vt:lpstr>
      <vt:lpstr>Multi-objective decomposition-ensemble optimizer with rough set and mutual information for attribute reduction</vt:lpstr>
      <vt:lpstr>PowerPoint Presentation</vt:lpstr>
      <vt:lpstr>PowerPoint Presentation</vt:lpstr>
      <vt:lpstr>PowerPoint Presentation</vt:lpstr>
      <vt:lpstr>Multi-objective decomposition-ensemble optimizer with rough set and mutual information for attribute reduction</vt:lpstr>
      <vt:lpstr>PowerPoint Presentation</vt:lpstr>
      <vt:lpstr>PowerPoint Presentation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Precipitation forecasting based on deep learning strategy using empirical wavelet transform, Markov chain-incorporated long-short term memory network</dc:title>
  <dc:creator>杨 杰</dc:creator>
  <cp:lastModifiedBy>杨 杰</cp:lastModifiedBy>
  <cp:revision>91</cp:revision>
  <dcterms:created xsi:type="dcterms:W3CDTF">2019-03-30T12:27:51Z</dcterms:created>
  <dcterms:modified xsi:type="dcterms:W3CDTF">2019-04-03T14:13:35Z</dcterms:modified>
</cp:coreProperties>
</file>