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2" r:id="rId5"/>
    <p:sldId id="271" r:id="rId6"/>
    <p:sldId id="270" r:id="rId7"/>
    <p:sldId id="264" r:id="rId8"/>
    <p:sldId id="266" r:id="rId9"/>
    <p:sldId id="267" r:id="rId10"/>
    <p:sldId id="268" r:id="rId11"/>
    <p:sldId id="272" r:id="rId12"/>
    <p:sldId id="274" r:id="rId13"/>
    <p:sldId id="273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9516"/>
  </p:normalViewPr>
  <p:slideViewPr>
    <p:cSldViewPr snapToGrid="0" snapToObjects="1">
      <p:cViewPr varScale="1">
        <p:scale>
          <a:sx n="96" d="100"/>
          <a:sy n="96" d="100"/>
        </p:scale>
        <p:origin x="11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0575B-2B8F-2144-A671-FE1905D35003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9F432-5188-834B-A2C0-94B06BBA0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4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书中还提到诗经中将乐器按性质而分的八音：“金石丝竹匏土革木”。由此可以推断古代音乐已经韵律优美和谐。乐器广泛出现在古人的生活中，从劳动人民到王公贵族都有所体现，可以说周人的文明与乐器是不可分割的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9F432-5188-834B-A2C0-94B06BBA040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195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笙：</a:t>
            </a:r>
            <a:r>
              <a:rPr kumimoji="1" lang="en-US" altLang="zh-CN" dirty="0"/>
              <a:t>13</a:t>
            </a:r>
            <a:r>
              <a:rPr kumimoji="1" lang="zh-CN" altLang="en-US" dirty="0"/>
              <a:t>根长短不一的管子组成</a:t>
            </a:r>
            <a:endParaRPr kumimoji="1" lang="en-US" altLang="zh-CN" dirty="0"/>
          </a:p>
          <a:p>
            <a:r>
              <a:rPr kumimoji="1" lang="zh-CN" altLang="en-US" dirty="0"/>
              <a:t>磬：玉石，敲击可发出清脆声音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9F432-5188-834B-A2C0-94B06BBA040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92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笛类乐器的雏形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9F432-5188-834B-A2C0-94B06BBA0408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3572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曹操</a:t>
            </a:r>
            <a:r>
              <a:rPr kumimoji="1" lang="en-US" altLang="zh-CN" dirty="0"/>
              <a:t>《</a:t>
            </a:r>
            <a:r>
              <a:rPr kumimoji="1" lang="zh-CN" altLang="en-US" dirty="0"/>
              <a:t>短歌行</a:t>
            </a:r>
            <a:r>
              <a:rPr kumimoji="1" lang="en-US" altLang="zh-CN" dirty="0"/>
              <a:t>》</a:t>
            </a:r>
            <a:r>
              <a:rPr kumimoji="1" lang="zh-CN" altLang="en-US" dirty="0"/>
              <a:t>：呦呦鹿鸣，食野之苹，我有嘉宾，鼓瑟吹笙。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9F432-5188-834B-A2C0-94B06BBA040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49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曹操</a:t>
            </a:r>
            <a:r>
              <a:rPr kumimoji="1" lang="en-US" altLang="zh-CN" dirty="0"/>
              <a:t>《</a:t>
            </a:r>
            <a:r>
              <a:rPr kumimoji="1" lang="zh-CN" altLang="en-US" dirty="0"/>
              <a:t>短歌行</a:t>
            </a:r>
            <a:r>
              <a:rPr kumimoji="1" lang="en-US" altLang="zh-CN" dirty="0"/>
              <a:t>》</a:t>
            </a:r>
            <a:r>
              <a:rPr kumimoji="1" lang="zh-CN" altLang="en-US" dirty="0"/>
              <a:t>：呦呦鹿鸣，食野之苹，我有嘉宾，鼓瑟吹笙。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9F432-5188-834B-A2C0-94B06BBA0408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310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乐器还用于周人的祭祀。在周人的文化中，祭祀时极为重要的组成部分，因此有“国之大事，在祀与戎”的说法。周人自己喜欢音乐，因此揣度神明亦然。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9F432-5188-834B-A2C0-94B06BBA0408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737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黄钟大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9F432-5188-834B-A2C0-94B06BBA0408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1726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5B774-B4FC-D843-B9FE-6196187D6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66F1C6-EA88-B74F-9468-ED9FC2345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112EE-8EEB-AF4E-8DA7-1E3D0BE6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73A-DD50-9A48-B23B-1AFDD9B8EE53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E06C7-074C-3C4A-BCC3-7AE8C8E3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C8824-F0BF-0E40-A72D-AF3AC0A6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86B7-67C0-B843-A2E3-30EE46EC21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295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5BA23-7F01-0C4B-A852-C9D2089F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CAB906-1B30-9A4A-BEE0-C2E160B6C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A52D1-6609-FE49-9884-D0AFC81D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73A-DD50-9A48-B23B-1AFDD9B8EE53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903C0-D61F-A44C-92E2-C721CADA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352C7-D158-E443-8824-1499834D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86B7-67C0-B843-A2E3-30EE46EC21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918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4EE46D-4DDB-4B45-8DE8-CC0CEA94B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9D9C91-D0C8-F640-BA60-2FCFD0E07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8F3A1-9E09-D642-8EC4-6628A8E3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73A-DD50-9A48-B23B-1AFDD9B8EE53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BB50C-49F5-0D45-8231-EBEA9C81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2DADD6-197E-B745-810F-E7875A12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86B7-67C0-B843-A2E3-30EE46EC21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820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E3912-E2EB-BE48-AA39-CDC85518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0C836-3D14-654B-941D-BBA0ACDA2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939FF-3E40-DB42-B584-5602E233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73A-DD50-9A48-B23B-1AFDD9B8EE53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C8436-18F7-7648-AA37-992A43CD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33CD8-4CE3-2444-9832-CF7E4473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86B7-67C0-B843-A2E3-30EE46EC21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00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9F0DB-3AFE-474F-ADA3-4295F2F0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F53EFB-2B53-E441-9465-E6F1C85A8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3665E-8C9B-CE49-9EAA-0B15D440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73A-DD50-9A48-B23B-1AFDD9B8EE53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7C6EF-C13C-0945-B065-A0D1A80C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2C0F77-4820-3947-A412-77F18081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86B7-67C0-B843-A2E3-30EE46EC21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82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E3D7C-B927-E147-A4DD-0F83EA64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6CB45-CB0B-9640-A170-F6715E4DF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A48D1A-1452-6941-B44A-4FCBA51F7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5DB5FC-A20E-D642-9E5C-B714C039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73A-DD50-9A48-B23B-1AFDD9B8EE53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A1A037-A87B-0A43-B8DA-8FAF92B5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A9732F-8406-DC41-8987-3E46EE3F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86B7-67C0-B843-A2E3-30EE46EC21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624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6C5E4-BC9A-814B-879B-0CF24821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26CC5E-24DF-C443-9C34-8765D8E01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4653E1-63C6-A745-B193-60DF9CB87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1CE62F-5851-AD43-AC72-FFFDAA7DF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0BD351-FB70-C349-A0DE-A8B4DE2D8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515089-D5F2-AE4F-A929-7237450C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73A-DD50-9A48-B23B-1AFDD9B8EE53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CAC04D-E813-9D4A-AB1A-5C04456B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01DDE2-B2D3-0A4C-93E3-77A3F121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86B7-67C0-B843-A2E3-30EE46EC21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69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EE4F9-5CE5-FE4C-B553-1F11BCE9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42B3FB-5CBA-774E-96E5-C287E82B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73A-DD50-9A48-B23B-1AFDD9B8EE53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B5C704-A0A7-2D4F-8A3C-59EFD6A3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F089AC-7B7D-4F4E-8E83-2FE5BA6D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86B7-67C0-B843-A2E3-30EE46EC21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33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FAC1B3-8691-D740-8464-E01A36FB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73A-DD50-9A48-B23B-1AFDD9B8EE53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E95D56-4E16-0F4C-990E-3B2077CD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D18F72-F26F-CF4C-B8EF-2A2DAEB2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86B7-67C0-B843-A2E3-30EE46EC21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882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0E8C5-A875-934D-AEA8-950D99A1D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C0905-A006-D148-8FE2-5BD79A1DD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EE3A7A-AE56-7C4C-ACC4-AC0F7E245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DDDDEF-AFB9-B94E-867A-39D592A3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73A-DD50-9A48-B23B-1AFDD9B8EE53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D45C2F-C6AE-644B-BCFD-2CAD8370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F891CB-90DF-FD43-8189-F3C4D2BC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86B7-67C0-B843-A2E3-30EE46EC21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171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D18BF-35D3-0B46-9141-A893AD16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C6D1EB-6760-6940-B1C1-B1493A87F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EDC876-854B-4240-8F15-F9DB28083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871645-786E-6A4D-AFA5-A898B947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73A-DD50-9A48-B23B-1AFDD9B8EE53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EB50-15FC-2041-9FCF-8E33A87F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CC031B-A59F-1647-8806-C6F233B5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86B7-67C0-B843-A2E3-30EE46EC21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675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F83067-ACDE-7D45-BD59-1E80343AC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C0B12A-F675-1D43-BD0A-799701FAF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E4D6E-7976-6340-92BE-EF0C870AE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A873A-DD50-9A48-B23B-1AFDD9B8EE53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0931A-E9B2-7344-9B67-19817A806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689BB-21B7-A94F-9B89-1233E271C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B86B7-67C0-B843-A2E3-30EE46EC21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215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8BFFC-9B6E-0045-9ADF-555581D466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周人的礼乐文明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E79A09-E96E-D94B-A336-2E313357F947}"/>
              </a:ext>
            </a:extLst>
          </p:cNvPr>
          <p:cNvSpPr txBox="1"/>
          <p:nvPr/>
        </p:nvSpPr>
        <p:spPr>
          <a:xfrm>
            <a:off x="7437863" y="40255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从乐器角度的探索</a:t>
            </a:r>
          </a:p>
        </p:txBody>
      </p:sp>
    </p:spTree>
    <p:extLst>
      <p:ext uri="{BB962C8B-B14F-4D97-AF65-F5344CB8AC3E}">
        <p14:creationId xmlns:p14="http://schemas.microsoft.com/office/powerpoint/2010/main" val="2831483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533E5-897A-4440-829E-B3095D2B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日常生活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5122E-187D-5648-9BA7-8E7F303B0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7488" cy="30607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“君子阳阳，左执</a:t>
            </a:r>
            <a:r>
              <a:rPr lang="zh-CN" altLang="en-US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簧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，右招我由房，其乐只且”</a:t>
            </a:r>
          </a:p>
          <a:p>
            <a:pPr marL="457200" lvl="1" indent="0">
              <a:buNone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								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《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王风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·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君子阳阳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F67C53-9771-2D48-A0A2-FDB32A441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6" y="2614613"/>
            <a:ext cx="3281359" cy="328135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A92930A-1ABC-4842-BFCA-4E4AE726909D}"/>
              </a:ext>
            </a:extLst>
          </p:cNvPr>
          <p:cNvSpPr txBox="1"/>
          <p:nvPr/>
        </p:nvSpPr>
        <p:spPr>
          <a:xfrm>
            <a:off x="2693879" y="61235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簧片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927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533E5-897A-4440-829E-B3095D2B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日常生活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5122E-187D-5648-9BA7-8E7F303B0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7488" cy="18748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</a:t>
            </a:r>
            <a:r>
              <a:rPr lang="zh-CN" altLang="en-US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鼓钟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钦钦，鼓瑟鼓琴，</a:t>
            </a:r>
            <a:r>
              <a:rPr lang="zh-CN" altLang="en-US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笙磬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同音”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钦钦：象声词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同音：鸣奏和谐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									《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小雅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·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鼓钟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</a:p>
          <a:p>
            <a:pPr marL="0" indent="0">
              <a:buNone/>
            </a:pPr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C91D38-86F6-6449-994C-2E52997D3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22" y="3324713"/>
            <a:ext cx="2114550" cy="27109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2625ADB-1ED7-314B-AFDB-FA4BDD8EECBE}"/>
              </a:ext>
            </a:extLst>
          </p:cNvPr>
          <p:cNvSpPr txBox="1"/>
          <p:nvPr/>
        </p:nvSpPr>
        <p:spPr>
          <a:xfrm>
            <a:off x="2307548" y="61228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鼓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AC460E-E8D0-7C41-B3A1-83EAF3829C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49" t="5854" r="28638" b="5400"/>
          <a:stretch/>
        </p:blipFill>
        <p:spPr>
          <a:xfrm>
            <a:off x="4629715" y="3324713"/>
            <a:ext cx="2114550" cy="27109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C81DEA9-F6E6-D145-9649-61CAB70DA4B4}"/>
              </a:ext>
            </a:extLst>
          </p:cNvPr>
          <p:cNvSpPr txBox="1"/>
          <p:nvPr/>
        </p:nvSpPr>
        <p:spPr>
          <a:xfrm>
            <a:off x="5479241" y="61235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钟</a:t>
            </a:r>
          </a:p>
        </p:txBody>
      </p:sp>
    </p:spTree>
    <p:extLst>
      <p:ext uri="{BB962C8B-B14F-4D97-AF65-F5344CB8AC3E}">
        <p14:creationId xmlns:p14="http://schemas.microsoft.com/office/powerpoint/2010/main" val="2633760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533E5-897A-4440-829E-B3095D2B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日常生活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5122E-187D-5648-9BA7-8E7F303B0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7488" cy="18748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</a:t>
            </a:r>
            <a:r>
              <a:rPr lang="zh-CN" altLang="en-US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鼓钟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钦钦，鼓瑟鼓琴，</a:t>
            </a:r>
            <a:r>
              <a:rPr lang="zh-CN" altLang="en-US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笙磬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同音”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钦钦：象声词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同音：鸣奏和谐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									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《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小雅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·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鼓钟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</a:p>
          <a:p>
            <a:pPr marL="0" indent="0">
              <a:buNone/>
            </a:pPr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D495D8E-5EBD-644E-B9EB-E06279B63A9F}"/>
              </a:ext>
            </a:extLst>
          </p:cNvPr>
          <p:cNvGrpSpPr/>
          <p:nvPr/>
        </p:nvGrpSpPr>
        <p:grpSpPr>
          <a:xfrm>
            <a:off x="1381539" y="3126580"/>
            <a:ext cx="2807480" cy="3349626"/>
            <a:chOff x="838200" y="3143249"/>
            <a:chExt cx="2807480" cy="334962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2625ADB-1ED7-314B-AFDB-FA4BDD8EECBE}"/>
                </a:ext>
              </a:extLst>
            </p:cNvPr>
            <p:cNvSpPr txBox="1"/>
            <p:nvPr/>
          </p:nvSpPr>
          <p:spPr>
            <a:xfrm>
              <a:off x="1930614" y="612354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笙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03BBBD6-CFAF-CF45-B467-87D3F780F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143249"/>
              <a:ext cx="2807480" cy="2759075"/>
            </a:xfrm>
            <a:prstGeom prst="rect">
              <a:avLst/>
            </a:prstGeom>
          </p:spPr>
        </p:pic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0F1F9EA-D422-7745-A790-2D3BA397E8A0}"/>
              </a:ext>
            </a:extLst>
          </p:cNvPr>
          <p:cNvGrpSpPr/>
          <p:nvPr/>
        </p:nvGrpSpPr>
        <p:grpSpPr>
          <a:xfrm>
            <a:off x="5423181" y="3143249"/>
            <a:ext cx="2091378" cy="3349626"/>
            <a:chOff x="4296746" y="3143249"/>
            <a:chExt cx="2091378" cy="3349626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C81DEA9-F6E6-D145-9649-61CAB70DA4B4}"/>
                </a:ext>
              </a:extLst>
            </p:cNvPr>
            <p:cNvSpPr txBox="1"/>
            <p:nvPr/>
          </p:nvSpPr>
          <p:spPr>
            <a:xfrm>
              <a:off x="5112950" y="612354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磬</a:t>
              </a: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2812559-4529-4047-AC60-6B58D0C6A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6746" y="3143249"/>
              <a:ext cx="2091378" cy="27590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491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C8409-96C4-EF42-842E-5F06228A0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日常生活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E25233-1171-DA44-AAFB-A03B11CDB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“鼍</a:t>
            </a:r>
            <a:r>
              <a:rPr lang="zh-CN" altLang="en-US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鼓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逢逢，蒙瞍奏公”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鼍：扬子鳄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逢（</a:t>
            </a: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péng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）逢：鼓声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蒙瞍：古代对盲人的称呼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奏公：颂功，歌颂功德</a:t>
            </a:r>
          </a:p>
          <a:p>
            <a:pPr marL="0" indent="0">
              <a:buNone/>
            </a:pP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								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《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小雅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·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灵台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</a:p>
          <a:p>
            <a:pPr marL="0" indent="0">
              <a:buNone/>
            </a:pP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702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C8409-96C4-EF42-842E-5F06228A0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日常生活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E25233-1171-DA44-AAFB-A03B11CDB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“左手执</a:t>
            </a:r>
            <a:r>
              <a:rPr lang="zh-CN" altLang="en-US" dirty="0">
                <a:solidFill>
                  <a:srgbClr val="0070C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籥</a:t>
            </a:r>
            <a:r>
              <a:rPr lang="zh-CN" altLang="en-US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，右手秉翟”</a:t>
            </a:r>
            <a:endParaRPr lang="en-US" altLang="zh-CN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翟：山鸡尾羽</a:t>
            </a:r>
          </a:p>
          <a:p>
            <a:pPr marL="0" indent="0">
              <a:buNone/>
            </a:pP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								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《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邶凤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·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简兮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</a:p>
          <a:p>
            <a:pPr marL="0" indent="0">
              <a:buNone/>
            </a:pP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CD0C7A-DBE3-5948-BD20-80DCAE464D8C}"/>
              </a:ext>
            </a:extLst>
          </p:cNvPr>
          <p:cNvSpPr/>
          <p:nvPr/>
        </p:nvSpPr>
        <p:spPr>
          <a:xfrm>
            <a:off x="2480568" y="503027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36B5F0-F8A1-604A-8EF0-06FE9EDED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283" y="3147236"/>
            <a:ext cx="1304032" cy="30297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5191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28227-8863-3B4F-9999-6468793E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7D611-0B30-064C-81B4-800BBA8AB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背景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日常生活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交友</a:t>
            </a:r>
            <a:endParaRPr kumimoji="1" lang="en-US" altLang="zh-CN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战争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祭祀</a:t>
            </a:r>
          </a:p>
        </p:txBody>
      </p:sp>
    </p:spTree>
    <p:extLst>
      <p:ext uri="{BB962C8B-B14F-4D97-AF65-F5344CB8AC3E}">
        <p14:creationId xmlns:p14="http://schemas.microsoft.com/office/powerpoint/2010/main" val="3815928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0C196-8AAE-3841-8E1C-7495387B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交友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D23823-52EA-7E49-A6D0-1359B6FD8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“我有嘉宾，鼓</a:t>
            </a:r>
            <a:r>
              <a:rPr lang="zh-CN" altLang="en-US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瑟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吹</a:t>
            </a:r>
            <a:r>
              <a:rPr lang="zh-CN" altLang="en-US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笙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。吹</a:t>
            </a:r>
            <a:r>
              <a:rPr lang="zh-CN" altLang="en-US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笙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鼓</a:t>
            </a:r>
            <a:r>
              <a:rPr lang="zh-CN" altLang="en-US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簧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，承筐是将”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承筐：奉上礼品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“我有嘉宾，鼓</a:t>
            </a:r>
            <a:r>
              <a:rPr lang="zh-CN" altLang="en-US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瑟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鼓</a:t>
            </a:r>
            <a:r>
              <a:rPr lang="zh-CN" altLang="en-US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琴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。鼓</a:t>
            </a:r>
            <a:r>
              <a:rPr lang="zh-CN" altLang="en-US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瑟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鼓</a:t>
            </a:r>
            <a:r>
              <a:rPr lang="zh-CN" altLang="en-US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琴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，和乐且湛”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和乐：融洽欢乐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湛（</a:t>
            </a: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dān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：乐之久也（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《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毛传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》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								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《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小雅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·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鹿鸣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</a:p>
          <a:p>
            <a:pPr marL="0" indent="0">
              <a:buNone/>
            </a:pPr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496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0C196-8AAE-3841-8E1C-7495387B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交友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D23823-52EA-7E49-A6D0-1359B6FD8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</a:t>
            </a:r>
            <a:r>
              <a:rPr lang="zh-CN" altLang="en-US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钟鼓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既设，举酬逸逸；</a:t>
            </a:r>
            <a:r>
              <a:rPr lang="zh-CN" altLang="en-US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籥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舞</a:t>
            </a:r>
            <a:r>
              <a:rPr lang="zh-CN" altLang="en-US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笙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鼓，乐既和奏”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既：尽、完、终了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和奏：共鸣和谐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								《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小雅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·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宾之初筵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</a:t>
            </a:r>
            <a:r>
              <a:rPr lang="zh-CN" altLang="en-US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钟鼓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既设，一朝飨之”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飨：用酒食款待宾客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								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《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小雅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·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彤弓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								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751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28227-8863-3B4F-9999-6468793E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7D611-0B30-064C-81B4-800BBA8AB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背景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日常生活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交友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战争</a:t>
            </a:r>
            <a:endParaRPr kumimoji="1" lang="en-US" altLang="zh-CN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祭祀</a:t>
            </a:r>
          </a:p>
        </p:txBody>
      </p:sp>
    </p:spTree>
    <p:extLst>
      <p:ext uri="{BB962C8B-B14F-4D97-AF65-F5344CB8AC3E}">
        <p14:creationId xmlns:p14="http://schemas.microsoft.com/office/powerpoint/2010/main" val="1820325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5BD22-F645-2747-A63B-165F5B03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战争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9BF6D-D5FF-5F4B-BDE1-71EF40147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“击</a:t>
            </a:r>
            <a:r>
              <a:rPr lang="zh-CN" altLang="en-US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鼓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其镗，踊跃用兵”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镗：鼓声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								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《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邶风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·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击鼓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“钲人伐</a:t>
            </a:r>
            <a:r>
              <a:rPr lang="zh-CN" altLang="en-US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鼓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，陈师鞠旅”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钲（</a:t>
            </a: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zhēng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）人：掌管击钲击鼓的官员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陈：陈列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鞠：训告</a:t>
            </a:r>
          </a:p>
          <a:p>
            <a:pPr marL="0" indent="0">
              <a:buNone/>
            </a:pP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								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《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小雅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·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采芑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177746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28227-8863-3B4F-9999-6468793E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7D611-0B30-064C-81B4-800BBA8AB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背景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日常生活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交友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战争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祭祀</a:t>
            </a:r>
          </a:p>
        </p:txBody>
      </p:sp>
    </p:spTree>
    <p:extLst>
      <p:ext uri="{BB962C8B-B14F-4D97-AF65-F5344CB8AC3E}">
        <p14:creationId xmlns:p14="http://schemas.microsoft.com/office/powerpoint/2010/main" val="2444175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28227-8863-3B4F-9999-6468793E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7D611-0B30-064C-81B4-800BBA8AB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背景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日常生活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交友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战争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祭祀</a:t>
            </a:r>
          </a:p>
        </p:txBody>
      </p:sp>
    </p:spTree>
    <p:extLst>
      <p:ext uri="{BB962C8B-B14F-4D97-AF65-F5344CB8AC3E}">
        <p14:creationId xmlns:p14="http://schemas.microsoft.com/office/powerpoint/2010/main" val="1365321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2C09A-2DEF-574D-AF77-993A0D13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祭祀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E9D24-8D7D-AA40-8FB5-61EE47EDF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938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乃奏黄钟，歌大吕，舞云门，以祀天神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乃奏大簇，歌应钟，舞咸池，以祭地示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乃奏姑洗，歌南吕，舞大韶，以祀四望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乃奏蕤宾，歌函钟，舞大夏，以祭山川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乃奏夷则，歌小吕，舞大濩，以享先妣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乃奏无射，歌夹钟，舞大武，以享先祖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							《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春官宗伯第三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·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大司乐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580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2C09A-2DEF-574D-AF77-993A0D13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祭祀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E9D24-8D7D-AA40-8FB5-61EE47EDF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9388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既和且平，依我磬声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”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“庸鼓有鼛，万舞有奕”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“猗与那与，置我鞉鼓”</a:t>
            </a: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“鞉鼓渊渊，嘒嘒管声”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									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《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商颂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·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那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</a:p>
          <a:p>
            <a:pPr marL="0" indent="0">
              <a:buNone/>
            </a:pP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863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2C09A-2DEF-574D-AF77-993A0D13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祭祀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E9D24-8D7D-AA40-8FB5-61EE47EDF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既和且平，依我磬声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”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“庸鼓有鼛，万舞有奕”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“猗与那与，置我鞉鼓”</a:t>
            </a: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“鞉鼓渊渊，嘒嘒管声”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									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《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商颂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·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那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“钟鼓喤喤，磬莞将将，降福穰穰”</a:t>
            </a:r>
          </a:p>
          <a:p>
            <a:pPr marL="0" indent="0">
              <a:buNone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								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《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周颂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·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执竞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</a:p>
          <a:p>
            <a:pPr marL="0" indent="0">
              <a:buNone/>
            </a:pP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814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F782C-6C2F-1D41-ABEF-93AD8C74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3781F-B7BC-6144-A3B5-3295B0D67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乐器被广泛应用于各种社会活动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86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F782C-6C2F-1D41-ABEF-93AD8C74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3781F-B7BC-6144-A3B5-3295B0D67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乐器被广泛应用于各种社会活动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周人制作与使用乐器的手段十分发达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3371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F782C-6C2F-1D41-ABEF-93AD8C74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3781F-B7BC-6144-A3B5-3295B0D67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乐器被广泛应用于各种社会活动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周人制作与使用乐器的手段十分发达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乐器历史悠久，音乐文化源远流长</a:t>
            </a:r>
          </a:p>
          <a:p>
            <a:pPr marL="0" indent="0">
              <a:buNone/>
            </a:pP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871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4BEF5-E010-6B42-85EE-866F2156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F41B7-FC3B-B441-825F-5905991F9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《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诗经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：中国最早的诗歌总集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28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4BEF5-E010-6B42-85EE-866F2156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F41B7-FC3B-B441-825F-5905991F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3519"/>
          </a:xfrm>
        </p:spPr>
        <p:txBody>
          <a:bodyPr/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《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诗经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：中国最早的诗歌总集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0C9762-E8D8-964D-B7CD-5F3CA0F648AA}"/>
              </a:ext>
            </a:extLst>
          </p:cNvPr>
          <p:cNvSpPr/>
          <p:nvPr/>
        </p:nvSpPr>
        <p:spPr>
          <a:xfrm>
            <a:off x="999265" y="2419144"/>
            <a:ext cx="3704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涉及的乐器多达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29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种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80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4BEF5-E010-6B42-85EE-866F2156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F41B7-FC3B-B441-825F-5905991F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3519"/>
          </a:xfrm>
        </p:spPr>
        <p:txBody>
          <a:bodyPr/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《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诗经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：中国最早的诗歌总集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0C9762-E8D8-964D-B7CD-5F3CA0F648AA}"/>
              </a:ext>
            </a:extLst>
          </p:cNvPr>
          <p:cNvSpPr/>
          <p:nvPr/>
        </p:nvSpPr>
        <p:spPr>
          <a:xfrm>
            <a:off x="999265" y="2419144"/>
            <a:ext cx="3704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涉及的乐器多达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29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种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61AE510-B045-CD48-8D88-01B5049CD6C9}"/>
              </a:ext>
            </a:extLst>
          </p:cNvPr>
          <p:cNvSpPr txBox="1">
            <a:spLocks/>
          </p:cNvSpPr>
          <p:nvPr/>
        </p:nvSpPr>
        <p:spPr>
          <a:xfrm>
            <a:off x="838200" y="3012663"/>
            <a:ext cx="10515600" cy="5935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“‘三百篇’之诗，皆可被之弦歌”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		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（郑樵著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《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通志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6030DD-556C-1544-95A8-F1031E346EE2}"/>
              </a:ext>
            </a:extLst>
          </p:cNvPr>
          <p:cNvSpPr/>
          <p:nvPr/>
        </p:nvSpPr>
        <p:spPr>
          <a:xfrm>
            <a:off x="999265" y="3558919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弦：琴瑟等弦乐器</a:t>
            </a:r>
          </a:p>
        </p:txBody>
      </p:sp>
    </p:spTree>
    <p:extLst>
      <p:ext uri="{BB962C8B-B14F-4D97-AF65-F5344CB8AC3E}">
        <p14:creationId xmlns:p14="http://schemas.microsoft.com/office/powerpoint/2010/main" val="421738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4BEF5-E010-6B42-85EE-866F2156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F41B7-FC3B-B441-825F-5905991F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3519"/>
          </a:xfrm>
        </p:spPr>
        <p:txBody>
          <a:bodyPr/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《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诗经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：中国最早的诗歌总集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0C9762-E8D8-964D-B7CD-5F3CA0F648AA}"/>
              </a:ext>
            </a:extLst>
          </p:cNvPr>
          <p:cNvSpPr/>
          <p:nvPr/>
        </p:nvSpPr>
        <p:spPr>
          <a:xfrm>
            <a:off x="999265" y="2419144"/>
            <a:ext cx="3704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涉及的乐器多达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29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种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61AE510-B045-CD48-8D88-01B5049CD6C9}"/>
              </a:ext>
            </a:extLst>
          </p:cNvPr>
          <p:cNvSpPr txBox="1">
            <a:spLocks/>
          </p:cNvSpPr>
          <p:nvPr/>
        </p:nvSpPr>
        <p:spPr>
          <a:xfrm>
            <a:off x="838200" y="3012663"/>
            <a:ext cx="10515600" cy="5935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“‘三百篇’之诗，皆可被之弦歌”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		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（郑樵著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《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通志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6030DD-556C-1544-95A8-F1031E346EE2}"/>
              </a:ext>
            </a:extLst>
          </p:cNvPr>
          <p:cNvSpPr/>
          <p:nvPr/>
        </p:nvSpPr>
        <p:spPr>
          <a:xfrm>
            <a:off x="999265" y="3558919"/>
            <a:ext cx="55729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弦：琴瑟等弦乐器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八音：“金石丝竹匏土革木”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zh-CN" alt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98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28227-8863-3B4F-9999-6468793E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7D611-0B30-064C-81B4-800BBA8AB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背景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日常生活</a:t>
            </a:r>
            <a:endParaRPr kumimoji="1" lang="en-US" altLang="zh-CN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交友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战争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祭祀</a:t>
            </a:r>
          </a:p>
        </p:txBody>
      </p:sp>
    </p:spTree>
    <p:extLst>
      <p:ext uri="{BB962C8B-B14F-4D97-AF65-F5344CB8AC3E}">
        <p14:creationId xmlns:p14="http://schemas.microsoft.com/office/powerpoint/2010/main" val="53871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533E5-897A-4440-829E-B3095D2B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日常生活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5122E-187D-5648-9BA7-8E7F303B0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7488" cy="716853"/>
          </a:xfrm>
        </p:spPr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窈窕淑女，</a:t>
            </a:r>
            <a:r>
              <a:rPr lang="zh-CN" altLang="en-US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琴瑟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友之”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					《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周南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·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关雎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ED84A1-CE53-1441-89E8-75119D9DC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805" y="2815683"/>
            <a:ext cx="4901782" cy="23473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4F4822-0D30-B14D-92F0-362B04B9A2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6" t="5715" r="2171" b="8831"/>
          <a:stretch/>
        </p:blipFill>
        <p:spPr>
          <a:xfrm>
            <a:off x="6727580" y="2977377"/>
            <a:ext cx="4626220" cy="16951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10EEFC7-DF88-8048-A86E-3A886750E9E9}"/>
              </a:ext>
            </a:extLst>
          </p:cNvPr>
          <p:cNvSpPr txBox="1"/>
          <p:nvPr/>
        </p:nvSpPr>
        <p:spPr>
          <a:xfrm>
            <a:off x="3379947" y="46725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琴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9482F5-ACAA-2145-8FF1-C2286150C292}"/>
              </a:ext>
            </a:extLst>
          </p:cNvPr>
          <p:cNvSpPr txBox="1"/>
          <p:nvPr/>
        </p:nvSpPr>
        <p:spPr>
          <a:xfrm>
            <a:off x="8832941" y="46718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瑟</a:t>
            </a:r>
          </a:p>
        </p:txBody>
      </p:sp>
    </p:spTree>
    <p:extLst>
      <p:ext uri="{BB962C8B-B14F-4D97-AF65-F5344CB8AC3E}">
        <p14:creationId xmlns:p14="http://schemas.microsoft.com/office/powerpoint/2010/main" val="1011768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533E5-897A-4440-829E-B3095D2B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日常生活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5122E-187D-5648-9BA7-8E7F303B0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7488" cy="30607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“君子阳阳，左执</a:t>
            </a:r>
            <a:r>
              <a:rPr lang="zh-CN" altLang="en-US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簧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，右招我由房，其乐只且”</a:t>
            </a:r>
          </a:p>
          <a:p>
            <a:pPr lvl="1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阳阳：得意的样子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由：同“游”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房：同“放”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只且：语气助词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								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《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王风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·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君子阳阳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221567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1228</Words>
  <Application>Microsoft Macintosh PowerPoint</Application>
  <PresentationFormat>宽屏</PresentationFormat>
  <Paragraphs>162</Paragraphs>
  <Slides>26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SimSun</vt:lpstr>
      <vt:lpstr>Arial</vt:lpstr>
      <vt:lpstr>Office 主题​​</vt:lpstr>
      <vt:lpstr>周人的礼乐文明</vt:lpstr>
      <vt:lpstr>目录</vt:lpstr>
      <vt:lpstr>背景</vt:lpstr>
      <vt:lpstr>背景</vt:lpstr>
      <vt:lpstr>背景</vt:lpstr>
      <vt:lpstr>背景</vt:lpstr>
      <vt:lpstr>目录</vt:lpstr>
      <vt:lpstr>日常生活</vt:lpstr>
      <vt:lpstr>日常生活</vt:lpstr>
      <vt:lpstr>日常生活</vt:lpstr>
      <vt:lpstr>日常生活</vt:lpstr>
      <vt:lpstr>日常生活</vt:lpstr>
      <vt:lpstr>日常生活</vt:lpstr>
      <vt:lpstr>日常生活</vt:lpstr>
      <vt:lpstr>目录</vt:lpstr>
      <vt:lpstr>交友</vt:lpstr>
      <vt:lpstr>交友</vt:lpstr>
      <vt:lpstr>目录</vt:lpstr>
      <vt:lpstr>战争</vt:lpstr>
      <vt:lpstr>目录</vt:lpstr>
      <vt:lpstr>祭祀</vt:lpstr>
      <vt:lpstr>祭祀</vt:lpstr>
      <vt:lpstr>祭祀</vt:lpstr>
      <vt:lpstr>总结</vt:lpstr>
      <vt:lpstr>总结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周人的礼乐文明</dc:title>
  <dc:creator>夏飞渝</dc:creator>
  <cp:lastModifiedBy>夏飞渝</cp:lastModifiedBy>
  <cp:revision>66</cp:revision>
  <dcterms:created xsi:type="dcterms:W3CDTF">2019-10-26T08:29:46Z</dcterms:created>
  <dcterms:modified xsi:type="dcterms:W3CDTF">2019-11-11T09:20:32Z</dcterms:modified>
</cp:coreProperties>
</file>