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conomica"/>
      <p:regular r:id="rId17"/>
      <p:bold r:id="rId18"/>
      <p:italic r:id="rId19"/>
      <p:boldItalic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7D8CC-8826-4ED7-BB1F-279FDF129F0D}">
  <a:tblStyle styleId="{E457D8CC-8826-4ED7-BB1F-279FDF129F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regular.fntdata"/><Relationship Id="rId16" Type="http://schemas.openxmlformats.org/officeDocument/2006/relationships/slide" Target="slides/slide10.xml"/><Relationship Id="rId19" Type="http://schemas.openxmlformats.org/officeDocument/2006/relationships/font" Target="fonts/Economica-italic.fntdata"/><Relationship Id="rId18" Type="http://schemas.openxmlformats.org/officeDocument/2006/relationships/font" Target="fonts/Economic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f3ab703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f3ab703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368a574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368a574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Zehua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6d936341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6d936341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Zehua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368a574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368a574d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highlight>
                  <a:srgbClr val="FFFFFF"/>
                </a:highlight>
              </a:rPr>
              <a:t>Matthew</a:t>
            </a:r>
            <a:endParaRPr sz="1200">
              <a:solidFill>
                <a:srgbClr val="666666"/>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3729bfb9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3729bfb9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6d936341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6d936341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of all, I </a:t>
            </a:r>
            <a:r>
              <a:rPr lang="en"/>
              <a:t>want you guys pay attention to the right hand side which has two charts. They </a:t>
            </a:r>
            <a:r>
              <a:rPr lang="en"/>
              <a:t>depict</a:t>
            </a:r>
            <a:r>
              <a:rPr lang="en"/>
              <a:t> a scenario of equal marginal risk contributions of equities, bonds, and commodities for the simple risk parity and factor risk parity </a:t>
            </a:r>
            <a:r>
              <a:rPr lang="en"/>
              <a:t>portfolios</a:t>
            </a:r>
            <a:r>
              <a:rPr lang="en"/>
              <a:t>. We achieve it by </a:t>
            </a:r>
            <a:r>
              <a:rPr lang="en"/>
              <a:t>consistently</a:t>
            </a:r>
            <a:r>
              <a:rPr lang="en"/>
              <a:t> rebalancing or rather, optimizing the weights of the assets across the portfolios on a monthly basis. In particular, regarding the factor risk parity combination, instead of simply using equities, we select a 2--factor strategy which involves equally </a:t>
            </a:r>
            <a:r>
              <a:rPr lang="en"/>
              <a:t>weighted</a:t>
            </a:r>
            <a:r>
              <a:rPr lang="en"/>
              <a:t> momentum and value factor proxies of ETFs.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in terms of the left hand side containing two charts, they correspond to the weights of the assets that result in identical risk contributions. A </a:t>
            </a:r>
            <a:r>
              <a:rPr lang="en"/>
              <a:t>specific</a:t>
            </a:r>
            <a:r>
              <a:rPr lang="en"/>
              <a:t> issue that we </a:t>
            </a:r>
            <a:r>
              <a:rPr lang="en"/>
              <a:t>should</a:t>
            </a:r>
            <a:r>
              <a:rPr lang="en"/>
              <a:t> note is that the width of the bands is inversely proportional to the risk level, i,e, the wider the band, the more risky the kind of asset is. So, during the pre-covid period, which is roughly before march 20, 2020, in the simple risk parity portfolio the bonds vlt has the widest band, as is aligned with the fact that bonds typically are the least risks. H</a:t>
            </a:r>
            <a:r>
              <a:rPr lang="en"/>
              <a:t>owever</a:t>
            </a:r>
            <a:r>
              <a:rPr lang="en"/>
              <a:t>, after the march 20, 2020, commodities djp suddenly take up  a greater weight, indicating that commodities become sort of less risky than bonds within unusual </a:t>
            </a:r>
            <a:r>
              <a:rPr lang="en"/>
              <a:t>economic</a:t>
            </a:r>
            <a:r>
              <a:rPr lang="en"/>
              <a:t> environments. Meanwhile, in the factor risk parity </a:t>
            </a:r>
            <a:r>
              <a:rPr lang="en"/>
              <a:t>portfolio</a:t>
            </a:r>
            <a:r>
              <a:rPr lang="en"/>
              <a:t>, we can find that the 2-factor equities have a lower volatility or risk level when covid is not there. With the advent of covid, the impact caused these equities more risky as expected, according to the wider band section  here. But, the combination of value and momentum factors is more resistant to economic downside, as the width of the band recovers shortly after the contraction. It potentially suggests that we may better hedge risks by using a value-momentum portfolio relative to the ordinary stocks. And we might even further reinforce the capacity by adjusting the </a:t>
            </a:r>
            <a:r>
              <a:rPr lang="en"/>
              <a:t>weights</a:t>
            </a:r>
            <a:r>
              <a:rPr lang="en"/>
              <a:t> of value and momentum factors.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6d936341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6d936341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you  may have a check of the summary of our analysis, including annual mean returns, cumulative returns, etc. </a:t>
            </a:r>
            <a:r>
              <a:rPr lang="en"/>
              <a:t>here, we prefer to set up benchmarks of the </a:t>
            </a:r>
            <a:r>
              <a:rPr lang="en"/>
              <a:t>overall</a:t>
            </a:r>
            <a:r>
              <a:rPr lang="en"/>
              <a:t> performance of the three </a:t>
            </a:r>
            <a:r>
              <a:rPr lang="en"/>
              <a:t>portfolios</a:t>
            </a:r>
            <a:r>
              <a:rPr lang="en"/>
              <a:t> by choosing annual returns, std dev, and sharpe ratio. Initially, simple risk parity and factor risk parity both had a lower std dev and return levels than the equally </a:t>
            </a:r>
            <a:r>
              <a:rPr lang="en"/>
              <a:t>weighted portfolio. After leverage these two portfolios, we managed to increase their risk levels to equal that of the portfolio with equal weights. Also, we make the ann returns higher. In our viewpoint, the simple risk parity portfolio is the optimal one among the three, when it has the highest  ann returns and ann sharpe ratio.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6d93634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6d93634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f3ab703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f3ab703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713350" y="1168975"/>
            <a:ext cx="37173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Diversifying through a Risk-Parity approach</a:t>
            </a:r>
            <a:endParaRPr/>
          </a:p>
        </p:txBody>
      </p:sp>
      <p:sp>
        <p:nvSpPr>
          <p:cNvPr id="63" name="Google Shape;63;p13"/>
          <p:cNvSpPr txBox="1"/>
          <p:nvPr>
            <p:ph idx="1" type="subTitle"/>
          </p:nvPr>
        </p:nvSpPr>
        <p:spPr>
          <a:xfrm>
            <a:off x="2740050" y="3410225"/>
            <a:ext cx="36639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1700" y="1869525"/>
            <a:ext cx="8520600" cy="1621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293100" y="840300"/>
            <a:ext cx="8245200" cy="33540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rgbClr val="222222"/>
              </a:buClr>
              <a:buSzPts val="1100"/>
              <a:buChar char="●"/>
            </a:pPr>
            <a:r>
              <a:rPr b="1" lang="en" sz="1100">
                <a:solidFill>
                  <a:srgbClr val="222222"/>
                </a:solidFill>
              </a:rPr>
              <a:t>Portfolio diversification</a:t>
            </a:r>
            <a:r>
              <a:rPr lang="en" sz="1100">
                <a:solidFill>
                  <a:srgbClr val="222222"/>
                </a:solidFill>
              </a:rPr>
              <a:t> is thought of in terms of weight distribution across asset classes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Traditional portfolio construction methods include 60/40 and equal weights across asset classes</a:t>
            </a:r>
            <a:endParaRPr sz="1100">
              <a:solidFill>
                <a:srgbClr val="222222"/>
              </a:solidFill>
            </a:endParaRPr>
          </a:p>
          <a:p>
            <a:pPr indent="-298450" lvl="1" marL="914400" rtl="0" algn="l">
              <a:lnSpc>
                <a:spcPct val="150000"/>
              </a:lnSpc>
              <a:spcBef>
                <a:spcPts val="0"/>
              </a:spcBef>
              <a:spcAft>
                <a:spcPts val="0"/>
              </a:spcAft>
              <a:buClr>
                <a:srgbClr val="222222"/>
              </a:buClr>
              <a:buSzPts val="1100"/>
              <a:buChar char="○"/>
            </a:pPr>
            <a:r>
              <a:rPr lang="en" sz="1100">
                <a:solidFill>
                  <a:srgbClr val="222222"/>
                </a:solidFill>
              </a:rPr>
              <a:t>Potential problem: assets behave differently across economic environments  </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A </a:t>
            </a:r>
            <a:r>
              <a:rPr b="1" lang="en" sz="1100">
                <a:solidFill>
                  <a:srgbClr val="222222"/>
                </a:solidFill>
              </a:rPr>
              <a:t>different approach</a:t>
            </a:r>
            <a:r>
              <a:rPr lang="en" sz="1100">
                <a:solidFill>
                  <a:srgbClr val="222222"/>
                </a:solidFill>
              </a:rPr>
              <a:t> towards portfolio construction might be to consider </a:t>
            </a:r>
            <a:r>
              <a:rPr b="1" lang="en" sz="1100">
                <a:solidFill>
                  <a:srgbClr val="222222"/>
                </a:solidFill>
              </a:rPr>
              <a:t>equal-risk contribution</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A </a:t>
            </a:r>
            <a:r>
              <a:rPr b="1" lang="en" sz="1100">
                <a:solidFill>
                  <a:srgbClr val="222222"/>
                </a:solidFill>
              </a:rPr>
              <a:t>Risk-Parity Portfolio can offer “True” diversification </a:t>
            </a:r>
            <a:r>
              <a:rPr lang="en" sz="1100">
                <a:solidFill>
                  <a:srgbClr val="222222"/>
                </a:solidFill>
              </a:rPr>
              <a:t>and</a:t>
            </a:r>
            <a:r>
              <a:rPr b="1" lang="en" sz="1100">
                <a:solidFill>
                  <a:srgbClr val="222222"/>
                </a:solidFill>
              </a:rPr>
              <a:t> stronger long-term performance</a:t>
            </a:r>
            <a:endParaRPr b="1" sz="1100">
              <a:solidFill>
                <a:srgbClr val="222222"/>
              </a:solidFill>
            </a:endParaRPr>
          </a:p>
          <a:p>
            <a:pPr indent="-298450" lvl="1" marL="914400" rtl="0" algn="l">
              <a:lnSpc>
                <a:spcPct val="150000"/>
              </a:lnSpc>
              <a:spcBef>
                <a:spcPts val="0"/>
              </a:spcBef>
              <a:spcAft>
                <a:spcPts val="0"/>
              </a:spcAft>
              <a:buClr>
                <a:srgbClr val="222222"/>
              </a:buClr>
              <a:buSzPts val="1100"/>
              <a:buChar char="○"/>
            </a:pPr>
            <a:r>
              <a:rPr lang="en" sz="1100">
                <a:solidFill>
                  <a:srgbClr val="222222"/>
                </a:solidFill>
              </a:rPr>
              <a:t>Risk budget of the portfolio is not concentrated in equities, but spread more evenly across the portfolio</a:t>
            </a:r>
            <a:endParaRPr sz="1100">
              <a:solidFill>
                <a:srgbClr val="222222"/>
              </a:solidFill>
            </a:endParaRPr>
          </a:p>
          <a:p>
            <a:pPr indent="-298450" lvl="1" marL="914400" rtl="0" algn="l">
              <a:lnSpc>
                <a:spcPct val="150000"/>
              </a:lnSpc>
              <a:spcBef>
                <a:spcPts val="0"/>
              </a:spcBef>
              <a:spcAft>
                <a:spcPts val="0"/>
              </a:spcAft>
              <a:buClr>
                <a:srgbClr val="222222"/>
              </a:buClr>
              <a:buSzPts val="1100"/>
              <a:buChar char="○"/>
            </a:pPr>
            <a:r>
              <a:rPr lang="en" sz="1100">
                <a:solidFill>
                  <a:srgbClr val="222222"/>
                </a:solidFill>
              </a:rPr>
              <a:t>Higher Sharpe Ratio</a:t>
            </a:r>
            <a:endParaRPr b="1"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Replicating Risk-Parity Portfolio, consisting of 3 asset classes: equity, bonds, commodities, with </a:t>
            </a:r>
            <a:r>
              <a:rPr b="1" lang="en" sz="1100">
                <a:solidFill>
                  <a:srgbClr val="222222"/>
                </a:solidFill>
              </a:rPr>
              <a:t>modification to equity structure</a:t>
            </a:r>
            <a:r>
              <a:rPr lang="en" sz="1100">
                <a:solidFill>
                  <a:srgbClr val="222222"/>
                </a:solidFill>
              </a:rPr>
              <a:t>:</a:t>
            </a:r>
            <a:endParaRPr sz="1100">
              <a:solidFill>
                <a:srgbClr val="222222"/>
              </a:solidFill>
            </a:endParaRPr>
          </a:p>
          <a:p>
            <a:pPr indent="-298450" lvl="1" marL="914400" rtl="0" algn="l">
              <a:lnSpc>
                <a:spcPct val="150000"/>
              </a:lnSpc>
              <a:spcBef>
                <a:spcPts val="0"/>
              </a:spcBef>
              <a:spcAft>
                <a:spcPts val="0"/>
              </a:spcAft>
              <a:buClr>
                <a:schemeClr val="dk1"/>
              </a:buClr>
              <a:buSzPts val="1100"/>
              <a:buChar char="○"/>
            </a:pPr>
            <a:r>
              <a:rPr lang="en" sz="1100">
                <a:solidFill>
                  <a:srgbClr val="222222"/>
                </a:solidFill>
              </a:rPr>
              <a:t>Including </a:t>
            </a:r>
            <a:r>
              <a:rPr b="1" lang="en" sz="1100">
                <a:solidFill>
                  <a:srgbClr val="222222"/>
                </a:solidFill>
              </a:rPr>
              <a:t>two-factor model</a:t>
            </a:r>
            <a:r>
              <a:rPr lang="en" sz="1100">
                <a:solidFill>
                  <a:srgbClr val="222222"/>
                </a:solidFill>
              </a:rPr>
              <a:t> (Value and Momentum) in the equity portfolio</a:t>
            </a:r>
            <a:endParaRPr sz="1100">
              <a:solidFill>
                <a:srgbClr val="222222"/>
              </a:solidFill>
            </a:endParaRPr>
          </a:p>
          <a:p>
            <a:pPr indent="-298450" lvl="1" marL="914400" rtl="0" algn="l">
              <a:lnSpc>
                <a:spcPct val="150000"/>
              </a:lnSpc>
              <a:spcBef>
                <a:spcPts val="0"/>
              </a:spcBef>
              <a:spcAft>
                <a:spcPts val="0"/>
              </a:spcAft>
              <a:buClr>
                <a:srgbClr val="222222"/>
              </a:buClr>
              <a:buSzPts val="1100"/>
              <a:buChar char="○"/>
            </a:pPr>
            <a:r>
              <a:rPr lang="en" sz="1100">
                <a:solidFill>
                  <a:srgbClr val="222222"/>
                </a:solidFill>
              </a:rPr>
              <a:t>Using VTV (Value) and MTUM (Momentum) proxy indices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b="1" lang="en" sz="1100">
                <a:solidFill>
                  <a:srgbClr val="222222"/>
                </a:solidFill>
              </a:rPr>
              <a:t>Goal</a:t>
            </a:r>
            <a:r>
              <a:rPr lang="en" sz="1100">
                <a:solidFill>
                  <a:srgbClr val="222222"/>
                </a:solidFill>
              </a:rPr>
              <a:t>: compare the unlevered/levered </a:t>
            </a:r>
            <a:r>
              <a:rPr b="1" lang="en" sz="1100">
                <a:solidFill>
                  <a:srgbClr val="222222"/>
                </a:solidFill>
              </a:rPr>
              <a:t>Risk-Parity portfolio</a:t>
            </a:r>
            <a:r>
              <a:rPr lang="en" sz="1100">
                <a:solidFill>
                  <a:srgbClr val="222222"/>
                </a:solidFill>
              </a:rPr>
              <a:t> with the “traditional” </a:t>
            </a:r>
            <a:r>
              <a:rPr b="1" lang="en" sz="1100">
                <a:solidFill>
                  <a:srgbClr val="222222"/>
                </a:solidFill>
              </a:rPr>
              <a:t>equal-weight portfolio</a:t>
            </a:r>
            <a:endParaRPr sz="1100">
              <a:solidFill>
                <a:srgbClr val="222222"/>
              </a:solidFill>
            </a:endParaRPr>
          </a:p>
          <a:p>
            <a:pPr indent="0" lvl="0" marL="0" rtl="0" algn="l">
              <a:lnSpc>
                <a:spcPct val="150000"/>
              </a:lnSpc>
              <a:spcBef>
                <a:spcPts val="1200"/>
              </a:spcBef>
              <a:spcAft>
                <a:spcPts val="1200"/>
              </a:spcAft>
              <a:buNone/>
            </a:pPr>
            <a:r>
              <a:t/>
            </a:r>
            <a:endParaRPr sz="1100">
              <a:solidFill>
                <a:srgbClr val="222222"/>
              </a:solidFill>
            </a:endParaRPr>
          </a:p>
        </p:txBody>
      </p:sp>
      <p:sp>
        <p:nvSpPr>
          <p:cNvPr id="69" name="Google Shape;69;p14"/>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Focus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nvSpPr>
        <p:spPr>
          <a:xfrm>
            <a:off x="311700" y="4704625"/>
            <a:ext cx="293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At September 30, 2022. Source: Yahoo Finance.</a:t>
            </a:r>
            <a:endParaRPr b="1" sz="700">
              <a:latin typeface="Lato"/>
              <a:ea typeface="Lato"/>
              <a:cs typeface="Lato"/>
              <a:sym typeface="Lato"/>
            </a:endParaRPr>
          </a:p>
        </p:txBody>
      </p:sp>
      <p:pic>
        <p:nvPicPr>
          <p:cNvPr id="75" name="Google Shape;75;p15"/>
          <p:cNvPicPr preferRelativeResize="0"/>
          <p:nvPr/>
        </p:nvPicPr>
        <p:blipFill>
          <a:blip r:embed="rId3">
            <a:alphaModFix/>
          </a:blip>
          <a:stretch>
            <a:fillRect/>
          </a:stretch>
        </p:blipFill>
        <p:spPr>
          <a:xfrm>
            <a:off x="229315" y="1080912"/>
            <a:ext cx="4201360" cy="3328112"/>
          </a:xfrm>
          <a:prstGeom prst="rect">
            <a:avLst/>
          </a:prstGeom>
          <a:noFill/>
          <a:ln>
            <a:noFill/>
          </a:ln>
        </p:spPr>
      </p:pic>
      <p:pic>
        <p:nvPicPr>
          <p:cNvPr id="76" name="Google Shape;76;p15"/>
          <p:cNvPicPr preferRelativeResize="0"/>
          <p:nvPr/>
        </p:nvPicPr>
        <p:blipFill>
          <a:blip r:embed="rId4">
            <a:alphaModFix/>
          </a:blip>
          <a:stretch>
            <a:fillRect/>
          </a:stretch>
        </p:blipFill>
        <p:spPr>
          <a:xfrm>
            <a:off x="4713325" y="1080921"/>
            <a:ext cx="4201350" cy="3328104"/>
          </a:xfrm>
          <a:prstGeom prst="rect">
            <a:avLst/>
          </a:prstGeom>
          <a:noFill/>
          <a:ln>
            <a:noFill/>
          </a:ln>
        </p:spPr>
      </p:pic>
      <p:sp>
        <p:nvSpPr>
          <p:cNvPr id="77" name="Google Shape;77;p15"/>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Background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54075" y="827825"/>
            <a:ext cx="8520600" cy="3742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300"/>
              <a:t>Coding Language: Python -&gt; for data mining and analysis</a:t>
            </a:r>
            <a:endParaRPr sz="1300"/>
          </a:p>
          <a:p>
            <a:pPr indent="-311150" lvl="0" marL="457200" rtl="0" algn="l">
              <a:lnSpc>
                <a:spcPct val="150000"/>
              </a:lnSpc>
              <a:spcBef>
                <a:spcPts val="0"/>
              </a:spcBef>
              <a:spcAft>
                <a:spcPts val="0"/>
              </a:spcAft>
              <a:buSzPts val="1300"/>
              <a:buChar char="●"/>
            </a:pPr>
            <a:r>
              <a:rPr lang="en" sz="1300">
                <a:uFill>
                  <a:noFill/>
                </a:uFill>
                <a:hlinkClick r:id="rId3"/>
              </a:rPr>
              <a:t>Yahoo Finance</a:t>
            </a:r>
            <a:r>
              <a:rPr lang="en" sz="1300"/>
              <a:t> for adjusted closing price data </a:t>
            </a:r>
            <a:r>
              <a:rPr i="1" lang="en" sz="1300"/>
              <a:t>(via pandas-datareader Python library)</a:t>
            </a:r>
            <a:endParaRPr i="1" sz="1300"/>
          </a:p>
          <a:p>
            <a:pPr indent="-311150" lvl="0" marL="457200" rtl="0" algn="l">
              <a:lnSpc>
                <a:spcPct val="150000"/>
              </a:lnSpc>
              <a:spcBef>
                <a:spcPts val="0"/>
              </a:spcBef>
              <a:spcAft>
                <a:spcPts val="0"/>
              </a:spcAft>
              <a:buSzPts val="1300"/>
              <a:buChar char="●"/>
            </a:pPr>
            <a:r>
              <a:rPr lang="en" sz="1300"/>
              <a:t>Used </a:t>
            </a:r>
            <a:r>
              <a:rPr lang="en" sz="1400">
                <a:latin typeface="Lato"/>
                <a:ea typeface="Lato"/>
                <a:cs typeface="Lato"/>
                <a:sym typeface="Lato"/>
              </a:rPr>
              <a:t> </a:t>
            </a:r>
            <a:r>
              <a:rPr lang="en" sz="1300"/>
              <a:t>Sep 2016 - Sep 2022 for backtesting</a:t>
            </a:r>
            <a:endParaRPr sz="1200"/>
          </a:p>
          <a:p>
            <a:pPr indent="-311150" lvl="0" marL="457200" rtl="0" algn="l">
              <a:lnSpc>
                <a:spcPct val="150000"/>
              </a:lnSpc>
              <a:spcBef>
                <a:spcPts val="0"/>
              </a:spcBef>
              <a:spcAft>
                <a:spcPts val="0"/>
              </a:spcAft>
              <a:buSzPts val="1300"/>
              <a:buChar char="●"/>
            </a:pPr>
            <a:r>
              <a:rPr lang="en" sz="1300"/>
              <a:t>ETFs for asset class proxies: Equities: SPY, Bonds: TLT, Commodities: DJP</a:t>
            </a:r>
            <a:endParaRPr sz="1300"/>
          </a:p>
          <a:p>
            <a:pPr indent="-311150" lvl="0" marL="457200" rtl="0" algn="l">
              <a:lnSpc>
                <a:spcPct val="150000"/>
              </a:lnSpc>
              <a:spcBef>
                <a:spcPts val="0"/>
              </a:spcBef>
              <a:spcAft>
                <a:spcPts val="0"/>
              </a:spcAft>
              <a:buSzPts val="1300"/>
              <a:buChar char="●"/>
            </a:pPr>
            <a:r>
              <a:rPr lang="en" sz="1300"/>
              <a:t>2-factor equity selection: Momentum factor and value factor proxies (50/50):</a:t>
            </a:r>
            <a:endParaRPr sz="1300"/>
          </a:p>
          <a:p>
            <a:pPr indent="-311150" lvl="1" marL="914400" rtl="0" algn="l">
              <a:lnSpc>
                <a:spcPct val="150000"/>
              </a:lnSpc>
              <a:spcBef>
                <a:spcPts val="0"/>
              </a:spcBef>
              <a:spcAft>
                <a:spcPts val="0"/>
              </a:spcAft>
              <a:buSzPts val="1300"/>
              <a:buChar char="○"/>
            </a:pPr>
            <a:r>
              <a:rPr lang="en" sz="1300"/>
              <a:t>MTUM ETF (iShares MSCI USA Momentum Factor ETF)</a:t>
            </a:r>
            <a:endParaRPr sz="1300"/>
          </a:p>
          <a:p>
            <a:pPr indent="-311150" lvl="1" marL="914400" rtl="0" algn="l">
              <a:lnSpc>
                <a:spcPct val="150000"/>
              </a:lnSpc>
              <a:spcBef>
                <a:spcPts val="0"/>
              </a:spcBef>
              <a:spcAft>
                <a:spcPts val="0"/>
              </a:spcAft>
              <a:buSzPts val="1300"/>
              <a:buChar char="○"/>
            </a:pPr>
            <a:r>
              <a:rPr lang="en" sz="1300"/>
              <a:t>VTV ETF (Vanguard Value Index Fund ETF)</a:t>
            </a:r>
            <a:endParaRPr sz="1300"/>
          </a:p>
          <a:p>
            <a:pPr indent="-311150" lvl="0" marL="457200" rtl="0" algn="l">
              <a:lnSpc>
                <a:spcPct val="150000"/>
              </a:lnSpc>
              <a:spcBef>
                <a:spcPts val="0"/>
              </a:spcBef>
              <a:spcAft>
                <a:spcPts val="0"/>
              </a:spcAft>
              <a:buSzPts val="1300"/>
              <a:buChar char="●"/>
            </a:pPr>
            <a:r>
              <a:rPr lang="en" sz="1300"/>
              <a:t>Used Scipy.optimize: minimize for the weight optimization</a:t>
            </a:r>
            <a:endParaRPr sz="1300"/>
          </a:p>
          <a:p>
            <a:pPr indent="-311150" lvl="0" marL="457200" rtl="0" algn="l">
              <a:lnSpc>
                <a:spcPct val="150000"/>
              </a:lnSpc>
              <a:spcBef>
                <a:spcPts val="0"/>
              </a:spcBef>
              <a:spcAft>
                <a:spcPts val="0"/>
              </a:spcAft>
              <a:buSzPts val="1300"/>
              <a:buChar char="●"/>
            </a:pPr>
            <a:r>
              <a:rPr lang="en" sz="1300"/>
              <a:t>Constraints:</a:t>
            </a:r>
            <a:endParaRPr sz="1300"/>
          </a:p>
          <a:p>
            <a:pPr indent="-311150" lvl="1" marL="914400" rtl="0" algn="l">
              <a:lnSpc>
                <a:spcPct val="150000"/>
              </a:lnSpc>
              <a:spcBef>
                <a:spcPts val="0"/>
              </a:spcBef>
              <a:spcAft>
                <a:spcPts val="0"/>
              </a:spcAft>
              <a:buSzPts val="1300"/>
              <a:buChar char="○"/>
            </a:pPr>
            <a:r>
              <a:rPr lang="en" sz="1300"/>
              <a:t>Non-negative weights sum up to 1</a:t>
            </a:r>
            <a:endParaRPr sz="1300"/>
          </a:p>
          <a:p>
            <a:pPr indent="-311150" lvl="1" marL="914400" rtl="0" algn="l">
              <a:lnSpc>
                <a:spcPct val="150000"/>
              </a:lnSpc>
              <a:spcBef>
                <a:spcPts val="0"/>
              </a:spcBef>
              <a:spcAft>
                <a:spcPts val="0"/>
              </a:spcAft>
              <a:buSzPts val="1300"/>
              <a:buChar char="○"/>
            </a:pPr>
            <a:r>
              <a:rPr lang="en" sz="1300"/>
              <a:t>Marginal risk contribution across assets are all equal</a:t>
            </a:r>
            <a:endParaRPr sz="1300"/>
          </a:p>
          <a:p>
            <a:pPr indent="-311150" lvl="0" marL="457200" rtl="0" algn="l">
              <a:lnSpc>
                <a:spcPct val="150000"/>
              </a:lnSpc>
              <a:spcBef>
                <a:spcPts val="0"/>
              </a:spcBef>
              <a:spcAft>
                <a:spcPts val="0"/>
              </a:spcAft>
              <a:buSzPts val="1300"/>
              <a:buChar char="●"/>
            </a:pPr>
            <a:r>
              <a:rPr lang="en" sz="1300"/>
              <a:t>Monthly weight rebalancing (Beginning of the month)</a:t>
            </a:r>
            <a:endParaRPr sz="1300"/>
          </a:p>
          <a:p>
            <a:pPr indent="-311150" lvl="0" marL="457200" rtl="0" algn="l">
              <a:lnSpc>
                <a:spcPct val="150000"/>
              </a:lnSpc>
              <a:spcBef>
                <a:spcPts val="0"/>
              </a:spcBef>
              <a:spcAft>
                <a:spcPts val="0"/>
              </a:spcAft>
              <a:buSzPts val="1300"/>
              <a:buChar char="●"/>
            </a:pPr>
            <a:r>
              <a:rPr lang="en" sz="1300"/>
              <a:t>Leveraging applied monthly to have same risk across all 3 portfolios</a:t>
            </a:r>
            <a:endParaRPr sz="1300"/>
          </a:p>
        </p:txBody>
      </p:sp>
      <p:sp>
        <p:nvSpPr>
          <p:cNvPr id="83" name="Google Shape;83;p16"/>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Methodology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311700" y="4704625"/>
            <a:ext cx="293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At September 30, 2022. Source: Yahoo Finance.</a:t>
            </a:r>
            <a:endParaRPr b="1" sz="700">
              <a:latin typeface="Lato"/>
              <a:ea typeface="Lato"/>
              <a:cs typeface="Lato"/>
              <a:sym typeface="Lato"/>
            </a:endParaRPr>
          </a:p>
        </p:txBody>
      </p:sp>
      <p:pic>
        <p:nvPicPr>
          <p:cNvPr id="89" name="Google Shape;89;p17"/>
          <p:cNvPicPr preferRelativeResize="0"/>
          <p:nvPr/>
        </p:nvPicPr>
        <p:blipFill>
          <a:blip r:embed="rId3">
            <a:alphaModFix/>
          </a:blip>
          <a:stretch>
            <a:fillRect/>
          </a:stretch>
        </p:blipFill>
        <p:spPr>
          <a:xfrm>
            <a:off x="4460650" y="1483050"/>
            <a:ext cx="4114000" cy="2271276"/>
          </a:xfrm>
          <a:prstGeom prst="rect">
            <a:avLst/>
          </a:prstGeom>
          <a:noFill/>
          <a:ln>
            <a:noFill/>
          </a:ln>
        </p:spPr>
      </p:pic>
      <p:sp>
        <p:nvSpPr>
          <p:cNvPr id="90" name="Google Shape;90;p17"/>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Results</a:t>
            </a:r>
            <a:endParaRPr sz="2200"/>
          </a:p>
        </p:txBody>
      </p:sp>
      <p:pic>
        <p:nvPicPr>
          <p:cNvPr id="91" name="Google Shape;91;p17"/>
          <p:cNvPicPr preferRelativeResize="0"/>
          <p:nvPr/>
        </p:nvPicPr>
        <p:blipFill>
          <a:blip r:embed="rId4">
            <a:alphaModFix/>
          </a:blip>
          <a:stretch>
            <a:fillRect/>
          </a:stretch>
        </p:blipFill>
        <p:spPr>
          <a:xfrm>
            <a:off x="311688" y="1483050"/>
            <a:ext cx="3864237" cy="2271274"/>
          </a:xfrm>
          <a:prstGeom prst="rect">
            <a:avLst/>
          </a:prstGeom>
          <a:noFill/>
          <a:ln>
            <a:noFill/>
          </a:ln>
        </p:spPr>
      </p:pic>
      <p:sp>
        <p:nvSpPr>
          <p:cNvPr id="92" name="Google Shape;92;p17"/>
          <p:cNvSpPr txBox="1"/>
          <p:nvPr/>
        </p:nvSpPr>
        <p:spPr>
          <a:xfrm>
            <a:off x="1180300" y="990575"/>
            <a:ext cx="21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Unlevered</a:t>
            </a:r>
            <a:endParaRPr>
              <a:latin typeface="Open Sans"/>
              <a:ea typeface="Open Sans"/>
              <a:cs typeface="Open Sans"/>
              <a:sym typeface="Open Sans"/>
            </a:endParaRPr>
          </a:p>
        </p:txBody>
      </p:sp>
      <p:sp>
        <p:nvSpPr>
          <p:cNvPr id="93" name="Google Shape;93;p17"/>
          <p:cNvSpPr txBox="1"/>
          <p:nvPr/>
        </p:nvSpPr>
        <p:spPr>
          <a:xfrm>
            <a:off x="5454150" y="990575"/>
            <a:ext cx="212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a:ea typeface="Open Sans"/>
                <a:cs typeface="Open Sans"/>
                <a:sym typeface="Open Sans"/>
              </a:rPr>
              <a:t>L</a:t>
            </a:r>
            <a:r>
              <a:rPr lang="en">
                <a:latin typeface="Open Sans"/>
                <a:ea typeface="Open Sans"/>
                <a:cs typeface="Open Sans"/>
                <a:sym typeface="Open Sans"/>
              </a:rPr>
              <a:t>evered</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Simple vs. factor risk parity</a:t>
            </a:r>
            <a:endParaRPr sz="2200"/>
          </a:p>
        </p:txBody>
      </p:sp>
      <p:pic>
        <p:nvPicPr>
          <p:cNvPr id="99" name="Google Shape;99;p18"/>
          <p:cNvPicPr preferRelativeResize="0"/>
          <p:nvPr/>
        </p:nvPicPr>
        <p:blipFill>
          <a:blip r:embed="rId3">
            <a:alphaModFix/>
          </a:blip>
          <a:stretch>
            <a:fillRect/>
          </a:stretch>
        </p:blipFill>
        <p:spPr>
          <a:xfrm>
            <a:off x="4805301" y="802297"/>
            <a:ext cx="2543149" cy="1955766"/>
          </a:xfrm>
          <a:prstGeom prst="rect">
            <a:avLst/>
          </a:prstGeom>
          <a:noFill/>
          <a:ln>
            <a:noFill/>
          </a:ln>
        </p:spPr>
      </p:pic>
      <p:pic>
        <p:nvPicPr>
          <p:cNvPr id="100" name="Google Shape;100;p18"/>
          <p:cNvPicPr preferRelativeResize="0"/>
          <p:nvPr/>
        </p:nvPicPr>
        <p:blipFill>
          <a:blip r:embed="rId4">
            <a:alphaModFix/>
          </a:blip>
          <a:stretch>
            <a:fillRect/>
          </a:stretch>
        </p:blipFill>
        <p:spPr>
          <a:xfrm>
            <a:off x="4805301" y="2780700"/>
            <a:ext cx="2543149" cy="1955712"/>
          </a:xfrm>
          <a:prstGeom prst="rect">
            <a:avLst/>
          </a:prstGeom>
          <a:noFill/>
          <a:ln>
            <a:noFill/>
          </a:ln>
        </p:spPr>
      </p:pic>
      <p:pic>
        <p:nvPicPr>
          <p:cNvPr id="101" name="Google Shape;101;p18"/>
          <p:cNvPicPr preferRelativeResize="0"/>
          <p:nvPr/>
        </p:nvPicPr>
        <p:blipFill>
          <a:blip r:embed="rId5">
            <a:alphaModFix/>
          </a:blip>
          <a:stretch>
            <a:fillRect/>
          </a:stretch>
        </p:blipFill>
        <p:spPr>
          <a:xfrm>
            <a:off x="1015227" y="825703"/>
            <a:ext cx="3011401" cy="1908944"/>
          </a:xfrm>
          <a:prstGeom prst="rect">
            <a:avLst/>
          </a:prstGeom>
          <a:noFill/>
          <a:ln>
            <a:noFill/>
          </a:ln>
        </p:spPr>
      </p:pic>
      <p:pic>
        <p:nvPicPr>
          <p:cNvPr id="102" name="Google Shape;102;p18"/>
          <p:cNvPicPr preferRelativeResize="0"/>
          <p:nvPr/>
        </p:nvPicPr>
        <p:blipFill>
          <a:blip r:embed="rId6">
            <a:alphaModFix/>
          </a:blip>
          <a:stretch>
            <a:fillRect/>
          </a:stretch>
        </p:blipFill>
        <p:spPr>
          <a:xfrm>
            <a:off x="1015225" y="2780688"/>
            <a:ext cx="3011410" cy="1908951"/>
          </a:xfrm>
          <a:prstGeom prst="rect">
            <a:avLst/>
          </a:prstGeom>
          <a:noFill/>
          <a:ln>
            <a:noFill/>
          </a:ln>
        </p:spPr>
      </p:pic>
      <p:sp>
        <p:nvSpPr>
          <p:cNvPr id="103" name="Google Shape;103;p18"/>
          <p:cNvSpPr txBox="1"/>
          <p:nvPr/>
        </p:nvSpPr>
        <p:spPr>
          <a:xfrm>
            <a:off x="311700" y="4704625"/>
            <a:ext cx="293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At September 30, 2022. Source: Yahoo Finance.</a:t>
            </a:r>
            <a:endParaRPr b="1" sz="7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aphicFrame>
        <p:nvGraphicFramePr>
          <p:cNvPr id="108" name="Google Shape;108;p19"/>
          <p:cNvGraphicFramePr/>
          <p:nvPr/>
        </p:nvGraphicFramePr>
        <p:xfrm>
          <a:off x="516100" y="960325"/>
          <a:ext cx="3000000" cy="3000000"/>
        </p:xfrm>
        <a:graphic>
          <a:graphicData uri="http://schemas.openxmlformats.org/drawingml/2006/table">
            <a:tbl>
              <a:tblPr>
                <a:noFill/>
                <a:tableStyleId>{E457D8CC-8826-4ED7-BB1F-279FDF129F0D}</a:tableStyleId>
              </a:tblPr>
              <a:tblGrid>
                <a:gridCol w="2148875"/>
                <a:gridCol w="1835000"/>
                <a:gridCol w="1991950"/>
                <a:gridCol w="1991950"/>
              </a:tblGrid>
              <a:tr h="612475">
                <a:tc>
                  <a:txBody>
                    <a:bodyPr/>
                    <a:lstStyle/>
                    <a:p>
                      <a:pPr indent="0" lvl="0" marL="0" rtl="0" algn="ctr">
                        <a:spcBef>
                          <a:spcPts val="0"/>
                        </a:spcBef>
                        <a:spcAft>
                          <a:spcPts val="0"/>
                        </a:spcAft>
                        <a:buNone/>
                      </a:pPr>
                      <a:r>
                        <a:rPr lang="en">
                          <a:solidFill>
                            <a:schemeClr val="dk1"/>
                          </a:solidFill>
                          <a:latin typeface="Lato"/>
                          <a:ea typeface="Lato"/>
                          <a:cs typeface="Lato"/>
                          <a:sym typeface="Lato"/>
                        </a:rPr>
                        <a:t> </a:t>
                      </a:r>
                      <a:r>
                        <a:rPr i="1" lang="en">
                          <a:solidFill>
                            <a:schemeClr val="dk1"/>
                          </a:solidFill>
                          <a:latin typeface="Lato"/>
                          <a:ea typeface="Lato"/>
                          <a:cs typeface="Lato"/>
                          <a:sym typeface="Lato"/>
                        </a:rPr>
                        <a:t>Sep 2017 - Sep 2022</a:t>
                      </a:r>
                      <a:endParaRPr i="1">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chemeClr val="dk1"/>
                          </a:solidFill>
                          <a:latin typeface="Lato"/>
                          <a:ea typeface="Lato"/>
                          <a:cs typeface="Lato"/>
                          <a:sym typeface="Lato"/>
                        </a:rPr>
                        <a:t>Simple Risk Parity (Levered)</a:t>
                      </a:r>
                      <a:endParaRPr b="1">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chemeClr val="dk1"/>
                          </a:solidFill>
                          <a:latin typeface="Lato"/>
                          <a:ea typeface="Lato"/>
                          <a:cs typeface="Lato"/>
                          <a:sym typeface="Lato"/>
                        </a:rPr>
                        <a:t>Factor Risk Parity</a:t>
                      </a:r>
                      <a:endParaRPr b="1">
                        <a:solidFill>
                          <a:schemeClr val="dk1"/>
                        </a:solidFill>
                        <a:latin typeface="Lato"/>
                        <a:ea typeface="Lato"/>
                        <a:cs typeface="Lato"/>
                        <a:sym typeface="Lato"/>
                      </a:endParaRPr>
                    </a:p>
                    <a:p>
                      <a:pPr indent="0" lvl="0" marL="0" rtl="0" algn="ctr">
                        <a:spcBef>
                          <a:spcPts val="0"/>
                        </a:spcBef>
                        <a:spcAft>
                          <a:spcPts val="0"/>
                        </a:spcAft>
                        <a:buNone/>
                      </a:pPr>
                      <a:r>
                        <a:rPr b="1" lang="en">
                          <a:solidFill>
                            <a:schemeClr val="dk1"/>
                          </a:solidFill>
                          <a:latin typeface="Lato"/>
                          <a:ea typeface="Lato"/>
                          <a:cs typeface="Lato"/>
                          <a:sym typeface="Lato"/>
                        </a:rPr>
                        <a:t> (Levered)</a:t>
                      </a:r>
                      <a:endParaRPr b="1">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solidFill>
                            <a:schemeClr val="dk1"/>
                          </a:solidFill>
                          <a:latin typeface="Lato"/>
                          <a:ea typeface="Lato"/>
                          <a:cs typeface="Lato"/>
                          <a:sym typeface="Lato"/>
                        </a:rPr>
                        <a:t>Equal Weights</a:t>
                      </a:r>
                      <a:endParaRPr b="1">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396700">
                <a:tc>
                  <a:txBody>
                    <a:bodyPr/>
                    <a:lstStyle/>
                    <a:p>
                      <a:pPr indent="0" lvl="0" marL="0" rtl="0" algn="l">
                        <a:spcBef>
                          <a:spcPts val="0"/>
                        </a:spcBef>
                        <a:spcAft>
                          <a:spcPts val="0"/>
                        </a:spcAft>
                        <a:buNone/>
                      </a:pPr>
                      <a:r>
                        <a:rPr lang="en">
                          <a:solidFill>
                            <a:schemeClr val="dk1"/>
                          </a:solidFill>
                          <a:latin typeface="Lato"/>
                          <a:ea typeface="Lato"/>
                          <a:cs typeface="Lato"/>
                          <a:sym typeface="Lato"/>
                        </a:rPr>
                        <a:t>Ann Mean </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6.5%</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5.8%</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6.0%</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396700">
                <a:tc>
                  <a:txBody>
                    <a:bodyPr/>
                    <a:lstStyle/>
                    <a:p>
                      <a:pPr indent="0" lvl="0" marL="0" rtl="0" algn="l">
                        <a:spcBef>
                          <a:spcPts val="0"/>
                        </a:spcBef>
                        <a:spcAft>
                          <a:spcPts val="0"/>
                        </a:spcAft>
                        <a:buNone/>
                      </a:pPr>
                      <a:r>
                        <a:rPr lang="en">
                          <a:solidFill>
                            <a:schemeClr val="dk1"/>
                          </a:solidFill>
                          <a:latin typeface="Lato"/>
                          <a:ea typeface="Lato"/>
                          <a:cs typeface="Lato"/>
                          <a:sym typeface="Lato"/>
                        </a:rPr>
                        <a:t>Cumulative Return</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34.7%</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30.0%</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31.3%</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396700">
                <a:tc>
                  <a:txBody>
                    <a:bodyPr/>
                    <a:lstStyle/>
                    <a:p>
                      <a:pPr indent="0" lvl="0" marL="0" rtl="0" algn="l">
                        <a:spcBef>
                          <a:spcPts val="0"/>
                        </a:spcBef>
                        <a:spcAft>
                          <a:spcPts val="0"/>
                        </a:spcAft>
                        <a:buNone/>
                      </a:pPr>
                      <a:r>
                        <a:rPr b="1" lang="en">
                          <a:solidFill>
                            <a:schemeClr val="lt1"/>
                          </a:solidFill>
                          <a:latin typeface="Lato"/>
                          <a:ea typeface="Lato"/>
                          <a:cs typeface="Lato"/>
                          <a:sym typeface="Lato"/>
                        </a:rPr>
                        <a:t>Ann Return</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6.1%</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5.4%</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5.6%</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r>
              <a:tr h="396700">
                <a:tc>
                  <a:txBody>
                    <a:bodyPr/>
                    <a:lstStyle/>
                    <a:p>
                      <a:pPr indent="0" lvl="0" marL="0" rtl="0" algn="l">
                        <a:spcBef>
                          <a:spcPts val="0"/>
                        </a:spcBef>
                        <a:spcAft>
                          <a:spcPts val="0"/>
                        </a:spcAft>
                        <a:buNone/>
                      </a:pPr>
                      <a:r>
                        <a:rPr b="1" lang="en">
                          <a:solidFill>
                            <a:schemeClr val="lt1"/>
                          </a:solidFill>
                          <a:latin typeface="Lato"/>
                          <a:ea typeface="Lato"/>
                          <a:cs typeface="Lato"/>
                          <a:sym typeface="Lato"/>
                        </a:rPr>
                        <a:t>Ann Std Dev</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10.5%</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10.4%</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10.5%</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r>
              <a:tr h="396700">
                <a:tc>
                  <a:txBody>
                    <a:bodyPr/>
                    <a:lstStyle/>
                    <a:p>
                      <a:pPr indent="0" lvl="0" marL="0" rtl="0" algn="l">
                        <a:spcBef>
                          <a:spcPts val="0"/>
                        </a:spcBef>
                        <a:spcAft>
                          <a:spcPts val="0"/>
                        </a:spcAft>
                        <a:buNone/>
                      </a:pPr>
                      <a:r>
                        <a:rPr b="1" lang="en">
                          <a:solidFill>
                            <a:schemeClr val="lt1"/>
                          </a:solidFill>
                          <a:latin typeface="Lato"/>
                          <a:ea typeface="Lato"/>
                          <a:cs typeface="Lato"/>
                          <a:sym typeface="Lato"/>
                        </a:rPr>
                        <a:t>Ann Sharpe Ratio</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0.58</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0.52</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b="1" lang="en">
                          <a:solidFill>
                            <a:schemeClr val="lt1"/>
                          </a:solidFill>
                          <a:latin typeface="Lato"/>
                          <a:ea typeface="Lato"/>
                          <a:cs typeface="Lato"/>
                          <a:sym typeface="Lato"/>
                        </a:rPr>
                        <a:t>0.53</a:t>
                      </a:r>
                      <a:endParaRPr b="1">
                        <a:solidFill>
                          <a:schemeClr val="lt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2"/>
                    </a:solidFill>
                  </a:tcPr>
                </a:tc>
              </a:tr>
              <a:tr h="396700">
                <a:tc>
                  <a:txBody>
                    <a:bodyPr/>
                    <a:lstStyle/>
                    <a:p>
                      <a:pPr indent="0" lvl="0" marL="0" rtl="0" algn="l">
                        <a:spcBef>
                          <a:spcPts val="0"/>
                        </a:spcBef>
                        <a:spcAft>
                          <a:spcPts val="0"/>
                        </a:spcAft>
                        <a:buNone/>
                      </a:pPr>
                      <a:r>
                        <a:rPr lang="en">
                          <a:solidFill>
                            <a:schemeClr val="dk1"/>
                          </a:solidFill>
                          <a:latin typeface="Lato"/>
                          <a:ea typeface="Lato"/>
                          <a:cs typeface="Lato"/>
                          <a:sym typeface="Lato"/>
                        </a:rPr>
                        <a:t>Tracking Error</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2.8%</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3.1%</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chemeClr val="dk1"/>
                          </a:solidFill>
                          <a:latin typeface="Lato"/>
                          <a:ea typeface="Lato"/>
                          <a:cs typeface="Lato"/>
                          <a:sym typeface="Lato"/>
                        </a:rPr>
                        <a:t>0.0%</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r h="396700">
                <a:tc>
                  <a:txBody>
                    <a:bodyPr/>
                    <a:lstStyle/>
                    <a:p>
                      <a:pPr indent="0" lvl="0" marL="0" rtl="0" algn="l">
                        <a:spcBef>
                          <a:spcPts val="0"/>
                        </a:spcBef>
                        <a:spcAft>
                          <a:spcPts val="0"/>
                        </a:spcAft>
                        <a:buNone/>
                      </a:pPr>
                      <a:r>
                        <a:rPr lang="en">
                          <a:solidFill>
                            <a:schemeClr val="dk1"/>
                          </a:solidFill>
                          <a:latin typeface="Lato"/>
                          <a:ea typeface="Lato"/>
                          <a:cs typeface="Lato"/>
                          <a:sym typeface="Lato"/>
                        </a:rPr>
                        <a:t>Maximum Drawdown</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-18.4%</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-18.8%</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-17.4%</a:t>
                      </a:r>
                      <a:endParaRPr>
                        <a:solidFill>
                          <a:schemeClr val="dk1"/>
                        </a:solidFill>
                        <a:latin typeface="Lato"/>
                        <a:ea typeface="Lato"/>
                        <a:cs typeface="Lato"/>
                        <a:sym typeface="Lat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109" name="Google Shape;109;p19"/>
          <p:cNvSpPr txBox="1"/>
          <p:nvPr/>
        </p:nvSpPr>
        <p:spPr>
          <a:xfrm>
            <a:off x="311700" y="4704625"/>
            <a:ext cx="293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At September 30, 2022. Source: Yahoo Finance.</a:t>
            </a:r>
            <a:endParaRPr b="1" sz="700">
              <a:latin typeface="Lato"/>
              <a:ea typeface="Lato"/>
              <a:cs typeface="Lato"/>
              <a:sym typeface="Lato"/>
            </a:endParaRPr>
          </a:p>
        </p:txBody>
      </p:sp>
      <p:sp>
        <p:nvSpPr>
          <p:cNvPr id="110" name="Google Shape;110;p19"/>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Performance Summary</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nvSpPr>
        <p:spPr>
          <a:xfrm>
            <a:off x="311700" y="4704625"/>
            <a:ext cx="2933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latin typeface="Lato"/>
                <a:ea typeface="Lato"/>
                <a:cs typeface="Lato"/>
                <a:sym typeface="Lato"/>
              </a:rPr>
              <a:t>At September 30, 2022. Source: Yahoo Finance.</a:t>
            </a:r>
            <a:endParaRPr b="1" sz="700">
              <a:latin typeface="Lato"/>
              <a:ea typeface="Lato"/>
              <a:cs typeface="Lato"/>
              <a:sym typeface="Lato"/>
            </a:endParaRPr>
          </a:p>
        </p:txBody>
      </p:sp>
      <p:pic>
        <p:nvPicPr>
          <p:cNvPr id="116" name="Google Shape;116;p20"/>
          <p:cNvPicPr preferRelativeResize="0"/>
          <p:nvPr/>
        </p:nvPicPr>
        <p:blipFill>
          <a:blip r:embed="rId3">
            <a:alphaModFix/>
          </a:blip>
          <a:stretch>
            <a:fillRect/>
          </a:stretch>
        </p:blipFill>
        <p:spPr>
          <a:xfrm>
            <a:off x="311700" y="1482125"/>
            <a:ext cx="2743199" cy="2179261"/>
          </a:xfrm>
          <a:prstGeom prst="rect">
            <a:avLst/>
          </a:prstGeom>
          <a:noFill/>
          <a:ln>
            <a:noFill/>
          </a:ln>
        </p:spPr>
      </p:pic>
      <p:pic>
        <p:nvPicPr>
          <p:cNvPr id="117" name="Google Shape;117;p20"/>
          <p:cNvPicPr preferRelativeResize="0"/>
          <p:nvPr/>
        </p:nvPicPr>
        <p:blipFill>
          <a:blip r:embed="rId4">
            <a:alphaModFix/>
          </a:blip>
          <a:stretch>
            <a:fillRect/>
          </a:stretch>
        </p:blipFill>
        <p:spPr>
          <a:xfrm>
            <a:off x="3198125" y="1482125"/>
            <a:ext cx="2743199" cy="2179251"/>
          </a:xfrm>
          <a:prstGeom prst="rect">
            <a:avLst/>
          </a:prstGeom>
          <a:noFill/>
          <a:ln>
            <a:noFill/>
          </a:ln>
        </p:spPr>
      </p:pic>
      <p:pic>
        <p:nvPicPr>
          <p:cNvPr id="118" name="Google Shape;118;p20"/>
          <p:cNvPicPr preferRelativeResize="0"/>
          <p:nvPr/>
        </p:nvPicPr>
        <p:blipFill>
          <a:blip r:embed="rId5">
            <a:alphaModFix/>
          </a:blip>
          <a:stretch>
            <a:fillRect/>
          </a:stretch>
        </p:blipFill>
        <p:spPr>
          <a:xfrm>
            <a:off x="6084557" y="1482123"/>
            <a:ext cx="2747744" cy="2179250"/>
          </a:xfrm>
          <a:prstGeom prst="rect">
            <a:avLst/>
          </a:prstGeom>
          <a:noFill/>
          <a:ln>
            <a:noFill/>
          </a:ln>
        </p:spPr>
      </p:pic>
      <p:sp>
        <p:nvSpPr>
          <p:cNvPr id="119" name="Google Shape;119;p20"/>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Results </a:t>
            </a:r>
            <a:r>
              <a:rPr lang="en" sz="2200"/>
              <a:t>(cont.)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1" type="body"/>
          </p:nvPr>
        </p:nvSpPr>
        <p:spPr>
          <a:xfrm>
            <a:off x="311700" y="1056275"/>
            <a:ext cx="8520600" cy="3354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Limitations:</a:t>
            </a:r>
            <a:endParaRPr sz="1400"/>
          </a:p>
          <a:p>
            <a:pPr indent="-317500" lvl="1" marL="914400" rtl="0" algn="l">
              <a:lnSpc>
                <a:spcPct val="150000"/>
              </a:lnSpc>
              <a:spcBef>
                <a:spcPts val="0"/>
              </a:spcBef>
              <a:spcAft>
                <a:spcPts val="0"/>
              </a:spcAft>
              <a:buSzPts val="1400"/>
              <a:buChar char="○"/>
            </a:pPr>
            <a:r>
              <a:rPr lang="en"/>
              <a:t>Not accounting for transaction costs</a:t>
            </a:r>
            <a:endParaRPr/>
          </a:p>
          <a:p>
            <a:pPr indent="-317500" lvl="1" marL="914400" rtl="0" algn="l">
              <a:lnSpc>
                <a:spcPct val="150000"/>
              </a:lnSpc>
              <a:spcBef>
                <a:spcPts val="0"/>
              </a:spcBef>
              <a:spcAft>
                <a:spcPts val="0"/>
              </a:spcAft>
              <a:buSzPts val="1400"/>
              <a:buChar char="○"/>
            </a:pPr>
            <a:r>
              <a:rPr lang="en"/>
              <a:t>We are looking at adjusted closing prices</a:t>
            </a:r>
            <a:endParaRPr/>
          </a:p>
          <a:p>
            <a:pPr indent="-317500" lvl="1" marL="914400" rtl="0" algn="l">
              <a:lnSpc>
                <a:spcPct val="150000"/>
              </a:lnSpc>
              <a:spcBef>
                <a:spcPts val="0"/>
              </a:spcBef>
              <a:spcAft>
                <a:spcPts val="0"/>
              </a:spcAft>
              <a:buSzPts val="1400"/>
              <a:buChar char="○"/>
            </a:pPr>
            <a:r>
              <a:rPr lang="en"/>
              <a:t>We aren’t accounting for the market impact of rebalancing each month</a:t>
            </a:r>
            <a:endParaRPr/>
          </a:p>
          <a:p>
            <a:pPr indent="-317500" lvl="1" marL="914400" rtl="0" algn="l">
              <a:lnSpc>
                <a:spcPct val="150000"/>
              </a:lnSpc>
              <a:spcBef>
                <a:spcPts val="0"/>
              </a:spcBef>
              <a:spcAft>
                <a:spcPts val="0"/>
              </a:spcAft>
              <a:buSzPts val="1400"/>
              <a:buChar char="○"/>
            </a:pPr>
            <a:r>
              <a:rPr lang="en"/>
              <a:t>We aren’t accounting for volume</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en" sz="1400"/>
              <a:t>Improvements:</a:t>
            </a:r>
            <a:endParaRPr sz="1400"/>
          </a:p>
          <a:p>
            <a:pPr indent="-317500" lvl="1" marL="914400" rtl="0" algn="l">
              <a:lnSpc>
                <a:spcPct val="150000"/>
              </a:lnSpc>
              <a:spcBef>
                <a:spcPts val="0"/>
              </a:spcBef>
              <a:spcAft>
                <a:spcPts val="0"/>
              </a:spcAft>
              <a:buSzPts val="1400"/>
              <a:buChar char="○"/>
            </a:pPr>
            <a:r>
              <a:rPr lang="en"/>
              <a:t>Create own value/momentum 2-factor model for all asset classes</a:t>
            </a:r>
            <a:endParaRPr/>
          </a:p>
          <a:p>
            <a:pPr indent="-317500" lvl="1" marL="914400" rtl="0" algn="l">
              <a:lnSpc>
                <a:spcPct val="150000"/>
              </a:lnSpc>
              <a:spcBef>
                <a:spcPts val="0"/>
              </a:spcBef>
              <a:spcAft>
                <a:spcPts val="0"/>
              </a:spcAft>
              <a:buSzPts val="1400"/>
              <a:buChar char="○"/>
            </a:pPr>
            <a:r>
              <a:rPr lang="en"/>
              <a:t>Accounting for transaction costs and market impacts</a:t>
            </a:r>
            <a:endParaRPr/>
          </a:p>
          <a:p>
            <a:pPr indent="-317500" lvl="1" marL="914400" rtl="0" algn="l">
              <a:lnSpc>
                <a:spcPct val="150000"/>
              </a:lnSpc>
              <a:spcBef>
                <a:spcPts val="0"/>
              </a:spcBef>
              <a:spcAft>
                <a:spcPts val="0"/>
              </a:spcAft>
              <a:buSzPts val="1400"/>
              <a:buChar char="○"/>
            </a:pPr>
            <a:r>
              <a:rPr lang="en"/>
              <a:t>Constructing a long/short portfolio, instead of long only.</a:t>
            </a:r>
            <a:endParaRPr/>
          </a:p>
        </p:txBody>
      </p:sp>
      <p:sp>
        <p:nvSpPr>
          <p:cNvPr id="125" name="Google Shape;125;p21"/>
          <p:cNvSpPr txBox="1"/>
          <p:nvPr>
            <p:ph type="title"/>
          </p:nvPr>
        </p:nvSpPr>
        <p:spPr>
          <a:xfrm>
            <a:off x="133750" y="-516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t>Further Discussion</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