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3" r:id="rId13"/>
    <p:sldId id="270" r:id="rId14"/>
    <p:sldId id="271" r:id="rId15"/>
    <p:sldId id="272"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cppcheck.sourceforge.io/" TargetMode="External"/><Relationship Id="rId4" Type="http://schemas.openxmlformats.org/officeDocument/2006/relationships/hyperlink" Target="https://owasp.o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Darius Stewart</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F30C-C594-6C98-6D76-E808EB42B013}"/>
              </a:ext>
            </a:extLst>
          </p:cNvPr>
          <p:cNvSpPr>
            <a:spLocks noGrp="1"/>
          </p:cNvSpPr>
          <p:nvPr>
            <p:ph type="title"/>
          </p:nvPr>
        </p:nvSpPr>
        <p:spPr/>
        <p:txBody>
          <a:bodyPr/>
          <a:lstStyle/>
          <a:p>
            <a:pPr algn="ctr"/>
            <a:r>
              <a:rPr lang="en-US" dirty="0"/>
              <a:t>Test 2 – Is Buffer Overflow Prevented?</a:t>
            </a:r>
          </a:p>
        </p:txBody>
      </p:sp>
      <p:sp>
        <p:nvSpPr>
          <p:cNvPr id="3" name="Text Placeholder 2">
            <a:extLst>
              <a:ext uri="{FF2B5EF4-FFF2-40B4-BE49-F238E27FC236}">
                <a16:creationId xmlns:a16="http://schemas.microsoft.com/office/drawing/2014/main" id="{F2013356-C359-9FC2-C2B0-475104F1BCDA}"/>
              </a:ext>
            </a:extLst>
          </p:cNvPr>
          <p:cNvSpPr>
            <a:spLocks noGrp="1"/>
          </p:cNvSpPr>
          <p:nvPr>
            <p:ph type="body" idx="1"/>
          </p:nvPr>
        </p:nvSpPr>
        <p:spPr/>
        <p:txBody>
          <a:bodyPr>
            <a:normAutofit/>
          </a:bodyPr>
          <a:lstStyle/>
          <a:p>
            <a:pPr>
              <a:buFontTx/>
              <a:buChar char="-"/>
            </a:pPr>
            <a:r>
              <a:rPr lang="en-US" dirty="0"/>
              <a:t>Vulnerability: Buffer Overflow (STD-310).</a:t>
            </a:r>
          </a:p>
          <a:p>
            <a:pPr>
              <a:buFontTx/>
              <a:buChar char="-"/>
            </a:pPr>
            <a:r>
              <a:rPr lang="en-US" dirty="0"/>
              <a:t>Tool: </a:t>
            </a:r>
            <a:r>
              <a:rPr lang="en-US" dirty="0" err="1"/>
              <a:t>Cppcheck</a:t>
            </a:r>
            <a:r>
              <a:rPr lang="en-US" dirty="0"/>
              <a:t> (v2.16.0) - Buffer Overflow Detection</a:t>
            </a:r>
          </a:p>
          <a:p>
            <a:pPr>
              <a:buFontTx/>
              <a:buChar char="-"/>
            </a:pPr>
            <a:r>
              <a:rPr lang="en-US" dirty="0"/>
              <a:t>Test Cases:</a:t>
            </a:r>
          </a:p>
          <a:p>
            <a:pPr lvl="1">
              <a:buFontTx/>
              <a:buChar char="-"/>
            </a:pPr>
            <a:r>
              <a:rPr lang="en-US" dirty="0"/>
              <a:t>Positive Case: Input string is 9 characters (within buffer size 10). Result: Pass.</a:t>
            </a:r>
          </a:p>
          <a:p>
            <a:pPr lvl="1">
              <a:buFontTx/>
              <a:buChar char="-"/>
            </a:pPr>
            <a:r>
              <a:rPr lang="en-US" dirty="0"/>
              <a:t>Negative Case: Input string is 15 characters. Result: Fail - Error: “Buffer Overflow Detected.</a:t>
            </a:r>
          </a:p>
          <a:p>
            <a:pPr>
              <a:buFontTx/>
              <a:buChar char="-"/>
            </a:pPr>
            <a:r>
              <a:rPr lang="en-US" dirty="0"/>
              <a:t>Results:</a:t>
            </a:r>
          </a:p>
          <a:p>
            <a:pPr lvl="1">
              <a:buFontTx/>
              <a:buChar char="-"/>
            </a:pPr>
            <a:r>
              <a:rPr lang="en-US" dirty="0"/>
              <a:t>Positive: Safe operation with no memory corruption</a:t>
            </a:r>
          </a:p>
          <a:p>
            <a:pPr lvl="1">
              <a:buFontTx/>
              <a:buChar char="-"/>
            </a:pPr>
            <a:r>
              <a:rPr lang="en-US" dirty="0"/>
              <a:t>Negative: Overflow prevented and logged.</a:t>
            </a:r>
          </a:p>
        </p:txBody>
      </p:sp>
    </p:spTree>
    <p:extLst>
      <p:ext uri="{BB962C8B-B14F-4D97-AF65-F5344CB8AC3E}">
        <p14:creationId xmlns:p14="http://schemas.microsoft.com/office/powerpoint/2010/main" val="30818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CF61-DC92-1810-190F-36552D8A7EF9}"/>
              </a:ext>
            </a:extLst>
          </p:cNvPr>
          <p:cNvSpPr>
            <a:spLocks noGrp="1"/>
          </p:cNvSpPr>
          <p:nvPr>
            <p:ph type="title"/>
          </p:nvPr>
        </p:nvSpPr>
        <p:spPr/>
        <p:txBody>
          <a:bodyPr/>
          <a:lstStyle/>
          <a:p>
            <a:pPr algn="ctr"/>
            <a:r>
              <a:rPr lang="en-US" dirty="0"/>
              <a:t>Test 3 - Can SQL Injection Be Prevented?</a:t>
            </a:r>
          </a:p>
        </p:txBody>
      </p:sp>
      <p:sp>
        <p:nvSpPr>
          <p:cNvPr id="3" name="Text Placeholder 2">
            <a:extLst>
              <a:ext uri="{FF2B5EF4-FFF2-40B4-BE49-F238E27FC236}">
                <a16:creationId xmlns:a16="http://schemas.microsoft.com/office/drawing/2014/main" id="{B6DCD5E6-6A7B-A924-A023-3C8C263EF9A4}"/>
              </a:ext>
            </a:extLst>
          </p:cNvPr>
          <p:cNvSpPr>
            <a:spLocks noGrp="1"/>
          </p:cNvSpPr>
          <p:nvPr>
            <p:ph type="body" idx="1"/>
          </p:nvPr>
        </p:nvSpPr>
        <p:spPr/>
        <p:txBody>
          <a:bodyPr>
            <a:normAutofit/>
          </a:bodyPr>
          <a:lstStyle/>
          <a:p>
            <a:pPr marL="114300" indent="0">
              <a:buNone/>
            </a:pPr>
            <a:r>
              <a:rPr lang="en-US" dirty="0"/>
              <a:t>Vulnerability: SQL Injection (STD-440).</a:t>
            </a:r>
          </a:p>
          <a:p>
            <a:pPr marL="114300" indent="0">
              <a:buNone/>
            </a:pPr>
            <a:r>
              <a:rPr lang="en-US" dirty="0"/>
              <a:t>Tool: </a:t>
            </a:r>
            <a:r>
              <a:rPr lang="en-US" dirty="0" err="1"/>
              <a:t>Cppcheck</a:t>
            </a:r>
            <a:r>
              <a:rPr lang="en-US" dirty="0"/>
              <a:t> (v2.16.0) - Buffer Overflow </a:t>
            </a:r>
            <a:r>
              <a:rPr lang="en-US" dirty="0" err="1"/>
              <a:t>DetectionTest</a:t>
            </a:r>
            <a:r>
              <a:rPr lang="en-US" dirty="0"/>
              <a:t> Cases:</a:t>
            </a:r>
          </a:p>
          <a:p>
            <a:pPr>
              <a:buFontTx/>
              <a:buChar char="-"/>
            </a:pPr>
            <a:r>
              <a:rPr lang="en-US" dirty="0"/>
              <a:t>Positive Case: Input: John. Query result: Returns user data safely.</a:t>
            </a:r>
          </a:p>
          <a:p>
            <a:pPr>
              <a:buFontTx/>
              <a:buChar char="-"/>
            </a:pPr>
            <a:r>
              <a:rPr lang="en-US" dirty="0"/>
              <a:t>Negative Case: Input: ' OR '1'='1’. Result: </a:t>
            </a:r>
            <a:r>
              <a:rPr lang="en-US" dirty="0" err="1"/>
              <a:t>Cppcheck</a:t>
            </a:r>
            <a:r>
              <a:rPr lang="en-US" dirty="0"/>
              <a:t> flags: "Suspicious string concatenation detected.“</a:t>
            </a:r>
          </a:p>
          <a:p>
            <a:pPr marL="114300" indent="0">
              <a:buNone/>
            </a:pPr>
            <a:r>
              <a:rPr lang="en-US" dirty="0"/>
              <a:t>Results:</a:t>
            </a:r>
          </a:p>
          <a:p>
            <a:pPr>
              <a:buFontTx/>
              <a:buChar char="-"/>
            </a:pPr>
            <a:r>
              <a:rPr lang="en-US" dirty="0"/>
              <a:t>Positive: Query executes safely; no data leakage.</a:t>
            </a:r>
          </a:p>
          <a:p>
            <a:pPr>
              <a:buFontTx/>
              <a:buChar char="-"/>
            </a:pPr>
            <a:r>
              <a:rPr lang="en-US" dirty="0"/>
              <a:t>Negative: Tool identifies unsafe concatenation.</a:t>
            </a:r>
          </a:p>
        </p:txBody>
      </p:sp>
    </p:spTree>
    <p:extLst>
      <p:ext uri="{BB962C8B-B14F-4D97-AF65-F5344CB8AC3E}">
        <p14:creationId xmlns:p14="http://schemas.microsoft.com/office/powerpoint/2010/main" val="120773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9F28-5A0C-74B6-6B1E-82400558F854}"/>
              </a:ext>
            </a:extLst>
          </p:cNvPr>
          <p:cNvSpPr>
            <a:spLocks noGrp="1"/>
          </p:cNvSpPr>
          <p:nvPr>
            <p:ph type="title"/>
          </p:nvPr>
        </p:nvSpPr>
        <p:spPr/>
        <p:txBody>
          <a:bodyPr/>
          <a:lstStyle/>
          <a:p>
            <a:pPr algn="ctr"/>
            <a:r>
              <a:rPr lang="en-US" dirty="0"/>
              <a:t>Test 4 - Is Memory Leaked Under Load?</a:t>
            </a:r>
          </a:p>
        </p:txBody>
      </p:sp>
      <p:sp>
        <p:nvSpPr>
          <p:cNvPr id="3" name="Text Placeholder 2">
            <a:extLst>
              <a:ext uri="{FF2B5EF4-FFF2-40B4-BE49-F238E27FC236}">
                <a16:creationId xmlns:a16="http://schemas.microsoft.com/office/drawing/2014/main" id="{24E6FB8D-C81E-896E-DBE8-654E90D6F310}"/>
              </a:ext>
            </a:extLst>
          </p:cNvPr>
          <p:cNvSpPr>
            <a:spLocks noGrp="1"/>
          </p:cNvSpPr>
          <p:nvPr>
            <p:ph type="body" idx="1"/>
          </p:nvPr>
        </p:nvSpPr>
        <p:spPr/>
        <p:txBody>
          <a:bodyPr>
            <a:normAutofit/>
          </a:bodyPr>
          <a:lstStyle/>
          <a:p>
            <a:pPr marL="114300" indent="0">
              <a:buNone/>
            </a:pPr>
            <a:r>
              <a:rPr lang="en-US" dirty="0"/>
              <a:t>Vulnerability: Memory Leaks (STD-515).</a:t>
            </a:r>
          </a:p>
          <a:p>
            <a:pPr marL="114300" indent="0">
              <a:buNone/>
            </a:pPr>
            <a:r>
              <a:rPr lang="en-US" dirty="0"/>
              <a:t>Tool: </a:t>
            </a:r>
            <a:r>
              <a:rPr lang="en-US" dirty="0" err="1"/>
              <a:t>Cppcheck</a:t>
            </a:r>
            <a:r>
              <a:rPr lang="en-US" dirty="0"/>
              <a:t> (v2.16.0) - Memory Leak Detection</a:t>
            </a:r>
          </a:p>
          <a:p>
            <a:pPr marL="114300" indent="0">
              <a:buNone/>
            </a:pPr>
            <a:r>
              <a:rPr lang="en-US" dirty="0"/>
              <a:t>Test Cases:</a:t>
            </a:r>
          </a:p>
          <a:p>
            <a:pPr>
              <a:buFontTx/>
              <a:buChar char="-"/>
            </a:pPr>
            <a:r>
              <a:rPr lang="en-US" dirty="0"/>
              <a:t>Positive Case: Memory allocated and properly deallocated. Result: Pass.</a:t>
            </a:r>
          </a:p>
          <a:p>
            <a:pPr>
              <a:buFontTx/>
              <a:buChar char="-"/>
            </a:pPr>
            <a:r>
              <a:rPr lang="en-US" dirty="0"/>
              <a:t>Negative Case: Memory allocated but not freed. Result: Fail - Error: “Memory Leak Detected.”</a:t>
            </a:r>
          </a:p>
          <a:p>
            <a:pPr marL="114300" indent="0">
              <a:buNone/>
            </a:pPr>
            <a:r>
              <a:rPr lang="en-US" dirty="0"/>
              <a:t>Results:</a:t>
            </a:r>
          </a:p>
          <a:p>
            <a:pPr>
              <a:buFontTx/>
              <a:buChar char="-"/>
            </a:pPr>
            <a:r>
              <a:rPr lang="en-US" dirty="0"/>
              <a:t>Positive:  No issues detected; memory cleanly managed.</a:t>
            </a:r>
          </a:p>
          <a:p>
            <a:pPr>
              <a:buFontTx/>
              <a:buChar char="-"/>
            </a:pPr>
            <a:r>
              <a:rPr lang="en-US" dirty="0"/>
              <a:t>Negative: Tool identifies </a:t>
            </a:r>
            <a:r>
              <a:rPr lang="en-US" dirty="0" err="1"/>
              <a:t>unfreed</a:t>
            </a:r>
            <a:r>
              <a:rPr lang="en-US" dirty="0"/>
              <a:t> memory.</a:t>
            </a:r>
          </a:p>
          <a:p>
            <a:pPr marL="114300" indent="0">
              <a:buNone/>
            </a:pPr>
            <a:endParaRPr lang="en-US" dirty="0"/>
          </a:p>
        </p:txBody>
      </p:sp>
    </p:spTree>
    <p:extLst>
      <p:ext uri="{BB962C8B-B14F-4D97-AF65-F5344CB8AC3E}">
        <p14:creationId xmlns:p14="http://schemas.microsoft.com/office/powerpoint/2010/main" val="173094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800" dirty="0"/>
              <a:t>The </a:t>
            </a:r>
            <a:r>
              <a:rPr lang="en-US" sz="1800" dirty="0" err="1"/>
              <a:t>DevSecOps</a:t>
            </a:r>
            <a:r>
              <a:rPr lang="en-US" sz="1800" dirty="0"/>
              <a:t> pipeline integrates security into every phase of the development lifecycle. This ensures continuous protection through automated tools and processes across Pre-production and Production environments.</a:t>
            </a:r>
          </a:p>
          <a:p>
            <a:pPr marL="457200" lvl="1" indent="0" algn="l" rtl="0">
              <a:lnSpc>
                <a:spcPct val="90000"/>
              </a:lnSpc>
              <a:spcBef>
                <a:spcPts val="0"/>
              </a:spcBef>
              <a:spcAft>
                <a:spcPts val="0"/>
              </a:spcAft>
              <a:buClr>
                <a:schemeClr val="lt1"/>
              </a:buClr>
              <a:buSzPts val="2000"/>
              <a:buNone/>
            </a:pPr>
            <a:endParaRPr lang="en-US" sz="1800" dirty="0"/>
          </a:p>
          <a:p>
            <a:pPr marL="685800" lvl="1" indent="-228600" algn="l" rtl="0">
              <a:lnSpc>
                <a:spcPct val="90000"/>
              </a:lnSpc>
              <a:spcBef>
                <a:spcPts val="0"/>
              </a:spcBef>
              <a:spcAft>
                <a:spcPts val="0"/>
              </a:spcAft>
              <a:buClr>
                <a:schemeClr val="lt1"/>
              </a:buClr>
              <a:buSzPts val="2000"/>
              <a:buChar char="•"/>
            </a:pPr>
            <a:r>
              <a:rPr lang="en-US" sz="1800" dirty="0" err="1"/>
              <a:t>Cppcheck</a:t>
            </a:r>
            <a:r>
              <a:rPr lang="en-US" sz="1800" dirty="0"/>
              <a:t> (Pre-production)Where: Build </a:t>
            </a:r>
            <a:r>
              <a:rPr lang="en-US" sz="1800" dirty="0" err="1"/>
              <a:t>PhaseHow</a:t>
            </a:r>
            <a:r>
              <a:rPr lang="en-US" sz="1800" dirty="0"/>
              <a:t>: Performs static code analysis to detect coding vulnerabilities such as buffer overflows, memory leaks, and uninitialized </a:t>
            </a:r>
            <a:r>
              <a:rPr lang="en-US" sz="1800" dirty="0" err="1"/>
              <a:t>variables.Purpose</a:t>
            </a:r>
            <a:r>
              <a:rPr lang="en-US" sz="1800" dirty="0"/>
              <a:t>: Ensures secure and compliant code before deployment.</a:t>
            </a:r>
          </a:p>
          <a:p>
            <a:pPr marL="457200" lvl="1" indent="0" algn="l" rtl="0">
              <a:lnSpc>
                <a:spcPct val="90000"/>
              </a:lnSpc>
              <a:spcBef>
                <a:spcPts val="0"/>
              </a:spcBef>
              <a:spcAft>
                <a:spcPts val="0"/>
              </a:spcAft>
              <a:buClr>
                <a:schemeClr val="lt1"/>
              </a:buClr>
              <a:buSzPts val="2000"/>
              <a:buNone/>
            </a:pPr>
            <a:endParaRPr lang="en-US" sz="1800" dirty="0"/>
          </a:p>
          <a:p>
            <a:pPr marL="685800" lvl="1" indent="-228600" algn="l" rtl="0">
              <a:lnSpc>
                <a:spcPct val="90000"/>
              </a:lnSpc>
              <a:spcBef>
                <a:spcPts val="0"/>
              </a:spcBef>
              <a:spcAft>
                <a:spcPts val="0"/>
              </a:spcAft>
              <a:buClr>
                <a:schemeClr val="lt1"/>
              </a:buClr>
              <a:buSzPts val="2000"/>
              <a:buChar char="•"/>
            </a:pPr>
            <a:r>
              <a:rPr lang="en-US" sz="1800" dirty="0"/>
              <a:t>OWASP ZAP (Pre-production)Where: Verify and Test </a:t>
            </a:r>
            <a:r>
              <a:rPr lang="en-US" sz="1800" dirty="0" err="1"/>
              <a:t>PhaseHow</a:t>
            </a:r>
            <a:r>
              <a:rPr lang="en-US" sz="1800" dirty="0"/>
              <a:t>: Conducts dynamic application security testing (DAST) to identify runtime </a:t>
            </a:r>
            <a:r>
              <a:rPr lang="en-US" sz="1800" dirty="0" err="1"/>
              <a:t>vulnerabilities.Purpose</a:t>
            </a:r>
            <a:r>
              <a:rPr lang="en-US" sz="1800" dirty="0"/>
              <a:t>: Ensures applications are tested against common threats like SQL injection.</a:t>
            </a:r>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r>
              <a:rPr lang="en-US" sz="1800" dirty="0"/>
              <a:t>These tools are integrated into the </a:t>
            </a:r>
            <a:r>
              <a:rPr lang="en-US" sz="1800" dirty="0" err="1"/>
              <a:t>DevSecOps</a:t>
            </a:r>
            <a:r>
              <a:rPr lang="en-US" sz="1800" dirty="0"/>
              <a:t> pipeline at key stages to automate detection, testing, and monitoring, ensuring a secure and resilient development process.</a:t>
            </a:r>
            <a:endParaRPr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533400" y="1756186"/>
            <a:ext cx="10820400" cy="51018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400" dirty="0"/>
              <a:t>Key Problem: Unaddressed Vulnerabilities</a:t>
            </a:r>
          </a:p>
          <a:p>
            <a:pPr marL="0" lvl="0" indent="0" algn="l" rtl="0">
              <a:lnSpc>
                <a:spcPct val="90000"/>
              </a:lnSpc>
              <a:spcBef>
                <a:spcPts val="0"/>
              </a:spcBef>
              <a:spcAft>
                <a:spcPts val="0"/>
              </a:spcAft>
              <a:buClr>
                <a:schemeClr val="lt1"/>
              </a:buClr>
              <a:buSzPts val="2000"/>
              <a:buNone/>
            </a:pPr>
            <a:endParaRPr lang="en-US" sz="1800" dirty="0"/>
          </a:p>
          <a:p>
            <a:pPr marL="0" lvl="0" indent="0" algn="l" rtl="0">
              <a:lnSpc>
                <a:spcPct val="90000"/>
              </a:lnSpc>
              <a:spcBef>
                <a:spcPts val="0"/>
              </a:spcBef>
              <a:spcAft>
                <a:spcPts val="0"/>
              </a:spcAft>
              <a:buClr>
                <a:schemeClr val="lt1"/>
              </a:buClr>
              <a:buSzPts val="2000"/>
              <a:buNone/>
            </a:pPr>
            <a:r>
              <a:rPr lang="en-US" sz="2400" dirty="0"/>
              <a:t>Solution: Immediate Implementation of Policies and Tools</a:t>
            </a:r>
          </a:p>
          <a:p>
            <a:pPr marL="0" lvl="0" indent="0" algn="l" rtl="0">
              <a:lnSpc>
                <a:spcPct val="90000"/>
              </a:lnSpc>
              <a:spcBef>
                <a:spcPts val="0"/>
              </a:spcBef>
              <a:spcAft>
                <a:spcPts val="0"/>
              </a:spcAft>
              <a:buClr>
                <a:schemeClr val="lt1"/>
              </a:buClr>
              <a:buSzPts val="2000"/>
              <a:buNone/>
            </a:pPr>
            <a:endParaRPr lang="en-US" sz="2400" dirty="0"/>
          </a:p>
          <a:p>
            <a:pPr marL="0" lvl="0" indent="0" algn="l" rtl="0">
              <a:lnSpc>
                <a:spcPct val="90000"/>
              </a:lnSpc>
              <a:spcBef>
                <a:spcPts val="0"/>
              </a:spcBef>
              <a:spcAft>
                <a:spcPts val="0"/>
              </a:spcAft>
              <a:buClr>
                <a:schemeClr val="lt1"/>
              </a:buClr>
              <a:buSzPts val="2000"/>
              <a:buNone/>
            </a:pPr>
            <a:r>
              <a:rPr lang="en-US" sz="2600" dirty="0"/>
              <a:t>Risks of Delaying Action</a:t>
            </a:r>
          </a:p>
          <a:p>
            <a:pPr marL="0" lvl="0" indent="0" algn="l" rtl="0">
              <a:lnSpc>
                <a:spcPct val="90000"/>
              </a:lnSpc>
              <a:spcBef>
                <a:spcPts val="0"/>
              </a:spcBef>
              <a:spcAft>
                <a:spcPts val="0"/>
              </a:spcAft>
              <a:buClr>
                <a:schemeClr val="lt1"/>
              </a:buClr>
              <a:buSzPts val="2000"/>
              <a:buNone/>
            </a:pPr>
            <a:endParaRPr lang="en-US" sz="2600" dirty="0"/>
          </a:p>
          <a:p>
            <a:pPr marL="0" lvl="0" indent="0" algn="l" rtl="0">
              <a:lnSpc>
                <a:spcPct val="90000"/>
              </a:lnSpc>
              <a:spcBef>
                <a:spcPts val="0"/>
              </a:spcBef>
              <a:spcAft>
                <a:spcPts val="0"/>
              </a:spcAft>
              <a:buClr>
                <a:schemeClr val="lt1"/>
              </a:buClr>
              <a:buSzPts val="2000"/>
              <a:buNone/>
            </a:pPr>
            <a:r>
              <a:rPr lang="en-US" sz="2400" dirty="0"/>
              <a:t>Benefits of Acting Now</a:t>
            </a:r>
          </a:p>
          <a:p>
            <a:pPr marL="285750" lvl="0" indent="-285750" algn="l" rtl="0">
              <a:lnSpc>
                <a:spcPct val="90000"/>
              </a:lnSpc>
              <a:spcBef>
                <a:spcPts val="0"/>
              </a:spcBef>
              <a:spcAft>
                <a:spcPts val="0"/>
              </a:spcAft>
              <a:buClr>
                <a:schemeClr val="lt1"/>
              </a:buClr>
              <a:buSzPts val="2000"/>
              <a:buFontTx/>
              <a:buChar char="-"/>
            </a:pPr>
            <a:endParaRPr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A3B0E585-9A79-0D07-4909-E5A80A6A3AE8}"/>
              </a:ext>
            </a:extLst>
          </p:cNvPr>
          <p:cNvSpPr>
            <a:spLocks noGrp="1"/>
          </p:cNvSpPr>
          <p:nvPr>
            <p:ph type="body" idx="1"/>
          </p:nvPr>
        </p:nvSpPr>
        <p:spPr/>
        <p:txBody>
          <a:bodyPr>
            <a:normAutofit fontScale="85000" lnSpcReduction="20000"/>
          </a:bodyPr>
          <a:lstStyle/>
          <a:p>
            <a:r>
              <a:rPr lang="en-US" dirty="0"/>
              <a:t>Lack of Runtime Monitoring</a:t>
            </a:r>
          </a:p>
          <a:p>
            <a:r>
              <a:rPr lang="en-US" dirty="0"/>
              <a:t>Static tools like </a:t>
            </a:r>
            <a:r>
              <a:rPr lang="en-US" dirty="0" err="1"/>
              <a:t>Cppcheck</a:t>
            </a:r>
            <a:r>
              <a:rPr lang="en-US" dirty="0"/>
              <a:t> address pre-production issues but lack coverage for runtime vulnerabilities. </a:t>
            </a:r>
          </a:p>
          <a:p>
            <a:r>
              <a:rPr lang="en-US" dirty="0"/>
              <a:t>Solution: Implement dynamic analysis tools like </a:t>
            </a:r>
            <a:r>
              <a:rPr lang="en-US" dirty="0" err="1"/>
              <a:t>Valgrind</a:t>
            </a:r>
            <a:r>
              <a:rPr lang="en-US" dirty="0"/>
              <a:t> or OWASP ZAP during production testing</a:t>
            </a:r>
          </a:p>
          <a:p>
            <a:pPr marL="114300" indent="0">
              <a:buNone/>
            </a:pPr>
            <a:r>
              <a:rPr lang="en-US" dirty="0"/>
              <a:t>Limited Automation for Post-Production</a:t>
            </a:r>
          </a:p>
          <a:p>
            <a:pPr lvl="1"/>
            <a:r>
              <a:rPr lang="en-US" dirty="0"/>
              <a:t>Security checks currently focus on pre-production and deployment phases.</a:t>
            </a:r>
          </a:p>
          <a:p>
            <a:pPr lvl="1"/>
            <a:r>
              <a:rPr lang="en-US" dirty="0"/>
              <a:t>Solution: Adopt automated baseline security assessments to ensure compliance after </a:t>
            </a:r>
            <a:r>
              <a:rPr lang="en-US" dirty="0" err="1"/>
              <a:t>deployment.I</a:t>
            </a:r>
            <a:endParaRPr lang="en-US" dirty="0"/>
          </a:p>
          <a:p>
            <a:pPr lvl="1"/>
            <a:endParaRPr lang="en-US" dirty="0"/>
          </a:p>
          <a:p>
            <a:pPr marL="571500" lvl="1" indent="0">
              <a:buNone/>
            </a:pPr>
            <a:r>
              <a:rPr lang="en-US" dirty="0"/>
              <a:t>Inadequate Training on Secure Coding Practices</a:t>
            </a:r>
          </a:p>
          <a:p>
            <a:pPr lvl="1">
              <a:buFontTx/>
              <a:buChar char="-"/>
            </a:pPr>
            <a:r>
              <a:rPr lang="en-US" dirty="0"/>
              <a:t>Developers may lack consistent training on new threats and secure coding standards.</a:t>
            </a:r>
          </a:p>
          <a:p>
            <a:pPr lvl="1">
              <a:buFontTx/>
              <a:buChar char="-"/>
            </a:pPr>
            <a:r>
              <a:rPr lang="en-US" dirty="0"/>
              <a:t>Solution: Conduct regular workshops and integrate OWASP guidelines into </a:t>
            </a:r>
            <a:r>
              <a:rPr lang="en-US" dirty="0" err="1"/>
              <a:t>onboarding.Steps</a:t>
            </a:r>
            <a:r>
              <a:rPr lang="en-US" dirty="0"/>
              <a:t> for </a:t>
            </a:r>
            <a:r>
              <a:rPr lang="en-US" dirty="0" err="1"/>
              <a:t>Improvement:Integrate</a:t>
            </a:r>
            <a:r>
              <a:rPr lang="en-US" dirty="0"/>
              <a:t> runtime analysis tools into CI/</a:t>
            </a:r>
            <a:r>
              <a:rPr lang="en-US" dirty="0" err="1"/>
              <a:t>CD.Establish</a:t>
            </a:r>
            <a:r>
              <a:rPr lang="en-US" dirty="0"/>
              <a:t> continuous security education programs for </a:t>
            </a:r>
            <a:r>
              <a:rPr lang="en-US" dirty="0" err="1"/>
              <a:t>developers.Enhance</a:t>
            </a:r>
            <a:r>
              <a:rPr lang="en-US" dirty="0"/>
              <a:t> post-production checks with automated tools.</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200"/>
              <a:buNone/>
            </a:pPr>
            <a:r>
              <a:rPr lang="en-US" dirty="0"/>
              <a:t>Standards to Prevent Future Problems</a:t>
            </a:r>
          </a:p>
          <a:p>
            <a:pPr marL="0" lvl="0" indent="0" algn="l" rtl="0">
              <a:lnSpc>
                <a:spcPct val="90000"/>
              </a:lnSpc>
              <a:spcBef>
                <a:spcPts val="0"/>
              </a:spcBef>
              <a:spcAft>
                <a:spcPts val="0"/>
              </a:spcAft>
              <a:buClr>
                <a:schemeClr val="lt1"/>
              </a:buClr>
              <a:buSzPts val="2200"/>
              <a:buNone/>
            </a:pPr>
            <a:endParaRPr lang="en-US" dirty="0"/>
          </a:p>
          <a:p>
            <a:pPr marL="342900">
              <a:spcBef>
                <a:spcPts val="0"/>
              </a:spcBef>
              <a:buSzPts val="2200"/>
            </a:pPr>
            <a:r>
              <a:rPr lang="en-US" dirty="0"/>
              <a:t>Adopt NIST Secure Software Development Framework (SSDF)</a:t>
            </a:r>
          </a:p>
          <a:p>
            <a:pPr marL="800100" lvl="1">
              <a:spcBef>
                <a:spcPts val="0"/>
              </a:spcBef>
              <a:buSzPts val="2200"/>
            </a:pPr>
            <a:r>
              <a:rPr lang="en-US" dirty="0"/>
              <a:t>Provides comprehensive guidelines for secure coding, testing, and deployment.</a:t>
            </a:r>
          </a:p>
          <a:p>
            <a:pPr marL="800100" lvl="1">
              <a:spcBef>
                <a:spcPts val="0"/>
              </a:spcBef>
              <a:buSzPts val="2200"/>
            </a:pPr>
            <a:r>
              <a:rPr lang="en-US" dirty="0"/>
              <a:t>Example: SSDF is widely adopted by organizations to mitigate risks during all software lifecycle phases.</a:t>
            </a:r>
          </a:p>
          <a:p>
            <a:pPr marL="342900">
              <a:spcBef>
                <a:spcPts val="0"/>
              </a:spcBef>
              <a:buSzPts val="2200"/>
            </a:pPr>
            <a:r>
              <a:rPr lang="en-US" dirty="0"/>
              <a:t>OWASP Top 10 Compliance</a:t>
            </a:r>
          </a:p>
          <a:p>
            <a:pPr marL="800100" lvl="1">
              <a:spcBef>
                <a:spcPts val="0"/>
              </a:spcBef>
              <a:buSzPts val="2200"/>
            </a:pPr>
            <a:r>
              <a:rPr lang="en-US" dirty="0"/>
              <a:t>Prioritize addressing OWASP vulnerabilities like SQL Injection, XSS, and insecure dependencies.</a:t>
            </a:r>
          </a:p>
          <a:p>
            <a:pPr marL="800100" lvl="1">
              <a:spcBef>
                <a:spcPts val="0"/>
              </a:spcBef>
              <a:buSzPts val="2200"/>
            </a:pPr>
            <a:r>
              <a:rPr lang="en-US" dirty="0"/>
              <a:t>Integration: Regularly scan codebases and applications using OWASP ZAP.</a:t>
            </a:r>
          </a:p>
          <a:p>
            <a:pPr marL="342900">
              <a:spcBef>
                <a:spcPts val="0"/>
              </a:spcBef>
              <a:buSzPts val="2200"/>
            </a:pPr>
            <a:r>
              <a:rPr lang="en-US" dirty="0"/>
              <a:t>Enhance Automation in </a:t>
            </a:r>
            <a:r>
              <a:rPr lang="en-US" dirty="0" err="1"/>
              <a:t>DevSecOps</a:t>
            </a:r>
            <a:endParaRPr lang="en-US" dirty="0"/>
          </a:p>
          <a:p>
            <a:pPr marL="800100" lvl="1">
              <a:spcBef>
                <a:spcPts val="0"/>
              </a:spcBef>
              <a:buSzPts val="2200"/>
            </a:pPr>
            <a:r>
              <a:rPr lang="en-US" dirty="0"/>
              <a:t>Automate checks across pre-production, production, and post-production phases.</a:t>
            </a:r>
          </a:p>
          <a:p>
            <a:pPr marL="800100" lvl="1">
              <a:spcBef>
                <a:spcPts val="0"/>
              </a:spcBef>
              <a:buSzPts val="2200"/>
            </a:pPr>
            <a:r>
              <a:rPr lang="en-US" dirty="0"/>
              <a:t>Use tools like </a:t>
            </a:r>
            <a:r>
              <a:rPr lang="en-US" dirty="0" err="1"/>
              <a:t>Cppcheck</a:t>
            </a:r>
            <a:r>
              <a:rPr lang="en-US" dirty="0"/>
              <a:t> for static analysis, SIEM tools for monitoring, and automated baselines for maintenance.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OWASP. </a:t>
            </a:r>
            <a:r>
              <a:rPr lang="en-US" i="1" dirty="0"/>
              <a:t>Top Ten Security Risks</a:t>
            </a:r>
            <a:r>
              <a:rPr lang="en-US" dirty="0"/>
              <a:t>. Retrieved from </a:t>
            </a:r>
            <a:r>
              <a:rPr lang="en-US" dirty="0">
                <a:hlinkClick r:id="rId4"/>
              </a:rPr>
              <a:t>https://owasp.org</a:t>
            </a:r>
            <a:r>
              <a:rPr lang="en-US" dirty="0"/>
              <a:t>.</a:t>
            </a:r>
          </a:p>
          <a:p>
            <a:pPr marL="228600" lvl="0" indent="-228600" algn="l" rtl="0">
              <a:lnSpc>
                <a:spcPct val="90000"/>
              </a:lnSpc>
              <a:spcBef>
                <a:spcPts val="0"/>
              </a:spcBef>
              <a:spcAft>
                <a:spcPts val="0"/>
              </a:spcAft>
              <a:buClr>
                <a:schemeClr val="lt1"/>
              </a:buClr>
              <a:buSzPts val="2200"/>
              <a:buChar char="•"/>
            </a:pPr>
            <a:r>
              <a:rPr lang="en-US" dirty="0" err="1"/>
              <a:t>Cppcheck</a:t>
            </a:r>
            <a:r>
              <a:rPr lang="en-US" dirty="0"/>
              <a:t>. </a:t>
            </a:r>
            <a:r>
              <a:rPr lang="en-US" i="1" dirty="0"/>
              <a:t>Static Code Analysis Tool</a:t>
            </a:r>
            <a:r>
              <a:rPr lang="en-US" dirty="0"/>
              <a:t>. Retrieved from </a:t>
            </a:r>
            <a:r>
              <a:rPr lang="en-US" dirty="0">
                <a:hlinkClick r:id="rId5"/>
              </a:rPr>
              <a:t>https://cppcheck.sourceforge.io/</a:t>
            </a:r>
            <a:r>
              <a:rPr lang="en-US" dirty="0"/>
              <a:t>.</a:t>
            </a:r>
          </a:p>
          <a:p>
            <a:pPr marL="228600" lvl="0" indent="-228600" algn="l" rtl="0">
              <a:lnSpc>
                <a:spcPct val="90000"/>
              </a:lnSpc>
              <a:spcBef>
                <a:spcPts val="0"/>
              </a:spcBef>
              <a:spcAft>
                <a:spcPts val="0"/>
              </a:spcAft>
              <a:buClr>
                <a:schemeClr val="lt1"/>
              </a:buClr>
              <a:buSzPts val="2200"/>
              <a:buChar char="•"/>
            </a:pPr>
            <a:r>
              <a:rPr lang="en-US" dirty="0"/>
              <a:t>NIST. </a:t>
            </a:r>
            <a:r>
              <a:rPr lang="en-US" i="1" dirty="0"/>
              <a:t>Secure Software Development Framework (SSDF</a:t>
            </a:r>
            <a:r>
              <a:rPr lang="en-US" dirty="0"/>
              <a:t>). Retrieved from https://csrc.nist.gov.</a:t>
            </a: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1877683" y="2213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263674" y="1211148"/>
            <a:ext cx="5999103" cy="4024125"/>
          </a:xfrm>
          <a:prstGeom prst="rect">
            <a:avLst/>
          </a:prstGeom>
          <a:noFill/>
          <a:ln>
            <a:noFill/>
          </a:ln>
        </p:spPr>
        <p:txBody>
          <a:bodyPr spcFirstLastPara="1" wrap="square" lIns="91425" tIns="45700" rIns="91425" bIns="45700" anchor="t" anchorCtr="0">
            <a:normAutofit fontScale="92500" lnSpcReduction="20000"/>
          </a:bodyPr>
          <a:lstStyle/>
          <a:p>
            <a:pPr marL="685800" lvl="0" indent="0" algn="l" rtl="0">
              <a:lnSpc>
                <a:spcPct val="90000"/>
              </a:lnSpc>
              <a:spcBef>
                <a:spcPts val="0"/>
              </a:spcBef>
              <a:spcAft>
                <a:spcPts val="0"/>
              </a:spcAft>
              <a:buSzPts val="1800"/>
              <a:buNone/>
            </a:pPr>
            <a:r>
              <a:rPr lang="en-US" dirty="0"/>
              <a:t>The Green Pace Developer Security Policy is a comprehensive framework designed to ensure secure software development and reduce risks.</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b="1" dirty="0"/>
              <a:t>Purpose</a:t>
            </a:r>
            <a:r>
              <a:rPr lang="en-US" dirty="0"/>
              <a:t>: </a:t>
            </a:r>
          </a:p>
          <a:p>
            <a:pPr marL="1028700" lvl="0" algn="l" rtl="0">
              <a:lnSpc>
                <a:spcPct val="90000"/>
              </a:lnSpc>
              <a:spcBef>
                <a:spcPts val="0"/>
              </a:spcBef>
              <a:spcAft>
                <a:spcPts val="0"/>
              </a:spcAft>
              <a:buSzPts val="1800"/>
              <a:buFontTx/>
              <a:buChar char="-"/>
            </a:pPr>
            <a:r>
              <a:rPr lang="en-US" dirty="0"/>
              <a:t>Address modern cyber threats by implementing a structured approach to security.</a:t>
            </a:r>
          </a:p>
          <a:p>
            <a:pPr marL="1028700" lvl="0" algn="l" rtl="0">
              <a:lnSpc>
                <a:spcPct val="90000"/>
              </a:lnSpc>
              <a:spcBef>
                <a:spcPts val="0"/>
              </a:spcBef>
              <a:spcAft>
                <a:spcPts val="0"/>
              </a:spcAft>
              <a:buSzPts val="1800"/>
              <a:buFontTx/>
              <a:buChar char="-"/>
            </a:pPr>
            <a:r>
              <a:rPr lang="en-US" dirty="0"/>
              <a:t>Embed security practices into every phase of the development lifecycle.</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b="1" dirty="0"/>
              <a:t>Defense-in-Depth</a:t>
            </a:r>
            <a:r>
              <a:rPr lang="en-US" dirty="0"/>
              <a:t>:</a:t>
            </a:r>
          </a:p>
          <a:p>
            <a:pPr marL="1028700" lvl="0" algn="l" rtl="0">
              <a:lnSpc>
                <a:spcPct val="90000"/>
              </a:lnSpc>
              <a:spcBef>
                <a:spcPts val="0"/>
              </a:spcBef>
              <a:spcAft>
                <a:spcPts val="0"/>
              </a:spcAft>
              <a:buSzPts val="1800"/>
              <a:buFontTx/>
              <a:buChar char="-"/>
            </a:pPr>
            <a:r>
              <a:rPr lang="en-US" dirty="0"/>
              <a:t>Layers of protection at multiple stages</a:t>
            </a:r>
          </a:p>
          <a:p>
            <a:pPr marL="1028700" lvl="0" algn="l" rtl="0">
              <a:lnSpc>
                <a:spcPct val="90000"/>
              </a:lnSpc>
              <a:spcBef>
                <a:spcPts val="0"/>
              </a:spcBef>
              <a:spcAft>
                <a:spcPts val="0"/>
              </a:spcAft>
              <a:buSzPts val="1800"/>
              <a:buFontTx/>
              <a:buChar char="-"/>
            </a:pPr>
            <a:r>
              <a:rPr lang="en-US" dirty="0"/>
              <a:t>Secure coding to prevent vulnerabilities. Automation tools to detect issues.</a:t>
            </a:r>
          </a:p>
          <a:p>
            <a:pPr marL="1028700" lvl="0" algn="l" rtl="0">
              <a:lnSpc>
                <a:spcPct val="90000"/>
              </a:lnSpc>
              <a:spcBef>
                <a:spcPts val="0"/>
              </a:spcBef>
              <a:spcAft>
                <a:spcPts val="0"/>
              </a:spcAft>
              <a:buSzPts val="1800"/>
              <a:buFontTx/>
              <a:buChar char="-"/>
            </a:pPr>
            <a:r>
              <a:rPr lang="en-US" dirty="0"/>
              <a:t>Encryption to protect sensitive data</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222452" y="1211148"/>
            <a:ext cx="5879840" cy="395607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221325" y="1551693"/>
            <a:ext cx="2486100" cy="5005950"/>
          </a:xfrm>
          <a:prstGeom prst="rect">
            <a:avLst/>
          </a:prstGeom>
          <a:noFill/>
          <a:ln>
            <a:noFill/>
          </a:ln>
        </p:spPr>
        <p:txBody>
          <a:bodyPr spcFirstLastPara="1" wrap="square" lIns="91425" tIns="45700" rIns="91425" bIns="45700" anchor="t" anchorCtr="0">
            <a:normAutofit fontScale="775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The matrix prioritizes risks based on severity and likelihood. </a:t>
            </a:r>
          </a:p>
          <a:p>
            <a:pPr marL="571500" lvl="0" algn="l" rtl="0">
              <a:lnSpc>
                <a:spcPct val="107916"/>
              </a:lnSpc>
              <a:spcBef>
                <a:spcPts val="0"/>
              </a:spcBef>
              <a:spcAft>
                <a:spcPts val="0"/>
              </a:spcAft>
              <a:buSzPts val="1800"/>
              <a:buFontTx/>
              <a:buChar char="-"/>
            </a:pPr>
            <a:r>
              <a:rPr lang="en-US" sz="2000" dirty="0">
                <a:solidFill>
                  <a:srgbClr val="FFFFFF"/>
                </a:solidFill>
              </a:rPr>
              <a:t>High Likelihood &amp; Priority risks (e.g., SQL Injection, Buffer Overflows) are addressed with strict coding standards and automated tools like </a:t>
            </a:r>
            <a:r>
              <a:rPr lang="en-US" sz="2000" dirty="0" err="1">
                <a:solidFill>
                  <a:srgbClr val="FFFFFF"/>
                </a:solidFill>
              </a:rPr>
              <a:t>Cppcheck</a:t>
            </a:r>
            <a:r>
              <a:rPr lang="en-US" sz="2000" dirty="0">
                <a:solidFill>
                  <a:srgbClr val="FFFFFF"/>
                </a:solidFill>
              </a:rPr>
              <a:t>.</a:t>
            </a:r>
          </a:p>
          <a:p>
            <a:pPr marL="571500" lvl="0" algn="l" rtl="0">
              <a:lnSpc>
                <a:spcPct val="107916"/>
              </a:lnSpc>
              <a:spcBef>
                <a:spcPts val="0"/>
              </a:spcBef>
              <a:spcAft>
                <a:spcPts val="0"/>
              </a:spcAft>
              <a:buSzPts val="1800"/>
              <a:buFontTx/>
              <a:buChar char="-"/>
            </a:pPr>
            <a:r>
              <a:rPr lang="en-US" sz="2000" dirty="0">
                <a:solidFill>
                  <a:srgbClr val="FFFFFF"/>
                </a:solidFill>
              </a:rPr>
              <a:t>Lower Priority issues, while less critical, are included to ensure code maintainability and future-proofing.</a:t>
            </a:r>
            <a:endParaRPr dirty="0"/>
          </a:p>
        </p:txBody>
      </p:sp>
      <p:graphicFrame>
        <p:nvGraphicFramePr>
          <p:cNvPr id="161" name="Google Shape;161;p4" descr="Alt text required"/>
          <p:cNvGraphicFramePr/>
          <p:nvPr>
            <p:extLst>
              <p:ext uri="{D42A27DB-BD31-4B8C-83A1-F6EECF244321}">
                <p14:modId xmlns:p14="http://schemas.microsoft.com/office/powerpoint/2010/main" val="403284655"/>
              </p:ext>
            </p:extLst>
          </p:nvPr>
        </p:nvGraphicFramePr>
        <p:xfrm>
          <a:off x="3171900" y="2561050"/>
          <a:ext cx="7835225" cy="3996593"/>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61918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Memory Leaks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7566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 Deprecated Functions</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 Improper Exception Handling</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1676400" y="639315"/>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10 SECURITY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Validate Input Data (STD-310, STD-220).</a:t>
            </a:r>
          </a:p>
          <a:p>
            <a:pPr marL="228600" lvl="0" indent="-228600" algn="l" rtl="0">
              <a:lnSpc>
                <a:spcPct val="90000"/>
              </a:lnSpc>
              <a:spcBef>
                <a:spcPts val="0"/>
              </a:spcBef>
              <a:spcAft>
                <a:spcPts val="0"/>
              </a:spcAft>
              <a:buClr>
                <a:schemeClr val="lt1"/>
              </a:buClr>
              <a:buSzPts val="2200"/>
              <a:buChar char="•"/>
            </a:pPr>
            <a:r>
              <a:rPr lang="en-US" dirty="0"/>
              <a:t>2. Heed Compiler Warnings (STD-101, STD-515).</a:t>
            </a:r>
          </a:p>
          <a:p>
            <a:pPr marL="228600" lvl="0" indent="-228600" algn="l" rtl="0">
              <a:lnSpc>
                <a:spcPct val="90000"/>
              </a:lnSpc>
              <a:spcBef>
                <a:spcPts val="0"/>
              </a:spcBef>
              <a:spcAft>
                <a:spcPts val="0"/>
              </a:spcAft>
              <a:buClr>
                <a:schemeClr val="lt1"/>
              </a:buClr>
              <a:buSzPts val="2200"/>
              <a:buChar char="•"/>
            </a:pPr>
            <a:r>
              <a:rPr lang="en-US" dirty="0"/>
              <a:t>3. Architect and Design for Security (STD-715).</a:t>
            </a:r>
          </a:p>
          <a:p>
            <a:pPr marL="228600" lvl="0" indent="-228600" algn="l" rtl="0">
              <a:lnSpc>
                <a:spcPct val="90000"/>
              </a:lnSpc>
              <a:spcBef>
                <a:spcPts val="0"/>
              </a:spcBef>
              <a:spcAft>
                <a:spcPts val="0"/>
              </a:spcAft>
              <a:buClr>
                <a:schemeClr val="lt1"/>
              </a:buClr>
              <a:buSzPts val="2200"/>
              <a:buChar char="•"/>
            </a:pPr>
            <a:r>
              <a:rPr lang="en-US" dirty="0"/>
              <a:t>4. Keep It Simple (STD-801).</a:t>
            </a:r>
          </a:p>
          <a:p>
            <a:pPr marL="228600" lvl="0" indent="-228600" algn="l" rtl="0">
              <a:lnSpc>
                <a:spcPct val="90000"/>
              </a:lnSpc>
              <a:spcBef>
                <a:spcPts val="0"/>
              </a:spcBef>
              <a:spcAft>
                <a:spcPts val="0"/>
              </a:spcAft>
              <a:buClr>
                <a:schemeClr val="lt1"/>
              </a:buClr>
              <a:buSzPts val="2200"/>
              <a:buChar char="•"/>
            </a:pPr>
            <a:r>
              <a:rPr lang="en-US" dirty="0"/>
              <a:t>5. Default Deny (STD-220).</a:t>
            </a:r>
          </a:p>
          <a:p>
            <a:pPr marL="228600" lvl="0" indent="-228600" algn="l" rtl="0">
              <a:lnSpc>
                <a:spcPct val="90000"/>
              </a:lnSpc>
              <a:spcBef>
                <a:spcPts val="0"/>
              </a:spcBef>
              <a:spcAft>
                <a:spcPts val="0"/>
              </a:spcAft>
              <a:buClr>
                <a:schemeClr val="lt1"/>
              </a:buClr>
              <a:buSzPts val="2200"/>
              <a:buChar char="•"/>
            </a:pPr>
            <a:r>
              <a:rPr lang="en-US" dirty="0"/>
              <a:t>6. Principle of Least Privilege (STD-440).</a:t>
            </a:r>
          </a:p>
          <a:p>
            <a:pPr marL="228600" lvl="0" indent="-228600" algn="l" rtl="0">
              <a:lnSpc>
                <a:spcPct val="90000"/>
              </a:lnSpc>
              <a:spcBef>
                <a:spcPts val="0"/>
              </a:spcBef>
              <a:spcAft>
                <a:spcPts val="0"/>
              </a:spcAft>
              <a:buClr>
                <a:schemeClr val="lt1"/>
              </a:buClr>
              <a:buSzPts val="2200"/>
              <a:buChar char="•"/>
            </a:pPr>
            <a:r>
              <a:rPr lang="en-US" dirty="0"/>
              <a:t>7. Sanitize Data Sent to Other Systems (STD-310).</a:t>
            </a:r>
          </a:p>
          <a:p>
            <a:pPr marL="228600" lvl="0" indent="-228600" algn="l" rtl="0">
              <a:lnSpc>
                <a:spcPct val="90000"/>
              </a:lnSpc>
              <a:spcBef>
                <a:spcPts val="0"/>
              </a:spcBef>
              <a:spcAft>
                <a:spcPts val="0"/>
              </a:spcAft>
              <a:buClr>
                <a:schemeClr val="lt1"/>
              </a:buClr>
              <a:buSzPts val="2200"/>
              <a:buChar char="•"/>
            </a:pPr>
            <a:r>
              <a:rPr lang="en-US" dirty="0"/>
              <a:t>8. Practice Defense in Depth (All standards).</a:t>
            </a:r>
          </a:p>
          <a:p>
            <a:pPr marL="228600" lvl="0" indent="-228600" algn="l" rtl="0">
              <a:lnSpc>
                <a:spcPct val="90000"/>
              </a:lnSpc>
              <a:spcBef>
                <a:spcPts val="0"/>
              </a:spcBef>
              <a:spcAft>
                <a:spcPts val="0"/>
              </a:spcAft>
              <a:buClr>
                <a:schemeClr val="lt1"/>
              </a:buClr>
              <a:buSzPts val="2200"/>
              <a:buChar char="•"/>
            </a:pPr>
            <a:r>
              <a:rPr lang="en-US" dirty="0"/>
              <a:t>9. Use Effective QA Techniques (STD-101, STD-009).</a:t>
            </a:r>
          </a:p>
          <a:p>
            <a:pPr marL="228600" lvl="0" indent="-228600" algn="l" rtl="0">
              <a:lnSpc>
                <a:spcPct val="90000"/>
              </a:lnSpc>
              <a:spcBef>
                <a:spcPts val="0"/>
              </a:spcBef>
              <a:spcAft>
                <a:spcPts val="0"/>
              </a:spcAft>
              <a:buClr>
                <a:schemeClr val="lt1"/>
              </a:buClr>
              <a:buSzPts val="2200"/>
              <a:buChar char="•"/>
            </a:pPr>
            <a:r>
              <a:rPr lang="en-US" dirty="0"/>
              <a:t>10. Adopt Secure Coding Standards (All standards).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1790700" y="774205"/>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lvl="0" indent="-457200" algn="ctr" rtl="0">
              <a:lnSpc>
                <a:spcPct val="90000"/>
              </a:lnSpc>
              <a:spcBef>
                <a:spcPts val="0"/>
              </a:spcBef>
              <a:spcAft>
                <a:spcPts val="0"/>
              </a:spcAft>
              <a:buClr>
                <a:schemeClr val="lt1"/>
              </a:buClr>
              <a:buSzPts val="2000"/>
              <a:buAutoNum type="arabicPeriod"/>
            </a:pPr>
            <a:r>
              <a:rPr lang="en-US" sz="3000" dirty="0"/>
              <a:t>Avoid Buffer Overflows (STD-310).</a:t>
            </a:r>
          </a:p>
          <a:p>
            <a:pPr lvl="0" indent="-457200" algn="ctr" rtl="0">
              <a:lnSpc>
                <a:spcPct val="90000"/>
              </a:lnSpc>
              <a:spcBef>
                <a:spcPts val="0"/>
              </a:spcBef>
              <a:spcAft>
                <a:spcPts val="0"/>
              </a:spcAft>
              <a:buClr>
                <a:schemeClr val="lt1"/>
              </a:buClr>
              <a:buSzPts val="2000"/>
              <a:buAutoNum type="arabicPeriod"/>
            </a:pPr>
            <a:r>
              <a:rPr lang="en-US" sz="3000" dirty="0"/>
              <a:t>Prevent SQL Injection (STD-440).</a:t>
            </a:r>
          </a:p>
          <a:p>
            <a:pPr lvl="0" indent="-457200" algn="ctr" rtl="0">
              <a:lnSpc>
                <a:spcPct val="90000"/>
              </a:lnSpc>
              <a:spcBef>
                <a:spcPts val="0"/>
              </a:spcBef>
              <a:spcAft>
                <a:spcPts val="0"/>
              </a:spcAft>
              <a:buClr>
                <a:schemeClr val="lt1"/>
              </a:buClr>
              <a:buSzPts val="2000"/>
              <a:buAutoNum type="arabicPeriod"/>
            </a:pPr>
            <a:r>
              <a:rPr lang="en-US" sz="3000" dirty="0"/>
              <a:t>Validate Data Ranges (STD-220).</a:t>
            </a:r>
          </a:p>
          <a:p>
            <a:pPr lvl="0" indent="-457200" algn="ctr" rtl="0">
              <a:lnSpc>
                <a:spcPct val="90000"/>
              </a:lnSpc>
              <a:spcBef>
                <a:spcPts val="0"/>
              </a:spcBef>
              <a:spcAft>
                <a:spcPts val="0"/>
              </a:spcAft>
              <a:buClr>
                <a:schemeClr val="lt1"/>
              </a:buClr>
              <a:buSzPts val="2000"/>
              <a:buAutoNum type="arabicPeriod"/>
            </a:pPr>
            <a:r>
              <a:rPr lang="en-US" sz="3000" dirty="0"/>
              <a:t>Use Appropriate Data Types (STD-101).</a:t>
            </a:r>
          </a:p>
          <a:p>
            <a:pPr lvl="0" indent="-457200" algn="ctr" rtl="0">
              <a:lnSpc>
                <a:spcPct val="90000"/>
              </a:lnSpc>
              <a:spcBef>
                <a:spcPts val="0"/>
              </a:spcBef>
              <a:spcAft>
                <a:spcPts val="0"/>
              </a:spcAft>
              <a:buClr>
                <a:schemeClr val="lt1"/>
              </a:buClr>
              <a:buSzPts val="2000"/>
              <a:buAutoNum type="arabicPeriod"/>
            </a:pPr>
            <a:r>
              <a:rPr lang="en-US" sz="3000" dirty="0"/>
              <a:t>Prevent Memory Leaks (STD-515).</a:t>
            </a:r>
          </a:p>
          <a:p>
            <a:pPr lvl="0" indent="-457200" algn="ctr" rtl="0">
              <a:lnSpc>
                <a:spcPct val="90000"/>
              </a:lnSpc>
              <a:spcBef>
                <a:spcPts val="0"/>
              </a:spcBef>
              <a:spcAft>
                <a:spcPts val="0"/>
              </a:spcAft>
              <a:buClr>
                <a:schemeClr val="lt1"/>
              </a:buClr>
              <a:buSzPts val="2000"/>
              <a:buAutoNum type="arabicPeriod"/>
            </a:pPr>
            <a:r>
              <a:rPr lang="en-US" sz="3000" dirty="0"/>
              <a:t>Initialize Variables Before Use (STD-009).</a:t>
            </a:r>
          </a:p>
          <a:p>
            <a:pPr lvl="0" indent="-457200" algn="ctr" rtl="0">
              <a:lnSpc>
                <a:spcPct val="90000"/>
              </a:lnSpc>
              <a:spcBef>
                <a:spcPts val="0"/>
              </a:spcBef>
              <a:spcAft>
                <a:spcPts val="0"/>
              </a:spcAft>
              <a:buClr>
                <a:schemeClr val="lt1"/>
              </a:buClr>
              <a:buSzPts val="2000"/>
              <a:buAutoNum type="arabicPeriod"/>
            </a:pPr>
            <a:r>
              <a:rPr lang="en-US" sz="3000" dirty="0"/>
              <a:t>Handle Exceptions Appropriately (STD-715).</a:t>
            </a:r>
          </a:p>
          <a:p>
            <a:pPr lvl="0" indent="-457200" algn="ctr" rtl="0">
              <a:lnSpc>
                <a:spcPct val="90000"/>
              </a:lnSpc>
              <a:spcBef>
                <a:spcPts val="0"/>
              </a:spcBef>
              <a:spcAft>
                <a:spcPts val="0"/>
              </a:spcAft>
              <a:buClr>
                <a:schemeClr val="lt1"/>
              </a:buClr>
              <a:buSzPts val="2000"/>
              <a:buAutoNum type="arabicPeriod"/>
            </a:pPr>
            <a:r>
              <a:rPr lang="en-US" sz="3000" dirty="0"/>
              <a:t>Use Assertions (STD-660).</a:t>
            </a:r>
          </a:p>
          <a:p>
            <a:pPr lvl="0" indent="-457200" algn="ctr" rtl="0">
              <a:lnSpc>
                <a:spcPct val="90000"/>
              </a:lnSpc>
              <a:spcBef>
                <a:spcPts val="0"/>
              </a:spcBef>
              <a:spcAft>
                <a:spcPts val="0"/>
              </a:spcAft>
              <a:buClr>
                <a:schemeClr val="lt1"/>
              </a:buClr>
              <a:buSzPts val="2000"/>
              <a:buAutoNum type="arabicPeriod"/>
            </a:pPr>
            <a:r>
              <a:rPr lang="en-US" sz="3000" dirty="0"/>
              <a:t>Avoid Deprecated Functions (STD-190).</a:t>
            </a:r>
          </a:p>
          <a:p>
            <a:pPr lvl="0" indent="-457200" algn="ctr" rtl="0">
              <a:lnSpc>
                <a:spcPct val="90000"/>
              </a:lnSpc>
              <a:spcBef>
                <a:spcPts val="0"/>
              </a:spcBef>
              <a:spcAft>
                <a:spcPts val="0"/>
              </a:spcAft>
              <a:buClr>
                <a:schemeClr val="lt1"/>
              </a:buClr>
              <a:buSzPts val="2000"/>
              <a:buAutoNum type="arabicPeriod"/>
            </a:pPr>
            <a:r>
              <a:rPr lang="en-US" sz="3000" dirty="0"/>
              <a:t>Ensure Const Correctness (STD-801).</a:t>
            </a:r>
            <a:endParaRPr sz="3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934479"/>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1800" dirty="0"/>
              <a:t>Encryption at Rest</a:t>
            </a:r>
          </a:p>
          <a:p>
            <a:pPr marL="685800" lvl="1" indent="-228600">
              <a:spcBef>
                <a:spcPts val="0"/>
              </a:spcBef>
              <a:buSzPts val="2000"/>
            </a:pPr>
            <a:r>
              <a:rPr lang="en-US" sz="1800" dirty="0"/>
              <a:t>Protects data stored on persistent media from unauthorized access.</a:t>
            </a:r>
          </a:p>
          <a:p>
            <a:pPr marL="685800" lvl="1" indent="-228600">
              <a:spcBef>
                <a:spcPts val="0"/>
              </a:spcBef>
              <a:buSzPts val="2000"/>
            </a:pPr>
            <a:r>
              <a:rPr lang="en-US" sz="1800" dirty="0"/>
              <a:t>Policy: All sensitive data (databases, files, backups) must be encrypted using strong encryption algorithms such as AES-256.</a:t>
            </a:r>
          </a:p>
          <a:p>
            <a:pPr marL="685800" lvl="1" indent="-228600">
              <a:spcBef>
                <a:spcPts val="0"/>
              </a:spcBef>
              <a:buSzPts val="2000"/>
            </a:pPr>
            <a:r>
              <a:rPr lang="en-US" sz="1800" dirty="0"/>
              <a:t>Example: Encrypt stored customer data to prevent exposure if storage media is compromised.</a:t>
            </a:r>
          </a:p>
          <a:p>
            <a:pPr marL="228600" lvl="0" indent="-228600" algn="l" rtl="0">
              <a:lnSpc>
                <a:spcPct val="90000"/>
              </a:lnSpc>
              <a:spcBef>
                <a:spcPts val="0"/>
              </a:spcBef>
              <a:spcAft>
                <a:spcPts val="0"/>
              </a:spcAft>
              <a:buClr>
                <a:schemeClr val="lt1"/>
              </a:buClr>
              <a:buSzPts val="2000"/>
              <a:buChar char="•"/>
            </a:pPr>
            <a:r>
              <a:rPr lang="en-US" sz="1800" dirty="0"/>
              <a:t>Encryption in Flight</a:t>
            </a:r>
          </a:p>
          <a:p>
            <a:pPr marL="685800" lvl="1" indent="-228600">
              <a:spcBef>
                <a:spcPts val="0"/>
              </a:spcBef>
              <a:buSzPts val="2000"/>
            </a:pPr>
            <a:r>
              <a:rPr lang="en-US" sz="1800" dirty="0"/>
              <a:t>Ensures data security while it moves between systems, services, or networks.</a:t>
            </a:r>
          </a:p>
          <a:p>
            <a:pPr marL="685800" lvl="1" indent="-228600">
              <a:spcBef>
                <a:spcPts val="0"/>
              </a:spcBef>
              <a:buSzPts val="2000"/>
            </a:pPr>
            <a:r>
              <a:rPr lang="en-US" sz="1800" dirty="0"/>
              <a:t>Policy: Use Transport Layer Security (TLS 1.2 or higher) for all data transmitted across networks.</a:t>
            </a:r>
          </a:p>
          <a:p>
            <a:pPr marL="685800" lvl="1" indent="-228600">
              <a:spcBef>
                <a:spcPts val="0"/>
              </a:spcBef>
              <a:buSzPts val="2000"/>
            </a:pPr>
            <a:r>
              <a:rPr lang="en-US" sz="1800" dirty="0"/>
              <a:t>Example: Encrypt API communications and data sent between client applications and servers.</a:t>
            </a:r>
          </a:p>
          <a:p>
            <a:pPr marL="228600" lvl="0" indent="-228600" algn="l" rtl="0">
              <a:lnSpc>
                <a:spcPct val="90000"/>
              </a:lnSpc>
              <a:spcBef>
                <a:spcPts val="0"/>
              </a:spcBef>
              <a:spcAft>
                <a:spcPts val="0"/>
              </a:spcAft>
              <a:buClr>
                <a:schemeClr val="lt1"/>
              </a:buClr>
              <a:buSzPts val="2000"/>
              <a:buChar char="•"/>
            </a:pPr>
            <a:r>
              <a:rPr lang="en-US" sz="1800" dirty="0"/>
              <a:t>Encryption in Use</a:t>
            </a:r>
          </a:p>
          <a:p>
            <a:pPr marL="685800" lvl="1" indent="-228600">
              <a:spcBef>
                <a:spcPts val="0"/>
              </a:spcBef>
              <a:buSzPts val="2000"/>
            </a:pPr>
            <a:r>
              <a:rPr lang="en-US" sz="1800" dirty="0"/>
              <a:t>Safeguards sensitive data while actively processed in memory.</a:t>
            </a:r>
          </a:p>
          <a:p>
            <a:pPr marL="685800" lvl="1" indent="-228600">
              <a:spcBef>
                <a:spcPts val="0"/>
              </a:spcBef>
              <a:buSzPts val="2000"/>
            </a:pPr>
            <a:r>
              <a:rPr lang="en-US" sz="1800" dirty="0"/>
              <a:t>Policy: Implement encryption mechanisms for high-risk processes involving sensitive data such as cryptographic keys and personally identifiable information (PII).</a:t>
            </a:r>
          </a:p>
          <a:p>
            <a:pPr marL="685800" lvl="1" indent="-228600">
              <a:spcBef>
                <a:spcPts val="0"/>
              </a:spcBef>
              <a:buSzPts val="2000"/>
            </a:pPr>
            <a:r>
              <a:rPr lang="en-US" sz="1800" dirty="0"/>
              <a:t>Example: Protect in-memory key management processes to prevent unauthorized access.</a:t>
            </a:r>
            <a:endParaRPr sz="18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400"/>
              <a:buNone/>
            </a:pPr>
            <a:r>
              <a:rPr lang="en-US" dirty="0"/>
              <a:t>Authentication </a:t>
            </a:r>
          </a:p>
          <a:p>
            <a:pPr marL="342900" lvl="0" algn="l" rtl="0">
              <a:lnSpc>
                <a:spcPct val="90000"/>
              </a:lnSpc>
              <a:spcBef>
                <a:spcPts val="0"/>
              </a:spcBef>
              <a:spcAft>
                <a:spcPts val="0"/>
              </a:spcAft>
              <a:buClr>
                <a:schemeClr val="lt1"/>
              </a:buClr>
              <a:buSzPts val="2400"/>
              <a:buFontTx/>
              <a:buChar char="-"/>
            </a:pPr>
            <a:r>
              <a:rPr lang="en-US" dirty="0"/>
              <a:t>Ensures user or system identities are verified before granting access.</a:t>
            </a:r>
          </a:p>
          <a:p>
            <a:pPr marL="342900" lvl="0" algn="l" rtl="0">
              <a:lnSpc>
                <a:spcPct val="90000"/>
              </a:lnSpc>
              <a:spcBef>
                <a:spcPts val="0"/>
              </a:spcBef>
              <a:spcAft>
                <a:spcPts val="0"/>
              </a:spcAft>
              <a:buClr>
                <a:schemeClr val="lt1"/>
              </a:buClr>
              <a:buSzPts val="2400"/>
              <a:buFontTx/>
              <a:buChar char="-"/>
            </a:pPr>
            <a:r>
              <a:rPr lang="en-US" dirty="0"/>
              <a:t>Policy: Implement multifactor authentication (MFA) for all critical systems to enhance security.</a:t>
            </a:r>
          </a:p>
          <a:p>
            <a:pPr marL="342900" lvl="0" algn="l" rtl="0">
              <a:lnSpc>
                <a:spcPct val="90000"/>
              </a:lnSpc>
              <a:spcBef>
                <a:spcPts val="0"/>
              </a:spcBef>
              <a:spcAft>
                <a:spcPts val="0"/>
              </a:spcAft>
              <a:buClr>
                <a:schemeClr val="lt1"/>
              </a:buClr>
              <a:buSzPts val="2400"/>
              <a:buFontTx/>
              <a:buChar char="-"/>
            </a:pPr>
            <a:r>
              <a:rPr lang="en-US" dirty="0"/>
              <a:t>Example: Require a password and a second factor like an OTP for logging into administrative dashboards.</a:t>
            </a:r>
          </a:p>
          <a:p>
            <a:pPr marL="0" lvl="0" indent="0" algn="l" rtl="0">
              <a:lnSpc>
                <a:spcPct val="90000"/>
              </a:lnSpc>
              <a:spcBef>
                <a:spcPts val="0"/>
              </a:spcBef>
              <a:spcAft>
                <a:spcPts val="0"/>
              </a:spcAft>
              <a:buClr>
                <a:schemeClr val="lt1"/>
              </a:buClr>
              <a:buSzPts val="2400"/>
              <a:buNone/>
            </a:pPr>
            <a:r>
              <a:rPr lang="en-US" dirty="0"/>
              <a:t>Authorization </a:t>
            </a:r>
          </a:p>
          <a:p>
            <a:pPr marL="342900" lvl="0" algn="l" rtl="0">
              <a:lnSpc>
                <a:spcPct val="90000"/>
              </a:lnSpc>
              <a:spcBef>
                <a:spcPts val="0"/>
              </a:spcBef>
              <a:spcAft>
                <a:spcPts val="0"/>
              </a:spcAft>
              <a:buClr>
                <a:schemeClr val="lt1"/>
              </a:buClr>
              <a:buSzPts val="2400"/>
              <a:buFontTx/>
              <a:buChar char="-"/>
            </a:pPr>
            <a:r>
              <a:rPr lang="en-US" dirty="0"/>
              <a:t>Restricts access to resources based on roles and permissions.</a:t>
            </a:r>
          </a:p>
          <a:p>
            <a:pPr marL="342900" lvl="0" algn="l" rtl="0">
              <a:lnSpc>
                <a:spcPct val="90000"/>
              </a:lnSpc>
              <a:spcBef>
                <a:spcPts val="0"/>
              </a:spcBef>
              <a:spcAft>
                <a:spcPts val="0"/>
              </a:spcAft>
              <a:buClr>
                <a:schemeClr val="lt1"/>
              </a:buClr>
              <a:buSzPts val="2400"/>
              <a:buFontTx/>
              <a:buChar char="-"/>
            </a:pPr>
            <a:r>
              <a:rPr lang="en-US" dirty="0"/>
              <a:t>Policy: Use role-based access controls (RBAC) to ensure users only have the minimum permissions necessary for their role.</a:t>
            </a:r>
          </a:p>
          <a:p>
            <a:pPr marL="342900" lvl="0" algn="l" rtl="0">
              <a:lnSpc>
                <a:spcPct val="90000"/>
              </a:lnSpc>
              <a:spcBef>
                <a:spcPts val="0"/>
              </a:spcBef>
              <a:spcAft>
                <a:spcPts val="0"/>
              </a:spcAft>
              <a:buClr>
                <a:schemeClr val="lt1"/>
              </a:buClr>
              <a:buSzPts val="2400"/>
              <a:buFontTx/>
              <a:buChar char="-"/>
            </a:pPr>
            <a:r>
              <a:rPr lang="en-US" dirty="0"/>
              <a:t>Example: Developers can access source code, but only administrators can deploy code to production environments.</a:t>
            </a:r>
          </a:p>
          <a:p>
            <a:pPr marL="0" lvl="0" indent="0" algn="l" rtl="0">
              <a:lnSpc>
                <a:spcPct val="90000"/>
              </a:lnSpc>
              <a:spcBef>
                <a:spcPts val="0"/>
              </a:spcBef>
              <a:spcAft>
                <a:spcPts val="0"/>
              </a:spcAft>
              <a:buClr>
                <a:schemeClr val="lt1"/>
              </a:buClr>
              <a:buSzPts val="2400"/>
              <a:buNone/>
            </a:pPr>
            <a:r>
              <a:rPr lang="en-US" dirty="0"/>
              <a:t>Accounting </a:t>
            </a:r>
          </a:p>
          <a:p>
            <a:pPr marL="342900" lvl="0" algn="l" rtl="0">
              <a:lnSpc>
                <a:spcPct val="90000"/>
              </a:lnSpc>
              <a:spcBef>
                <a:spcPts val="0"/>
              </a:spcBef>
              <a:spcAft>
                <a:spcPts val="0"/>
              </a:spcAft>
              <a:buClr>
                <a:schemeClr val="lt1"/>
              </a:buClr>
              <a:buSzPts val="2400"/>
              <a:buFontTx/>
              <a:buChar char="-"/>
            </a:pPr>
            <a:r>
              <a:rPr lang="en-US" dirty="0"/>
              <a:t>Tracks and logs user activities for auditing and compliance </a:t>
            </a:r>
            <a:r>
              <a:rPr lang="en-US" dirty="0" err="1"/>
              <a:t>purposes.l</a:t>
            </a:r>
            <a:endParaRPr lang="en-US" dirty="0"/>
          </a:p>
          <a:p>
            <a:pPr marL="342900" lvl="0" algn="l" rtl="0">
              <a:lnSpc>
                <a:spcPct val="90000"/>
              </a:lnSpc>
              <a:spcBef>
                <a:spcPts val="0"/>
              </a:spcBef>
              <a:spcAft>
                <a:spcPts val="0"/>
              </a:spcAft>
              <a:buClr>
                <a:schemeClr val="lt1"/>
              </a:buClr>
              <a:buSzPts val="2400"/>
              <a:buFontTx/>
              <a:buChar char="-"/>
            </a:pPr>
            <a:r>
              <a:rPr lang="en-US" dirty="0"/>
              <a:t>Policy: Maintain tamper-proof audit logs for key activities, including logins, file access, and database modifications.</a:t>
            </a:r>
          </a:p>
          <a:p>
            <a:pPr marL="342900" lvl="0" algn="l" rtl="0">
              <a:lnSpc>
                <a:spcPct val="90000"/>
              </a:lnSpc>
              <a:spcBef>
                <a:spcPts val="0"/>
              </a:spcBef>
              <a:spcAft>
                <a:spcPts val="0"/>
              </a:spcAft>
              <a:buClr>
                <a:schemeClr val="lt1"/>
              </a:buClr>
              <a:buSzPts val="2400"/>
              <a:buFontTx/>
              <a:buChar char="-"/>
            </a:pPr>
            <a:r>
              <a:rPr lang="en-US" dirty="0"/>
              <a:t>Example: Log user login timestamps, access to sensitive files, and actions performed on production databases.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4963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Summary</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6A987EDB-8384-B0CE-C404-9997243BAE49}"/>
              </a:ext>
            </a:extLst>
          </p:cNvPr>
          <p:cNvGraphicFramePr>
            <a:graphicFrameLocks noGrp="1"/>
          </p:cNvGraphicFramePr>
          <p:nvPr>
            <p:extLst>
              <p:ext uri="{D42A27DB-BD31-4B8C-83A1-F6EECF244321}">
                <p14:modId xmlns:p14="http://schemas.microsoft.com/office/powerpoint/2010/main" val="3334604762"/>
              </p:ext>
            </p:extLst>
          </p:nvPr>
        </p:nvGraphicFramePr>
        <p:xfrm>
          <a:off x="850899" y="2261294"/>
          <a:ext cx="10541001" cy="3179232"/>
        </p:xfrm>
        <a:graphic>
          <a:graphicData uri="http://schemas.openxmlformats.org/drawingml/2006/table">
            <a:tbl>
              <a:tblPr firstRow="1" bandRow="1">
                <a:tableStyleId>{802198C4-3087-4945-87E3-76CBB3509B7E}</a:tableStyleId>
              </a:tblPr>
              <a:tblGrid>
                <a:gridCol w="3513667">
                  <a:extLst>
                    <a:ext uri="{9D8B030D-6E8A-4147-A177-3AD203B41FA5}">
                      <a16:colId xmlns:a16="http://schemas.microsoft.com/office/drawing/2014/main" val="1078077961"/>
                    </a:ext>
                  </a:extLst>
                </a:gridCol>
                <a:gridCol w="3513667">
                  <a:extLst>
                    <a:ext uri="{9D8B030D-6E8A-4147-A177-3AD203B41FA5}">
                      <a16:colId xmlns:a16="http://schemas.microsoft.com/office/drawing/2014/main" val="3375805594"/>
                    </a:ext>
                  </a:extLst>
                </a:gridCol>
                <a:gridCol w="3513667">
                  <a:extLst>
                    <a:ext uri="{9D8B030D-6E8A-4147-A177-3AD203B41FA5}">
                      <a16:colId xmlns:a16="http://schemas.microsoft.com/office/drawing/2014/main" val="3354879112"/>
                    </a:ext>
                  </a:extLst>
                </a:gridCol>
              </a:tblGrid>
              <a:tr h="529872">
                <a:tc>
                  <a:txBody>
                    <a:bodyPr/>
                    <a:lstStyle/>
                    <a:p>
                      <a:r>
                        <a:rPr lang="en-US" sz="1800" b="1" dirty="0">
                          <a:solidFill>
                            <a:schemeClr val="bg1"/>
                          </a:solidFill>
                        </a:rPr>
                        <a:t>Vulnerability</a:t>
                      </a:r>
                    </a:p>
                  </a:txBody>
                  <a:tcPr/>
                </a:tc>
                <a:tc>
                  <a:txBody>
                    <a:bodyPr/>
                    <a:lstStyle/>
                    <a:p>
                      <a:r>
                        <a:rPr lang="en-US" sz="1800" b="1" dirty="0">
                          <a:solidFill>
                            <a:schemeClr val="bg1"/>
                          </a:solidFill>
                        </a:rPr>
                        <a:t>Tool</a:t>
                      </a:r>
                    </a:p>
                  </a:txBody>
                  <a:tcPr/>
                </a:tc>
                <a:tc>
                  <a:txBody>
                    <a:bodyPr/>
                    <a:lstStyle/>
                    <a:p>
                      <a:r>
                        <a:rPr lang="en-US" sz="1800" b="1" dirty="0">
                          <a:solidFill>
                            <a:schemeClr val="bg1"/>
                          </a:solidFill>
                        </a:rPr>
                        <a:t>Result</a:t>
                      </a:r>
                    </a:p>
                  </a:txBody>
                  <a:tcPr/>
                </a:tc>
                <a:extLst>
                  <a:ext uri="{0D108BD9-81ED-4DB2-BD59-A6C34878D82A}">
                    <a16:rowId xmlns:a16="http://schemas.microsoft.com/office/drawing/2014/main" val="1416910420"/>
                  </a:ext>
                </a:extLst>
              </a:tr>
              <a:tr h="529872">
                <a:tc>
                  <a:txBody>
                    <a:bodyPr/>
                    <a:lstStyle/>
                    <a:p>
                      <a:r>
                        <a:rPr lang="en-US" sz="1800" dirty="0">
                          <a:solidFill>
                            <a:schemeClr val="bg1"/>
                          </a:solidFill>
                        </a:rPr>
                        <a:t>Array Index Out of Bounds	</a:t>
                      </a:r>
                    </a:p>
                  </a:txBody>
                  <a:tcPr/>
                </a:tc>
                <a:tc>
                  <a:txBody>
                    <a:bodyPr/>
                    <a:lstStyle/>
                    <a:p>
                      <a:r>
                        <a:rPr lang="en-US" sz="1800" dirty="0" err="1">
                          <a:solidFill>
                            <a:schemeClr val="bg1"/>
                          </a:solidFill>
                        </a:rPr>
                        <a:t>Cppcheck</a:t>
                      </a:r>
                      <a:r>
                        <a:rPr lang="en-US" sz="1800" dirty="0">
                          <a:solidFill>
                            <a:schemeClr val="bg1"/>
                          </a:solidFill>
                        </a:rPr>
                        <a:t> 2.16	</a:t>
                      </a:r>
                    </a:p>
                  </a:txBody>
                  <a:tcPr/>
                </a:tc>
                <a:tc>
                  <a:txBody>
                    <a:bodyPr/>
                    <a:lstStyle/>
                    <a:p>
                      <a:r>
                        <a:rPr lang="en-US" sz="1800" dirty="0">
                          <a:solidFill>
                            <a:schemeClr val="bg1"/>
                          </a:solidFill>
                        </a:rPr>
                        <a:t>Detected invalid access</a:t>
                      </a:r>
                    </a:p>
                  </a:txBody>
                  <a:tcPr/>
                </a:tc>
                <a:extLst>
                  <a:ext uri="{0D108BD9-81ED-4DB2-BD59-A6C34878D82A}">
                    <a16:rowId xmlns:a16="http://schemas.microsoft.com/office/drawing/2014/main" val="2815798676"/>
                  </a:ext>
                </a:extLst>
              </a:tr>
              <a:tr h="529872">
                <a:tc>
                  <a:txBody>
                    <a:bodyPr/>
                    <a:lstStyle/>
                    <a:p>
                      <a:r>
                        <a:rPr lang="en-US" sz="1800" dirty="0">
                          <a:solidFill>
                            <a:schemeClr val="bg1"/>
                          </a:solidFill>
                        </a:rPr>
                        <a:t>Buffer Overflow</a:t>
                      </a:r>
                    </a:p>
                  </a:txBody>
                  <a:tcPr/>
                </a:tc>
                <a:tc>
                  <a:txBody>
                    <a:bodyPr/>
                    <a:lstStyle/>
                    <a:p>
                      <a:r>
                        <a:rPr lang="en-US" sz="1800" dirty="0" err="1">
                          <a:solidFill>
                            <a:schemeClr val="bg1"/>
                          </a:solidFill>
                        </a:rPr>
                        <a:t>Cppcheck</a:t>
                      </a:r>
                      <a:r>
                        <a:rPr lang="en-US" sz="1800" dirty="0">
                          <a:solidFill>
                            <a:schemeClr val="bg1"/>
                          </a:solidFill>
                        </a:rPr>
                        <a:t> 2.16	</a:t>
                      </a:r>
                    </a:p>
                  </a:txBody>
                  <a:tcPr/>
                </a:tc>
                <a:tc>
                  <a:txBody>
                    <a:bodyPr/>
                    <a:lstStyle/>
                    <a:p>
                      <a:r>
                        <a:rPr lang="en-US" sz="1800" dirty="0">
                          <a:solidFill>
                            <a:schemeClr val="bg1"/>
                          </a:solidFill>
                        </a:rPr>
                        <a:t>Overflow flagged</a:t>
                      </a:r>
                    </a:p>
                  </a:txBody>
                  <a:tcPr/>
                </a:tc>
                <a:extLst>
                  <a:ext uri="{0D108BD9-81ED-4DB2-BD59-A6C34878D82A}">
                    <a16:rowId xmlns:a16="http://schemas.microsoft.com/office/drawing/2014/main" val="3808646597"/>
                  </a:ext>
                </a:extLst>
              </a:tr>
              <a:tr h="529872">
                <a:tc>
                  <a:txBody>
                    <a:bodyPr/>
                    <a:lstStyle/>
                    <a:p>
                      <a:r>
                        <a:rPr lang="en-US" sz="1800" dirty="0">
                          <a:solidFill>
                            <a:schemeClr val="bg1"/>
                          </a:solidFill>
                        </a:rPr>
                        <a:t>SQL Injection	</a:t>
                      </a:r>
                    </a:p>
                  </a:txBody>
                  <a:tcPr/>
                </a:tc>
                <a:tc>
                  <a:txBody>
                    <a:bodyPr/>
                    <a:lstStyle/>
                    <a:p>
                      <a:r>
                        <a:rPr lang="en-US" sz="1800" dirty="0" err="1">
                          <a:solidFill>
                            <a:schemeClr val="bg1"/>
                          </a:solidFill>
                        </a:rPr>
                        <a:t>Cppcheck</a:t>
                      </a:r>
                      <a:r>
                        <a:rPr lang="en-US" sz="1800" dirty="0">
                          <a:solidFill>
                            <a:schemeClr val="bg1"/>
                          </a:solidFill>
                        </a:rPr>
                        <a:t> 2.16	</a:t>
                      </a:r>
                    </a:p>
                  </a:txBody>
                  <a:tcPr/>
                </a:tc>
                <a:tc>
                  <a:txBody>
                    <a:bodyPr/>
                    <a:lstStyle/>
                    <a:p>
                      <a:r>
                        <a:rPr lang="en-US" sz="1800" dirty="0">
                          <a:solidFill>
                            <a:schemeClr val="bg1"/>
                          </a:solidFill>
                        </a:rPr>
                        <a:t>Unsafe query identified</a:t>
                      </a:r>
                    </a:p>
                  </a:txBody>
                  <a:tcPr/>
                </a:tc>
                <a:extLst>
                  <a:ext uri="{0D108BD9-81ED-4DB2-BD59-A6C34878D82A}">
                    <a16:rowId xmlns:a16="http://schemas.microsoft.com/office/drawing/2014/main" val="2567113584"/>
                  </a:ext>
                </a:extLst>
              </a:tr>
              <a:tr h="529872">
                <a:tc>
                  <a:txBody>
                    <a:bodyPr/>
                    <a:lstStyle/>
                    <a:p>
                      <a:r>
                        <a:rPr lang="en-US" sz="1800" dirty="0">
                          <a:solidFill>
                            <a:schemeClr val="bg1"/>
                          </a:solidFill>
                        </a:rPr>
                        <a:t>Memory Leaks	</a:t>
                      </a:r>
                    </a:p>
                  </a:txBody>
                  <a:tcPr/>
                </a:tc>
                <a:tc>
                  <a:txBody>
                    <a:bodyPr/>
                    <a:lstStyle/>
                    <a:p>
                      <a:r>
                        <a:rPr lang="en-US" sz="1800" dirty="0" err="1">
                          <a:solidFill>
                            <a:schemeClr val="bg1"/>
                          </a:solidFill>
                        </a:rPr>
                        <a:t>Cppcheck</a:t>
                      </a:r>
                      <a:r>
                        <a:rPr lang="en-US" sz="1800" dirty="0">
                          <a:solidFill>
                            <a:schemeClr val="bg1"/>
                          </a:solidFill>
                        </a:rPr>
                        <a:t> 2.16	</a:t>
                      </a:r>
                    </a:p>
                  </a:txBody>
                  <a:tcPr/>
                </a:tc>
                <a:tc>
                  <a:txBody>
                    <a:bodyPr/>
                    <a:lstStyle/>
                    <a:p>
                      <a:r>
                        <a:rPr lang="en-US" sz="1800" dirty="0">
                          <a:solidFill>
                            <a:schemeClr val="bg1"/>
                          </a:solidFill>
                        </a:rPr>
                        <a:t>Leaks detected during analysis</a:t>
                      </a:r>
                    </a:p>
                  </a:txBody>
                  <a:tcPr/>
                </a:tc>
                <a:extLst>
                  <a:ext uri="{0D108BD9-81ED-4DB2-BD59-A6C34878D82A}">
                    <a16:rowId xmlns:a16="http://schemas.microsoft.com/office/drawing/2014/main" val="3142129011"/>
                  </a:ext>
                </a:extLst>
              </a:tr>
              <a:tr h="529872">
                <a:tc>
                  <a:txBody>
                    <a:bodyPr/>
                    <a:lstStyle/>
                    <a:p>
                      <a:r>
                        <a:rPr lang="en-US" sz="1800" dirty="0">
                          <a:solidFill>
                            <a:schemeClr val="bg1"/>
                          </a:solidFill>
                        </a:rPr>
                        <a:t>Uninitialized Variables	</a:t>
                      </a:r>
                    </a:p>
                  </a:txBody>
                  <a:tcPr/>
                </a:tc>
                <a:tc>
                  <a:txBody>
                    <a:bodyPr/>
                    <a:lstStyle/>
                    <a:p>
                      <a:r>
                        <a:rPr lang="en-US" sz="1800" dirty="0" err="1">
                          <a:solidFill>
                            <a:schemeClr val="bg1"/>
                          </a:solidFill>
                        </a:rPr>
                        <a:t>Cppcheck</a:t>
                      </a:r>
                      <a:r>
                        <a:rPr lang="en-US" sz="1800" dirty="0">
                          <a:solidFill>
                            <a:schemeClr val="bg1"/>
                          </a:solidFill>
                        </a:rPr>
                        <a:t> 2.16	</a:t>
                      </a:r>
                    </a:p>
                  </a:txBody>
                  <a:tcPr/>
                </a:tc>
                <a:tc>
                  <a:txBody>
                    <a:bodyPr/>
                    <a:lstStyle/>
                    <a:p>
                      <a:r>
                        <a:rPr lang="en-US" sz="1800" dirty="0">
                          <a:solidFill>
                            <a:schemeClr val="bg1"/>
                          </a:solidFill>
                        </a:rPr>
                        <a:t>Tool flagged uninitialized use</a:t>
                      </a:r>
                    </a:p>
                  </a:txBody>
                  <a:tcPr/>
                </a:tc>
                <a:extLst>
                  <a:ext uri="{0D108BD9-81ED-4DB2-BD59-A6C34878D82A}">
                    <a16:rowId xmlns:a16="http://schemas.microsoft.com/office/drawing/2014/main" val="1124221643"/>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0D1C-1AD7-1C4B-EAA6-E747DE6CF80F}"/>
              </a:ext>
            </a:extLst>
          </p:cNvPr>
          <p:cNvSpPr>
            <a:spLocks noGrp="1"/>
          </p:cNvSpPr>
          <p:nvPr>
            <p:ph type="title"/>
          </p:nvPr>
        </p:nvSpPr>
        <p:spPr>
          <a:xfrm>
            <a:off x="152400" y="764373"/>
            <a:ext cx="11353800" cy="1293028"/>
          </a:xfrm>
        </p:spPr>
        <p:txBody>
          <a:bodyPr/>
          <a:lstStyle/>
          <a:p>
            <a:pPr algn="ctr"/>
            <a:r>
              <a:rPr lang="en-US" dirty="0"/>
              <a:t>Test 1 - Is the Array Index Within the Valid Range?</a:t>
            </a:r>
          </a:p>
        </p:txBody>
      </p:sp>
      <p:sp>
        <p:nvSpPr>
          <p:cNvPr id="3" name="Text Placeholder 2">
            <a:extLst>
              <a:ext uri="{FF2B5EF4-FFF2-40B4-BE49-F238E27FC236}">
                <a16:creationId xmlns:a16="http://schemas.microsoft.com/office/drawing/2014/main" id="{25443527-8989-1E48-D817-F287B26D002D}"/>
              </a:ext>
            </a:extLst>
          </p:cNvPr>
          <p:cNvSpPr>
            <a:spLocks noGrp="1"/>
          </p:cNvSpPr>
          <p:nvPr>
            <p:ph type="body" idx="1"/>
          </p:nvPr>
        </p:nvSpPr>
        <p:spPr/>
        <p:txBody>
          <a:bodyPr>
            <a:normAutofit/>
          </a:bodyPr>
          <a:lstStyle/>
          <a:p>
            <a:pPr>
              <a:buFontTx/>
              <a:buChar char="-"/>
            </a:pPr>
            <a:r>
              <a:rPr lang="en-US" dirty="0"/>
              <a:t>Vulnerability: Array Index Out of Bounds (STD-220).</a:t>
            </a:r>
          </a:p>
          <a:p>
            <a:pPr>
              <a:buFontTx/>
              <a:buChar char="-"/>
            </a:pPr>
            <a:r>
              <a:rPr lang="en-US" dirty="0"/>
              <a:t>Tool: </a:t>
            </a:r>
            <a:r>
              <a:rPr lang="en-US" dirty="0" err="1"/>
              <a:t>Cppcheck</a:t>
            </a:r>
            <a:r>
              <a:rPr lang="en-US" dirty="0"/>
              <a:t> v2.16.0 – Array bounds checking</a:t>
            </a:r>
          </a:p>
          <a:p>
            <a:pPr>
              <a:buFontTx/>
              <a:buChar char="-"/>
            </a:pPr>
            <a:r>
              <a:rPr lang="en-US" dirty="0"/>
              <a:t>Test Cases:</a:t>
            </a:r>
          </a:p>
          <a:p>
            <a:pPr lvl="1">
              <a:buFontTx/>
              <a:buChar char="-"/>
            </a:pPr>
            <a:r>
              <a:rPr lang="en-US" dirty="0"/>
              <a:t>Positive Case: Input 5 (valid index, 0–9). Result: Array is accessed without error</a:t>
            </a:r>
          </a:p>
          <a:p>
            <a:pPr lvl="1">
              <a:buFontTx/>
              <a:buChar char="-"/>
            </a:pPr>
            <a:r>
              <a:rPr lang="en-US" dirty="0"/>
              <a:t>Negative Case: Input 15 (out of range). Result: Fail - Error: </a:t>
            </a:r>
            <a:r>
              <a:rPr lang="en-US" dirty="0" err="1"/>
              <a:t>Cppcheck</a:t>
            </a:r>
            <a:r>
              <a:rPr lang="en-US" dirty="0"/>
              <a:t> flags the issue “Out-of-bounds array access.”</a:t>
            </a:r>
          </a:p>
          <a:p>
            <a:pPr marL="571500" lvl="1" indent="0">
              <a:buNone/>
            </a:pPr>
            <a:r>
              <a:rPr lang="en-US" dirty="0"/>
              <a:t>Output:</a:t>
            </a:r>
          </a:p>
          <a:p>
            <a:pPr lvl="1">
              <a:buFontTx/>
              <a:buChar char="-"/>
            </a:pPr>
            <a:r>
              <a:rPr lang="en-US" dirty="0"/>
              <a:t>Positive: Program works as expected.</a:t>
            </a:r>
          </a:p>
          <a:p>
            <a:pPr lvl="1">
              <a:buFontTx/>
              <a:buChar char="-"/>
            </a:pPr>
            <a:r>
              <a:rPr lang="en-US" dirty="0"/>
              <a:t>Negative: Tool identifies the invalid access during analysis.</a:t>
            </a:r>
          </a:p>
        </p:txBody>
      </p:sp>
    </p:spTree>
    <p:extLst>
      <p:ext uri="{BB962C8B-B14F-4D97-AF65-F5344CB8AC3E}">
        <p14:creationId xmlns:p14="http://schemas.microsoft.com/office/powerpoint/2010/main" val="2179519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1544</TotalTime>
  <Words>1455</Words>
  <Application>Microsoft Office PowerPoint</Application>
  <PresentationFormat>Widescreen</PresentationFormat>
  <Paragraphs>173</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Arial</vt:lpstr>
      <vt:lpstr>Vapor Trail</vt:lpstr>
      <vt:lpstr>Green Pace</vt:lpstr>
      <vt:lpstr>OVERVIEW: DEFENSE IN DEPTH</vt:lpstr>
      <vt:lpstr>THREATS MATRIX</vt:lpstr>
      <vt:lpstr>10 SECURITY PRINCIPLES</vt:lpstr>
      <vt:lpstr>CODING STANDARDS</vt:lpstr>
      <vt:lpstr>ENCRYPTION POLICIES</vt:lpstr>
      <vt:lpstr>TRIPLE-A POLICIES</vt:lpstr>
      <vt:lpstr>Unit Testing Summary</vt:lpstr>
      <vt:lpstr>Test 1 - Is the Array Index Within the Valid Range?</vt:lpstr>
      <vt:lpstr>Test 2 – Is Buffer Overflow Prevented?</vt:lpstr>
      <vt:lpstr>Test 3 - Can SQL Injection Be Prevented?</vt:lpstr>
      <vt:lpstr>Test 4 - Is Memory Leaked Under Load?</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Daruys S</cp:lastModifiedBy>
  <cp:revision>6</cp:revision>
  <dcterms:created xsi:type="dcterms:W3CDTF">2020-08-19T17:59:24Z</dcterms:created>
  <dcterms:modified xsi:type="dcterms:W3CDTF">2024-12-16T03:58:27Z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