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Young Serif"/>
      <p:regular r:id="rId13"/>
    </p:embeddedFont>
    <p:embeddedFont>
      <p:font typeface="Rubik"/>
      <p:regular r:id="rId14"/>
      <p:bold r:id="rId15"/>
      <p:italic r:id="rId16"/>
      <p:boldItalic r:id="rId17"/>
    </p:embeddedFont>
    <p:embeddedFont>
      <p:font typeface="Rubik SemiBol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SemiBold-italic.fntdata"/><Relationship Id="rId21" Type="http://schemas.openxmlformats.org/officeDocument/2006/relationships/font" Target="fonts/Rubik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YoungSerif-regular.fntdata"/><Relationship Id="rId12" Type="http://schemas.openxmlformats.org/officeDocument/2006/relationships/slide" Target="slides/slide6.xml"/><Relationship Id="rId15" Type="http://schemas.openxmlformats.org/officeDocument/2006/relationships/font" Target="fonts/Rubik-bold.fntdata"/><Relationship Id="rId14" Type="http://schemas.openxmlformats.org/officeDocument/2006/relationships/font" Target="fonts/Rubik-regular.fntdata"/><Relationship Id="rId17" Type="http://schemas.openxmlformats.org/officeDocument/2006/relationships/font" Target="fonts/Rubik-boldItalic.fntdata"/><Relationship Id="rId16" Type="http://schemas.openxmlformats.org/officeDocument/2006/relationships/font" Target="fonts/Rubik-italic.fntdata"/><Relationship Id="rId19" Type="http://schemas.openxmlformats.org/officeDocument/2006/relationships/font" Target="fonts/RubikSemiBold-bold.fntdata"/><Relationship Id="rId18" Type="http://schemas.openxmlformats.org/officeDocument/2006/relationships/font" Target="fonts/Rubik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f78cfe9e4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f78cfe9e4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f78cfe9e4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f78cfe9e4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1f78cfe9e4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1f78cfe9e4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f78cfe9e4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1f78cfe9e4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1f78cfe9e4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1f78cfe9e4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1f78cfe9e4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1f78cfe9e4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bg>
      <p:bgPr>
        <a:solidFill>
          <a:schemeClr val="dk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2369850" y="3221650"/>
            <a:ext cx="440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24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06" name="Google Shape;106;p25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1" name="Google Shape;121;p27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28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2" name="Google Shape;132;p28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4" name="Google Shape;134;p28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2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2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0" name="Google Shape;1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2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6" name="Google Shape;146;p3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3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3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3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3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3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5" name="Google Shape;155;p3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3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3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3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68" name="Google Shape;168;p3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 type="tx">
  <p:cSld name="TITLE_AND_BODY"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3"/>
          <p:cNvSpPr/>
          <p:nvPr>
            <p:ph idx="2" type="pic"/>
          </p:nvPr>
        </p:nvSpPr>
        <p:spPr>
          <a:xfrm>
            <a:off x="228600" y="1322475"/>
            <a:ext cx="8686800" cy="35925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3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5" name="Google Shape;175;p33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two columns" type="twoColTx">
  <p:cSld name="TITLE_AND_TWO_COLUMNS"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4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9" name="Google Shape;179;p34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0" name="Google Shape;180;p34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81" name="Google Shape;181;p34"/>
          <p:cNvSpPr/>
          <p:nvPr/>
        </p:nvSpPr>
        <p:spPr>
          <a:xfrm>
            <a:off x="227150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688450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3" name="Google Shape;183;p34"/>
          <p:cNvSpPr/>
          <p:nvPr/>
        </p:nvSpPr>
        <p:spPr>
          <a:xfrm>
            <a:off x="4685575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84" name="Google Shape;184;p34"/>
          <p:cNvSpPr txBox="1"/>
          <p:nvPr>
            <p:ph idx="2" type="body"/>
          </p:nvPr>
        </p:nvSpPr>
        <p:spPr>
          <a:xfrm>
            <a:off x="5146875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5" name="Google Shape;185;p34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body">
  <p:cSld name="CUSTOM"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8" name="Google Shape;188;p35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9" name="Google Shape;189;p35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90" name="Google Shape;190;p35"/>
          <p:cNvSpPr txBox="1"/>
          <p:nvPr>
            <p:ph idx="1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1" name="Google Shape;191;p35"/>
          <p:cNvSpPr/>
          <p:nvPr/>
        </p:nvSpPr>
        <p:spPr>
          <a:xfrm>
            <a:off x="228450" y="1762300"/>
            <a:ext cx="86868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2" name="Google Shape;192;p35"/>
          <p:cNvSpPr txBox="1"/>
          <p:nvPr>
            <p:ph idx="2" type="body"/>
          </p:nvPr>
        </p:nvSpPr>
        <p:spPr>
          <a:xfrm>
            <a:off x="456400" y="1983350"/>
            <a:ext cx="81138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3" name="Google Shape;193;p35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one column and image">
  <p:cSld name="CUSTOM_1"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6" name="Google Shape;196;p36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7" name="Google Shape;197;p36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98" name="Google Shape;198;p36"/>
          <p:cNvSpPr txBox="1"/>
          <p:nvPr>
            <p:ph idx="1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9" name="Google Shape;199;p36"/>
          <p:cNvSpPr/>
          <p:nvPr>
            <p:ph idx="2" type="pic"/>
          </p:nvPr>
        </p:nvSpPr>
        <p:spPr>
          <a:xfrm>
            <a:off x="4685900" y="1762300"/>
            <a:ext cx="4229400" cy="31524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6"/>
          <p:cNvSpPr/>
          <p:nvPr/>
        </p:nvSpPr>
        <p:spPr>
          <a:xfrm>
            <a:off x="228450" y="1762300"/>
            <a:ext cx="42294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1" name="Google Shape;201;p36"/>
          <p:cNvSpPr txBox="1"/>
          <p:nvPr>
            <p:ph idx="3" type="body"/>
          </p:nvPr>
        </p:nvSpPr>
        <p:spPr>
          <a:xfrm>
            <a:off x="456400" y="1983350"/>
            <a:ext cx="37803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2" name="Google Shape;202;p36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1">
  <p:cSld name="CUSTOM_2"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5" name="Google Shape;205;p37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6" name="Google Shape;206;p37"/>
          <p:cNvSpPr/>
          <p:nvPr/>
        </p:nvSpPr>
        <p:spPr>
          <a:xfrm>
            <a:off x="2286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07" name="Google Shape;207;p37"/>
          <p:cNvSpPr txBox="1"/>
          <p:nvPr>
            <p:ph idx="1" type="subTitle"/>
          </p:nvPr>
        </p:nvSpPr>
        <p:spPr>
          <a:xfrm>
            <a:off x="2286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8" name="Google Shape;208;p37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37"/>
          <p:cNvSpPr/>
          <p:nvPr/>
        </p:nvSpPr>
        <p:spPr>
          <a:xfrm>
            <a:off x="2286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0" name="Google Shape;210;p37"/>
          <p:cNvSpPr txBox="1"/>
          <p:nvPr>
            <p:ph idx="3" type="body"/>
          </p:nvPr>
        </p:nvSpPr>
        <p:spPr>
          <a:xfrm>
            <a:off x="2286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1" name="Google Shape;211;p37"/>
          <p:cNvSpPr/>
          <p:nvPr/>
        </p:nvSpPr>
        <p:spPr>
          <a:xfrm>
            <a:off x="318765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12" name="Google Shape;212;p37"/>
          <p:cNvSpPr/>
          <p:nvPr/>
        </p:nvSpPr>
        <p:spPr>
          <a:xfrm>
            <a:off x="614670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13" name="Google Shape;213;p37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2">
  <p:cSld name="CUSTOM_2_1"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6" name="Google Shape;216;p38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7" name="Google Shape;217;p38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38"/>
          <p:cNvSpPr/>
          <p:nvPr/>
        </p:nvSpPr>
        <p:spPr>
          <a:xfrm>
            <a:off x="614670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19" name="Google Shape;219;p38"/>
          <p:cNvSpPr/>
          <p:nvPr/>
        </p:nvSpPr>
        <p:spPr>
          <a:xfrm>
            <a:off x="228600" y="1322476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20" name="Google Shape;220;p38"/>
          <p:cNvSpPr/>
          <p:nvPr/>
        </p:nvSpPr>
        <p:spPr>
          <a:xfrm>
            <a:off x="318765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21" name="Google Shape;221;p38"/>
          <p:cNvSpPr txBox="1"/>
          <p:nvPr>
            <p:ph idx="1" type="subTitle"/>
          </p:nvPr>
        </p:nvSpPr>
        <p:spPr>
          <a:xfrm>
            <a:off x="318765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2" name="Google Shape;222;p38"/>
          <p:cNvSpPr/>
          <p:nvPr/>
        </p:nvSpPr>
        <p:spPr>
          <a:xfrm>
            <a:off x="318765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3" name="Google Shape;223;p38"/>
          <p:cNvSpPr txBox="1"/>
          <p:nvPr>
            <p:ph idx="3" type="body"/>
          </p:nvPr>
        </p:nvSpPr>
        <p:spPr>
          <a:xfrm>
            <a:off x="318765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4" name="Google Shape;224;p38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3">
  <p:cSld name="CUSTOM_2_1_1"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7" name="Google Shape;227;p39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8" name="Google Shape;228;p39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39"/>
          <p:cNvSpPr/>
          <p:nvPr/>
        </p:nvSpPr>
        <p:spPr>
          <a:xfrm>
            <a:off x="228600" y="1322476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30" name="Google Shape;230;p39"/>
          <p:cNvSpPr/>
          <p:nvPr/>
        </p:nvSpPr>
        <p:spPr>
          <a:xfrm>
            <a:off x="318765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31" name="Google Shape;231;p39"/>
          <p:cNvSpPr/>
          <p:nvPr/>
        </p:nvSpPr>
        <p:spPr>
          <a:xfrm>
            <a:off x="61467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32" name="Google Shape;232;p39"/>
          <p:cNvSpPr txBox="1"/>
          <p:nvPr>
            <p:ph idx="1" type="subTitle"/>
          </p:nvPr>
        </p:nvSpPr>
        <p:spPr>
          <a:xfrm>
            <a:off x="61467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3" name="Google Shape;233;p39"/>
          <p:cNvSpPr/>
          <p:nvPr/>
        </p:nvSpPr>
        <p:spPr>
          <a:xfrm>
            <a:off x="61467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4" name="Google Shape;234;p39"/>
          <p:cNvSpPr txBox="1"/>
          <p:nvPr>
            <p:ph idx="3" type="body"/>
          </p:nvPr>
        </p:nvSpPr>
        <p:spPr>
          <a:xfrm>
            <a:off x="61467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5" name="Google Shape;235;p39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4">
  <p:cSld name="CUSTOM_2_1_1_1"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8" name="Google Shape;238;p40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9" name="Google Shape;239;p40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40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40"/>
          <p:cNvSpPr/>
          <p:nvPr/>
        </p:nvSpPr>
        <p:spPr>
          <a:xfrm>
            <a:off x="2286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42" name="Google Shape;242;p40"/>
          <p:cNvSpPr txBox="1"/>
          <p:nvPr>
            <p:ph idx="1" type="subTitle"/>
          </p:nvPr>
        </p:nvSpPr>
        <p:spPr>
          <a:xfrm>
            <a:off x="2286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3" name="Google Shape;243;p40"/>
          <p:cNvSpPr/>
          <p:nvPr/>
        </p:nvSpPr>
        <p:spPr>
          <a:xfrm>
            <a:off x="2286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4" name="Google Shape;244;p40"/>
          <p:cNvSpPr txBox="1"/>
          <p:nvPr>
            <p:ph idx="3" type="body"/>
          </p:nvPr>
        </p:nvSpPr>
        <p:spPr>
          <a:xfrm>
            <a:off x="2286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5" name="Google Shape;245;p40"/>
          <p:cNvSpPr/>
          <p:nvPr/>
        </p:nvSpPr>
        <p:spPr>
          <a:xfrm>
            <a:off x="318765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46" name="Google Shape;246;p40"/>
          <p:cNvSpPr txBox="1"/>
          <p:nvPr>
            <p:ph idx="4" type="subTitle"/>
          </p:nvPr>
        </p:nvSpPr>
        <p:spPr>
          <a:xfrm>
            <a:off x="318765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7" name="Google Shape;247;p40"/>
          <p:cNvSpPr/>
          <p:nvPr/>
        </p:nvSpPr>
        <p:spPr>
          <a:xfrm>
            <a:off x="318765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8" name="Google Shape;248;p40"/>
          <p:cNvSpPr txBox="1"/>
          <p:nvPr>
            <p:ph idx="5" type="body"/>
          </p:nvPr>
        </p:nvSpPr>
        <p:spPr>
          <a:xfrm>
            <a:off x="318765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9" name="Google Shape;249;p40"/>
          <p:cNvSpPr/>
          <p:nvPr/>
        </p:nvSpPr>
        <p:spPr>
          <a:xfrm>
            <a:off x="61467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50" name="Google Shape;250;p40"/>
          <p:cNvSpPr txBox="1"/>
          <p:nvPr>
            <p:ph idx="6" type="subTitle"/>
          </p:nvPr>
        </p:nvSpPr>
        <p:spPr>
          <a:xfrm>
            <a:off x="61467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1" name="Google Shape;251;p40"/>
          <p:cNvSpPr/>
          <p:nvPr/>
        </p:nvSpPr>
        <p:spPr>
          <a:xfrm>
            <a:off x="61467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2" name="Google Shape;252;p40"/>
          <p:cNvSpPr txBox="1"/>
          <p:nvPr>
            <p:ph idx="7" type="body"/>
          </p:nvPr>
        </p:nvSpPr>
        <p:spPr>
          <a:xfrm>
            <a:off x="61467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CUSTOM_3">
    <p:bg>
      <p:bgPr>
        <a:solidFill>
          <a:schemeClr val="dk2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55" name="Google Shape;255;p41"/>
          <p:cNvSpPr txBox="1"/>
          <p:nvPr>
            <p:ph type="title"/>
          </p:nvPr>
        </p:nvSpPr>
        <p:spPr>
          <a:xfrm>
            <a:off x="1248900" y="17773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6" name="Google Shape;256;p41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4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814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4325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4325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4325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4325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4325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4325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orkunaktas/nba-players-stats-232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263" name="Google Shape;263;p43"/>
          <p:cNvSpPr txBox="1"/>
          <p:nvPr>
            <p:ph idx="1" type="subTitle"/>
          </p:nvPr>
        </p:nvSpPr>
        <p:spPr>
          <a:xfrm>
            <a:off x="2369850" y="3221650"/>
            <a:ext cx="440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Stewart Merritt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69" name="Google Shape;269;p44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635500" y="2571750"/>
            <a:ext cx="33099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200"/>
              <a:t>The primary goal of this analysis was to explore various NBA player and team statistics to understand performance trends.</a:t>
            </a:r>
            <a:endParaRPr sz="12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1" name="Google Shape;271;p44"/>
          <p:cNvSpPr txBox="1"/>
          <p:nvPr>
            <p:ph idx="2" type="body"/>
          </p:nvPr>
        </p:nvSpPr>
        <p:spPr>
          <a:xfrm>
            <a:off x="5162500" y="2571750"/>
            <a:ext cx="33099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analysis aims to provide valuable insights to teams, coaches, players, and sports analysts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77" name="Google Shape;277;p45"/>
          <p:cNvSpPr txBox="1"/>
          <p:nvPr>
            <p:ph idx="1" type="body"/>
          </p:nvPr>
        </p:nvSpPr>
        <p:spPr>
          <a:xfrm>
            <a:off x="688450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CSV file from Kaggle.com which had all stats for every player in the NBA</a:t>
            </a:r>
            <a:endParaRPr/>
          </a:p>
        </p:txBody>
      </p:sp>
      <p:sp>
        <p:nvSpPr>
          <p:cNvPr id="278" name="Google Shape;278;p45"/>
          <p:cNvSpPr txBox="1"/>
          <p:nvPr>
            <p:ph idx="2" type="body"/>
          </p:nvPr>
        </p:nvSpPr>
        <p:spPr>
          <a:xfrm>
            <a:off x="5146875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completed the project in Python using Jupyter Notebook.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used the Pandas Library and Matplotlib to </a:t>
            </a:r>
            <a:r>
              <a:rPr lang="en"/>
              <a:t>complete</a:t>
            </a:r>
            <a:r>
              <a:rPr lang="en"/>
              <a:t> the project</a:t>
            </a:r>
            <a:endParaRPr/>
          </a:p>
        </p:txBody>
      </p:sp>
      <p:sp>
        <p:nvSpPr>
          <p:cNvPr id="279" name="Google Shape;279;p45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https://www.kaggle.com/datasets/orkunaktas/nba-players-stats-2324</a:t>
            </a:r>
            <a:endParaRPr sz="1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285" name="Google Shape;285;p46"/>
          <p:cNvSpPr txBox="1"/>
          <p:nvPr>
            <p:ph idx="1" type="body"/>
          </p:nvPr>
        </p:nvSpPr>
        <p:spPr>
          <a:xfrm>
            <a:off x="688450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observed how teams differ in their free throw attempts, indicating team strategy and offensive style.</a:t>
            </a:r>
            <a:endParaRPr/>
          </a:p>
        </p:txBody>
      </p:sp>
      <p:sp>
        <p:nvSpPr>
          <p:cNvPr id="286" name="Google Shape;286;p46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throw attempts per game</a:t>
            </a:r>
            <a:endParaRPr/>
          </a:p>
        </p:txBody>
      </p:sp>
      <p:pic>
        <p:nvPicPr>
          <p:cNvPr id="287" name="Google Shape;2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021" y="2146900"/>
            <a:ext cx="3840905" cy="23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688450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>
                <a:latin typeface="Young Serif"/>
                <a:ea typeface="Young Serif"/>
                <a:cs typeface="Young Serif"/>
                <a:sym typeface="Young Serif"/>
              </a:rPr>
              <a:t>How does an </a:t>
            </a:r>
            <a:r>
              <a:rPr b="0" lang="en">
                <a:latin typeface="Young Serif"/>
                <a:ea typeface="Young Serif"/>
                <a:cs typeface="Young Serif"/>
                <a:sym typeface="Young Serif"/>
              </a:rPr>
              <a:t>individual's</a:t>
            </a:r>
            <a:r>
              <a:rPr b="0" lang="en">
                <a:latin typeface="Young Serif"/>
                <a:ea typeface="Young Serif"/>
                <a:cs typeface="Young Serif"/>
                <a:sym typeface="Young Serif"/>
              </a:rPr>
              <a:t> performance affect the </a:t>
            </a:r>
            <a:r>
              <a:rPr b="0" lang="en">
                <a:latin typeface="Young Serif"/>
                <a:ea typeface="Young Serif"/>
                <a:cs typeface="Young Serif"/>
                <a:sym typeface="Young Serif"/>
              </a:rPr>
              <a:t>team's</a:t>
            </a:r>
            <a:r>
              <a:rPr b="0" lang="en">
                <a:latin typeface="Young Serif"/>
                <a:ea typeface="Young Serif"/>
                <a:cs typeface="Young Serif"/>
                <a:sym typeface="Young Serif"/>
              </a:rPr>
              <a:t> ability to win?</a:t>
            </a:r>
            <a:endParaRPr/>
          </a:p>
        </p:txBody>
      </p:sp>
      <p:sp>
        <p:nvSpPr>
          <p:cNvPr id="294" name="Google Shape;294;p47"/>
          <p:cNvSpPr txBox="1"/>
          <p:nvPr>
            <p:ph idx="2" type="body"/>
          </p:nvPr>
        </p:nvSpPr>
        <p:spPr>
          <a:xfrm>
            <a:off x="5146875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More information like </a:t>
            </a:r>
            <a:r>
              <a:rPr lang="en"/>
              <a:t>injury</a:t>
            </a:r>
            <a:r>
              <a:rPr lang="en"/>
              <a:t> history and how an injury might affect certain players career </a:t>
            </a:r>
            <a:r>
              <a:rPr lang="en"/>
              <a:t>trajectory</a:t>
            </a:r>
            <a:endParaRPr/>
          </a:p>
        </p:txBody>
      </p:sp>
      <p:sp>
        <p:nvSpPr>
          <p:cNvPr id="295" name="Google Shape;295;p47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Questions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