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6"/>
  </p:notesMasterIdLst>
  <p:sldIdLst>
    <p:sldId id="336" r:id="rId6"/>
    <p:sldId id="338" r:id="rId7"/>
    <p:sldId id="319" r:id="rId8"/>
    <p:sldId id="320" r:id="rId9"/>
    <p:sldId id="321" r:id="rId10"/>
    <p:sldId id="322" r:id="rId11"/>
    <p:sldId id="342" r:id="rId12"/>
    <p:sldId id="343" r:id="rId13"/>
    <p:sldId id="344" r:id="rId14"/>
    <p:sldId id="345" r:id="rId15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893" autoAdjust="0"/>
  </p:normalViewPr>
  <p:slideViewPr>
    <p:cSldViewPr>
      <p:cViewPr varScale="1">
        <p:scale>
          <a:sx n="71" d="100"/>
          <a:sy n="71" d="100"/>
        </p:scale>
        <p:origin x="178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0F950-689C-4CAC-A879-A0B5A31AD8F4}" type="datetimeFigureOut">
              <a:rPr lang="da-DK" smtClean="0"/>
              <a:t>15-09-2018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AA0A3-BD1B-4B1A-AA1E-EDAF6BDBF15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6313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31-01-2015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Database Intro - Relational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604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31-01-2015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Database Intro - Relational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901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31-01-2015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Database Intro - Relational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585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31-01-2015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Database Intro - Relational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711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31-01-2015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Database Intro - Relational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705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31-01-2015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Database Intro - Relational model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248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31-01-2015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Database Intro - Relational model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243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31-01-2015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Database Intro - Relational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792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31-01-2015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Database Intro - Relational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792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31-01-2015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Database Intro - Relational model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778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31-01-2015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Database Intro - Relational model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973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31-01-2015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Database Intro - Relational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8F30E-62CE-4DF4-A5BC-71A090DA54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0831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ADO.NET</a:t>
            </a:r>
            <a:r>
              <a:rPr lang="en-GB" sz="2400" dirty="0">
                <a:solidFill>
                  <a:srgbClr val="0070C0"/>
                </a:solidFill>
              </a:rPr>
              <a:t> – overall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424936" cy="477464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da-DK" sz="2800" dirty="0"/>
          </a:p>
          <a:p>
            <a:pPr marL="457200" lvl="1" indent="0">
              <a:buNone/>
              <a:defRPr/>
            </a:pPr>
            <a:br>
              <a:rPr lang="da-DK" sz="3600" b="1" dirty="0">
                <a:solidFill>
                  <a:srgbClr val="00B050"/>
                </a:solidFill>
              </a:rPr>
            </a:br>
            <a:endParaRPr lang="da-DK" sz="3600" b="1" dirty="0">
              <a:solidFill>
                <a:srgbClr val="00B050"/>
              </a:solidFill>
            </a:endParaRPr>
          </a:p>
          <a:p>
            <a:pPr marL="457200" lvl="1" indent="0">
              <a:buNone/>
              <a:defRPr/>
            </a:pPr>
            <a:r>
              <a:rPr lang="da-DK" sz="4800" dirty="0"/>
              <a:t>y</a:t>
            </a:r>
          </a:p>
          <a:p>
            <a:pPr marL="1828800" lvl="4" indent="0">
              <a:buNone/>
              <a:defRPr/>
            </a:pPr>
            <a:endParaRPr lang="da-DK" sz="600" dirty="0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081B3919-48F7-4BB5-A785-6F1163EE66E3}" type="slidenum">
              <a:rPr lang="en-GB" smtClean="0">
                <a:solidFill>
                  <a:srgbClr val="776F65"/>
                </a:solidFill>
              </a:rPr>
              <a:pPr algn="r"/>
              <a:t>1</a:t>
            </a:fld>
            <a:endParaRPr lang="en-GB" dirty="0">
              <a:solidFill>
                <a:srgbClr val="776F65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ABD4F05C-EB39-45B6-BB65-CBCE8816BBC9}"/>
              </a:ext>
            </a:extLst>
          </p:cNvPr>
          <p:cNvSpPr/>
          <p:nvPr/>
        </p:nvSpPr>
        <p:spPr>
          <a:xfrm>
            <a:off x="5445319" y="1185798"/>
            <a:ext cx="324148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 err="1"/>
              <a:t>Accessing</a:t>
            </a:r>
            <a:r>
              <a:rPr lang="da-DK" dirty="0"/>
              <a:t> a </a:t>
            </a:r>
            <a:r>
              <a:rPr lang="da-DK" dirty="0" err="1"/>
              <a:t>relational</a:t>
            </a:r>
            <a:r>
              <a:rPr lang="da-DK" dirty="0"/>
              <a:t> database (RDBMS) </a:t>
            </a:r>
            <a:r>
              <a:rPr lang="da-DK" dirty="0" err="1"/>
              <a:t>using</a:t>
            </a:r>
            <a:r>
              <a:rPr lang="da-DK" dirty="0"/>
              <a:t> ADO.NET.</a:t>
            </a:r>
          </a:p>
          <a:p>
            <a:endParaRPr lang="da-DK" dirty="0"/>
          </a:p>
          <a:p>
            <a:r>
              <a:rPr lang="da-DK" i="1" dirty="0"/>
              <a:t>4 </a:t>
            </a:r>
            <a:r>
              <a:rPr lang="da-DK" i="1" dirty="0" err="1"/>
              <a:t>distrinct</a:t>
            </a:r>
            <a:r>
              <a:rPr lang="da-DK" i="1" dirty="0"/>
              <a:t> </a:t>
            </a:r>
            <a:r>
              <a:rPr lang="da-DK" i="1" dirty="0" err="1"/>
              <a:t>apporaches</a:t>
            </a:r>
            <a:r>
              <a:rPr lang="da-DK" i="1" dirty="0"/>
              <a:t>.</a:t>
            </a:r>
          </a:p>
          <a:p>
            <a:endParaRPr lang="da-DK" dirty="0"/>
          </a:p>
          <a:p>
            <a:r>
              <a:rPr lang="da-DK" dirty="0"/>
              <a:t>Low integration.</a:t>
            </a:r>
          </a:p>
          <a:p>
            <a:r>
              <a:rPr lang="da-DK" dirty="0"/>
              <a:t>Client software has no </a:t>
            </a:r>
            <a:r>
              <a:rPr lang="da-DK" dirty="0" err="1"/>
              <a:t>knowledge</a:t>
            </a:r>
            <a:r>
              <a:rPr lang="da-DK" dirty="0"/>
              <a:t> of </a:t>
            </a:r>
            <a:r>
              <a:rPr lang="da-DK" dirty="0" err="1"/>
              <a:t>tables</a:t>
            </a:r>
            <a:r>
              <a:rPr lang="da-DK" dirty="0"/>
              <a:t>, </a:t>
            </a:r>
            <a:r>
              <a:rPr lang="da-DK" dirty="0" err="1"/>
              <a:t>attributes</a:t>
            </a:r>
            <a:r>
              <a:rPr lang="da-DK" dirty="0"/>
              <a:t> and types.</a:t>
            </a:r>
          </a:p>
          <a:p>
            <a:endParaRPr lang="da-DK" dirty="0"/>
          </a:p>
          <a:p>
            <a:r>
              <a:rPr lang="da-DK" dirty="0"/>
              <a:t>Model </a:t>
            </a:r>
            <a:r>
              <a:rPr lang="da-DK" dirty="0" err="1"/>
              <a:t>based</a:t>
            </a:r>
            <a:r>
              <a:rPr lang="da-DK" dirty="0"/>
              <a:t> / </a:t>
            </a:r>
            <a:r>
              <a:rPr lang="da-DK" dirty="0" err="1"/>
              <a:t>strongly</a:t>
            </a:r>
            <a:r>
              <a:rPr lang="da-DK" dirty="0"/>
              <a:t> </a:t>
            </a:r>
            <a:r>
              <a:rPr lang="da-DK" dirty="0" err="1"/>
              <a:t>typed</a:t>
            </a:r>
            <a:r>
              <a:rPr lang="da-DK" dirty="0"/>
              <a:t>.</a:t>
            </a:r>
          </a:p>
          <a:p>
            <a:r>
              <a:rPr lang="da-DK" dirty="0"/>
              <a:t>A model of the </a:t>
            </a:r>
            <a:r>
              <a:rPr lang="da-DK" dirty="0" err="1"/>
              <a:t>db</a:t>
            </a:r>
            <a:r>
              <a:rPr lang="da-DK" dirty="0"/>
              <a:t> </a:t>
            </a:r>
            <a:r>
              <a:rPr lang="da-DK" dirty="0" err="1"/>
              <a:t>tables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created</a:t>
            </a:r>
            <a:r>
              <a:rPr lang="da-DK" dirty="0"/>
              <a:t>, and </a:t>
            </a:r>
            <a:r>
              <a:rPr lang="da-DK" dirty="0" err="1"/>
              <a:t>client</a:t>
            </a:r>
            <a:r>
              <a:rPr lang="da-DK" dirty="0"/>
              <a:t> software </a:t>
            </a:r>
            <a:r>
              <a:rPr lang="da-DK" dirty="0" err="1"/>
              <a:t>knows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model </a:t>
            </a:r>
            <a:r>
              <a:rPr lang="da-DK" dirty="0" err="1"/>
              <a:t>that</a:t>
            </a:r>
            <a:r>
              <a:rPr lang="da-DK" dirty="0"/>
              <a:t> is </a:t>
            </a:r>
            <a:r>
              <a:rPr lang="da-DK" dirty="0" err="1"/>
              <a:t>knows</a:t>
            </a:r>
            <a:r>
              <a:rPr lang="da-DK" dirty="0"/>
              <a:t> the </a:t>
            </a:r>
            <a:r>
              <a:rPr lang="da-DK" dirty="0" err="1"/>
              <a:t>tables</a:t>
            </a:r>
            <a:r>
              <a:rPr lang="da-DK" dirty="0"/>
              <a:t>, </a:t>
            </a:r>
            <a:r>
              <a:rPr lang="da-DK" dirty="0" err="1"/>
              <a:t>attributes</a:t>
            </a:r>
            <a:r>
              <a:rPr lang="da-DK" dirty="0"/>
              <a:t> and </a:t>
            </a:r>
            <a:r>
              <a:rPr lang="da-DK" dirty="0" err="1"/>
              <a:t>ther</a:t>
            </a:r>
            <a:r>
              <a:rPr lang="da-DK" dirty="0"/>
              <a:t> types.</a:t>
            </a: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7F13D520-5E4A-42CB-9FA8-C149348CA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79" y="1049761"/>
            <a:ext cx="4916816" cy="577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41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ADO.NET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48" y="979037"/>
            <a:ext cx="8136904" cy="5134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b="1" dirty="0" err="1">
                <a:solidFill>
                  <a:srgbClr val="00B050"/>
                </a:solidFill>
              </a:rPr>
              <a:t>System.Data.SqlClient</a:t>
            </a:r>
            <a:r>
              <a:rPr lang="en-US" sz="3300" b="1" dirty="0">
                <a:solidFill>
                  <a:srgbClr val="00B050"/>
                </a:solidFill>
              </a:rPr>
              <a:t> – some options</a:t>
            </a:r>
          </a:p>
          <a:p>
            <a:pPr marL="457200" lvl="1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CRUD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Get results back from query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Parameterized query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Stored Procedure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Exception handling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Close resources by finally or using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B050"/>
                </a:solidFill>
              </a:rPr>
              <a:t>ConnectionString</a:t>
            </a:r>
            <a:br>
              <a:rPr lang="en-US" b="1" dirty="0">
                <a:solidFill>
                  <a:srgbClr val="00B050"/>
                </a:solidFill>
              </a:rPr>
            </a:br>
            <a:br>
              <a:rPr lang="en-US" sz="2000" b="1" dirty="0">
                <a:solidFill>
                  <a:srgbClr val="00B050"/>
                </a:solidFill>
              </a:rPr>
            </a:br>
            <a:endParaRPr lang="da-DK" b="1" dirty="0">
              <a:solidFill>
                <a:srgbClr val="00B050"/>
              </a:solidFill>
            </a:endParaRPr>
          </a:p>
          <a:p>
            <a:pPr marL="457200" lvl="1" indent="0">
              <a:buNone/>
              <a:defRPr/>
            </a:pPr>
            <a:endParaRPr lang="da-DK" sz="4800" dirty="0"/>
          </a:p>
          <a:p>
            <a:pPr marL="1828800" lvl="4" indent="0">
              <a:buNone/>
              <a:defRPr/>
            </a:pPr>
            <a:endParaRPr lang="da-DK" sz="600" dirty="0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081B3919-48F7-4BB5-A785-6F1163EE66E3}" type="slidenum">
              <a:rPr lang="en-GB" smtClean="0">
                <a:solidFill>
                  <a:srgbClr val="776F65"/>
                </a:solidFill>
              </a:rPr>
              <a:pPr algn="r"/>
              <a:t>10</a:t>
            </a:fld>
            <a:endParaRPr lang="en-GB" dirty="0">
              <a:solidFill>
                <a:srgbClr val="776F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629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ADO.NET</a:t>
            </a:r>
            <a:r>
              <a:rPr lang="en-GB" sz="2400" dirty="0">
                <a:solidFill>
                  <a:srgbClr val="0070C0"/>
                </a:solidFill>
              </a:rPr>
              <a:t> – connected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081B3919-48F7-4BB5-A785-6F1163EE66E3}" type="slidenum">
              <a:rPr lang="en-GB" smtClean="0">
                <a:solidFill>
                  <a:srgbClr val="776F65"/>
                </a:solidFill>
              </a:rPr>
              <a:pPr algn="r"/>
              <a:t>2</a:t>
            </a:fld>
            <a:endParaRPr lang="en-GB" dirty="0">
              <a:solidFill>
                <a:srgbClr val="776F65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ABD4F05C-EB39-45B6-BB65-CBCE8816BBC9}"/>
              </a:ext>
            </a:extLst>
          </p:cNvPr>
          <p:cNvSpPr/>
          <p:nvPr/>
        </p:nvSpPr>
        <p:spPr>
          <a:xfrm>
            <a:off x="539553" y="1185798"/>
            <a:ext cx="81472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400" dirty="0" err="1"/>
              <a:t>When</a:t>
            </a:r>
            <a:r>
              <a:rPr lang="da-DK" sz="2400" dirty="0"/>
              <a:t> </a:t>
            </a: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use</a:t>
            </a:r>
            <a:r>
              <a:rPr lang="da-DK" sz="2400" dirty="0"/>
              <a:t> the </a:t>
            </a:r>
            <a:r>
              <a:rPr lang="da-DK" sz="2400" dirty="0" err="1"/>
              <a:t>connected</a:t>
            </a:r>
            <a:r>
              <a:rPr lang="da-DK" sz="2400" dirty="0"/>
              <a:t> </a:t>
            </a:r>
            <a:r>
              <a:rPr lang="da-DK" sz="2400" dirty="0" err="1"/>
              <a:t>layer</a:t>
            </a:r>
            <a:r>
              <a:rPr lang="da-DK" sz="2400" dirty="0"/>
              <a:t> .. </a:t>
            </a:r>
            <a:r>
              <a:rPr lang="da-DK" sz="2400" dirty="0" err="1"/>
              <a:t>Your</a:t>
            </a:r>
            <a:r>
              <a:rPr lang="da-DK" sz="2400" dirty="0"/>
              <a:t> </a:t>
            </a:r>
            <a:r>
              <a:rPr lang="da-DK" sz="2400" dirty="0" err="1"/>
              <a:t>code</a:t>
            </a:r>
            <a:r>
              <a:rPr lang="da-DK" sz="2400" dirty="0"/>
              <a:t> base </a:t>
            </a:r>
            <a:r>
              <a:rPr lang="da-DK" sz="2400" b="1" dirty="0" err="1"/>
              <a:t>explicitly</a:t>
            </a:r>
            <a:r>
              <a:rPr lang="da-DK" sz="2400" dirty="0"/>
              <a:t> </a:t>
            </a:r>
            <a:r>
              <a:rPr lang="da-DK" sz="2400" b="1" dirty="0" err="1"/>
              <a:t>connects</a:t>
            </a:r>
            <a:r>
              <a:rPr lang="da-DK" sz="2400" dirty="0"/>
              <a:t> to and </a:t>
            </a:r>
            <a:r>
              <a:rPr lang="da-DK" sz="2400" b="1" dirty="0" err="1"/>
              <a:t>disconnects</a:t>
            </a:r>
            <a:r>
              <a:rPr lang="da-DK" sz="2400" dirty="0"/>
              <a:t> from the </a:t>
            </a:r>
            <a:r>
              <a:rPr lang="da-DK" sz="2400" dirty="0" err="1"/>
              <a:t>underlying</a:t>
            </a:r>
            <a:r>
              <a:rPr lang="da-DK" sz="2400" dirty="0"/>
              <a:t> data store. </a:t>
            </a:r>
            <a:r>
              <a:rPr lang="da-DK" sz="2400" dirty="0" err="1"/>
              <a:t>When</a:t>
            </a:r>
            <a:r>
              <a:rPr lang="da-DK" sz="2400" dirty="0"/>
              <a:t> </a:t>
            </a: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use</a:t>
            </a:r>
            <a:r>
              <a:rPr lang="da-DK" sz="2400" dirty="0"/>
              <a:t> ADO.NET in </a:t>
            </a:r>
            <a:r>
              <a:rPr lang="da-DK" sz="2400" dirty="0" err="1"/>
              <a:t>this</a:t>
            </a:r>
            <a:r>
              <a:rPr lang="da-DK" sz="2400" dirty="0"/>
              <a:t> </a:t>
            </a:r>
            <a:r>
              <a:rPr lang="da-DK" sz="2400" dirty="0" err="1"/>
              <a:t>manner</a:t>
            </a:r>
            <a:r>
              <a:rPr lang="da-DK" sz="2400" dirty="0"/>
              <a:t>, </a:t>
            </a: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typically</a:t>
            </a:r>
            <a:r>
              <a:rPr lang="da-DK" sz="2400" dirty="0"/>
              <a:t> with the data store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b="1" dirty="0" err="1"/>
              <a:t>connection</a:t>
            </a:r>
            <a:r>
              <a:rPr lang="da-DK" sz="2400" dirty="0"/>
              <a:t> </a:t>
            </a:r>
            <a:r>
              <a:rPr lang="da-DK" sz="2400" dirty="0" err="1"/>
              <a:t>objects</a:t>
            </a:r>
            <a:r>
              <a:rPr lang="da-DK" sz="2400" dirty="0"/>
              <a:t>, </a:t>
            </a:r>
            <a:r>
              <a:rPr lang="da-DK" sz="2400" b="1" dirty="0" err="1"/>
              <a:t>command</a:t>
            </a:r>
            <a:r>
              <a:rPr lang="da-DK" sz="2400" dirty="0"/>
              <a:t> </a:t>
            </a:r>
            <a:r>
              <a:rPr lang="da-DK" sz="2400" dirty="0" err="1"/>
              <a:t>objects</a:t>
            </a:r>
            <a:r>
              <a:rPr lang="da-DK" sz="2400" dirty="0"/>
              <a:t> and </a:t>
            </a:r>
            <a:r>
              <a:rPr lang="da-DK" sz="2400" b="1" dirty="0"/>
              <a:t>data </a:t>
            </a:r>
            <a:r>
              <a:rPr lang="da-DK" sz="2400" b="1" dirty="0" err="1"/>
              <a:t>reader</a:t>
            </a:r>
            <a:r>
              <a:rPr lang="da-DK" sz="2400" dirty="0"/>
              <a:t> </a:t>
            </a:r>
            <a:r>
              <a:rPr lang="da-DK" sz="2400" dirty="0" err="1"/>
              <a:t>objects</a:t>
            </a:r>
            <a:r>
              <a:rPr lang="da-DK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200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ADO.NET</a:t>
            </a:r>
            <a:r>
              <a:rPr lang="en-GB" sz="2400" dirty="0">
                <a:solidFill>
                  <a:srgbClr val="0070C0"/>
                </a:solidFill>
              </a:rPr>
              <a:t> – connected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424936" cy="47746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300" b="1" dirty="0">
                <a:solidFill>
                  <a:srgbClr val="00B050"/>
                </a:solidFill>
              </a:rPr>
              <a:t>    ADO.NET tasks</a:t>
            </a:r>
          </a:p>
          <a:p>
            <a:pPr lvl="1"/>
            <a:r>
              <a:rPr lang="en-US" dirty="0"/>
              <a:t>Connect to a database using .NET Framework 4.5 data providers</a:t>
            </a:r>
          </a:p>
          <a:p>
            <a:pPr lvl="1"/>
            <a:r>
              <a:rPr lang="en-US" dirty="0"/>
              <a:t>Execute commands </a:t>
            </a:r>
          </a:p>
          <a:p>
            <a:pPr lvl="1"/>
            <a:r>
              <a:rPr lang="en-US" dirty="0"/>
              <a:t>Retrieve results</a:t>
            </a:r>
          </a:p>
          <a:p>
            <a:pPr lvl="1"/>
            <a:endParaRPr lang="en-US" sz="2800" dirty="0"/>
          </a:p>
          <a:p>
            <a:pPr marL="0" indent="0">
              <a:buNone/>
            </a:pPr>
            <a:r>
              <a:rPr lang="en-US" b="1" i="1" dirty="0"/>
              <a:t>    </a:t>
            </a:r>
            <a:r>
              <a:rPr lang="en-US" sz="3300" b="1" dirty="0">
                <a:solidFill>
                  <a:srgbClr val="00B050"/>
                </a:solidFill>
              </a:rPr>
              <a:t>ADO.NET Data Sources</a:t>
            </a:r>
          </a:p>
          <a:p>
            <a:pPr lvl="1"/>
            <a:r>
              <a:rPr lang="en-US" dirty="0"/>
              <a:t>Access relational databases</a:t>
            </a:r>
          </a:p>
          <a:p>
            <a:pPr lvl="1"/>
            <a:r>
              <a:rPr lang="en-US" dirty="0"/>
              <a:t>Access resources using drivers</a:t>
            </a:r>
            <a:endParaRPr lang="da-DK" sz="2800" dirty="0"/>
          </a:p>
          <a:p>
            <a:pPr marL="457200" lvl="1" indent="0">
              <a:buNone/>
              <a:defRPr/>
            </a:pPr>
            <a:br>
              <a:rPr lang="da-DK" sz="3600" b="1" dirty="0">
                <a:solidFill>
                  <a:srgbClr val="00B050"/>
                </a:solidFill>
              </a:rPr>
            </a:br>
            <a:endParaRPr lang="da-DK" sz="3600" b="1" dirty="0">
              <a:solidFill>
                <a:srgbClr val="00B050"/>
              </a:solidFill>
            </a:endParaRPr>
          </a:p>
          <a:p>
            <a:pPr marL="457200" lvl="1" indent="0">
              <a:buNone/>
              <a:defRPr/>
            </a:pPr>
            <a:endParaRPr lang="da-DK" sz="4800" dirty="0"/>
          </a:p>
          <a:p>
            <a:pPr marL="1828800" lvl="4" indent="0">
              <a:buNone/>
              <a:defRPr/>
            </a:pPr>
            <a:endParaRPr lang="da-DK" sz="600" dirty="0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081B3919-48F7-4BB5-A785-6F1163EE66E3}" type="slidenum">
              <a:rPr lang="en-GB" smtClean="0">
                <a:solidFill>
                  <a:srgbClr val="776F65"/>
                </a:solidFill>
              </a:rPr>
              <a:pPr algn="r"/>
              <a:t>3</a:t>
            </a:fld>
            <a:endParaRPr lang="en-GB" dirty="0">
              <a:solidFill>
                <a:srgbClr val="776F65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ADO.NET</a:t>
            </a:r>
          </a:p>
        </p:txBody>
      </p:sp>
    </p:spTree>
    <p:extLst>
      <p:ext uri="{BB962C8B-B14F-4D97-AF65-F5344CB8AC3E}">
        <p14:creationId xmlns:p14="http://schemas.microsoft.com/office/powerpoint/2010/main" val="4036746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ADO.NET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276872"/>
            <a:ext cx="8136904" cy="5134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b="1" dirty="0" err="1">
                <a:solidFill>
                  <a:srgbClr val="00B050"/>
                </a:solidFill>
              </a:rPr>
              <a:t>System.Data.SqlClient</a:t>
            </a:r>
            <a:endParaRPr lang="en-US" sz="3300" b="1" dirty="0">
              <a:solidFill>
                <a:srgbClr val="00B050"/>
              </a:solidFill>
            </a:endParaRPr>
          </a:p>
          <a:p>
            <a:pPr lvl="1"/>
            <a:r>
              <a:rPr lang="en-US" b="1" dirty="0" err="1">
                <a:solidFill>
                  <a:srgbClr val="00B050"/>
                </a:solidFill>
              </a:rPr>
              <a:t>SqlConnection</a:t>
            </a:r>
            <a:endParaRPr lang="en-US" b="1" dirty="0">
              <a:solidFill>
                <a:srgbClr val="00B050"/>
              </a:solidFill>
            </a:endParaRPr>
          </a:p>
          <a:p>
            <a:pPr lvl="1"/>
            <a:r>
              <a:rPr lang="en-US" b="1" dirty="0" err="1">
                <a:solidFill>
                  <a:srgbClr val="00B050"/>
                </a:solidFill>
              </a:rPr>
              <a:t>SqlCommand</a:t>
            </a:r>
            <a:endParaRPr lang="en-US" b="1" dirty="0">
              <a:solidFill>
                <a:srgbClr val="00B050"/>
              </a:solidFill>
            </a:endParaRPr>
          </a:p>
          <a:p>
            <a:pPr lvl="1"/>
            <a:r>
              <a:rPr lang="en-US" b="1" dirty="0" err="1">
                <a:solidFill>
                  <a:srgbClr val="00B050"/>
                </a:solidFill>
              </a:rPr>
              <a:t>SqlDataReader</a:t>
            </a:r>
            <a:br>
              <a:rPr lang="da-DK" b="1" dirty="0">
                <a:solidFill>
                  <a:srgbClr val="00B050"/>
                </a:solidFill>
              </a:rPr>
            </a:br>
            <a:endParaRPr lang="da-DK" b="1" dirty="0">
              <a:solidFill>
                <a:srgbClr val="00B050"/>
              </a:solidFill>
            </a:endParaRPr>
          </a:p>
          <a:p>
            <a:pPr marL="457200" lvl="1" indent="0">
              <a:buNone/>
              <a:defRPr/>
            </a:pPr>
            <a:endParaRPr lang="da-DK" sz="4800" dirty="0"/>
          </a:p>
          <a:p>
            <a:pPr marL="1828800" lvl="4" indent="0">
              <a:buNone/>
              <a:defRPr/>
            </a:pPr>
            <a:endParaRPr lang="da-DK" sz="600" dirty="0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081B3919-48F7-4BB5-A785-6F1163EE66E3}" type="slidenum">
              <a:rPr lang="en-GB" smtClean="0">
                <a:solidFill>
                  <a:srgbClr val="776F65"/>
                </a:solidFill>
              </a:rPr>
              <a:pPr algn="r"/>
              <a:t>4</a:t>
            </a:fld>
            <a:endParaRPr lang="en-GB" dirty="0">
              <a:solidFill>
                <a:srgbClr val="776F65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ADO.NET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EFB70C1-B5A5-47F2-B5F0-C17F58C8C8B9}"/>
              </a:ext>
            </a:extLst>
          </p:cNvPr>
          <p:cNvSpPr/>
          <p:nvPr/>
        </p:nvSpPr>
        <p:spPr>
          <a:xfrm>
            <a:off x="722176" y="126362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dirty="0" err="1"/>
              <a:t>System.Data</a:t>
            </a:r>
            <a:r>
              <a:rPr lang="da-DK" dirty="0"/>
              <a:t> </a:t>
            </a:r>
            <a:r>
              <a:rPr lang="da-DK" dirty="0" err="1"/>
              <a:t>assembly</a:t>
            </a:r>
            <a:endParaRPr lang="da-DK" dirty="0"/>
          </a:p>
          <a:p>
            <a:r>
              <a:rPr lang="da-DK" dirty="0" err="1"/>
              <a:t>System.Data.SqlClient</a:t>
            </a:r>
            <a:r>
              <a:rPr lang="da-DK" dirty="0"/>
              <a:t> </a:t>
            </a:r>
            <a:r>
              <a:rPr lang="da-DK" dirty="0" err="1"/>
              <a:t>namespace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0872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ADO.NET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136904" cy="5134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b="1" dirty="0" err="1">
                <a:solidFill>
                  <a:srgbClr val="00B050"/>
                </a:solidFill>
              </a:rPr>
              <a:t>System.Data.SqlClient</a:t>
            </a:r>
            <a:endParaRPr lang="en-US" sz="33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3300" b="1" dirty="0">
              <a:solidFill>
                <a:srgbClr val="00B050"/>
              </a:solidFill>
            </a:endParaRPr>
          </a:p>
          <a:p>
            <a:pPr lvl="1"/>
            <a:r>
              <a:rPr lang="en-US" b="1" dirty="0" err="1">
                <a:solidFill>
                  <a:srgbClr val="00B050"/>
                </a:solidFill>
              </a:rPr>
              <a:t>SqlConnection</a:t>
            </a:r>
            <a:r>
              <a:rPr lang="en-US" b="1" dirty="0">
                <a:solidFill>
                  <a:srgbClr val="00B050"/>
                </a:solidFill>
              </a:rPr>
              <a:t>, options</a:t>
            </a:r>
          </a:p>
          <a:p>
            <a:pPr lvl="2"/>
            <a:r>
              <a:rPr lang="en-US" b="1" dirty="0">
                <a:solidFill>
                  <a:srgbClr val="00B050"/>
                </a:solidFill>
              </a:rPr>
              <a:t>Windows / SQL Server Authentication</a:t>
            </a:r>
          </a:p>
          <a:p>
            <a:pPr lvl="2"/>
            <a:r>
              <a:rPr lang="en-US" b="1" dirty="0" err="1">
                <a:solidFill>
                  <a:srgbClr val="00B050"/>
                </a:solidFill>
              </a:rPr>
              <a:t>Connectionstring</a:t>
            </a:r>
            <a:r>
              <a:rPr lang="en-US" b="1" dirty="0">
                <a:solidFill>
                  <a:srgbClr val="00B050"/>
                </a:solidFill>
              </a:rPr>
              <a:t> in configuration file</a:t>
            </a:r>
            <a:br>
              <a:rPr lang="en-US" b="1" dirty="0">
                <a:solidFill>
                  <a:srgbClr val="00B050"/>
                </a:solidFill>
              </a:rPr>
            </a:br>
            <a:br>
              <a:rPr lang="en-US" b="1" dirty="0">
                <a:solidFill>
                  <a:srgbClr val="00B050"/>
                </a:solidFill>
              </a:rPr>
            </a:br>
            <a:br>
              <a:rPr lang="en-US" b="1" dirty="0">
                <a:solidFill>
                  <a:srgbClr val="00B050"/>
                </a:solidFill>
              </a:rPr>
            </a:br>
            <a:endParaRPr lang="en-US" b="1" dirty="0">
              <a:solidFill>
                <a:srgbClr val="00B050"/>
              </a:solidFill>
            </a:endParaRPr>
          </a:p>
          <a:p>
            <a:pPr lvl="2"/>
            <a:r>
              <a:rPr lang="en-US" b="1" dirty="0">
                <a:solidFill>
                  <a:srgbClr val="00B050"/>
                </a:solidFill>
              </a:rPr>
              <a:t>Many other configuration options</a:t>
            </a:r>
            <a:br>
              <a:rPr lang="da-DK" b="1" dirty="0">
                <a:solidFill>
                  <a:srgbClr val="00B050"/>
                </a:solidFill>
              </a:rPr>
            </a:br>
            <a:endParaRPr lang="da-DK" b="1" dirty="0">
              <a:solidFill>
                <a:srgbClr val="00B050"/>
              </a:solidFill>
            </a:endParaRPr>
          </a:p>
          <a:p>
            <a:pPr marL="457200" lvl="1" indent="0">
              <a:buNone/>
              <a:defRPr/>
            </a:pPr>
            <a:endParaRPr lang="da-DK" sz="4800" dirty="0"/>
          </a:p>
          <a:p>
            <a:pPr marL="1828800" lvl="4" indent="0">
              <a:buNone/>
              <a:defRPr/>
            </a:pPr>
            <a:endParaRPr lang="da-DK" sz="600" dirty="0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081B3919-48F7-4BB5-A785-6F1163EE66E3}" type="slidenum">
              <a:rPr lang="en-GB" smtClean="0">
                <a:solidFill>
                  <a:srgbClr val="776F65"/>
                </a:solidFill>
              </a:rPr>
              <a:pPr algn="r"/>
              <a:t>5</a:t>
            </a:fld>
            <a:endParaRPr lang="en-GB" dirty="0">
              <a:solidFill>
                <a:srgbClr val="776F65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ADO.NET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D5117D56-7D86-42CB-B295-05E08F7AD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3" y="3692085"/>
            <a:ext cx="9144000" cy="97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89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ADO.NET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136904" cy="5134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b="1" dirty="0" err="1">
                <a:solidFill>
                  <a:srgbClr val="00B050"/>
                </a:solidFill>
              </a:rPr>
              <a:t>System.Data.SqlClient</a:t>
            </a:r>
            <a:endParaRPr lang="en-US" sz="3300" b="1" dirty="0">
              <a:solidFill>
                <a:srgbClr val="00B050"/>
              </a:solidFill>
            </a:endParaRPr>
          </a:p>
          <a:p>
            <a:pPr lvl="1"/>
            <a:r>
              <a:rPr lang="en-US" b="1" dirty="0" err="1">
                <a:solidFill>
                  <a:srgbClr val="00B050"/>
                </a:solidFill>
              </a:rPr>
              <a:t>SqlCommand</a:t>
            </a:r>
            <a:br>
              <a:rPr lang="en-US" b="1" dirty="0">
                <a:solidFill>
                  <a:srgbClr val="00B050"/>
                </a:solidFill>
              </a:rPr>
            </a:br>
            <a:br>
              <a:rPr lang="en-US" b="1" dirty="0">
                <a:solidFill>
                  <a:srgbClr val="00B050"/>
                </a:solidFill>
              </a:rPr>
            </a:br>
            <a:r>
              <a:rPr lang="en-US" sz="2400" b="1" dirty="0">
                <a:solidFill>
                  <a:srgbClr val="00B050"/>
                </a:solidFill>
              </a:rPr>
              <a:t>Used to prepare SQL statement or </a:t>
            </a:r>
            <a:r>
              <a:rPr lang="en-US" sz="2400" b="1" dirty="0" err="1">
                <a:solidFill>
                  <a:srgbClr val="00B050"/>
                </a:solidFill>
              </a:rPr>
              <a:t>StoredProcedure</a:t>
            </a:r>
            <a:r>
              <a:rPr lang="en-US" sz="2400" b="1" dirty="0">
                <a:solidFill>
                  <a:srgbClr val="00B050"/>
                </a:solidFill>
              </a:rPr>
              <a:t> that we want to execute on a SQL server database.</a:t>
            </a:r>
            <a:br>
              <a:rPr lang="en-US" sz="2400" b="1" dirty="0">
                <a:solidFill>
                  <a:srgbClr val="00B050"/>
                </a:solidFill>
              </a:rPr>
            </a:br>
            <a:br>
              <a:rPr lang="en-US" sz="2400" b="1" dirty="0">
                <a:solidFill>
                  <a:srgbClr val="00B05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Methods: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2000" b="1" dirty="0" err="1">
                <a:solidFill>
                  <a:srgbClr val="0070C0"/>
                </a:solidFill>
              </a:rPr>
              <a:t>ExecuteReader</a:t>
            </a:r>
            <a:endParaRPr lang="en-US" sz="2000" b="1" dirty="0">
              <a:solidFill>
                <a:srgbClr val="0070C0"/>
              </a:solidFill>
            </a:endParaRPr>
          </a:p>
          <a:p>
            <a:pPr marL="1314450" lvl="2" indent="-457200">
              <a:buFont typeface="+mj-lt"/>
              <a:buAutoNum type="arabicPeriod"/>
            </a:pPr>
            <a:r>
              <a:rPr lang="en-US" sz="2000" b="1" dirty="0" err="1">
                <a:solidFill>
                  <a:srgbClr val="0070C0"/>
                </a:solidFill>
              </a:rPr>
              <a:t>ExecuteNonQuery</a:t>
            </a:r>
            <a:endParaRPr lang="en-US" sz="2000" b="1" dirty="0">
              <a:solidFill>
                <a:srgbClr val="0070C0"/>
              </a:solidFill>
            </a:endParaRPr>
          </a:p>
          <a:p>
            <a:pPr marL="1314450" lvl="2" indent="-457200">
              <a:buFont typeface="+mj-lt"/>
              <a:buAutoNum type="arabicPeriod"/>
            </a:pPr>
            <a:r>
              <a:rPr lang="en-US" sz="2000" b="1" dirty="0" err="1">
                <a:solidFill>
                  <a:srgbClr val="0070C0"/>
                </a:solidFill>
              </a:rPr>
              <a:t>ExecuteScalar</a:t>
            </a:r>
            <a:br>
              <a:rPr lang="en-US" sz="2000" b="1" dirty="0">
                <a:solidFill>
                  <a:srgbClr val="00B050"/>
                </a:solidFill>
              </a:rPr>
            </a:br>
            <a:br>
              <a:rPr lang="da-DK" b="1" dirty="0">
                <a:solidFill>
                  <a:srgbClr val="00B050"/>
                </a:solidFill>
              </a:rPr>
            </a:br>
            <a:endParaRPr lang="da-DK" b="1" dirty="0">
              <a:solidFill>
                <a:srgbClr val="00B050"/>
              </a:solidFill>
            </a:endParaRPr>
          </a:p>
          <a:p>
            <a:pPr marL="457200" lvl="1" indent="0">
              <a:buNone/>
              <a:defRPr/>
            </a:pPr>
            <a:endParaRPr lang="da-DK" sz="4800" dirty="0"/>
          </a:p>
          <a:p>
            <a:pPr marL="1828800" lvl="4" indent="0">
              <a:buNone/>
              <a:defRPr/>
            </a:pPr>
            <a:endParaRPr lang="da-DK" sz="600" dirty="0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081B3919-48F7-4BB5-A785-6F1163EE66E3}" type="slidenum">
              <a:rPr lang="en-GB" smtClean="0">
                <a:solidFill>
                  <a:srgbClr val="776F65"/>
                </a:solidFill>
              </a:rPr>
              <a:pPr algn="r"/>
              <a:t>6</a:t>
            </a:fld>
            <a:endParaRPr lang="en-GB" dirty="0">
              <a:solidFill>
                <a:srgbClr val="776F65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ADO.NET</a:t>
            </a:r>
          </a:p>
        </p:txBody>
      </p:sp>
    </p:spTree>
    <p:extLst>
      <p:ext uri="{BB962C8B-B14F-4D97-AF65-F5344CB8AC3E}">
        <p14:creationId xmlns:p14="http://schemas.microsoft.com/office/powerpoint/2010/main" val="299918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ADO.NET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136904" cy="5134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b="1" dirty="0" err="1">
                <a:solidFill>
                  <a:srgbClr val="00B050"/>
                </a:solidFill>
              </a:rPr>
              <a:t>System.Data.SqlClient</a:t>
            </a:r>
            <a:endParaRPr lang="en-US" sz="3300" b="1" dirty="0">
              <a:solidFill>
                <a:srgbClr val="00B050"/>
              </a:solidFill>
            </a:endParaRPr>
          </a:p>
          <a:p>
            <a:pPr lvl="1"/>
            <a:r>
              <a:rPr lang="en-US" b="1" dirty="0" err="1">
                <a:solidFill>
                  <a:srgbClr val="00B050"/>
                </a:solidFill>
              </a:rPr>
              <a:t>SqlReader</a:t>
            </a:r>
            <a:br>
              <a:rPr lang="en-US" b="1" dirty="0">
                <a:solidFill>
                  <a:srgbClr val="00B050"/>
                </a:solidFill>
              </a:rPr>
            </a:br>
            <a:br>
              <a:rPr lang="en-US" b="1" dirty="0">
                <a:solidFill>
                  <a:srgbClr val="00B050"/>
                </a:solidFill>
              </a:rPr>
            </a:br>
            <a:r>
              <a:rPr lang="en-US" sz="2400" b="1" dirty="0">
                <a:solidFill>
                  <a:srgbClr val="00B050"/>
                </a:solidFill>
              </a:rPr>
              <a:t>Used to prepare SQL statement or </a:t>
            </a:r>
            <a:r>
              <a:rPr lang="en-US" sz="2400" b="1" dirty="0" err="1">
                <a:solidFill>
                  <a:srgbClr val="00B050"/>
                </a:solidFill>
              </a:rPr>
              <a:t>StoredProcedure</a:t>
            </a:r>
            <a:r>
              <a:rPr lang="en-US" sz="2400" b="1" dirty="0">
                <a:solidFill>
                  <a:srgbClr val="00B050"/>
                </a:solidFill>
              </a:rPr>
              <a:t> that we want to execute on a SQL server database.</a:t>
            </a:r>
            <a:br>
              <a:rPr lang="en-US" sz="2400" b="1" dirty="0">
                <a:solidFill>
                  <a:srgbClr val="00B050"/>
                </a:solidFill>
              </a:rPr>
            </a:br>
            <a:br>
              <a:rPr lang="en-US" sz="2400" b="1" dirty="0">
                <a:solidFill>
                  <a:srgbClr val="00B05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Methods: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2000" b="1" dirty="0" err="1">
                <a:solidFill>
                  <a:srgbClr val="0070C0"/>
                </a:solidFill>
              </a:rPr>
              <a:t>ExecuteReader</a:t>
            </a:r>
            <a:endParaRPr lang="en-US" sz="2000" b="1" dirty="0">
              <a:solidFill>
                <a:srgbClr val="0070C0"/>
              </a:solidFill>
            </a:endParaRPr>
          </a:p>
          <a:p>
            <a:pPr marL="1314450" lvl="2" indent="-457200">
              <a:buFont typeface="+mj-lt"/>
              <a:buAutoNum type="arabicPeriod"/>
            </a:pPr>
            <a:r>
              <a:rPr lang="en-US" sz="2000" b="1" dirty="0" err="1">
                <a:solidFill>
                  <a:srgbClr val="0070C0"/>
                </a:solidFill>
              </a:rPr>
              <a:t>ExecuteNonQuery</a:t>
            </a:r>
            <a:endParaRPr lang="en-US" sz="2000" b="1" dirty="0">
              <a:solidFill>
                <a:srgbClr val="0070C0"/>
              </a:solidFill>
            </a:endParaRPr>
          </a:p>
          <a:p>
            <a:pPr marL="1314450" lvl="2" indent="-457200">
              <a:buFont typeface="+mj-lt"/>
              <a:buAutoNum type="arabicPeriod"/>
            </a:pPr>
            <a:r>
              <a:rPr lang="en-US" sz="2000" b="1" dirty="0" err="1">
                <a:solidFill>
                  <a:srgbClr val="0070C0"/>
                </a:solidFill>
              </a:rPr>
              <a:t>ExecuteScalar</a:t>
            </a:r>
            <a:br>
              <a:rPr lang="en-US" sz="2000" b="1" dirty="0">
                <a:solidFill>
                  <a:srgbClr val="00B050"/>
                </a:solidFill>
              </a:rPr>
            </a:br>
            <a:br>
              <a:rPr lang="da-DK" b="1" dirty="0">
                <a:solidFill>
                  <a:srgbClr val="00B050"/>
                </a:solidFill>
              </a:rPr>
            </a:br>
            <a:endParaRPr lang="da-DK" b="1" dirty="0">
              <a:solidFill>
                <a:srgbClr val="00B050"/>
              </a:solidFill>
            </a:endParaRPr>
          </a:p>
          <a:p>
            <a:pPr marL="457200" lvl="1" indent="0">
              <a:buNone/>
              <a:defRPr/>
            </a:pPr>
            <a:endParaRPr lang="da-DK" sz="4800" dirty="0"/>
          </a:p>
          <a:p>
            <a:pPr marL="1828800" lvl="4" indent="0">
              <a:buNone/>
              <a:defRPr/>
            </a:pPr>
            <a:endParaRPr lang="da-DK" sz="600" dirty="0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081B3919-48F7-4BB5-A785-6F1163EE66E3}" type="slidenum">
              <a:rPr lang="en-GB" smtClean="0">
                <a:solidFill>
                  <a:srgbClr val="776F65"/>
                </a:solidFill>
              </a:rPr>
              <a:pPr algn="r"/>
              <a:t>7</a:t>
            </a:fld>
            <a:endParaRPr lang="en-GB" dirty="0">
              <a:solidFill>
                <a:srgbClr val="776F65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ADO.NET</a:t>
            </a:r>
          </a:p>
        </p:txBody>
      </p:sp>
    </p:spTree>
    <p:extLst>
      <p:ext uri="{BB962C8B-B14F-4D97-AF65-F5344CB8AC3E}">
        <p14:creationId xmlns:p14="http://schemas.microsoft.com/office/powerpoint/2010/main" val="400321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ADO.NET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908720"/>
            <a:ext cx="8229600" cy="5350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00B050"/>
                </a:solidFill>
              </a:rPr>
              <a:t>System.Data.SqlClient</a:t>
            </a:r>
            <a:r>
              <a:rPr lang="en-US" sz="2400" b="1" dirty="0">
                <a:solidFill>
                  <a:srgbClr val="00B050"/>
                </a:solidFill>
              </a:rPr>
              <a:t> - Template for simple read</a:t>
            </a:r>
            <a:br>
              <a:rPr lang="en-US" b="1" dirty="0">
                <a:solidFill>
                  <a:srgbClr val="00B050"/>
                </a:solidFill>
              </a:rPr>
            </a:br>
            <a:br>
              <a:rPr lang="en-US" b="1" dirty="0">
                <a:solidFill>
                  <a:srgbClr val="00B050"/>
                </a:solidFill>
              </a:rPr>
            </a:br>
            <a:br>
              <a:rPr lang="da-DK" b="1" dirty="0">
                <a:solidFill>
                  <a:srgbClr val="00B050"/>
                </a:solidFill>
              </a:rPr>
            </a:br>
            <a:endParaRPr lang="da-DK" b="1" dirty="0">
              <a:solidFill>
                <a:srgbClr val="00B050"/>
              </a:solidFill>
            </a:endParaRPr>
          </a:p>
          <a:p>
            <a:pPr marL="457200" lvl="1" indent="0">
              <a:buNone/>
              <a:defRPr/>
            </a:pPr>
            <a:endParaRPr lang="da-DK" sz="4800" dirty="0"/>
          </a:p>
          <a:p>
            <a:pPr marL="1828800" lvl="4" indent="0">
              <a:buNone/>
              <a:defRPr/>
            </a:pPr>
            <a:endParaRPr lang="da-DK" sz="600" dirty="0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081B3919-48F7-4BB5-A785-6F1163EE66E3}" type="slidenum">
              <a:rPr lang="en-GB" smtClean="0">
                <a:solidFill>
                  <a:srgbClr val="776F65"/>
                </a:solidFill>
              </a:rPr>
              <a:pPr algn="r"/>
              <a:t>8</a:t>
            </a:fld>
            <a:endParaRPr lang="en-GB" dirty="0">
              <a:solidFill>
                <a:srgbClr val="776F65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ADO.NET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B4BCF6BD-FE58-4F11-B9CA-3AC8497F854E}"/>
              </a:ext>
            </a:extLst>
          </p:cNvPr>
          <p:cNvSpPr/>
          <p:nvPr/>
        </p:nvSpPr>
        <p:spPr>
          <a:xfrm>
            <a:off x="251520" y="1460414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>
                <a:solidFill>
                  <a:srgbClr val="008000"/>
                </a:solidFill>
                <a:latin typeface="Consolas" panose="020B0609020204030204" pitchFamily="49" charset="0"/>
              </a:rPr>
              <a:t>// Setup </a:t>
            </a:r>
            <a:r>
              <a:rPr lang="da-DK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connection</a:t>
            </a:r>
            <a:r>
              <a:rPr lang="da-DK" sz="1600" dirty="0">
                <a:solidFill>
                  <a:srgbClr val="008000"/>
                </a:solidFill>
                <a:latin typeface="Consolas" panose="020B0609020204030204" pitchFamily="49" charset="0"/>
              </a:rPr>
              <a:t> to database</a:t>
            </a:r>
            <a:endParaRPr lang="da-DK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Instantiate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SqlConnection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object with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connectionstring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>
                <a:solidFill>
                  <a:srgbClr val="008000"/>
                </a:solidFill>
                <a:latin typeface="Consolas" panose="020B0609020204030204" pitchFamily="49" charset="0"/>
              </a:rPr>
              <a:t>// Write SQL </a:t>
            </a:r>
            <a:r>
              <a:rPr lang="da-DK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query</a:t>
            </a:r>
            <a:endParaRPr lang="da-DK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Instantiate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SqlCommand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object with query string and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SqlConnection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object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>
                <a:solidFill>
                  <a:srgbClr val="008000"/>
                </a:solidFill>
                <a:latin typeface="Consolas" panose="020B0609020204030204" pitchFamily="49" charset="0"/>
              </a:rPr>
              <a:t>// Open </a:t>
            </a:r>
            <a:r>
              <a:rPr lang="da-DK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connection</a:t>
            </a:r>
            <a:r>
              <a:rPr lang="da-DK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da-DK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Execute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SqlCommand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and assign read data to a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SqlDataReader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object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Use data for the reader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E.g. convert read "rows" to domain object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>
                <a:solidFill>
                  <a:srgbClr val="008000"/>
                </a:solidFill>
                <a:latin typeface="Consolas" panose="020B0609020204030204" pitchFamily="49" charset="0"/>
              </a:rPr>
              <a:t>// Close </a:t>
            </a:r>
            <a:r>
              <a:rPr lang="da-DK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used</a:t>
            </a:r>
            <a:r>
              <a:rPr lang="da-DK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resources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2457785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ADO.NET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908720"/>
            <a:ext cx="8229600" cy="5350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00B050"/>
                </a:solidFill>
              </a:rPr>
              <a:t>System.Data.SqlClient</a:t>
            </a:r>
            <a:r>
              <a:rPr lang="en-US" sz="2400" b="1" dirty="0">
                <a:solidFill>
                  <a:srgbClr val="00B050"/>
                </a:solidFill>
              </a:rPr>
              <a:t> - Template for simple read</a:t>
            </a:r>
            <a:br>
              <a:rPr lang="en-US" b="1" dirty="0">
                <a:solidFill>
                  <a:srgbClr val="00B050"/>
                </a:solidFill>
              </a:rPr>
            </a:br>
            <a:br>
              <a:rPr lang="en-US" b="1" dirty="0">
                <a:solidFill>
                  <a:srgbClr val="00B050"/>
                </a:solidFill>
              </a:rPr>
            </a:br>
            <a:br>
              <a:rPr lang="da-DK" b="1" dirty="0">
                <a:solidFill>
                  <a:srgbClr val="00B050"/>
                </a:solidFill>
              </a:rPr>
            </a:br>
            <a:endParaRPr lang="da-DK" b="1" dirty="0">
              <a:solidFill>
                <a:srgbClr val="00B050"/>
              </a:solidFill>
            </a:endParaRPr>
          </a:p>
          <a:p>
            <a:pPr marL="457200" lvl="1" indent="0">
              <a:buNone/>
              <a:defRPr/>
            </a:pPr>
            <a:endParaRPr lang="da-DK" sz="4800" dirty="0"/>
          </a:p>
          <a:p>
            <a:pPr marL="1828800" lvl="4" indent="0">
              <a:buNone/>
              <a:defRPr/>
            </a:pPr>
            <a:endParaRPr lang="da-DK" sz="600" dirty="0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081B3919-48F7-4BB5-A785-6F1163EE66E3}" type="slidenum">
              <a:rPr lang="en-GB" smtClean="0">
                <a:solidFill>
                  <a:srgbClr val="776F65"/>
                </a:solidFill>
              </a:rPr>
              <a:pPr algn="r"/>
              <a:t>9</a:t>
            </a:fld>
            <a:endParaRPr lang="en-GB" dirty="0">
              <a:solidFill>
                <a:srgbClr val="776F65"/>
              </a:solidFill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B523583-7CCE-4D8C-929E-33BFB77AD115}"/>
              </a:ext>
            </a:extLst>
          </p:cNvPr>
          <p:cNvSpPr/>
          <p:nvPr/>
        </p:nvSpPr>
        <p:spPr>
          <a:xfrm>
            <a:off x="251520" y="1484784"/>
            <a:ext cx="10009112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dirty="0">
                <a:solidFill>
                  <a:srgbClr val="008000"/>
                </a:solidFill>
                <a:latin typeface="Consolas" panose="020B0609020204030204" pitchFamily="49" charset="0"/>
              </a:rPr>
              <a:t>// Setup </a:t>
            </a:r>
            <a:r>
              <a:rPr lang="da-DK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connection</a:t>
            </a:r>
            <a:r>
              <a:rPr lang="da-DK" sz="1400" dirty="0">
                <a:solidFill>
                  <a:srgbClr val="008000"/>
                </a:solidFill>
                <a:latin typeface="Consolas" panose="020B0609020204030204" pitchFamily="49" charset="0"/>
              </a:rPr>
              <a:t> to database</a:t>
            </a:r>
            <a:endParaRPr lang="da-DK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Instantiate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SqlConnection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object with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connectionstring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con = </a:t>
            </a:r>
            <a:r>
              <a:rPr lang="da-DK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SqlConnection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a-DK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dirty="0">
                <a:solidFill>
                  <a:srgbClr val="008000"/>
                </a:solidFill>
                <a:latin typeface="Consolas" panose="020B0609020204030204" pitchFamily="49" charset="0"/>
              </a:rPr>
              <a:t>// Write SQL </a:t>
            </a:r>
            <a:r>
              <a:rPr lang="da-DK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query</a:t>
            </a:r>
            <a:endParaRPr lang="da-DK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Instantiate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SqlCommand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object with query string and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SqlConnection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object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queryString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"select * from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tblProduct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Order by 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SqlCommand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readCommand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SqlCommand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con);</a:t>
            </a:r>
          </a:p>
          <a:p>
            <a:endParaRPr lang="da-DK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dirty="0">
                <a:solidFill>
                  <a:srgbClr val="008000"/>
                </a:solidFill>
                <a:latin typeface="Consolas" panose="020B0609020204030204" pitchFamily="49" charset="0"/>
              </a:rPr>
              <a:t>// Open </a:t>
            </a:r>
            <a:r>
              <a:rPr lang="da-DK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connection</a:t>
            </a:r>
            <a:r>
              <a:rPr lang="da-DK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da-DK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con.Open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a-DK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Execure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SqlCommand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and assign read data to a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SqlDataReader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object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SqlDataReader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productReader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readCommand.ExecuteReader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a-DK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Use data for the reader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E.g. convert read "rows" to domain object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foundRows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PopulateProductList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productReader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a-DK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dirty="0">
                <a:solidFill>
                  <a:srgbClr val="008000"/>
                </a:solidFill>
                <a:latin typeface="Consolas" panose="020B0609020204030204" pitchFamily="49" charset="0"/>
              </a:rPr>
              <a:t>// Close </a:t>
            </a:r>
            <a:r>
              <a:rPr lang="da-DK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used</a:t>
            </a:r>
            <a:r>
              <a:rPr lang="da-DK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a-DK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resources</a:t>
            </a:r>
            <a:endParaRPr lang="da-DK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productReader.Close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3132928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FDB2962096BC849873DBD15A9AB8E90" ma:contentTypeVersion="0" ma:contentTypeDescription="Opret et nyt dokument." ma:contentTypeScope="" ma:versionID="2a1c93583a913c746a60a9f940682f8b">
  <xsd:schema xmlns:xsd="http://www.w3.org/2001/XMLSchema" xmlns:xs="http://www.w3.org/2001/XMLSchema" xmlns:p="http://schemas.microsoft.com/office/2006/metadata/properties" xmlns:ns2="23cadae7-ae43-4b44-be68-e0ff5e97caf6" targetNamespace="http://schemas.microsoft.com/office/2006/metadata/properties" ma:root="true" ma:fieldsID="2aa509dc9ff36b3eff1545f903c8933b" ns2:_="">
    <xsd:import namespace="23cadae7-ae43-4b44-be68-e0ff5e97caf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cadae7-ae43-4b44-be68-e0ff5e97caf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ærdi for dokument-id" ma:description="Værdien af det dokument-id, der er tildelt dette element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 link til dette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3cadae7-ae43-4b44-be68-e0ff5e97caf6">3QZJDHEEAQRU-2776-294</_dlc_DocId>
    <_dlc_DocIdUrl xmlns="23cadae7-ae43-4b44-be68-e0ff5e97caf6">
      <Url>http://ecampus.ucn.dk/my-ecampus/holdsites/ec-dmab0914/_layouts/DocIdRedir.aspx?ID=3QZJDHEEAQRU-2776-294</Url>
      <Description>3QZJDHEEAQRU-2776-294</Description>
    </_dlc_DocIdUrl>
  </documentManagement>
</p:properties>
</file>

<file path=customXml/itemProps1.xml><?xml version="1.0" encoding="utf-8"?>
<ds:datastoreItem xmlns:ds="http://schemas.openxmlformats.org/officeDocument/2006/customXml" ds:itemID="{5851A3A4-E5C6-45DB-A127-9350821B1A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732B65-45B6-41DB-8731-E2E146FE20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cadae7-ae43-4b44-be68-e0ff5e97ca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B3A621-05CB-4EA5-A8A7-A63E43EC45B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4D335FBF-4893-48CA-B9AD-7B381B50DE9D}">
  <ds:schemaRefs>
    <ds:schemaRef ds:uri="http://purl.org/dc/terms/"/>
    <ds:schemaRef ds:uri="23cadae7-ae43-4b44-be68-e0ff5e97caf6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3278</TotalTime>
  <Words>503</Words>
  <Application>Microsoft Office PowerPoint</Application>
  <PresentationFormat>Skærmshow (4:3)</PresentationFormat>
  <Paragraphs>116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Consolas</vt:lpstr>
      <vt:lpstr>Office Theme</vt:lpstr>
      <vt:lpstr>ADO.NET – overall approaches</vt:lpstr>
      <vt:lpstr>ADO.NET – connected</vt:lpstr>
      <vt:lpstr>ADO.NET – connected</vt:lpstr>
      <vt:lpstr>ADO.NET</vt:lpstr>
      <vt:lpstr>ADO.NET</vt:lpstr>
      <vt:lpstr>ADO.NET</vt:lpstr>
      <vt:lpstr>ADO.NET</vt:lpstr>
      <vt:lpstr>ADO.NET</vt:lpstr>
      <vt:lpstr>ADO.NET</vt:lpstr>
      <vt:lpstr>ADO.NET</vt:lpstr>
    </vt:vector>
  </TitlesOfParts>
  <Company>University College Nordjylland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0 Introduction to RDB and RDBMS</dc:title>
  <dc:creator>Finn Ebertsen Nordbjerg</dc:creator>
  <cp:lastModifiedBy>Lars Landberg Toftegaard</cp:lastModifiedBy>
  <cp:revision>115</cp:revision>
  <dcterms:created xsi:type="dcterms:W3CDTF">2015-01-30T08:28:02Z</dcterms:created>
  <dcterms:modified xsi:type="dcterms:W3CDTF">2018-09-15T21:49:34Z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2bc5d78a-ee06-400d-aace-acaf5a1bf9e5</vt:lpwstr>
  </property>
  <property fmtid="{D5CDD505-2E9C-101B-9397-08002B2CF9AE}" pid="3" name="ContentTypeId">
    <vt:lpwstr>0x0101004FDB2962096BC849873DBD15A9AB8E90</vt:lpwstr>
  </property>
</Properties>
</file>