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0" r:id="rId2"/>
    <p:sldId id="348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5" r:id="rId12"/>
    <p:sldId id="346" r:id="rId13"/>
    <p:sldId id="347" r:id="rId14"/>
    <p:sldId id="334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9" r:id="rId24"/>
    <p:sldId id="361" r:id="rId25"/>
    <p:sldId id="360" r:id="rId26"/>
    <p:sldId id="358" r:id="rId27"/>
    <p:sldId id="362" r:id="rId28"/>
    <p:sldId id="363" r:id="rId29"/>
    <p:sldId id="364" r:id="rId30"/>
    <p:sldId id="365" r:id="rId31"/>
    <p:sldId id="368" r:id="rId32"/>
    <p:sldId id="366" r:id="rId33"/>
  </p:sldIdLst>
  <p:sldSz cx="9144000" cy="6858000" type="screen4x3"/>
  <p:notesSz cx="6797675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2" autoAdjust="0"/>
    <p:restoredTop sz="84517" autoAdjust="0"/>
  </p:normalViewPr>
  <p:slideViewPr>
    <p:cSldViewPr>
      <p:cViewPr varScale="1">
        <p:scale>
          <a:sx n="94" d="100"/>
          <a:sy n="94" d="100"/>
        </p:scale>
        <p:origin x="1195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6F8590-0EDE-453C-AD46-05EDE9A7886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5523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DF75D0-6916-4A44-BD5E-FAEC73ABC95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4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DF75D0-6916-4A44-BD5E-FAEC73ABC95E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16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DF75D0-6916-4A44-BD5E-FAEC73ABC95E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41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6628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D75E51-8112-4731-AA3D-CCF98A4C26B0}" type="slidenum">
              <a:rPr lang="da-DK" sz="1200" smtClean="0"/>
              <a:pPr eaLnBrk="1" hangingPunct="1"/>
              <a:t>8</a:t>
            </a:fld>
            <a:endParaRPr lang="da-DK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DF75D0-6916-4A44-BD5E-FAEC73ABC95E}" type="slidenum">
              <a:rPr lang="da-DK" smtClean="0"/>
              <a:pPr>
                <a:defRPr/>
              </a:pPr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69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3.</a:t>
            </a:r>
          </a:p>
          <a:p>
            <a:r>
              <a:rPr lang="da-DK" dirty="0"/>
              <a:t>(</a:t>
            </a:r>
            <a:r>
              <a:rPr lang="da-DK" dirty="0" err="1"/>
              <a:t>a|b</a:t>
            </a:r>
            <a:r>
              <a:rPr lang="da-DK" dirty="0"/>
              <a:t>)*</a:t>
            </a:r>
            <a:r>
              <a:rPr lang="da-DK" dirty="0" err="1"/>
              <a:t>abb</a:t>
            </a:r>
            <a:endParaRPr lang="da-DK" dirty="0"/>
          </a:p>
          <a:p>
            <a:r>
              <a:rPr lang="da-DK" dirty="0"/>
              <a:t>4.</a:t>
            </a:r>
          </a:p>
          <a:p>
            <a:r>
              <a:rPr lang="da-DK" dirty="0"/>
              <a:t>(</a:t>
            </a:r>
            <a:r>
              <a:rPr lang="da-DK" dirty="0" err="1"/>
              <a:t>a|c</a:t>
            </a:r>
            <a:r>
              <a:rPr lang="da-DK" dirty="0"/>
              <a:t>)*b(</a:t>
            </a:r>
            <a:r>
              <a:rPr lang="da-DK" dirty="0" err="1"/>
              <a:t>a|c</a:t>
            </a:r>
            <a:r>
              <a:rPr lang="da-DK" dirty="0"/>
              <a:t>)*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DF75D0-6916-4A44-BD5E-FAEC73ABC95E}" type="slidenum">
              <a:rPr lang="da-DK" smtClean="0"/>
              <a:pPr>
                <a:defRPr/>
              </a:pPr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259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8132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68">
              <a:defRPr sz="3200">
                <a:solidFill>
                  <a:schemeClr val="tx2"/>
                </a:solidFill>
                <a:latin typeface="Times New Roman" pitchFamily="18" charset="0"/>
              </a:defRPr>
            </a:lvl1pPr>
            <a:lvl2pPr marL="741517" indent="-285199" defTabSz="909468">
              <a:defRPr sz="3200">
                <a:solidFill>
                  <a:schemeClr val="tx2"/>
                </a:solidFill>
                <a:latin typeface="Times New Roman" pitchFamily="18" charset="0"/>
              </a:defRPr>
            </a:lvl2pPr>
            <a:lvl3pPr marL="1140797" indent="-228160" defTabSz="909468">
              <a:defRPr sz="3200">
                <a:solidFill>
                  <a:schemeClr val="tx2"/>
                </a:solidFill>
                <a:latin typeface="Times New Roman" pitchFamily="18" charset="0"/>
              </a:defRPr>
            </a:lvl3pPr>
            <a:lvl4pPr marL="1597116" indent="-228160" defTabSz="909468">
              <a:defRPr sz="3200">
                <a:solidFill>
                  <a:schemeClr val="tx2"/>
                </a:solidFill>
                <a:latin typeface="Times New Roman" pitchFamily="18" charset="0"/>
              </a:defRPr>
            </a:lvl4pPr>
            <a:lvl5pPr marL="2053434" indent="-228160" defTabSz="909468">
              <a:defRPr sz="3200">
                <a:solidFill>
                  <a:schemeClr val="tx2"/>
                </a:solidFill>
                <a:latin typeface="Times New Roman" pitchFamily="18" charset="0"/>
              </a:defRPr>
            </a:lvl5pPr>
            <a:lvl6pPr marL="2509753" indent="-228160" defTabSz="90946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6pPr>
            <a:lvl7pPr marL="2966072" indent="-228160" defTabSz="90946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7pPr>
            <a:lvl8pPr marL="3422390" indent="-228160" defTabSz="90946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8pPr>
            <a:lvl9pPr marL="3878709" indent="-228160" defTabSz="90946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fld id="{302731CA-1CFD-4AAC-B465-D1F14287EE7D}" type="slidenum">
              <a:rPr lang="da-DK" sz="1200">
                <a:solidFill>
                  <a:schemeClr val="tx1"/>
                </a:solidFill>
              </a:rPr>
              <a:pPr/>
              <a:t>25</a:t>
            </a:fld>
            <a:endParaRPr lang="da-DK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DF75D0-6916-4A44-BD5E-FAEC73ABC95E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69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DF75D0-6916-4A44-BD5E-FAEC73ABC95E}" type="slidenum">
              <a:rPr lang="da-DK" smtClean="0"/>
              <a:pPr>
                <a:defRPr/>
              </a:pPr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624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8B937-F70E-4CD8-9DD7-758495118D2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76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85EC6-04E5-4ED1-A551-5F379C180A0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584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E6210-1B0D-4EA9-91C9-B592BCFD71A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34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State Pattern and Regex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9CED0-ACF9-402F-8FF6-9A8074CA09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2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FBCB0-92D9-447F-B08F-4F372316F94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766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3F78-275A-4E1A-AB4D-2FF1E9B1753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537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9AE5-D441-4D3F-94CF-AAFEA7AF076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949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99346-EC09-4390-AE50-C62331D223F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7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91CDF-D033-42A0-A6D5-A0AD2BAB511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006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F7022-30EA-438D-87FB-FF22EFE575E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280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4879-4500-42A7-B9D1-52E4866439D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8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76714-1EA0-4007-853C-19816D2DDA8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436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a-DK"/>
              <a:t>17-04-2017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a-DK"/>
              <a:t>State Pattern and Regex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065C79F-4C33-4928-A3B4-518D66A92BE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regular_expression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w-engineering-candies.com/blog-1/howtofindvalidemailaddresswitharegularexpressionregexinjava" TargetMode="External"/><Relationship Id="rId4" Type="http://schemas.openxmlformats.org/officeDocument/2006/relationships/hyperlink" Target="http://docs.oracle.com/javase/tutorial/essential/regex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IntegerScann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RegExDem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regex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o4expert.com/forums/showthread.php?t=512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PrinterStates" TargetMode="Externa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DCD99-46FF-40B9-BE40-5F414991F714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76250"/>
            <a:ext cx="7772400" cy="1470025"/>
          </a:xfrm>
        </p:spPr>
        <p:txBody>
          <a:bodyPr/>
          <a:lstStyle/>
          <a:p>
            <a:pPr eaLnBrk="1" hangingPunct="1"/>
            <a:r>
              <a:rPr lang="en-GB" dirty="0"/>
              <a:t>State machines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2132856"/>
            <a:ext cx="6400800" cy="20882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/>
              <a:t>State machines (DFA)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State pattern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14504" y="4425175"/>
            <a:ext cx="756084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GB" sz="1600" dirty="0"/>
              <a:t>Literature:</a:t>
            </a:r>
          </a:p>
          <a:p>
            <a:pPr algn="l" eaLnBrk="1" hangingPunct="1">
              <a:lnSpc>
                <a:spcPct val="90000"/>
              </a:lnSpc>
            </a:pPr>
            <a:r>
              <a:rPr lang="en-GB" sz="1600" dirty="0"/>
              <a:t>Lecture note: </a:t>
            </a:r>
            <a:r>
              <a:rPr lang="en-GB" sz="1600" dirty="0" err="1"/>
              <a:t>RegExStateJava</a:t>
            </a:r>
            <a:endParaRPr lang="en-GB" sz="1600" dirty="0"/>
          </a:p>
          <a:p>
            <a:pPr lvl="0" algn="l" eaLnBrk="1" fontAlgn="auto" hangingPunct="1"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/>
                <a:hlinkClick r:id="rId3"/>
              </a:rPr>
              <a:t>http://www.tutorialspoint.com/java/java_regular_expressions.htm</a:t>
            </a:r>
            <a:endParaRPr lang="en-GB" sz="1200" dirty="0">
              <a:solidFill>
                <a:prstClr val="black"/>
              </a:solidFill>
              <a:latin typeface="Calibri"/>
            </a:endParaRPr>
          </a:p>
          <a:p>
            <a:pPr lvl="0" algn="l" eaLnBrk="1" fontAlgn="auto" hangingPunct="1"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/>
                <a:hlinkClick r:id="rId4"/>
              </a:rPr>
              <a:t>http://docs.oracle.com/javase/tutorial/essential/regex/</a:t>
            </a:r>
            <a:endParaRPr lang="en-GB" sz="1200" dirty="0">
              <a:solidFill>
                <a:prstClr val="black"/>
              </a:solidFill>
              <a:latin typeface="Calibri"/>
            </a:endParaRPr>
          </a:p>
          <a:p>
            <a:pPr lvl="0" algn="l" eaLnBrk="1" fontAlgn="auto" hangingPunct="1"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/>
                <a:hlinkClick r:id="rId5"/>
              </a:rPr>
              <a:t>http://www.sw-engineering-candies.com/blog-1/howtofindvalidemailaddresswitharegularexpressionregexinjava</a:t>
            </a:r>
            <a:endParaRPr lang="en-GB" sz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GB" dirty="0"/>
              <a:t>State Pattern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pPr eaLnBrk="1" hangingPunct="1"/>
            <a:r>
              <a:rPr lang="en-GB" sz="2000" dirty="0"/>
              <a:t>Implements state machines (DFA) encapsulating state. Provides addition of new states without changing existing code.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7" name="Billed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852936"/>
            <a:ext cx="4248472" cy="2736304"/>
          </a:xfrm>
          <a:prstGeom prst="rect">
            <a:avLst/>
          </a:prstGeom>
        </p:spPr>
      </p:pic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370977" y="4581128"/>
            <a:ext cx="2390775" cy="889000"/>
          </a:xfrm>
          <a:prstGeom prst="wedgeRoundRectCallout">
            <a:avLst>
              <a:gd name="adj1" fmla="val 76571"/>
              <a:gd name="adj2" fmla="val -141223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200" dirty="0">
                <a:latin typeface="Comic Sans MS" pitchFamily="66" charset="0"/>
              </a:rPr>
              <a:t>Implements the loop that gets next state and calls any operations connected to current state</a:t>
            </a:r>
            <a:endParaRPr lang="en-GB" sz="1200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4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Classes of the Pattern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b="1" dirty="0"/>
              <a:t>Context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/>
              <a:t>Defines the objects that we want to maintain state information about (for instance </a:t>
            </a:r>
            <a:r>
              <a:rPr lang="en-GB" sz="2000" i="1" dirty="0" err="1"/>
              <a:t>DialogBox</a:t>
            </a:r>
            <a:r>
              <a:rPr lang="en-GB" sz="2000" dirty="0"/>
              <a:t>) . This class has a reference (static type: </a:t>
            </a:r>
            <a:r>
              <a:rPr lang="en-GB" sz="2000" i="1" dirty="0"/>
              <a:t>State</a:t>
            </a:r>
            <a:r>
              <a:rPr lang="en-GB" sz="2000" dirty="0"/>
              <a:t> – the abstract super class) to some concrete state (that is an object of one of the sub classes – dynamic type).</a:t>
            </a:r>
            <a:endParaRPr lang="en-GB" sz="2400" dirty="0"/>
          </a:p>
          <a:p>
            <a:pPr eaLnBrk="1" hangingPunct="1">
              <a:lnSpc>
                <a:spcPct val="80000"/>
              </a:lnSpc>
            </a:pPr>
            <a:r>
              <a:rPr lang="en-GB" sz="2400" b="1" dirty="0"/>
              <a:t>State: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2000" dirty="0"/>
              <a:t>The abstract super class defining a common interface to all the concrete states.</a:t>
            </a:r>
            <a:endParaRPr lang="en-GB" sz="2400" dirty="0"/>
          </a:p>
          <a:p>
            <a:pPr eaLnBrk="1" hangingPunct="1">
              <a:lnSpc>
                <a:spcPct val="80000"/>
              </a:lnSpc>
            </a:pPr>
            <a:r>
              <a:rPr lang="en-GB" sz="2400" b="1" dirty="0" err="1"/>
              <a:t>ConcreteStateA</a:t>
            </a:r>
            <a:r>
              <a:rPr lang="en-GB" sz="2400" b="1" dirty="0"/>
              <a:t>,...: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2000" dirty="0"/>
              <a:t>The sub classes to </a:t>
            </a:r>
            <a:r>
              <a:rPr lang="en-GB" sz="2000" i="1" dirty="0"/>
              <a:t>State</a:t>
            </a:r>
            <a:r>
              <a:rPr lang="en-GB" sz="2000" dirty="0"/>
              <a:t>. One sub class to each state in the DFA. The key to the design is in the </a:t>
            </a:r>
            <a:r>
              <a:rPr lang="en-GB" sz="2000" i="1" dirty="0"/>
              <a:t>handle</a:t>
            </a:r>
            <a:r>
              <a:rPr lang="en-GB" sz="2000" dirty="0"/>
              <a:t>-method, which takes an event as input and returns the next state.</a:t>
            </a:r>
            <a:endParaRPr lang="en-GB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0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/>
              <a:t>Signed Integer Recogniser</a:t>
            </a:r>
          </a:p>
        </p:txBody>
      </p:sp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484313"/>
            <a:ext cx="762476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22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GB" dirty="0"/>
              <a:t>OO Parser Loop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8050"/>
            <a:ext cx="8534400" cy="554528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8000"/>
                </a:solidFill>
              </a:rPr>
              <a:t>//In class Scanner: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public boolean scan(String input)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boolean ok =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int i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State currState = start;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while (currState != end &amp;&amp; currState != err)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    char nextChar;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    if (i == input.length()){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        nextChar = '\0;’</a:t>
            </a:r>
            <a:r>
              <a:rPr lang="en-GB" sz="1600" noProof="1">
                <a:solidFill>
                  <a:srgbClr val="008000"/>
                </a:solidFill>
              </a:rPr>
              <a:t>//represents ‘eotx’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	 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        nextChar = input.charAt(i);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	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    //currState.action();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    currState = currState.</a:t>
            </a:r>
            <a:r>
              <a:rPr lang="en-GB" sz="1600" b="1" noProof="1">
                <a:solidFill>
                  <a:srgbClr val="0000FF"/>
                </a:solidFill>
              </a:rPr>
              <a:t>transition</a:t>
            </a:r>
            <a:r>
              <a:rPr lang="en-GB" sz="1600" noProof="1">
                <a:solidFill>
                  <a:srgbClr val="0000FF"/>
                </a:solidFill>
              </a:rPr>
              <a:t>(nextChar);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    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if (currState == end)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    ok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	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       return ok;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1600" noProof="1">
                <a:solidFill>
                  <a:srgbClr val="0000FF"/>
                </a:solidFill>
              </a:rPr>
              <a:t> }</a:t>
            </a:r>
            <a:endParaRPr lang="en-GB" sz="1600" dirty="0">
              <a:solidFill>
                <a:srgbClr val="0000FF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084888" y="5373688"/>
            <a:ext cx="2519362" cy="401637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GB" sz="2000" dirty="0">
                <a:latin typeface="Comic Sans MS" pitchFamily="66" charset="0"/>
                <a:hlinkClick r:id="rId2" action="ppaction://hlinkfile"/>
              </a:rPr>
              <a:t>View the Java Code</a:t>
            </a:r>
            <a:endParaRPr lang="en-GB" sz="2000" dirty="0">
              <a:latin typeface="Comic Sans MS" pitchFamily="66" charset="0"/>
            </a:endParaRPr>
          </a:p>
        </p:txBody>
      </p:sp>
      <p:pic>
        <p:nvPicPr>
          <p:cNvPr id="1639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836613"/>
            <a:ext cx="3979862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AutoShape 12"/>
          <p:cNvSpPr>
            <a:spLocks noChangeArrowheads="1"/>
          </p:cNvSpPr>
          <p:nvPr/>
        </p:nvSpPr>
        <p:spPr bwMode="auto">
          <a:xfrm>
            <a:off x="5651500" y="4292600"/>
            <a:ext cx="1670050" cy="576263"/>
          </a:xfrm>
          <a:prstGeom prst="wedgeRoundRectCallout">
            <a:avLst>
              <a:gd name="adj1" fmla="val -123384"/>
              <a:gd name="adj2" fmla="val -21253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GB" sz="1400" dirty="0">
                <a:latin typeface="Comic Sans MS" pitchFamily="66" charset="0"/>
              </a:rPr>
              <a:t>Let’s try</a:t>
            </a:r>
          </a:p>
          <a:p>
            <a:pPr algn="ctr"/>
            <a:r>
              <a:rPr lang="en-GB" sz="1400" i="1" dirty="0">
                <a:latin typeface="Comic Sans MS" pitchFamily="66" charset="0"/>
              </a:rPr>
              <a:t>input </a:t>
            </a:r>
            <a:r>
              <a:rPr lang="en-GB" sz="1400" dirty="0">
                <a:latin typeface="Comic Sans MS" pitchFamily="66" charset="0"/>
              </a:rPr>
              <a:t>=</a:t>
            </a:r>
            <a:r>
              <a:rPr lang="en-GB" sz="1400" i="1" dirty="0">
                <a:latin typeface="Comic Sans MS" pitchFamily="66" charset="0"/>
              </a:rPr>
              <a:t> </a:t>
            </a:r>
            <a:r>
              <a:rPr lang="en-GB" sz="1400" dirty="0">
                <a:latin typeface="Comic Sans MS" pitchFamily="66" charset="0"/>
              </a:rPr>
              <a:t>+123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3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 autoUpdateAnimBg="0"/>
      <p:bldP spid="174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1916832"/>
            <a:ext cx="4536504" cy="3600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Extend the state machine that recognizes integer, so decimal number also are recognized.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Implement the state machine using state pattern.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94081"/>
            <a:ext cx="29580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14" y="4149080"/>
            <a:ext cx="3963526" cy="217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2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90656" cy="3680048"/>
          </a:xfrm>
        </p:spPr>
        <p:txBody>
          <a:bodyPr/>
          <a:lstStyle/>
          <a:p>
            <a:r>
              <a:rPr lang="en-GB" sz="2400" dirty="0"/>
              <a:t>A regular expression is a pattern that describes a set of strings.</a:t>
            </a:r>
          </a:p>
          <a:p>
            <a:r>
              <a:rPr lang="en-GB" sz="2400" dirty="0"/>
              <a:t>A regular expression is defined over some alphabet, </a:t>
            </a:r>
            <a:r>
              <a:rPr lang="en-GB" sz="2400" dirty="0">
                <a:sym typeface="Symbol"/>
              </a:rPr>
              <a:t> (Greek letter “sigma”).</a:t>
            </a:r>
          </a:p>
          <a:p>
            <a:r>
              <a:rPr lang="en-GB" sz="2400" dirty="0">
                <a:sym typeface="Symbol"/>
              </a:rPr>
              <a:t>An alphabet is a finite set of symbols.</a:t>
            </a:r>
          </a:p>
          <a:p>
            <a:r>
              <a:rPr lang="en-GB" sz="2400" dirty="0">
                <a:sym typeface="Symbol"/>
              </a:rPr>
              <a:t>For instance:</a:t>
            </a:r>
          </a:p>
          <a:p>
            <a:pPr lvl="1"/>
            <a:r>
              <a:rPr lang="en-GB" sz="2000" dirty="0">
                <a:sym typeface="Symbol"/>
              </a:rPr>
              <a:t> = {a, b, c} – a very simple alphabet, only three symbols.</a:t>
            </a:r>
          </a:p>
          <a:p>
            <a:r>
              <a:rPr lang="en-GB" sz="2400" dirty="0">
                <a:sym typeface="Symbol"/>
              </a:rPr>
              <a:t>The empty string is denoted “” (Greek letter “epsilon”).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3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2816"/>
            <a:ext cx="7756525" cy="4381922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GB" sz="3000" dirty="0"/>
              <a:t>The set of regular expressions can be defined by the following recursive rules:</a:t>
            </a:r>
          </a:p>
          <a:p>
            <a:pPr marL="0" indent="0">
              <a:buNone/>
              <a:defRPr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600" dirty="0"/>
              <a:t>BASIS</a:t>
            </a:r>
          </a:p>
          <a:p>
            <a:pPr lvl="1">
              <a:defRPr/>
            </a:pPr>
            <a:r>
              <a:rPr lang="en-GB" sz="2200" dirty="0"/>
              <a:t>ε is a regular expression</a:t>
            </a:r>
          </a:p>
          <a:p>
            <a:pPr lvl="1">
              <a:defRPr/>
            </a:pPr>
            <a:r>
              <a:rPr lang="en-GB" sz="2200" dirty="0"/>
              <a:t>every symbol of ∑ is a regular expression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600" dirty="0"/>
              <a:t>RECURSION (INDUCTION)</a:t>
            </a:r>
          </a:p>
          <a:p>
            <a:pPr marL="400050" lvl="1" indent="0">
              <a:buNone/>
              <a:defRPr/>
            </a:pPr>
            <a:r>
              <a:rPr lang="en-GB" sz="3000" dirty="0"/>
              <a:t> </a:t>
            </a:r>
            <a:r>
              <a:rPr lang="en-GB" sz="2200" dirty="0"/>
              <a:t>if r and s are regular expressions, so are </a:t>
            </a:r>
          </a:p>
          <a:p>
            <a:pPr marL="1399500" lvl="3" indent="-457200">
              <a:buFont typeface="+mj-lt"/>
              <a:buAutoNum type="arabicPeriod"/>
              <a:defRPr/>
            </a:pPr>
            <a:r>
              <a:rPr lang="en-GB" sz="2200" dirty="0"/>
              <a:t>r </a:t>
            </a:r>
            <a:r>
              <a:rPr lang="en-GB" sz="2200" dirty="0">
                <a:cs typeface="Times New Roman" pitchFamily="18" charset="0"/>
              </a:rPr>
              <a:t>| </a:t>
            </a:r>
            <a:r>
              <a:rPr lang="en-GB" sz="2200" dirty="0"/>
              <a:t>s 	-- or</a:t>
            </a:r>
          </a:p>
          <a:p>
            <a:pPr marL="1399500" lvl="3" indent="-457200">
              <a:buFont typeface="+mj-lt"/>
              <a:buAutoNum type="arabicPeriod"/>
              <a:defRPr/>
            </a:pPr>
            <a:r>
              <a:rPr lang="en-GB" sz="2200" dirty="0" err="1"/>
              <a:t>rs</a:t>
            </a:r>
            <a:r>
              <a:rPr lang="en-GB" sz="2200" dirty="0"/>
              <a:t> 		-- concatenation</a:t>
            </a:r>
          </a:p>
          <a:p>
            <a:pPr marL="1399500" lvl="3" indent="-457200">
              <a:buFont typeface="+mj-lt"/>
              <a:buAutoNum type="arabicPeriod"/>
              <a:defRPr/>
            </a:pPr>
            <a:r>
              <a:rPr lang="en-GB" sz="2200" dirty="0"/>
              <a:t>r*		-- repetition, zero or more times</a:t>
            </a:r>
          </a:p>
          <a:p>
            <a:pPr marL="1399500" lvl="3" indent="-457200">
              <a:buFont typeface="+mj-lt"/>
              <a:buAutoNum type="arabicPeriod"/>
              <a:defRPr/>
            </a:pPr>
            <a:r>
              <a:rPr lang="en-GB" sz="2200" dirty="0"/>
              <a:t>(r)		-- grouping</a:t>
            </a:r>
            <a:endParaRPr lang="en-GB" sz="3000" dirty="0"/>
          </a:p>
          <a:p>
            <a:pPr marL="0" indent="0">
              <a:buNone/>
              <a:defRPr/>
            </a:pPr>
            <a:endParaRPr lang="en-GB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7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772816"/>
            <a:ext cx="7540625" cy="424847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GB" sz="2400" dirty="0"/>
              <a:t>a | b = {a, b}</a:t>
            </a:r>
            <a:br>
              <a:rPr lang="en-GB" sz="2400" dirty="0"/>
            </a:br>
            <a:r>
              <a:rPr lang="en-GB" sz="2400" dirty="0"/>
              <a:t>a | b | c | </a:t>
            </a:r>
            <a:r>
              <a:rPr lang="en-GB" sz="2400" dirty="0">
                <a:cs typeface="Times New Roman" pitchFamily="18" charset="0"/>
              </a:rPr>
              <a:t>ε = {</a:t>
            </a:r>
            <a:r>
              <a:rPr lang="en-GB" sz="2400" dirty="0"/>
              <a:t>a, b, c, </a:t>
            </a:r>
            <a:r>
              <a:rPr lang="en-GB" sz="2400" dirty="0">
                <a:cs typeface="Times New Roman" pitchFamily="18" charset="0"/>
              </a:rPr>
              <a:t>ε}</a:t>
            </a:r>
            <a:br>
              <a:rPr lang="en-GB" sz="2400" dirty="0">
                <a:cs typeface="Times New Roman" pitchFamily="18" charset="0"/>
              </a:rPr>
            </a:br>
            <a:r>
              <a:rPr lang="en-GB" sz="2400" dirty="0">
                <a:cs typeface="Times New Roman" pitchFamily="18" charset="0"/>
              </a:rPr>
              <a:t>a | b | . . . | z = {a, b, … z}</a:t>
            </a:r>
          </a:p>
          <a:p>
            <a:r>
              <a:rPr lang="en-GB" sz="2400" dirty="0"/>
              <a:t>ab = {ab}</a:t>
            </a:r>
          </a:p>
          <a:p>
            <a:r>
              <a:rPr lang="en-GB" sz="2400" dirty="0"/>
              <a:t>(a | b)c  = {ac, </a:t>
            </a:r>
            <a:r>
              <a:rPr lang="en-GB" sz="2400" dirty="0" err="1"/>
              <a:t>bc</a:t>
            </a:r>
            <a:r>
              <a:rPr lang="en-GB" sz="2400" dirty="0"/>
              <a:t>}</a:t>
            </a:r>
          </a:p>
          <a:p>
            <a:r>
              <a:rPr lang="en-GB" sz="2400" dirty="0"/>
              <a:t>a* = {</a:t>
            </a:r>
            <a:r>
              <a:rPr lang="en-GB" sz="2400" dirty="0">
                <a:cs typeface="Times New Roman" pitchFamily="18" charset="0"/>
              </a:rPr>
              <a:t>ε, a, aa, </a:t>
            </a:r>
            <a:r>
              <a:rPr lang="en-GB" sz="2400" dirty="0" err="1">
                <a:cs typeface="Times New Roman" pitchFamily="18" charset="0"/>
              </a:rPr>
              <a:t>aaa</a:t>
            </a:r>
            <a:r>
              <a:rPr lang="en-GB" sz="2400" dirty="0">
                <a:cs typeface="Times New Roman" pitchFamily="18" charset="0"/>
              </a:rPr>
              <a:t>, </a:t>
            </a:r>
            <a:r>
              <a:rPr lang="en-GB" sz="2400" dirty="0" err="1">
                <a:cs typeface="Times New Roman" pitchFamily="18" charset="0"/>
              </a:rPr>
              <a:t>aaaa</a:t>
            </a:r>
            <a:r>
              <a:rPr lang="en-GB" sz="2400" dirty="0">
                <a:cs typeface="Times New Roman" pitchFamily="18" charset="0"/>
              </a:rPr>
              <a:t>, …}</a:t>
            </a:r>
          </a:p>
          <a:p>
            <a:r>
              <a:rPr lang="en-GB" sz="2400" dirty="0">
                <a:cs typeface="Times New Roman" pitchFamily="18" charset="0"/>
              </a:rPr>
              <a:t>(a | bb)* = {ε, a, bb, aa, </a:t>
            </a:r>
            <a:r>
              <a:rPr lang="en-GB" sz="2400" dirty="0" err="1">
                <a:cs typeface="Times New Roman" pitchFamily="18" charset="0"/>
              </a:rPr>
              <a:t>abb</a:t>
            </a:r>
            <a:r>
              <a:rPr lang="en-GB" sz="2400" dirty="0">
                <a:cs typeface="Times New Roman" pitchFamily="18" charset="0"/>
              </a:rPr>
              <a:t>, </a:t>
            </a:r>
            <a:r>
              <a:rPr lang="en-GB" sz="2400" dirty="0" err="1">
                <a:cs typeface="Times New Roman" pitchFamily="18" charset="0"/>
              </a:rPr>
              <a:t>bba</a:t>
            </a:r>
            <a:r>
              <a:rPr lang="en-GB" sz="2400" dirty="0">
                <a:cs typeface="Times New Roman" pitchFamily="18" charset="0"/>
              </a:rPr>
              <a:t>, </a:t>
            </a:r>
            <a:r>
              <a:rPr lang="en-GB" sz="2400" dirty="0" err="1">
                <a:cs typeface="Times New Roman" pitchFamily="18" charset="0"/>
              </a:rPr>
              <a:t>bbbb</a:t>
            </a:r>
            <a:r>
              <a:rPr lang="en-GB" sz="2400" dirty="0">
                <a:cs typeface="Times New Roman" pitchFamily="18" charset="0"/>
              </a:rPr>
              <a:t>, </a:t>
            </a:r>
            <a:r>
              <a:rPr lang="en-GB" sz="2400" dirty="0" err="1">
                <a:cs typeface="Times New Roman" pitchFamily="18" charset="0"/>
              </a:rPr>
              <a:t>aaa</a:t>
            </a:r>
            <a:r>
              <a:rPr lang="en-GB" sz="2400" dirty="0">
                <a:cs typeface="Times New Roman" pitchFamily="18" charset="0"/>
              </a:rPr>
              <a:t> , </a:t>
            </a:r>
            <a:r>
              <a:rPr lang="en-GB" sz="2400" dirty="0" err="1">
                <a:cs typeface="Times New Roman" pitchFamily="18" charset="0"/>
              </a:rPr>
              <a:t>aabb</a:t>
            </a:r>
            <a:r>
              <a:rPr lang="en-GB" sz="2400" dirty="0">
                <a:cs typeface="Times New Roman" pitchFamily="18" charset="0"/>
              </a:rPr>
              <a:t>, …}</a:t>
            </a:r>
          </a:p>
          <a:p>
            <a:endParaRPr lang="en-GB" sz="2400" dirty="0">
              <a:cs typeface="Times New Roman" pitchFamily="18" charset="0"/>
            </a:endParaRPr>
          </a:p>
          <a:p>
            <a:r>
              <a:rPr lang="en-GB" sz="2400" dirty="0">
                <a:cs typeface="Times New Roman" pitchFamily="18" charset="0"/>
              </a:rPr>
              <a:t>Precedence</a:t>
            </a:r>
            <a:br>
              <a:rPr lang="en-GB" sz="2400" dirty="0">
                <a:cs typeface="Times New Roman" pitchFamily="18" charset="0"/>
              </a:rPr>
            </a:br>
            <a:r>
              <a:rPr lang="en-GB" sz="2400" dirty="0">
                <a:cs typeface="Times New Roman" pitchFamily="18" charset="0"/>
              </a:rPr>
              <a:t>Repetition has highest precedence, concatenation next highest and | is given the lowest.</a:t>
            </a:r>
            <a:br>
              <a:rPr lang="en-GB" sz="2400" dirty="0">
                <a:cs typeface="Times New Roman" pitchFamily="18" charset="0"/>
              </a:rPr>
            </a:br>
            <a:br>
              <a:rPr lang="en-GB" sz="2400" dirty="0">
                <a:cs typeface="Times New Roman" pitchFamily="18" charset="0"/>
              </a:rPr>
            </a:br>
            <a:r>
              <a:rPr lang="en-GB" sz="2400" dirty="0">
                <a:cs typeface="Times New Roman" pitchFamily="18" charset="0"/>
              </a:rPr>
              <a:t>	E.g. a | </a:t>
            </a:r>
            <a:r>
              <a:rPr lang="en-GB" sz="2400" dirty="0" err="1">
                <a:cs typeface="Times New Roman" pitchFamily="18" charset="0"/>
              </a:rPr>
              <a:t>bc</a:t>
            </a:r>
            <a:r>
              <a:rPr lang="en-GB" sz="2400" dirty="0">
                <a:cs typeface="Times New Roman" pitchFamily="18" charset="0"/>
              </a:rPr>
              <a:t>* means a | (b ( c*))</a:t>
            </a:r>
            <a:br>
              <a:rPr lang="en-GB" sz="2400" dirty="0">
                <a:cs typeface="Times New Roman" pitchFamily="18" charset="0"/>
              </a:rPr>
            </a:br>
            <a:br>
              <a:rPr lang="en-GB" sz="2400" dirty="0">
                <a:cs typeface="Times New Roman" pitchFamily="18" charset="0"/>
              </a:rPr>
            </a:br>
            <a:r>
              <a:rPr lang="en-GB" sz="2400" dirty="0">
                <a:cs typeface="Times New Roman" pitchFamily="18" charset="0"/>
              </a:rPr>
              <a:t>(redundant parenthesis may be a good idea).</a:t>
            </a:r>
          </a:p>
          <a:p>
            <a:endParaRPr lang="en-GB" sz="2400" dirty="0">
              <a:cs typeface="Times New Roman" pitchFamily="18" charset="0"/>
            </a:endParaRPr>
          </a:p>
          <a:p>
            <a:endParaRPr lang="en-GB" sz="2400" dirty="0"/>
          </a:p>
          <a:p>
            <a:endParaRPr lang="en-GB" sz="2400" dirty="0"/>
          </a:p>
          <a:p>
            <a:pPr eaLnBrk="1" hangingPunct="1"/>
            <a:endParaRPr lang="en-GB" sz="2400" dirty="0"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8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Regular Expressions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7772400" cy="4332287"/>
          </a:xfrm>
        </p:spPr>
        <p:txBody>
          <a:bodyPr/>
          <a:lstStyle/>
          <a:p>
            <a:pPr eaLnBrk="1" hangingPunct="1"/>
            <a:r>
              <a:rPr lang="en-GB" sz="2400" dirty="0"/>
              <a:t>Some other examples:</a:t>
            </a:r>
          </a:p>
          <a:p>
            <a:pPr lvl="1" eaLnBrk="1" hangingPunct="1"/>
            <a:r>
              <a:rPr lang="en-GB" sz="2000" dirty="0">
                <a:solidFill>
                  <a:srgbClr val="000000"/>
                </a:solidFill>
              </a:rPr>
              <a:t>Let </a:t>
            </a:r>
            <a:r>
              <a:rPr lang="en-GB" sz="2000" dirty="0">
                <a:solidFill>
                  <a:srgbClr val="000000"/>
                </a:solidFill>
                <a:cs typeface="Times New Roman" pitchFamily="18" charset="0"/>
              </a:rPr>
              <a:t>Σ = {a, b, c}. Consider the strings that contains exactly one b.</a:t>
            </a:r>
            <a:br>
              <a:rPr lang="en-GB" sz="2000" dirty="0">
                <a:cs typeface="Times New Roman" pitchFamily="18" charset="0"/>
              </a:rPr>
            </a:br>
            <a:r>
              <a:rPr lang="en-GB" sz="2000" dirty="0">
                <a:cs typeface="Times New Roman" pitchFamily="18" charset="0"/>
              </a:rPr>
              <a:t> (a | c)*b(a | c )* = {b, </a:t>
            </a:r>
            <a:r>
              <a:rPr lang="en-GB" sz="2000" dirty="0" err="1">
                <a:cs typeface="Times New Roman" pitchFamily="18" charset="0"/>
              </a:rPr>
              <a:t>abc</a:t>
            </a:r>
            <a:r>
              <a:rPr lang="en-GB" sz="2000" dirty="0">
                <a:cs typeface="Times New Roman" pitchFamily="18" charset="0"/>
              </a:rPr>
              <a:t>, abaca, … }</a:t>
            </a:r>
            <a:br>
              <a:rPr lang="en-GB" sz="2000" dirty="0">
                <a:cs typeface="Times New Roman" pitchFamily="18" charset="0"/>
              </a:rPr>
            </a:br>
            <a:endParaRPr lang="en-GB" sz="2000" dirty="0">
              <a:cs typeface="Times New Roman" pitchFamily="18" charset="0"/>
            </a:endParaRPr>
          </a:p>
          <a:p>
            <a:pPr lvl="1" eaLnBrk="1" hangingPunct="1"/>
            <a:r>
              <a:rPr lang="en-GB" sz="2000" dirty="0">
                <a:cs typeface="Times New Roman" pitchFamily="18" charset="0"/>
              </a:rPr>
              <a:t>Consider the strings that contains at most one b</a:t>
            </a:r>
            <a:br>
              <a:rPr lang="en-GB" sz="2000" dirty="0">
                <a:cs typeface="Times New Roman" pitchFamily="18" charset="0"/>
              </a:rPr>
            </a:br>
            <a:r>
              <a:rPr lang="en-GB" sz="2000" dirty="0">
                <a:cs typeface="Times New Roman" pitchFamily="18" charset="0"/>
              </a:rPr>
              <a:t>(a | c)*b(a | c )* | (a | c)*  = {ε, a, c, b, </a:t>
            </a:r>
            <a:r>
              <a:rPr lang="en-GB" sz="2000" dirty="0" err="1">
                <a:cs typeface="Times New Roman" pitchFamily="18" charset="0"/>
              </a:rPr>
              <a:t>abc</a:t>
            </a:r>
            <a:r>
              <a:rPr lang="en-GB" sz="2000" dirty="0">
                <a:cs typeface="Times New Roman" pitchFamily="18" charset="0"/>
              </a:rPr>
              <a:t>, abaca, … }</a:t>
            </a:r>
            <a:br>
              <a:rPr lang="en-GB" sz="2000" dirty="0">
                <a:cs typeface="Times New Roman" pitchFamily="18" charset="0"/>
              </a:rPr>
            </a:br>
            <a:r>
              <a:rPr lang="en-GB" sz="2000" dirty="0">
                <a:cs typeface="Times New Roman" pitchFamily="18" charset="0"/>
              </a:rPr>
              <a:t>or alternative</a:t>
            </a:r>
            <a:br>
              <a:rPr lang="en-GB" sz="2000" dirty="0">
                <a:cs typeface="Times New Roman" pitchFamily="18" charset="0"/>
              </a:rPr>
            </a:br>
            <a:r>
              <a:rPr lang="en-GB" sz="2000" dirty="0">
                <a:cs typeface="Times New Roman" pitchFamily="18" charset="0"/>
              </a:rPr>
              <a:t>(a | c)* (b | ε)(a | c )*</a:t>
            </a:r>
            <a:br>
              <a:rPr lang="en-GB" sz="2000" dirty="0">
                <a:cs typeface="Times New Roman" pitchFamily="18" charset="0"/>
              </a:rPr>
            </a:br>
            <a:endParaRPr lang="en-GB" sz="2000" dirty="0">
              <a:cs typeface="Times New Roman" pitchFamily="18" charset="0"/>
            </a:endParaRPr>
          </a:p>
          <a:p>
            <a:pPr eaLnBrk="1" hangingPunct="1"/>
            <a:r>
              <a:rPr lang="en-GB" sz="2400" dirty="0">
                <a:cs typeface="Times New Roman" pitchFamily="18" charset="0"/>
              </a:rPr>
              <a:t>The same language may be generated by many different regular expressions. Usually, we try to find one as simple as possible!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09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7756525" cy="3744441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sz="2400" i="1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GB" sz="2400" dirty="0"/>
              <a:t>Write a regular expression for the set of strings consisting of all strings of </a:t>
            </a:r>
            <a:r>
              <a:rPr lang="en-GB" sz="2400" b="1" dirty="0"/>
              <a:t>a</a:t>
            </a:r>
            <a:r>
              <a:rPr lang="en-GB" sz="2400" dirty="0"/>
              <a:t>'s and </a:t>
            </a:r>
            <a:r>
              <a:rPr lang="en-GB" sz="2400" b="1" dirty="0"/>
              <a:t>b</a:t>
            </a:r>
            <a:r>
              <a:rPr lang="en-GB" sz="2400" dirty="0"/>
              <a:t>'s that end in </a:t>
            </a:r>
            <a:r>
              <a:rPr lang="en-GB" sz="2400" b="1" dirty="0"/>
              <a:t>abb</a:t>
            </a:r>
            <a:r>
              <a:rPr lang="en-GB" sz="2400" dirty="0"/>
              <a:t>.</a:t>
            </a:r>
            <a:br>
              <a:rPr lang="en-GB" sz="2400" dirty="0"/>
            </a:br>
            <a:r>
              <a:rPr lang="en-GB" sz="2400" dirty="0"/>
              <a:t>The alphabet is {a, b}.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3"/>
            </a:pPr>
            <a:endParaRPr lang="en-GB" sz="2400" dirty="0"/>
          </a:p>
          <a:p>
            <a:pPr marL="457200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GB" sz="2400" dirty="0"/>
              <a:t>Let </a:t>
            </a:r>
            <a:r>
              <a:rPr lang="en-GB" sz="2400" dirty="0">
                <a:cs typeface="Times New Roman" pitchFamily="18" charset="0"/>
              </a:rPr>
              <a:t>Σ = {a, b, c}. Consider the strings that contains exactly one b ((a | c)*b(a | c )* ). </a:t>
            </a:r>
            <a:r>
              <a:rPr lang="en-GB" sz="2400" dirty="0"/>
              <a:t>Construct (draw the diagram) a state machine that recognizes this set of strings.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29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Intended Learning Outcome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988840"/>
            <a:ext cx="7344816" cy="3963144"/>
          </a:xfrm>
        </p:spPr>
        <p:txBody>
          <a:bodyPr/>
          <a:lstStyle/>
          <a:p>
            <a:pPr eaLnBrk="1" hangingPunct="1"/>
            <a:r>
              <a:rPr lang="en-GB" sz="2400" dirty="0"/>
              <a:t>Can explain regular expressions.</a:t>
            </a:r>
          </a:p>
          <a:p>
            <a:pPr eaLnBrk="1" hangingPunct="1"/>
            <a:r>
              <a:rPr lang="en-GB" sz="2400" dirty="0"/>
              <a:t>Can use the Java Regex API for matching strings.</a:t>
            </a:r>
          </a:p>
          <a:p>
            <a:pPr eaLnBrk="1" hangingPunct="1"/>
            <a:r>
              <a:rPr lang="en-GB" sz="2400" dirty="0"/>
              <a:t>Can construct a state machine that recognizes (parses) a given regular expression.</a:t>
            </a:r>
          </a:p>
          <a:p>
            <a:pPr eaLnBrk="1" hangingPunct="1"/>
            <a:r>
              <a:rPr lang="en-GB" sz="2400" dirty="0"/>
              <a:t>Can apply State Pattern when implementing a state machine.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56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Regular Definition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77565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It can be helpful to give names to long regular expressions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 (0 | 1 | 2 | … | 9) (0 | 1 | 2 | … | 9)*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 			= {0, 1, 2, 3, …, 10, 11,…}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or we could write:</a:t>
            </a:r>
            <a:br>
              <a:rPr lang="en-GB" sz="2400" dirty="0"/>
            </a:br>
            <a:r>
              <a:rPr lang="en-GB" sz="2400" dirty="0"/>
              <a:t>			digit digit*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where </a:t>
            </a:r>
            <a:br>
              <a:rPr lang="en-GB" sz="2400" dirty="0"/>
            </a:br>
            <a:r>
              <a:rPr lang="en-GB" sz="2400" dirty="0"/>
              <a:t>			digit = 0 | 1 | 2 | … | 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53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72817"/>
            <a:ext cx="7772400" cy="418824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sz="2400" dirty="0"/>
              <a:t>In the following we will describe some extensions to the standard regular expressions:</a:t>
            </a:r>
          </a:p>
          <a:p>
            <a:pPr lvl="1" eaLnBrk="1" hangingPunct="1"/>
            <a:r>
              <a:rPr lang="en-GB" sz="2000" i="1" dirty="0"/>
              <a:t>One or More instance </a:t>
            </a:r>
            <a:r>
              <a:rPr lang="en-GB" sz="2000" dirty="0"/>
              <a:t>‘+’</a:t>
            </a:r>
            <a:br>
              <a:rPr lang="en-GB" sz="2000" dirty="0"/>
            </a:br>
            <a:r>
              <a:rPr lang="en-GB" sz="2000" dirty="0"/>
              <a:t>(0 | 1 | 2 | … | 9)+ = {0, 1, 2, … 10, 11 ,12}</a:t>
            </a:r>
          </a:p>
          <a:p>
            <a:pPr lvl="1"/>
            <a:r>
              <a:rPr lang="en-GB" sz="2000" i="1" dirty="0"/>
              <a:t>Zero or one instance </a:t>
            </a:r>
            <a:r>
              <a:rPr lang="en-GB" sz="2000" dirty="0"/>
              <a:t>‘?’</a:t>
            </a:r>
            <a:br>
              <a:rPr lang="en-GB" sz="2000" dirty="0"/>
            </a:br>
            <a:r>
              <a:rPr lang="en-GB" sz="2000" dirty="0"/>
              <a:t>a? means zero or one a</a:t>
            </a:r>
          </a:p>
          <a:p>
            <a:pPr lvl="1"/>
            <a:r>
              <a:rPr lang="en-GB" sz="2000" i="1" dirty="0"/>
              <a:t>A range of Characters </a:t>
            </a:r>
            <a:r>
              <a:rPr lang="en-GB" sz="2000" dirty="0"/>
              <a:t>‘[]’</a:t>
            </a:r>
            <a:br>
              <a:rPr lang="en-GB" sz="2000" dirty="0"/>
            </a:br>
            <a:r>
              <a:rPr lang="en-GB" sz="2000" dirty="0"/>
              <a:t>[a-</a:t>
            </a:r>
            <a:r>
              <a:rPr lang="en-GB" sz="2000" dirty="0" err="1"/>
              <a:t>zA</a:t>
            </a:r>
            <a:r>
              <a:rPr lang="en-GB" sz="2000" dirty="0"/>
              <a:t>-Z] = a | b | … | z | A | B | … | Z </a:t>
            </a:r>
            <a:br>
              <a:rPr lang="en-GB" sz="2000" dirty="0"/>
            </a:br>
            <a:r>
              <a:rPr lang="en-GB" sz="2000" dirty="0"/>
              <a:t>[</a:t>
            </a:r>
            <a:r>
              <a:rPr lang="en-GB" sz="2000" dirty="0" err="1"/>
              <a:t>abc</a:t>
            </a:r>
            <a:r>
              <a:rPr lang="en-GB" sz="2000" dirty="0"/>
              <a:t>] = a | b | c</a:t>
            </a:r>
          </a:p>
          <a:p>
            <a:pPr lvl="1" eaLnBrk="1" hangingPunct="1"/>
            <a:r>
              <a:rPr lang="en-GB" sz="2000" i="1" dirty="0"/>
              <a:t>Any Character </a:t>
            </a:r>
            <a:r>
              <a:rPr lang="en-GB" sz="2000" dirty="0"/>
              <a:t>‘.’</a:t>
            </a:r>
            <a:br>
              <a:rPr lang="en-GB" sz="2000" dirty="0"/>
            </a:br>
            <a:r>
              <a:rPr lang="en-GB" sz="2000" dirty="0"/>
              <a:t>.*b.* means at least one b</a:t>
            </a:r>
          </a:p>
          <a:p>
            <a:pPr lvl="1" eaLnBrk="1" hangingPunct="1"/>
            <a:r>
              <a:rPr lang="en-GB" sz="2000" i="1" dirty="0"/>
              <a:t>Fixed number of iterations:</a:t>
            </a:r>
            <a:br>
              <a:rPr lang="en-GB" sz="2000" dirty="0"/>
            </a:br>
            <a:r>
              <a:rPr lang="en-GB" sz="2000" dirty="0"/>
              <a:t>b{3, 6} means at least 3 and at most 6 b’s</a:t>
            </a:r>
            <a:endParaRPr lang="en-GB" sz="2000" i="1" dirty="0"/>
          </a:p>
          <a:p>
            <a:pPr lvl="1" eaLnBrk="1" hangingPunct="1"/>
            <a:r>
              <a:rPr lang="en-GB" sz="2000" i="1" dirty="0"/>
              <a:t>Any Character Not In a Given Set</a:t>
            </a:r>
            <a:br>
              <a:rPr lang="en-GB" sz="2000" dirty="0"/>
            </a:br>
            <a:r>
              <a:rPr lang="en-GB" sz="2000" dirty="0"/>
              <a:t>^(a | b | c) means not either a or b or c.</a:t>
            </a: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09600"/>
            <a:ext cx="8496944" cy="1143000"/>
          </a:xfrm>
        </p:spPr>
        <p:txBody>
          <a:bodyPr/>
          <a:lstStyle/>
          <a:p>
            <a:pPr eaLnBrk="1" hangingPunct="1"/>
            <a:r>
              <a:rPr lang="en-GB" dirty="0"/>
              <a:t>Regular Expression extensions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 in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81200"/>
            <a:ext cx="8136904" cy="4256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Java provides the </a:t>
            </a:r>
            <a:r>
              <a:rPr lang="en-GB" sz="1800" dirty="0" err="1"/>
              <a:t>java.util.regex</a:t>
            </a:r>
            <a:r>
              <a:rPr lang="en-GB" sz="1800" dirty="0"/>
              <a:t> package for pattern matching with regular expressions. </a:t>
            </a:r>
          </a:p>
          <a:p>
            <a:pPr marL="0" indent="0">
              <a:buNone/>
            </a:pPr>
            <a:r>
              <a:rPr lang="en-GB" sz="1800" dirty="0"/>
              <a:t>The </a:t>
            </a:r>
            <a:r>
              <a:rPr lang="en-GB" sz="1800" dirty="0" err="1"/>
              <a:t>java.util.regex</a:t>
            </a:r>
            <a:r>
              <a:rPr lang="en-GB" sz="1800" dirty="0"/>
              <a:t> package primarily consists of the following three classes:</a:t>
            </a:r>
          </a:p>
          <a:p>
            <a:r>
              <a:rPr lang="en-GB" sz="1800" b="1" dirty="0"/>
              <a:t>Pattern Class:</a:t>
            </a:r>
            <a:r>
              <a:rPr lang="en-GB" sz="1800" dirty="0"/>
              <a:t> A Pattern object is a compiled representation of a regular expression. To create a pattern, invoke one of its public static compile methods, which will then return a Pattern object. These methods accept a regular expression as the first argument.</a:t>
            </a:r>
          </a:p>
          <a:p>
            <a:r>
              <a:rPr lang="en-GB" sz="1800" b="1" dirty="0"/>
              <a:t>Matcher Class:</a:t>
            </a:r>
            <a:r>
              <a:rPr lang="en-GB" sz="1800" dirty="0"/>
              <a:t> A Matcher object is the engine that interprets the pattern and performs match operations against an input string. You obtain a Matcher object by invoking the matcher method on a Pattern object.</a:t>
            </a:r>
          </a:p>
          <a:p>
            <a:r>
              <a:rPr lang="en-GB" sz="1800" b="1" dirty="0" err="1"/>
              <a:t>PatternSyntaxException</a:t>
            </a:r>
            <a:r>
              <a:rPr lang="en-GB" sz="1800" b="1" dirty="0"/>
              <a:t>:</a:t>
            </a:r>
            <a:r>
              <a:rPr lang="en-GB" sz="1800" dirty="0"/>
              <a:t> A </a:t>
            </a:r>
            <a:r>
              <a:rPr lang="en-GB" sz="1800" dirty="0" err="1"/>
              <a:t>PatternSyntaxException</a:t>
            </a:r>
            <a:r>
              <a:rPr lang="en-GB" sz="1800" dirty="0"/>
              <a:t> object is an unchecked exception that indicates a syntax error in a regular expression pattern.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5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it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defined her?</a:t>
            </a:r>
          </a:p>
          <a:p>
            <a:pPr marL="0" indent="0">
              <a:buNone/>
            </a:pPr>
            <a:endParaRPr lang="en-GB" dirty="0">
              <a:highlight>
                <a:srgbClr val="E8F2FE"/>
              </a:highlight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[a-zA-Z0-9._%+-]+@[a-zA-Z0-9.-]+\\.[a-</a:t>
            </a:r>
            <a:r>
              <a:rPr lang="en-GB" sz="2000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zA</a:t>
            </a:r>
            <a:r>
              <a:rPr lang="en-GB" sz="20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-Z]{2,4}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52120" y="4797152"/>
            <a:ext cx="2519362" cy="401637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sz="2000" dirty="0">
                <a:solidFill>
                  <a:schemeClr val="bg1"/>
                </a:solidFill>
                <a:latin typeface="+mn-lt"/>
              </a:rPr>
              <a:t>See </a:t>
            </a:r>
            <a:r>
              <a:rPr lang="en-GB" sz="2000" dirty="0" err="1">
                <a:solidFill>
                  <a:schemeClr val="bg1"/>
                </a:solidFill>
                <a:latin typeface="+mn-lt"/>
                <a:hlinkClick r:id="rId2" action="ppaction://hlinkfile"/>
              </a:rPr>
              <a:t>RegExDemo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915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public static void </a:t>
            </a:r>
            <a:r>
              <a:rPr lang="en-GB" sz="1600" b="1" dirty="0" err="1"/>
              <a:t>checkEmail</a:t>
            </a:r>
            <a:r>
              <a:rPr lang="en-GB" sz="1600" b="1" dirty="0"/>
              <a:t>() {</a:t>
            </a:r>
          </a:p>
          <a:p>
            <a:pPr marL="0" indent="0">
              <a:buNone/>
            </a:pPr>
            <a:r>
              <a:rPr lang="en-GB" sz="1600" dirty="0"/>
              <a:t>       String email = "</a:t>
            </a:r>
            <a:r>
              <a:rPr lang="en-GB" sz="1600" dirty="0" err="1"/>
              <a:t>finn.nordb@jerg@gmail.com</a:t>
            </a:r>
            <a:r>
              <a:rPr lang="en-GB" sz="1600" dirty="0"/>
              <a:t>";</a:t>
            </a:r>
          </a:p>
          <a:p>
            <a:pPr marL="0" indent="0">
              <a:buNone/>
            </a:pPr>
            <a:r>
              <a:rPr lang="en-GB" sz="1600" dirty="0"/>
              <a:t>       String </a:t>
            </a:r>
            <a:r>
              <a:rPr lang="en-GB" sz="1600" dirty="0" err="1"/>
              <a:t>emailPattern</a:t>
            </a:r>
            <a:r>
              <a:rPr lang="en-GB" sz="1600" dirty="0"/>
              <a:t> = "^[a-zA-Z0-9._%+-]+@[a-zA-Z0-9.-]+\\.[a-</a:t>
            </a:r>
            <a:r>
              <a:rPr lang="en-GB" sz="1600" dirty="0" err="1"/>
              <a:t>zA</a:t>
            </a:r>
            <a:r>
              <a:rPr lang="en-GB" sz="1600" dirty="0"/>
              <a:t>-Z]{2,4}$";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</a:p>
          <a:p>
            <a:pPr marL="0" indent="0">
              <a:buNone/>
            </a:pPr>
            <a:r>
              <a:rPr lang="en-GB" sz="1600" dirty="0"/>
              <a:t>        Pattern </a:t>
            </a:r>
            <a:r>
              <a:rPr lang="en-GB" sz="1600" dirty="0" err="1"/>
              <a:t>pattern</a:t>
            </a:r>
            <a:r>
              <a:rPr lang="en-GB" sz="1600" dirty="0"/>
              <a:t> = </a:t>
            </a:r>
            <a:r>
              <a:rPr lang="en-GB" sz="1600" dirty="0" err="1"/>
              <a:t>Pattern.</a:t>
            </a:r>
            <a:r>
              <a:rPr lang="en-GB" sz="1600" i="1" dirty="0" err="1"/>
              <a:t>compile</a:t>
            </a:r>
            <a:r>
              <a:rPr lang="en-GB" sz="1600" i="1" dirty="0"/>
              <a:t>(</a:t>
            </a:r>
            <a:r>
              <a:rPr lang="en-GB" sz="1600" i="1" dirty="0" err="1"/>
              <a:t>emailPattern</a:t>
            </a:r>
            <a:r>
              <a:rPr lang="en-GB" sz="1600" i="1" dirty="0"/>
              <a:t>);</a:t>
            </a:r>
          </a:p>
          <a:p>
            <a:pPr marL="0" indent="0">
              <a:buNone/>
            </a:pPr>
            <a:r>
              <a:rPr lang="en-GB" sz="1600" dirty="0"/>
              <a:t>        Matcher m = </a:t>
            </a:r>
            <a:r>
              <a:rPr lang="en-GB" sz="1600" dirty="0" err="1"/>
              <a:t>pattern.matcher</a:t>
            </a:r>
            <a:r>
              <a:rPr lang="en-GB" sz="1600" dirty="0"/>
              <a:t>(email);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if(</a:t>
            </a:r>
            <a:r>
              <a:rPr lang="en-GB" sz="1600" dirty="0" err="1"/>
              <a:t>m.find</a:t>
            </a:r>
            <a:r>
              <a:rPr lang="en-GB" sz="1600" dirty="0"/>
              <a:t>())</a:t>
            </a:r>
          </a:p>
          <a:p>
            <a:pPr marL="0" indent="0">
              <a:buNone/>
            </a:pPr>
            <a:r>
              <a:rPr lang="en-GB" sz="1600" dirty="0"/>
              <a:t>    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/>
              <a:t>(email + " is ok");</a:t>
            </a:r>
          </a:p>
          <a:p>
            <a:pPr marL="0" indent="0">
              <a:buNone/>
            </a:pPr>
            <a:r>
              <a:rPr lang="en-GB" sz="1600" dirty="0"/>
              <a:t>        else</a:t>
            </a:r>
          </a:p>
          <a:p>
            <a:pPr marL="0" indent="0">
              <a:buNone/>
            </a:pPr>
            <a:r>
              <a:rPr lang="en-GB" sz="1600" dirty="0"/>
              <a:t>    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/>
              <a:t>(email + " is not ok");</a:t>
            </a:r>
          </a:p>
          <a:p>
            <a:pPr marL="0" indent="0">
              <a:buNone/>
            </a:pPr>
            <a:r>
              <a:rPr lang="en-GB" sz="1600" dirty="0"/>
              <a:t>        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grpSp>
        <p:nvGrpSpPr>
          <p:cNvPr id="10" name="Gruppe 9"/>
          <p:cNvGrpSpPr/>
          <p:nvPr/>
        </p:nvGrpSpPr>
        <p:grpSpPr>
          <a:xfrm>
            <a:off x="3131840" y="2564904"/>
            <a:ext cx="5891100" cy="2376264"/>
            <a:chOff x="3131840" y="2564904"/>
            <a:chExt cx="5891100" cy="2376264"/>
          </a:xfrm>
        </p:grpSpPr>
        <p:sp>
          <p:nvSpPr>
            <p:cNvPr id="7" name="Ellipse 6"/>
            <p:cNvSpPr/>
            <p:nvPr/>
          </p:nvSpPr>
          <p:spPr bwMode="auto">
            <a:xfrm>
              <a:off x="7632340" y="2570786"/>
              <a:ext cx="360040" cy="313184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Ellipse 7"/>
            <p:cNvSpPr/>
            <p:nvPr/>
          </p:nvSpPr>
          <p:spPr bwMode="auto">
            <a:xfrm>
              <a:off x="3131840" y="2564904"/>
              <a:ext cx="288032" cy="28803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ktangulær billedforklaring 8"/>
            <p:cNvSpPr/>
            <p:nvPr/>
          </p:nvSpPr>
          <p:spPr bwMode="auto">
            <a:xfrm>
              <a:off x="6524364" y="3861048"/>
              <a:ext cx="2498576" cy="1080120"/>
            </a:xfrm>
            <a:prstGeom prst="wedgeRectCallout">
              <a:avLst>
                <a:gd name="adj1" fmla="val -79166"/>
                <a:gd name="adj2" fmla="val -140059"/>
              </a:avLst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sz="1600" dirty="0">
                  <a:latin typeface="+mn-lt"/>
                </a:rPr>
                <a:t>‘^’pattern </a:t>
              </a:r>
              <a:r>
                <a:rPr lang="da-DK" sz="1600" dirty="0" err="1">
                  <a:latin typeface="+mn-lt"/>
                </a:rPr>
                <a:t>means</a:t>
              </a:r>
              <a:r>
                <a:rPr lang="da-DK" sz="1600" dirty="0">
                  <a:latin typeface="+mn-lt"/>
                </a:rPr>
                <a:t> </a:t>
              </a:r>
              <a:r>
                <a:rPr lang="da-DK" sz="1600" dirty="0" err="1">
                  <a:latin typeface="+mn-lt"/>
                </a:rPr>
                <a:t>that</a:t>
              </a:r>
              <a:r>
                <a:rPr lang="da-DK" sz="1600" dirty="0">
                  <a:latin typeface="+mn-lt"/>
                </a:rPr>
                <a:t> the </a:t>
              </a:r>
              <a:r>
                <a:rPr lang="da-DK" sz="1600" dirty="0" err="1">
                  <a:latin typeface="+mn-lt"/>
                </a:rPr>
                <a:t>string</a:t>
              </a:r>
              <a:r>
                <a:rPr lang="da-DK" sz="1600" dirty="0">
                  <a:latin typeface="+mn-lt"/>
                </a:rPr>
                <a:t> must start with ‘</a:t>
              </a:r>
              <a:r>
                <a:rPr lang="da-DK" sz="1600" dirty="0" err="1">
                  <a:latin typeface="+mn-lt"/>
                </a:rPr>
                <a:t>foo</a:t>
              </a:r>
              <a:r>
                <a:rPr lang="da-DK" sz="1600" dirty="0">
                  <a:latin typeface="+mn-lt"/>
                </a:rPr>
                <a:t>’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sz="1600" dirty="0">
                  <a:latin typeface="+mn-lt"/>
                </a:rPr>
                <a:t>pattern</a:t>
              </a:r>
              <a:r>
                <a:rPr kumimoji="0" lang="da-DK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’$’ </a:t>
              </a:r>
              <a:r>
                <a:rPr kumimoji="0" lang="da-DK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means</a:t>
              </a:r>
              <a:r>
                <a:rPr kumimoji="0" lang="da-DK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</a:t>
              </a:r>
              <a:r>
                <a:rPr kumimoji="0" lang="da-DK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that</a:t>
              </a:r>
              <a:r>
                <a:rPr kumimoji="0" lang="da-DK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the  </a:t>
              </a:r>
              <a:r>
                <a:rPr kumimoji="0" lang="da-DK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string</a:t>
              </a:r>
              <a:r>
                <a:rPr kumimoji="0" lang="da-DK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must end with ‘</a:t>
              </a:r>
              <a:r>
                <a:rPr kumimoji="0" lang="da-DK" sz="1600" b="0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</a:t>
              </a:r>
              <a:r>
                <a:rPr kumimoji="0" lang="da-DK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’.</a:t>
              </a:r>
              <a:endParaRPr kumimoji="0" lang="da-D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2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88840"/>
            <a:ext cx="7772400" cy="39604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1800" dirty="0"/>
              <a:t>Use Regex to parse some of the following regular expressions</a:t>
            </a:r>
          </a:p>
          <a:p>
            <a:pPr eaLnBrk="1" hangingPunct="1"/>
            <a:endParaRPr lang="en-GB" sz="1600" dirty="0"/>
          </a:p>
          <a:p>
            <a:pPr marL="457200" indent="-457200" eaLnBrk="1" hangingPunct="1">
              <a:buFont typeface="+mj-lt"/>
              <a:buAutoNum type="arabicPeriod" startAt="5"/>
            </a:pPr>
            <a:r>
              <a:rPr lang="en-GB" sz="1600" dirty="0"/>
              <a:t>Typically, an identifier must start with a letter followed by letters and digits:</a:t>
            </a:r>
            <a:br>
              <a:rPr lang="en-GB" sz="1600" dirty="0"/>
            </a:br>
            <a:r>
              <a:rPr lang="en-GB" sz="1600" dirty="0"/>
              <a:t>	letter = [a-</a:t>
            </a:r>
            <a:r>
              <a:rPr lang="en-GB" sz="1600" dirty="0" err="1"/>
              <a:t>zA</a:t>
            </a:r>
            <a:r>
              <a:rPr lang="en-GB" sz="1600" dirty="0"/>
              <a:t>-Z]</a:t>
            </a:r>
            <a:br>
              <a:rPr lang="en-GB" sz="1600" dirty="0"/>
            </a:br>
            <a:r>
              <a:rPr lang="en-GB" sz="1600" dirty="0"/>
              <a:t>	digit = [0-9]</a:t>
            </a:r>
            <a:br>
              <a:rPr lang="en-GB" sz="1600" dirty="0"/>
            </a:br>
            <a:r>
              <a:rPr lang="en-GB" sz="1600" dirty="0"/>
              <a:t>	identifier = letter(letter | digit)*</a:t>
            </a:r>
            <a:br>
              <a:rPr lang="en-GB" sz="1600" dirty="0"/>
            </a:br>
            <a:r>
              <a:rPr lang="en-GB" sz="1600" dirty="0"/>
              <a:t>Allow underscore(‘_’) in identifiers.</a:t>
            </a:r>
          </a:p>
          <a:p>
            <a:pPr marL="457200" indent="-457200" eaLnBrk="1" hangingPunct="1">
              <a:buFont typeface="+mj-lt"/>
              <a:buAutoNum type="arabicPeriod" startAt="5"/>
            </a:pPr>
            <a:r>
              <a:rPr lang="en-GB" sz="1600" dirty="0"/>
              <a:t>Numbers can be just a sequence of digits (natural numbers), integers (signed natural numbers) decimal numbers, numbers with exponents:</a:t>
            </a:r>
            <a:br>
              <a:rPr lang="en-GB" sz="1600" dirty="0"/>
            </a:br>
            <a:r>
              <a:rPr lang="en-GB" sz="1600" dirty="0"/>
              <a:t>	</a:t>
            </a:r>
            <a:r>
              <a:rPr lang="en-GB" sz="1600" dirty="0" err="1"/>
              <a:t>nat</a:t>
            </a:r>
            <a:r>
              <a:rPr lang="en-GB" sz="1600" dirty="0"/>
              <a:t> = [0-9]+</a:t>
            </a:r>
            <a:br>
              <a:rPr lang="en-GB" sz="1600" dirty="0"/>
            </a:br>
            <a:r>
              <a:rPr lang="en-GB" sz="1600" dirty="0"/>
              <a:t>	</a:t>
            </a:r>
            <a:r>
              <a:rPr lang="en-GB" sz="1600" dirty="0" err="1"/>
              <a:t>signedNat</a:t>
            </a:r>
            <a:r>
              <a:rPr lang="en-GB" sz="1600" dirty="0"/>
              <a:t> = </a:t>
            </a:r>
            <a:r>
              <a:rPr lang="en-GB" sz="1600" dirty="0" err="1"/>
              <a:t>nat</a:t>
            </a:r>
            <a:r>
              <a:rPr lang="en-GB" sz="1600" dirty="0"/>
              <a:t> | -</a:t>
            </a:r>
            <a:r>
              <a:rPr lang="en-GB" sz="1600" dirty="0" err="1"/>
              <a:t>nat</a:t>
            </a:r>
            <a:r>
              <a:rPr lang="en-GB" sz="1600" dirty="0"/>
              <a:t> | +</a:t>
            </a:r>
            <a:r>
              <a:rPr lang="en-GB" sz="1600" dirty="0" err="1"/>
              <a:t>nat</a:t>
            </a:r>
            <a:r>
              <a:rPr lang="en-GB" sz="1600" dirty="0"/>
              <a:t>  or  </a:t>
            </a:r>
            <a:r>
              <a:rPr lang="en-GB" sz="1600" dirty="0" err="1"/>
              <a:t>signedNat</a:t>
            </a:r>
            <a:r>
              <a:rPr lang="en-GB" sz="1600" dirty="0"/>
              <a:t> =  (+ | - )? </a:t>
            </a:r>
            <a:r>
              <a:rPr lang="en-GB" sz="1600" dirty="0" err="1"/>
              <a:t>nat</a:t>
            </a:r>
            <a:br>
              <a:rPr lang="en-GB" sz="1600" dirty="0"/>
            </a:br>
            <a:r>
              <a:rPr lang="en-GB" sz="1600" dirty="0"/>
              <a:t>	number = </a:t>
            </a:r>
            <a:r>
              <a:rPr lang="en-GB" sz="1600" dirty="0" err="1"/>
              <a:t>signedNat</a:t>
            </a:r>
            <a:r>
              <a:rPr lang="en-GB" sz="1600" dirty="0"/>
              <a:t>(“.” </a:t>
            </a:r>
            <a:r>
              <a:rPr lang="en-GB" sz="1600" dirty="0" err="1"/>
              <a:t>nat</a:t>
            </a:r>
            <a:r>
              <a:rPr lang="en-GB" sz="1600" dirty="0"/>
              <a:t>)?(E </a:t>
            </a:r>
            <a:r>
              <a:rPr lang="en-GB" sz="1600" dirty="0" err="1"/>
              <a:t>signedNat</a:t>
            </a:r>
            <a:r>
              <a:rPr lang="en-GB" sz="1600" dirty="0"/>
              <a:t>)?</a:t>
            </a:r>
          </a:p>
          <a:p>
            <a:pPr marL="457200" indent="-457200" eaLnBrk="1" hangingPunct="1">
              <a:buFont typeface="+mj-lt"/>
              <a:buAutoNum type="arabicPeriod" startAt="5"/>
            </a:pPr>
            <a:r>
              <a:rPr lang="en-GB" sz="1600" dirty="0"/>
              <a:t>Use this link to investigate some more interesting properties of Regex: </a:t>
            </a:r>
            <a:r>
              <a:rPr lang="en-GB" sz="1600" dirty="0">
                <a:hlinkClick r:id="rId3"/>
              </a:rPr>
              <a:t>http://docs.oracle.com/javase/tutorial/essential/regex/index.html</a:t>
            </a:r>
            <a:r>
              <a:rPr lang="en-GB" sz="1600" dirty="0"/>
              <a:t> </a:t>
            </a:r>
          </a:p>
        </p:txBody>
      </p:sp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13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1916832"/>
            <a:ext cx="4536504" cy="3600400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GB" sz="2400" dirty="0"/>
              <a:t>Implement the state machine that recognizes identifiers using state pattern.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2896"/>
            <a:ext cx="39624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0" y="3878789"/>
            <a:ext cx="3139009" cy="171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002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en-GB" dirty="0"/>
              <a:t>State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1368152"/>
          </a:xfrm>
        </p:spPr>
        <p:txBody>
          <a:bodyPr/>
          <a:lstStyle/>
          <a:p>
            <a:r>
              <a:rPr lang="en-GB" dirty="0"/>
              <a:t>An example </a:t>
            </a:r>
            <a:r>
              <a:rPr lang="en-GB" b="1" dirty="0"/>
              <a:t>not</a:t>
            </a:r>
            <a:r>
              <a:rPr lang="en-GB" dirty="0"/>
              <a:t> about scanning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8B937-F70E-4CD8-9DD7-758495118D28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84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Diagram</a:t>
            </a:r>
            <a:br>
              <a:rPr lang="en-GB" dirty="0"/>
            </a:br>
            <a:r>
              <a:rPr lang="en-GB" sz="1600" dirty="0"/>
              <a:t>(From: </a:t>
            </a:r>
            <a:r>
              <a:rPr lang="en-GB" sz="1600" u="sng" dirty="0">
                <a:hlinkClick r:id="rId2"/>
              </a:rPr>
              <a:t>http://www.go4expert.com/forums/showthread.php?t=5127</a:t>
            </a:r>
            <a:r>
              <a:rPr lang="en-GB" sz="1600" u="sng" dirty="0"/>
              <a:t>)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1720" y="2060848"/>
            <a:ext cx="4962525" cy="36004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3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22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Class Diagram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9512" y="1412776"/>
            <a:ext cx="7272809" cy="4176464"/>
            <a:chOff x="284285" y="1052736"/>
            <a:chExt cx="8601075" cy="5410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85" y="1052736"/>
              <a:ext cx="8601075" cy="541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4139952" y="2060848"/>
              <a:ext cx="1440160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876256" y="1916832"/>
              <a:ext cx="504056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  <p:grpSp>
        <p:nvGrpSpPr>
          <p:cNvPr id="11" name="Gruppe 10"/>
          <p:cNvGrpSpPr/>
          <p:nvPr/>
        </p:nvGrpSpPr>
        <p:grpSpPr>
          <a:xfrm>
            <a:off x="5727141" y="3717032"/>
            <a:ext cx="3433436" cy="2448654"/>
            <a:chOff x="5727141" y="3717032"/>
            <a:chExt cx="3433436" cy="2448654"/>
          </a:xfrm>
        </p:grpSpPr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2084" y="4293095"/>
              <a:ext cx="3418493" cy="187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kstboks 5"/>
            <p:cNvSpPr txBox="1"/>
            <p:nvPr/>
          </p:nvSpPr>
          <p:spPr>
            <a:xfrm>
              <a:off x="5727141" y="3717032"/>
              <a:ext cx="3416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latin typeface="+mn-lt"/>
                </a:rPr>
                <a:t>Note: the same pattern: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01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88840"/>
            <a:ext cx="7772400" cy="3960439"/>
          </a:xfrm>
        </p:spPr>
        <p:txBody>
          <a:bodyPr/>
          <a:lstStyle/>
          <a:p>
            <a:pPr eaLnBrk="1" hangingPunct="1"/>
            <a:r>
              <a:rPr lang="en-GB" sz="2000" dirty="0"/>
              <a:t>A state machine or deterministic finite automata (DFA) is used for many purposes in computer science:</a:t>
            </a:r>
          </a:p>
          <a:p>
            <a:pPr lvl="1" eaLnBrk="1" hangingPunct="1"/>
            <a:r>
              <a:rPr lang="en-GB" sz="2000" dirty="0"/>
              <a:t>Recognizing patterns in strings</a:t>
            </a:r>
          </a:p>
          <a:p>
            <a:pPr lvl="1" eaLnBrk="1" hangingPunct="1"/>
            <a:r>
              <a:rPr lang="en-GB" sz="2000" dirty="0"/>
              <a:t>Scanning in compilers, browsers, …</a:t>
            </a:r>
          </a:p>
          <a:p>
            <a:pPr lvl="1" eaLnBrk="1" hangingPunct="1"/>
            <a:r>
              <a:rPr lang="en-GB" sz="2000" dirty="0"/>
              <a:t>Parsing protocols</a:t>
            </a:r>
          </a:p>
          <a:p>
            <a:pPr lvl="1" eaLnBrk="1" hangingPunct="1"/>
            <a:r>
              <a:rPr lang="en-GB" sz="2000" dirty="0"/>
              <a:t>Control and regulation of devices</a:t>
            </a:r>
          </a:p>
          <a:p>
            <a:pPr lvl="1" eaLnBrk="1" hangingPunct="1"/>
            <a:r>
              <a:rPr lang="en-GB" sz="2000" dirty="0"/>
              <a:t>Describing behaviour in games (AI)</a:t>
            </a:r>
          </a:p>
          <a:p>
            <a:pPr lvl="1" eaLnBrk="1" hangingPunct="1"/>
            <a:r>
              <a:rPr lang="en-GB" sz="2000" dirty="0"/>
              <a:t>Dialog box for editing parameters to a program</a:t>
            </a:r>
          </a:p>
          <a:p>
            <a:pPr lvl="1" eaLnBrk="1" hangingPunct="1"/>
            <a:r>
              <a:rPr lang="en-GB" sz="2000" dirty="0"/>
              <a:t>XML</a:t>
            </a:r>
          </a:p>
          <a:p>
            <a:pPr lvl="1" eaLnBrk="1" hangingPunct="1"/>
            <a:r>
              <a:rPr lang="en-GB" sz="2000" dirty="0"/>
              <a:t>Event handling in a windows system</a:t>
            </a:r>
          </a:p>
          <a:p>
            <a:pPr lvl="1" eaLnBrk="1" hangingPunct="1"/>
            <a:r>
              <a:rPr lang="en-GB" sz="2000" dirty="0"/>
              <a:t>And many more…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State Machines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36912"/>
            <a:ext cx="215186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3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634082"/>
          </a:xfrm>
        </p:spPr>
        <p:txBody>
          <a:bodyPr>
            <a:noAutofit/>
          </a:bodyPr>
          <a:lstStyle/>
          <a:p>
            <a:pPr algn="l"/>
            <a:r>
              <a:rPr lang="en-GB" sz="2400" dirty="0"/>
              <a:t>Note how the design reflects the structure of the state machine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22655"/>
            <a:ext cx="3878957" cy="282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484784"/>
            <a:ext cx="3528393" cy="256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5494" y="4335486"/>
            <a:ext cx="1857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  <a:hlinkClick r:id="rId5" action="ppaction://hlinkfile"/>
              </a:rPr>
              <a:t>View source</a:t>
            </a:r>
            <a:endParaRPr lang="en-GB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7883" y="5013176"/>
            <a:ext cx="833459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dirty="0"/>
              <a:t>9. Exercise: </a:t>
            </a:r>
          </a:p>
          <a:p>
            <a:pPr algn="l"/>
            <a:r>
              <a:rPr lang="en-GB" sz="2000" dirty="0"/>
              <a:t>Add a new event: “Paper Jam”, which can occur in the state “Printing” and brings the printer in an error state where it remains stopped.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6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635968"/>
          </a:xfrm>
        </p:spPr>
        <p:txBody>
          <a:bodyPr>
            <a:normAutofit/>
          </a:bodyPr>
          <a:lstStyle/>
          <a:p>
            <a:pPr marL="57150" indent="0">
              <a:lnSpc>
                <a:spcPct val="80000"/>
              </a:lnSpc>
            </a:pPr>
            <a:r>
              <a:rPr lang="en-GB" sz="3200" dirty="0"/>
              <a:t>Intended Learning Outcomes (ILOs)</a:t>
            </a:r>
            <a:br>
              <a:rPr lang="en-GB" sz="3200" dirty="0"/>
            </a:br>
            <a:r>
              <a:rPr lang="en-GB" sz="1800" dirty="0"/>
              <a:t>Rank the ILOs from easy to the difficult.</a:t>
            </a:r>
            <a:br>
              <a:rPr lang="en-GB" sz="1800" dirty="0"/>
            </a:br>
            <a:r>
              <a:rPr lang="en-GB" sz="1800" dirty="0"/>
              <a:t>(Points: 1 = easy, 2 = medium, 3 = difficult).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State Pattern and Regex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31</a:t>
            </a:fld>
            <a:endParaRPr lang="en-GB" dirty="0"/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32839"/>
              </p:ext>
            </p:extLst>
          </p:nvPr>
        </p:nvGraphicFramePr>
        <p:xfrm>
          <a:off x="251520" y="1916832"/>
          <a:ext cx="8661993" cy="382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1047">
                <a:tc>
                  <a:txBody>
                    <a:bodyPr/>
                    <a:lstStyle/>
                    <a:p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ILO: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Score: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98">
                <a:tc>
                  <a:txBody>
                    <a:bodyPr/>
                    <a:lstStyle/>
                    <a:p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98">
                <a:tc>
                  <a:txBody>
                    <a:bodyPr/>
                    <a:lstStyle/>
                    <a:p>
                      <a:pPr eaLnBrk="1" hangingPunct="1"/>
                      <a:r>
                        <a:rPr lang="en-GB" sz="2000" dirty="0"/>
                        <a:t>Can explain regular expressions.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37">
                <a:tc>
                  <a:txBody>
                    <a:bodyPr/>
                    <a:lstStyle/>
                    <a:p>
                      <a:pPr eaLnBrk="1" hangingPunct="1"/>
                      <a:r>
                        <a:rPr lang="en-GB" sz="2000" dirty="0"/>
                        <a:t>Can use the Java Regex API for matching strings.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9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Can construct a state machine that recognizes (parses) a given regular expression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036">
                <a:tc>
                  <a:txBody>
                    <a:bodyPr/>
                    <a:lstStyle/>
                    <a:p>
                      <a:pPr eaLnBrk="1" hangingPunct="1"/>
                      <a:r>
                        <a:rPr lang="en-GB" sz="2000" dirty="0"/>
                        <a:t>Can apply State Pattern when implementing a state machine.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09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-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Construct a state machine that simulates the control of the soft drink vendor machine in the cafeteria.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Refactor the Integer and/or Decimal scanner, so that handling of states and transitions are done in the abstract class (see the </a:t>
            </a:r>
            <a:r>
              <a:rPr lang="en-GB" dirty="0" err="1"/>
              <a:t>PrinterStates</a:t>
            </a:r>
            <a:r>
              <a:rPr lang="en-GB" dirty="0"/>
              <a:t> demo).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09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88841"/>
            <a:ext cx="7772400" cy="3754734"/>
          </a:xfrm>
        </p:spPr>
        <p:txBody>
          <a:bodyPr/>
          <a:lstStyle/>
          <a:p>
            <a:pPr eaLnBrk="1" hangingPunct="1"/>
            <a:r>
              <a:rPr lang="en-GB" sz="2400" dirty="0"/>
              <a:t>There is a strong relationship between finite automata and regular expressions:</a:t>
            </a:r>
          </a:p>
          <a:p>
            <a:pPr lvl="1" eaLnBrk="1" hangingPunct="1"/>
            <a:r>
              <a:rPr lang="en-GB" sz="2000" dirty="0"/>
              <a:t>We can construct a finite automaton from a regular expression.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State Machines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8992" y="4807237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ct val="20000"/>
              </a:spcBef>
              <a:buClr>
                <a:srgbClr val="FF6319"/>
              </a:buClr>
              <a:buSzPct val="100000"/>
            </a:pPr>
            <a:r>
              <a:rPr lang="en-GB" sz="1600" dirty="0">
                <a:solidFill>
                  <a:prstClr val="black"/>
                </a:solidFill>
                <a:latin typeface="Calibri"/>
              </a:rPr>
              <a:t>digit = [0-9]</a:t>
            </a:r>
            <a:br>
              <a:rPr lang="en-GB" sz="1600" dirty="0">
                <a:solidFill>
                  <a:prstClr val="black"/>
                </a:solidFill>
                <a:latin typeface="Calibri"/>
              </a:rPr>
            </a:br>
            <a:r>
              <a:rPr lang="en-GB" sz="1600" dirty="0" err="1">
                <a:solidFill>
                  <a:prstClr val="black"/>
                </a:solidFill>
                <a:latin typeface="Calibri"/>
              </a:rPr>
              <a:t>signedInt</a:t>
            </a:r>
            <a:r>
              <a:rPr lang="en-GB" sz="1600" dirty="0">
                <a:solidFill>
                  <a:prstClr val="black"/>
                </a:solidFill>
                <a:latin typeface="Calibri"/>
              </a:rPr>
              <a:t> = (+|- ) ? digit+</a:t>
            </a:r>
          </a:p>
        </p:txBody>
      </p:sp>
      <p:sp>
        <p:nvSpPr>
          <p:cNvPr id="3" name="Left-Right Arrow 2"/>
          <p:cNvSpPr/>
          <p:nvPr/>
        </p:nvSpPr>
        <p:spPr bwMode="auto">
          <a:xfrm>
            <a:off x="3779912" y="4877587"/>
            <a:ext cx="1216152" cy="484632"/>
          </a:xfrm>
          <a:prstGeom prst="left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90" y="4077072"/>
            <a:ext cx="2456072" cy="209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42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781164" y="1700808"/>
            <a:ext cx="7772400" cy="1656755"/>
          </a:xfrm>
        </p:spPr>
        <p:txBody>
          <a:bodyPr/>
          <a:lstStyle/>
          <a:p>
            <a:pPr eaLnBrk="1" hangingPunct="1"/>
            <a:r>
              <a:rPr lang="en-GB" sz="1800" dirty="0"/>
              <a:t>A DFA consist of an alphabet, a set of states, some transitions, a START state and some accepting states. </a:t>
            </a:r>
          </a:p>
          <a:p>
            <a:pPr eaLnBrk="1" hangingPunct="1"/>
            <a:r>
              <a:rPr lang="en-GB" sz="1800" dirty="0"/>
              <a:t>Accepting states represents the end of the recognition process.</a:t>
            </a:r>
          </a:p>
          <a:p>
            <a:pPr eaLnBrk="1" hangingPunct="1"/>
            <a:r>
              <a:rPr lang="en-GB" sz="1800" dirty="0"/>
              <a:t>DFAs are often defined by a </a:t>
            </a:r>
            <a:r>
              <a:rPr lang="en-GB" sz="1800" i="1" dirty="0"/>
              <a:t>state diagram.</a:t>
            </a:r>
            <a:endParaRPr lang="en-GB" sz="1800" dirty="0"/>
          </a:p>
          <a:p>
            <a:pPr eaLnBrk="1" hangingPunct="1"/>
            <a:r>
              <a:rPr lang="en-GB" sz="1800" dirty="0"/>
              <a:t>A finite automaton for identifiers with error transition:</a:t>
            </a:r>
            <a:endParaRPr lang="en-GB" sz="2000" dirty="0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57563"/>
            <a:ext cx="39624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6804025" y="4149725"/>
            <a:ext cx="1728788" cy="576263"/>
          </a:xfrm>
          <a:prstGeom prst="wedgeRoundRectCallout">
            <a:avLst>
              <a:gd name="adj1" fmla="val -137236"/>
              <a:gd name="adj2" fmla="val -66806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GB" sz="1400" dirty="0">
                <a:latin typeface="Comic Sans MS" pitchFamily="66" charset="0"/>
              </a:rPr>
              <a:t>Accepting state:</a:t>
            </a:r>
          </a:p>
          <a:p>
            <a:pPr algn="ctr"/>
            <a:r>
              <a:rPr lang="en-GB" sz="1400" dirty="0">
                <a:latin typeface="Comic Sans MS" pitchFamily="66" charset="0"/>
              </a:rPr>
              <a:t>double line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/>
              <a:t>State Machines</a:t>
            </a:r>
            <a:br>
              <a:rPr lang="en-GB" dirty="0"/>
            </a:br>
            <a:r>
              <a:rPr lang="en-GB" sz="2400" dirty="0"/>
              <a:t>(Deterministic Finite Automata - DFA)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1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/>
      <p:bldP spid="276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GB" dirty="0"/>
              <a:t>DFA defining Integers</a:t>
            </a:r>
          </a:p>
        </p:txBody>
      </p:sp>
      <p:pic>
        <p:nvPicPr>
          <p:cNvPr id="819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84313"/>
            <a:ext cx="5184775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4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211638" cy="1143000"/>
          </a:xfrm>
        </p:spPr>
        <p:txBody>
          <a:bodyPr/>
          <a:lstStyle/>
          <a:p>
            <a:pPr algn="l" eaLnBrk="1" hangingPunct="1"/>
            <a:r>
              <a:rPr lang="en-GB" dirty="0"/>
              <a:t>Scanner Loop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3141663"/>
            <a:ext cx="7272337" cy="3167062"/>
          </a:xfrm>
          <a:solidFill>
            <a:srgbClr val="CCFFCC"/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state:= </a:t>
            </a:r>
            <a:r>
              <a:rPr lang="en-GB" sz="1800" i="1" dirty="0"/>
              <a:t>start</a:t>
            </a:r>
            <a:r>
              <a:rPr lang="en-GB" sz="1800" dirty="0"/>
              <a:t>; error:= false;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while(</a:t>
            </a:r>
            <a:r>
              <a:rPr lang="en-GB" sz="1800" i="1" dirty="0"/>
              <a:t>not </a:t>
            </a:r>
            <a:r>
              <a:rPr lang="en-GB" sz="1800" i="1" dirty="0" err="1"/>
              <a:t>eotxt</a:t>
            </a:r>
            <a:r>
              <a:rPr lang="en-GB" sz="1800" i="1" dirty="0"/>
              <a:t> and not error</a:t>
            </a:r>
            <a:r>
              <a:rPr lang="en-GB" sz="1800" dirty="0"/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if (</a:t>
            </a:r>
            <a:r>
              <a:rPr lang="en-GB" sz="1800" i="1" dirty="0"/>
              <a:t>exists transition from</a:t>
            </a:r>
            <a:r>
              <a:rPr lang="en-GB" sz="1800" dirty="0"/>
              <a:t> state </a:t>
            </a:r>
            <a:r>
              <a:rPr lang="en-GB" sz="1800" i="1" dirty="0"/>
              <a:t>marked with current input symbol)</a:t>
            </a:r>
            <a:endParaRPr lang="en-GB" sz="1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	state:= </a:t>
            </a:r>
            <a:r>
              <a:rPr lang="en-GB" sz="1800" i="1" dirty="0"/>
              <a:t>the state that this transition leads to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1800" i="1" dirty="0"/>
              <a:t>		set current input to next symbol in the input sequence</a:t>
            </a:r>
            <a:endParaRPr lang="en-GB" sz="1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	else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error:= true;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2400" dirty="0"/>
              <a:t>	</a:t>
            </a:r>
            <a:r>
              <a:rPr lang="en-GB" sz="1800" dirty="0" err="1"/>
              <a:t>endif</a:t>
            </a:r>
            <a:r>
              <a:rPr lang="en-GB" sz="1800" dirty="0"/>
              <a:t>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1800" dirty="0" err="1"/>
              <a:t>endwhile</a:t>
            </a:r>
            <a:r>
              <a:rPr lang="en-GB" sz="1800" dirty="0"/>
              <a:t>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GB" sz="1800" dirty="0"/>
              <a:t>if(error) </a:t>
            </a:r>
            <a:r>
              <a:rPr lang="en-GB" sz="1800" i="1" dirty="0"/>
              <a:t>report “error in input”;</a:t>
            </a:r>
            <a:r>
              <a:rPr lang="en-GB" sz="1800" dirty="0"/>
              <a:t> else report “</a:t>
            </a:r>
            <a:r>
              <a:rPr lang="en-GB" sz="1800" i="1" dirty="0"/>
              <a:t>input ok”</a:t>
            </a:r>
            <a:r>
              <a:rPr lang="en-GB" sz="1800" dirty="0"/>
              <a:t> </a:t>
            </a:r>
            <a:r>
              <a:rPr lang="en-GB" sz="1800" dirty="0" err="1"/>
              <a:t>endif</a:t>
            </a:r>
            <a:endParaRPr lang="en-GB" sz="1800" dirty="0"/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468313" y="1557338"/>
            <a:ext cx="1670050" cy="576262"/>
          </a:xfrm>
          <a:prstGeom prst="wedgeRoundRectCallout">
            <a:avLst>
              <a:gd name="adj1" fmla="val 44296"/>
              <a:gd name="adj2" fmla="val 19600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GB" sz="1400" dirty="0">
                <a:latin typeface="Comic Sans MS" pitchFamily="66" charset="0"/>
              </a:rPr>
              <a:t>Let’s try</a:t>
            </a:r>
          </a:p>
          <a:p>
            <a:pPr algn="ctr"/>
            <a:r>
              <a:rPr lang="en-GB" sz="1400" i="1" dirty="0">
                <a:latin typeface="Comic Sans MS" pitchFamily="66" charset="0"/>
              </a:rPr>
              <a:t>input </a:t>
            </a:r>
            <a:r>
              <a:rPr lang="en-GB" sz="1400" dirty="0">
                <a:latin typeface="Comic Sans MS" pitchFamily="66" charset="0"/>
              </a:rPr>
              <a:t>=</a:t>
            </a:r>
            <a:r>
              <a:rPr lang="en-GB" sz="1400" i="1" dirty="0">
                <a:latin typeface="Comic Sans MS" pitchFamily="66" charset="0"/>
              </a:rPr>
              <a:t> </a:t>
            </a:r>
            <a:r>
              <a:rPr lang="en-GB" sz="1400" dirty="0">
                <a:latin typeface="Comic Sans MS" pitchFamily="66" charset="0"/>
              </a:rPr>
              <a:t>+123</a:t>
            </a:r>
          </a:p>
        </p:txBody>
      </p:sp>
      <p:pic>
        <p:nvPicPr>
          <p:cNvPr id="922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88913"/>
            <a:ext cx="397986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19CED0-ACF9-402F-8FF6-9A8074CA097A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20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/>
              <a:t>Implementations of DFAs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3886200" cy="1655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dirty="0"/>
              <a:t>Choose an appropriate data structure to represent states: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A </a:t>
            </a:r>
            <a:r>
              <a:rPr lang="en-GB" sz="2000" i="1" dirty="0"/>
              <a:t>List</a:t>
            </a:r>
            <a:r>
              <a:rPr lang="en-GB" sz="2000" dirty="0"/>
              <a:t> 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A </a:t>
            </a:r>
            <a:r>
              <a:rPr lang="en-GB" sz="2000" i="1" dirty="0"/>
              <a:t>Map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A …?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929188" y="4643438"/>
            <a:ext cx="1439862" cy="1366837"/>
            <a:chOff x="1746" y="3022"/>
            <a:chExt cx="907" cy="861"/>
          </a:xfrm>
        </p:grpSpPr>
        <p:grpSp>
          <p:nvGrpSpPr>
            <p:cNvPr id="10265" name="Group 20"/>
            <p:cNvGrpSpPr>
              <a:grpSpLocks/>
            </p:cNvGrpSpPr>
            <p:nvPr/>
          </p:nvGrpSpPr>
          <p:grpSpPr bwMode="auto">
            <a:xfrm>
              <a:off x="1927" y="3203"/>
              <a:ext cx="726" cy="680"/>
              <a:chOff x="703" y="3203"/>
              <a:chExt cx="589" cy="590"/>
            </a:xfrm>
          </p:grpSpPr>
          <p:sp>
            <p:nvSpPr>
              <p:cNvPr id="10269" name="Line 13"/>
              <p:cNvSpPr>
                <a:spLocks noChangeShapeType="1"/>
              </p:cNvSpPr>
              <p:nvPr/>
            </p:nvSpPr>
            <p:spPr bwMode="auto">
              <a:xfrm>
                <a:off x="703" y="3475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da-DK"/>
              </a:p>
            </p:txBody>
          </p:sp>
          <p:sp>
            <p:nvSpPr>
              <p:cNvPr id="10270" name="Rectangle 11"/>
              <p:cNvSpPr>
                <a:spLocks noChangeArrowheads="1"/>
              </p:cNvSpPr>
              <p:nvPr/>
            </p:nvSpPr>
            <p:spPr bwMode="auto">
              <a:xfrm>
                <a:off x="703" y="3203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n-GB"/>
              </a:p>
            </p:txBody>
          </p:sp>
          <p:sp>
            <p:nvSpPr>
              <p:cNvPr id="10271" name="Line 12"/>
              <p:cNvSpPr>
                <a:spLocks noChangeShapeType="1"/>
              </p:cNvSpPr>
              <p:nvPr/>
            </p:nvSpPr>
            <p:spPr bwMode="auto">
              <a:xfrm>
                <a:off x="703" y="3339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da-DK"/>
              </a:p>
            </p:txBody>
          </p:sp>
          <p:sp>
            <p:nvSpPr>
              <p:cNvPr id="10272" name="Line 14"/>
              <p:cNvSpPr>
                <a:spLocks noChangeShapeType="1"/>
              </p:cNvSpPr>
              <p:nvPr/>
            </p:nvSpPr>
            <p:spPr bwMode="auto">
              <a:xfrm>
                <a:off x="703" y="3612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da-DK"/>
              </a:p>
            </p:txBody>
          </p:sp>
          <p:sp>
            <p:nvSpPr>
              <p:cNvPr id="10273" name="Line 15"/>
              <p:cNvSpPr>
                <a:spLocks noChangeShapeType="1"/>
              </p:cNvSpPr>
              <p:nvPr/>
            </p:nvSpPr>
            <p:spPr bwMode="auto">
              <a:xfrm flipV="1">
                <a:off x="1111" y="3203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da-DK"/>
              </a:p>
            </p:txBody>
          </p:sp>
          <p:sp>
            <p:nvSpPr>
              <p:cNvPr id="10274" name="Line 16"/>
              <p:cNvSpPr>
                <a:spLocks noChangeShapeType="1"/>
              </p:cNvSpPr>
              <p:nvPr/>
            </p:nvSpPr>
            <p:spPr bwMode="auto">
              <a:xfrm flipV="1">
                <a:off x="975" y="3203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da-DK"/>
              </a:p>
            </p:txBody>
          </p:sp>
          <p:sp>
            <p:nvSpPr>
              <p:cNvPr id="10275" name="Line 17"/>
              <p:cNvSpPr>
                <a:spLocks noChangeShapeType="1"/>
              </p:cNvSpPr>
              <p:nvPr/>
            </p:nvSpPr>
            <p:spPr bwMode="auto">
              <a:xfrm flipH="1" flipV="1">
                <a:off x="839" y="3203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da-DK"/>
              </a:p>
            </p:txBody>
          </p:sp>
        </p:grpSp>
        <p:sp>
          <p:nvSpPr>
            <p:cNvPr id="10266" name="Text Box 22"/>
            <p:cNvSpPr txBox="1">
              <a:spLocks noChangeArrowheads="1"/>
            </p:cNvSpPr>
            <p:nvPr/>
          </p:nvSpPr>
          <p:spPr bwMode="auto">
            <a:xfrm>
              <a:off x="1882" y="3022"/>
              <a:ext cx="3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da-DK" sz="1000">
                  <a:latin typeface="Comic Sans MS" pitchFamily="66" charset="0"/>
                </a:rPr>
                <a:t>input</a:t>
              </a:r>
            </a:p>
          </p:txBody>
        </p:sp>
        <p:sp>
          <p:nvSpPr>
            <p:cNvPr id="10267" name="Text Box 23"/>
            <p:cNvSpPr txBox="1">
              <a:spLocks noChangeArrowheads="1"/>
            </p:cNvSpPr>
            <p:nvPr/>
          </p:nvSpPr>
          <p:spPr bwMode="auto">
            <a:xfrm rot="5400000">
              <a:off x="1666" y="3283"/>
              <a:ext cx="3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da-DK" sz="1000">
                  <a:latin typeface="Comic Sans MS" pitchFamily="66" charset="0"/>
                </a:rPr>
                <a:t>state</a:t>
              </a:r>
            </a:p>
          </p:txBody>
        </p:sp>
        <p:sp>
          <p:nvSpPr>
            <p:cNvPr id="10268" name="Text Box 24"/>
            <p:cNvSpPr txBox="1">
              <a:spLocks noChangeArrowheads="1"/>
            </p:cNvSpPr>
            <p:nvPr/>
          </p:nvSpPr>
          <p:spPr bwMode="auto">
            <a:xfrm>
              <a:off x="2064" y="3521"/>
              <a:ext cx="2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da-DK" sz="1000">
                  <a:latin typeface="Comic Sans MS" pitchFamily="66" charset="0"/>
                </a:rPr>
                <a:t> 2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39750" y="3644900"/>
            <a:ext cx="3597275" cy="1223963"/>
            <a:chOff x="295" y="3067"/>
            <a:chExt cx="2266" cy="771"/>
          </a:xfrm>
        </p:grpSpPr>
        <p:sp>
          <p:nvSpPr>
            <p:cNvPr id="10252" name="Line 48"/>
            <p:cNvSpPr>
              <a:spLocks noChangeShapeType="1"/>
            </p:cNvSpPr>
            <p:nvPr/>
          </p:nvSpPr>
          <p:spPr bwMode="auto">
            <a:xfrm>
              <a:off x="1565" y="333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/>
            </a:p>
          </p:txBody>
        </p:sp>
        <p:grpSp>
          <p:nvGrpSpPr>
            <p:cNvPr id="10253" name="Group 50"/>
            <p:cNvGrpSpPr>
              <a:grpSpLocks/>
            </p:cNvGrpSpPr>
            <p:nvPr/>
          </p:nvGrpSpPr>
          <p:grpSpPr bwMode="auto">
            <a:xfrm>
              <a:off x="295" y="3067"/>
              <a:ext cx="2266" cy="771"/>
              <a:chOff x="295" y="3067"/>
              <a:chExt cx="2266" cy="771"/>
            </a:xfrm>
          </p:grpSpPr>
          <p:sp>
            <p:nvSpPr>
              <p:cNvPr id="10254" name="Text Box 38"/>
              <p:cNvSpPr txBox="1">
                <a:spLocks noChangeArrowheads="1"/>
              </p:cNvSpPr>
              <p:nvPr/>
            </p:nvSpPr>
            <p:spPr bwMode="auto">
              <a:xfrm>
                <a:off x="295" y="3249"/>
                <a:ext cx="35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da-DK" sz="1000">
                    <a:latin typeface="Comic Sans MS" pitchFamily="66" charset="0"/>
                  </a:rPr>
                  <a:t>states</a:t>
                </a:r>
              </a:p>
            </p:txBody>
          </p:sp>
          <p:sp>
            <p:nvSpPr>
              <p:cNvPr id="10255" name="Rectangle 39"/>
              <p:cNvSpPr>
                <a:spLocks noChangeArrowheads="1"/>
              </p:cNvSpPr>
              <p:nvPr/>
            </p:nvSpPr>
            <p:spPr bwMode="auto">
              <a:xfrm>
                <a:off x="703" y="3249"/>
                <a:ext cx="1769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n-GB"/>
              </a:p>
            </p:txBody>
          </p:sp>
          <p:sp>
            <p:nvSpPr>
              <p:cNvPr id="10256" name="Line 40"/>
              <p:cNvSpPr>
                <a:spLocks noChangeShapeType="1"/>
              </p:cNvSpPr>
              <p:nvPr/>
            </p:nvSpPr>
            <p:spPr bwMode="auto">
              <a:xfrm>
                <a:off x="884" y="324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da-DK"/>
              </a:p>
            </p:txBody>
          </p:sp>
          <p:sp>
            <p:nvSpPr>
              <p:cNvPr id="10257" name="Line 41"/>
              <p:cNvSpPr>
                <a:spLocks noChangeShapeType="1"/>
              </p:cNvSpPr>
              <p:nvPr/>
            </p:nvSpPr>
            <p:spPr bwMode="auto">
              <a:xfrm>
                <a:off x="1066" y="324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da-DK"/>
              </a:p>
            </p:txBody>
          </p:sp>
          <p:sp>
            <p:nvSpPr>
              <p:cNvPr id="10258" name="Line 42"/>
              <p:cNvSpPr>
                <a:spLocks noChangeShapeType="1"/>
              </p:cNvSpPr>
              <p:nvPr/>
            </p:nvSpPr>
            <p:spPr bwMode="auto">
              <a:xfrm>
                <a:off x="1474" y="324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da-DK"/>
              </a:p>
            </p:txBody>
          </p:sp>
          <p:sp>
            <p:nvSpPr>
              <p:cNvPr id="10259" name="Line 43"/>
              <p:cNvSpPr>
                <a:spLocks noChangeShapeType="1"/>
              </p:cNvSpPr>
              <p:nvPr/>
            </p:nvSpPr>
            <p:spPr bwMode="auto">
              <a:xfrm>
                <a:off x="1655" y="324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da-DK"/>
              </a:p>
            </p:txBody>
          </p:sp>
          <p:sp>
            <p:nvSpPr>
              <p:cNvPr id="10260" name="Text Box 44"/>
              <p:cNvSpPr txBox="1">
                <a:spLocks noChangeArrowheads="1"/>
              </p:cNvSpPr>
              <p:nvPr/>
            </p:nvSpPr>
            <p:spPr bwMode="auto">
              <a:xfrm>
                <a:off x="2336" y="3113"/>
                <a:ext cx="22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da-DK" sz="1000">
                    <a:latin typeface="Comic Sans MS" pitchFamily="66" charset="0"/>
                  </a:rPr>
                  <a:t>n-1</a:t>
                </a:r>
              </a:p>
            </p:txBody>
          </p:sp>
          <p:sp>
            <p:nvSpPr>
              <p:cNvPr id="10261" name="Text Box 45"/>
              <p:cNvSpPr txBox="1">
                <a:spLocks noChangeArrowheads="1"/>
              </p:cNvSpPr>
              <p:nvPr/>
            </p:nvSpPr>
            <p:spPr bwMode="auto">
              <a:xfrm>
                <a:off x="1474" y="3067"/>
                <a:ext cx="26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da-DK" sz="1000">
                    <a:latin typeface="Comic Sans MS" pitchFamily="66" charset="0"/>
                  </a:rPr>
                  <a:t>i</a:t>
                </a:r>
              </a:p>
            </p:txBody>
          </p:sp>
          <p:sp>
            <p:nvSpPr>
              <p:cNvPr id="10262" name="Text Box 46"/>
              <p:cNvSpPr txBox="1">
                <a:spLocks noChangeArrowheads="1"/>
              </p:cNvSpPr>
              <p:nvPr/>
            </p:nvSpPr>
            <p:spPr bwMode="auto">
              <a:xfrm>
                <a:off x="703" y="3113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da-DK" sz="1000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10263" name="Line 47"/>
              <p:cNvSpPr>
                <a:spLocks noChangeShapeType="1"/>
              </p:cNvSpPr>
              <p:nvPr/>
            </p:nvSpPr>
            <p:spPr bwMode="auto">
              <a:xfrm>
                <a:off x="2290" y="324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da-DK"/>
              </a:p>
            </p:txBody>
          </p:sp>
          <p:sp>
            <p:nvSpPr>
              <p:cNvPr id="10264" name="Oval 49"/>
              <p:cNvSpPr>
                <a:spLocks noChangeArrowheads="1"/>
              </p:cNvSpPr>
              <p:nvPr/>
            </p:nvSpPr>
            <p:spPr bwMode="auto">
              <a:xfrm>
                <a:off x="1429" y="3566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/>
                <a:r>
                  <a:rPr lang="da-DK" sz="1000">
                    <a:latin typeface="Arial" charset="0"/>
                  </a:rPr>
                  <a:t>s1</a:t>
                </a:r>
              </a:p>
            </p:txBody>
          </p:sp>
        </p:grpSp>
      </p:grpSp>
      <p:sp>
        <p:nvSpPr>
          <p:cNvPr id="50228" name="Rectangle 52"/>
          <p:cNvSpPr>
            <a:spLocks noChangeArrowheads="1"/>
          </p:cNvSpPr>
          <p:nvPr/>
        </p:nvSpPr>
        <p:spPr bwMode="auto">
          <a:xfrm>
            <a:off x="611188" y="4941888"/>
            <a:ext cx="38862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sz="2000" dirty="0">
                <a:latin typeface="Arial" charset="0"/>
              </a:rPr>
              <a:t>Find a way to implement the transition function: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GB" sz="2000" dirty="0">
                <a:latin typeface="Arial" charset="0"/>
              </a:rPr>
              <a:t>A matrix perhaps</a:t>
            </a:r>
          </a:p>
        </p:txBody>
      </p:sp>
      <p:sp>
        <p:nvSpPr>
          <p:cNvPr id="41" name="Afrundet rektangulær billedforklaring 40"/>
          <p:cNvSpPr>
            <a:spLocks noChangeArrowheads="1"/>
          </p:cNvSpPr>
          <p:nvPr/>
        </p:nvSpPr>
        <p:spPr bwMode="auto">
          <a:xfrm>
            <a:off x="7215188" y="5357813"/>
            <a:ext cx="1643062" cy="785812"/>
          </a:xfrm>
          <a:prstGeom prst="wedgeRoundRectCallout">
            <a:avLst>
              <a:gd name="adj1" fmla="val -80940"/>
              <a:gd name="adj2" fmla="val -46190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GB" sz="1200" dirty="0">
                <a:latin typeface="Comic Sans MS" pitchFamily="66" charset="0"/>
              </a:rPr>
              <a:t>Much like a matrix implementation of a graph</a:t>
            </a:r>
          </a:p>
        </p:txBody>
      </p:sp>
      <p:pic>
        <p:nvPicPr>
          <p:cNvPr id="10251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68413"/>
            <a:ext cx="397986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82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228" grpId="0" build="p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079500"/>
          </a:xfrm>
        </p:spPr>
        <p:txBody>
          <a:bodyPr/>
          <a:lstStyle/>
          <a:p>
            <a:pPr eaLnBrk="1" hangingPunct="1"/>
            <a:r>
              <a:rPr lang="en-GB" sz="4000" dirty="0"/>
              <a:t>OO Implementation</a:t>
            </a:r>
            <a:endParaRPr lang="en-GB" sz="4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322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State is an object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State Pattern can be applied: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/>
              <a:t>abstract class </a:t>
            </a:r>
            <a:r>
              <a:rPr lang="en-GB" sz="2000" i="1" dirty="0"/>
              <a:t>State</a:t>
            </a:r>
            <a:r>
              <a:rPr lang="en-GB" sz="2000" dirty="0"/>
              <a:t> specifies one or more abstract methods: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i="1" dirty="0"/>
              <a:t>transition(-)</a:t>
            </a:r>
            <a:r>
              <a:rPr lang="en-GB" sz="1800" dirty="0"/>
              <a:t> – returns state corresponding to input symbol (or next event)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i="1" dirty="0"/>
              <a:t>action(-)</a:t>
            </a:r>
            <a:r>
              <a:rPr lang="en-GB" sz="1800" dirty="0"/>
              <a:t> – if any processing is to be done when a transition occurs (code generation, event handling etc.)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dirty="0"/>
              <a:t>each concrete state inherits from </a:t>
            </a:r>
            <a:r>
              <a:rPr lang="en-GB" sz="1800" i="1" dirty="0"/>
              <a:t>State</a:t>
            </a:r>
            <a:r>
              <a:rPr lang="en-GB" sz="1800" dirty="0"/>
              <a:t> and implements the abstract methods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The parser loop uses references having the abstract class </a:t>
            </a:r>
            <a:r>
              <a:rPr lang="en-GB" sz="2400" i="1" dirty="0"/>
              <a:t>State</a:t>
            </a:r>
            <a:r>
              <a:rPr lang="en-GB" sz="2400" dirty="0"/>
              <a:t> as static type.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Polymorphism and dynamic binding handles the rest!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17-04-2017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State Pattern and Regex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BCB0-92D9-447F-B08F-4F372316F940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68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1488</Words>
  <Application>Microsoft Office PowerPoint</Application>
  <PresentationFormat>On-screen Show (4:3)</PresentationFormat>
  <Paragraphs>328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Comic Sans MS</vt:lpstr>
      <vt:lpstr>Consolas</vt:lpstr>
      <vt:lpstr>Symbol</vt:lpstr>
      <vt:lpstr>Times New Roman</vt:lpstr>
      <vt:lpstr>Wingdings</vt:lpstr>
      <vt:lpstr>Standarddesign</vt:lpstr>
      <vt:lpstr>State machines</vt:lpstr>
      <vt:lpstr>Intended Learning Outcome</vt:lpstr>
      <vt:lpstr>State Machines</vt:lpstr>
      <vt:lpstr>State Machines</vt:lpstr>
      <vt:lpstr>State Machines (Deterministic Finite Automata - DFA)</vt:lpstr>
      <vt:lpstr>DFA defining Integers</vt:lpstr>
      <vt:lpstr>Scanner Loop</vt:lpstr>
      <vt:lpstr>Implementations of DFAs</vt:lpstr>
      <vt:lpstr>OO Implementation</vt:lpstr>
      <vt:lpstr>State Pattern</vt:lpstr>
      <vt:lpstr>The Classes of the Pattern</vt:lpstr>
      <vt:lpstr>Signed Integer Recogniser</vt:lpstr>
      <vt:lpstr>OO Parser Loop</vt:lpstr>
      <vt:lpstr>Exercises</vt:lpstr>
      <vt:lpstr>Regular Expressions</vt:lpstr>
      <vt:lpstr>Regular Expressions</vt:lpstr>
      <vt:lpstr>Examples</vt:lpstr>
      <vt:lpstr>Regular Expressions</vt:lpstr>
      <vt:lpstr>Exercise</vt:lpstr>
      <vt:lpstr>Regular Definition</vt:lpstr>
      <vt:lpstr>Regular Expression extensions</vt:lpstr>
      <vt:lpstr>Regular expressions in Java</vt:lpstr>
      <vt:lpstr>See it work:</vt:lpstr>
      <vt:lpstr>PowerPoint Presentation</vt:lpstr>
      <vt:lpstr>Exercises</vt:lpstr>
      <vt:lpstr>Exercises</vt:lpstr>
      <vt:lpstr>State Pattern</vt:lpstr>
      <vt:lpstr>State Diagram (From: http://www.go4expert.com/forums/showthread.php?t=5127)</vt:lpstr>
      <vt:lpstr>Class Diagram</vt:lpstr>
      <vt:lpstr>Note how the design reflects the structure of the state machine </vt:lpstr>
      <vt:lpstr>Intended Learning Outcomes (ILOs) Rank the ILOs from easy to the difficult. (Points: 1 = easy, 2 = medium, 3 = difficult).</vt:lpstr>
      <vt:lpstr>Exercise - extra</vt:lpstr>
    </vt:vector>
  </TitlesOfParts>
  <Company>Aalborg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ObserversDelegatesLambdas</dc:title>
  <dc:creator>Finn Nordbjerg</dc:creator>
  <cp:lastModifiedBy>István Knoll</cp:lastModifiedBy>
  <cp:revision>226</cp:revision>
  <cp:lastPrinted>2015-03-15T12:29:51Z</cp:lastPrinted>
  <dcterms:created xsi:type="dcterms:W3CDTF">2004-03-18T14:30:06Z</dcterms:created>
  <dcterms:modified xsi:type="dcterms:W3CDTF">2017-04-25T19:56:03Z</dcterms:modified>
</cp:coreProperties>
</file>