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320" r:id="rId3"/>
    <p:sldId id="321" r:id="rId4"/>
    <p:sldId id="322" r:id="rId5"/>
    <p:sldId id="323" r:id="rId6"/>
    <p:sldId id="298" r:id="rId7"/>
    <p:sldId id="297" r:id="rId8"/>
    <p:sldId id="299" r:id="rId9"/>
    <p:sldId id="324" r:id="rId10"/>
    <p:sldId id="326" r:id="rId11"/>
    <p:sldId id="300" r:id="rId12"/>
    <p:sldId id="327" r:id="rId13"/>
    <p:sldId id="328" r:id="rId14"/>
    <p:sldId id="307" r:id="rId15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88272" autoAdjust="0"/>
  </p:normalViewPr>
  <p:slideViewPr>
    <p:cSldViewPr>
      <p:cViewPr varScale="1">
        <p:scale>
          <a:sx n="97" d="100"/>
          <a:sy n="9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6F8590-0EDE-453C-AD46-05EDE9A7886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523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DF75D0-6916-4A44-BD5E-FAEC73ABC95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4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16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728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8B937-F70E-4CD8-9DD7-758495118D2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76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5EC6-04E5-4ED1-A551-5F379C180A0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84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E6210-1B0D-4EA9-91C9-B592BCFD7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BCB0-92D9-447F-B08F-4F372316F94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6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3F78-275A-4E1A-AB4D-2FF1E9B1753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3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9AE5-D441-4D3F-94CF-AAFEA7AF076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49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9346-EC09-4390-AE50-C62331D223F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1CDF-D033-42A0-A6D5-A0AD2BAB511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0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022-30EA-438D-87FB-FF22EFE575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28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4879-4500-42A7-B9D1-52E4866439D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8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76714-1EA0-4007-853C-19816D2DDA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43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a-DK"/>
              <a:t>Observer pattern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065C79F-4C33-4928-A3B4-518D66A92BE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Observer_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CD99-46FF-40B9-BE40-5F414991F714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1470025"/>
          </a:xfrm>
        </p:spPr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26174"/>
            <a:ext cx="4176464" cy="176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6069180" cy="174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7F6D71-3641-4451-8963-7CF2E57FB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628800"/>
            <a:ext cx="1074318" cy="17004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4AF1D-6A0A-4D37-9FC1-88612A536F84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73216"/>
            <a:ext cx="7774632" cy="936104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GB" dirty="0"/>
              <a:t>The general pattern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GB" sz="2000" dirty="0"/>
              <a:t>(from </a:t>
            </a:r>
            <a:r>
              <a:rPr lang="en-GB" sz="2000" dirty="0">
                <a:hlinkClick r:id="rId2"/>
              </a:rPr>
              <a:t>http://en.wikipedia.org/wiki/Observer_pattern#</a:t>
            </a:r>
            <a:r>
              <a:rPr lang="en-GB" sz="2000" dirty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7579"/>
            <a:ext cx="7081443" cy="299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7236296" y="548680"/>
            <a:ext cx="1850504" cy="1080120"/>
          </a:xfrm>
          <a:prstGeom prst="wedgeRoundRectCallout">
            <a:avLst>
              <a:gd name="adj1" fmla="val -75454"/>
              <a:gd name="adj2" fmla="val 6927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Observable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is sometimes called </a:t>
            </a:r>
            <a:r>
              <a:rPr kumimoji="0" lang="en-GB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18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4AF1D-6A0A-4D37-9FC1-88612A536F84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Observer Pattern is an object-oriented design that simulates void-pointers in for instance  C/C++ and higher order functions in for instance Pascal and functional languages.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In C# the language construct </a:t>
            </a:r>
            <a:r>
              <a:rPr lang="en-GB" sz="2400" b="1" dirty="0"/>
              <a:t>delegate</a:t>
            </a:r>
            <a:r>
              <a:rPr lang="en-GB" sz="2400" dirty="0"/>
              <a:t> provides some of the same possibilities.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In Java and C# (and other languages supporting lambdas) some of the functionality may also be achieved using lambdas.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EF3-0452-47E8-8633-DABDB30E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en-US" dirty="0"/>
              <a:t>Observers in the Java std.lib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936E-64E3-4B4C-80D6-9C468A7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081107-3640-4801-83EC-E7AA4AE5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752600"/>
          </a:xfrm>
        </p:spPr>
        <p:txBody>
          <a:bodyPr/>
          <a:lstStyle/>
          <a:p>
            <a:r>
              <a:rPr lang="en-US" sz="2000" dirty="0"/>
              <a:t>Must </a:t>
            </a:r>
            <a:r>
              <a:rPr lang="en-US" sz="2000" b="1" dirty="0"/>
              <a:t>call </a:t>
            </a:r>
            <a:r>
              <a:rPr lang="en-US" sz="2000" b="1" dirty="0" err="1"/>
              <a:t>setChanged</a:t>
            </a:r>
            <a:r>
              <a:rPr lang="en-US" sz="2000" b="1" dirty="0"/>
              <a:t>() </a:t>
            </a:r>
            <a:r>
              <a:rPr lang="en-US" sz="2000" dirty="0"/>
              <a:t>before calling </a:t>
            </a:r>
            <a:r>
              <a:rPr lang="en-US" sz="2000" b="1" dirty="0" err="1"/>
              <a:t>notifyObserves</a:t>
            </a:r>
            <a:r>
              <a:rPr lang="en-US" sz="2000" b="1" dirty="0"/>
              <a:t>(…)</a:t>
            </a:r>
          </a:p>
          <a:p>
            <a:r>
              <a:rPr lang="en-US" sz="2000" dirty="0"/>
              <a:t>Can pass </a:t>
            </a:r>
            <a:r>
              <a:rPr lang="en-US" sz="2000" dirty="0" err="1"/>
              <a:t>arg:Object</a:t>
            </a:r>
            <a:r>
              <a:rPr lang="en-US" sz="2000" dirty="0"/>
              <a:t> to </a:t>
            </a:r>
            <a:r>
              <a:rPr lang="en-US" sz="2000" dirty="0" err="1"/>
              <a:t>notifyObservers</a:t>
            </a:r>
            <a:r>
              <a:rPr lang="en-US" sz="2000" dirty="0"/>
              <a:t>() to inform about the new value</a:t>
            </a:r>
          </a:p>
          <a:p>
            <a:r>
              <a:rPr lang="en-US" sz="2000" dirty="0"/>
              <a:t>Will always pass the Observable object to </a:t>
            </a:r>
            <a:r>
              <a:rPr lang="en-US" sz="2000" dirty="0" err="1"/>
              <a:t>Observable.update</a:t>
            </a:r>
            <a:r>
              <a:rPr lang="en-US" sz="2000" dirty="0"/>
              <a:t>()</a:t>
            </a:r>
            <a:endParaRPr lang="da-DK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6D11A-4868-4218-9C31-08CBE247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6712"/>
            <a:ext cx="7732791" cy="39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4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EF3-0452-47E8-8633-DABDB30E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en-US" dirty="0"/>
              <a:t>Observers in the Java std.lib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936E-64E3-4B4C-80D6-9C468A7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da-DK" smtClean="0"/>
              <a:pPr>
                <a:defRPr/>
              </a:pPr>
              <a:t>13</a:t>
            </a:fld>
            <a:endParaRPr lang="da-D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081107-3640-4801-83EC-E7AA4AE5E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373216"/>
            <a:ext cx="7772400" cy="1332384"/>
          </a:xfrm>
        </p:spPr>
        <p:txBody>
          <a:bodyPr/>
          <a:lstStyle/>
          <a:p>
            <a:r>
              <a:rPr lang="en-US" sz="2000" dirty="0"/>
              <a:t>It’s possible to subscribe to multiple Observables</a:t>
            </a:r>
          </a:p>
          <a:p>
            <a:r>
              <a:rPr lang="en-US" sz="2000" dirty="0"/>
              <a:t>Unfortunately, must subclass the Observable class or implement complex adaptor/delegate pattern</a:t>
            </a:r>
            <a:endParaRPr lang="da-DK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80307-E9CB-48EC-B55B-0D477354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9" y="908016"/>
            <a:ext cx="838454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6147" name="Pladsholder til indhold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323184"/>
          </a:xfrm>
        </p:spPr>
        <p:txBody>
          <a:bodyPr/>
          <a:lstStyle/>
          <a:p>
            <a:r>
              <a:rPr lang="en-GB" sz="2000" dirty="0"/>
              <a:t>Add a </a:t>
            </a:r>
            <a:r>
              <a:rPr lang="en-GB" sz="2000" i="1" dirty="0"/>
              <a:t>Realist</a:t>
            </a:r>
            <a:r>
              <a:rPr lang="en-GB" sz="2000" dirty="0"/>
              <a:t> to the example. A realist will act as a pessimist, if the bottle amount is less than 35 cl. and like an optimist otherwise.</a:t>
            </a:r>
          </a:p>
          <a:p>
            <a:r>
              <a:rPr lang="en-GB" sz="2000" dirty="0"/>
              <a:t>Make a method on Bottle that fills the bottle (amount = 70);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For the interested and fast:</a:t>
            </a:r>
          </a:p>
          <a:p>
            <a:r>
              <a:rPr lang="en-GB" sz="2000" dirty="0"/>
              <a:t>Find the documentation for </a:t>
            </a:r>
            <a:r>
              <a:rPr lang="en-GB" sz="2000" b="1" dirty="0" err="1"/>
              <a:t>java.util.Observer</a:t>
            </a:r>
            <a:r>
              <a:rPr lang="en-GB" sz="2000" b="1" dirty="0"/>
              <a:t> </a:t>
            </a:r>
            <a:r>
              <a:rPr lang="en-GB" sz="2000" dirty="0"/>
              <a:t>and </a:t>
            </a:r>
            <a:r>
              <a:rPr lang="en-GB" sz="2000" b="1" dirty="0" err="1"/>
              <a:t>java.util.Observable</a:t>
            </a:r>
            <a:r>
              <a:rPr lang="en-GB" sz="2000" dirty="0"/>
              <a:t>. Implement the observer pattern on an example of your choice (e.g. Bottle and drinkers, or Product and Customer – customers want to subscribe to price changes). </a:t>
            </a:r>
          </a:p>
          <a:p>
            <a:pPr lvl="1"/>
            <a:r>
              <a:rPr lang="en-GB" sz="1600" dirty="0"/>
              <a:t>Implement product and customer with as few attributes as possible, keep focus on the pattern.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D9A8-69A6-4E58-B918-2FC0ED5B1B6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Problem:</a:t>
            </a:r>
          </a:p>
          <a:p>
            <a:pPr lvl="1"/>
            <a:r>
              <a:rPr lang="en-GB" sz="2400" dirty="0"/>
              <a:t>An unknown number of clients (</a:t>
            </a:r>
            <a:r>
              <a:rPr lang="en-GB" sz="2400" b="1" dirty="0"/>
              <a:t>observers</a:t>
            </a:r>
            <a:r>
              <a:rPr lang="en-GB" sz="2400" dirty="0"/>
              <a:t>) want </a:t>
            </a:r>
            <a:r>
              <a:rPr lang="en-GB" sz="2400" b="1" dirty="0"/>
              <a:t>to be notified</a:t>
            </a:r>
            <a:r>
              <a:rPr lang="en-GB" sz="2400" dirty="0"/>
              <a:t>, when some object </a:t>
            </a:r>
            <a:r>
              <a:rPr lang="en-GB" sz="2400" b="1" dirty="0"/>
              <a:t>changes state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Example: </a:t>
            </a:r>
            <a:r>
              <a:rPr lang="en-GB" sz="2400" dirty="0" err="1"/>
              <a:t>Ib’s</a:t>
            </a:r>
            <a:r>
              <a:rPr lang="en-GB" sz="2400" dirty="0"/>
              <a:t> cognac bottle:</a:t>
            </a:r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17032"/>
            <a:ext cx="1415291" cy="23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67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1149730" cy="187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6216" y="206084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Drinker_1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6" y="24301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Drinker_2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6216" y="34887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Drinker_N</a:t>
            </a:r>
            <a:endParaRPr lang="en-GB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24551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Drinker_I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58858" y="2924101"/>
            <a:ext cx="0" cy="43289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1604018" y="2614846"/>
            <a:ext cx="2175894" cy="1265947"/>
            <a:chOff x="1604018" y="2614846"/>
            <a:chExt cx="2175894" cy="1265947"/>
          </a:xfrm>
        </p:grpSpPr>
        <p:cxnSp>
          <p:nvCxnSpPr>
            <p:cNvPr id="17" name="Elbow Connector 16"/>
            <p:cNvCxnSpPr>
              <a:stCxn id="11" idx="2"/>
            </p:cNvCxnSpPr>
            <p:nvPr/>
          </p:nvCxnSpPr>
          <p:spPr bwMode="auto">
            <a:xfrm rot="16200000" flipH="1">
              <a:off x="2320892" y="1897972"/>
              <a:ext cx="742146" cy="2175894"/>
            </a:xfrm>
            <a:prstGeom prst="bentConnector2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04018" y="3573016"/>
              <a:ext cx="18549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+mn-lt"/>
                </a:rPr>
                <a:t>drinks (change state)</a:t>
              </a:r>
              <a:endParaRPr lang="en-GB" dirty="0">
                <a:latin typeface="+mn-lt"/>
              </a:endParaRP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4929642" y="2245514"/>
            <a:ext cx="1586574" cy="678587"/>
            <a:chOff x="4929642" y="2245514"/>
            <a:chExt cx="1586574" cy="678587"/>
          </a:xfrm>
        </p:grpSpPr>
        <p:cxnSp>
          <p:nvCxnSpPr>
            <p:cNvPr id="21" name="Straight Arrow Connector 20"/>
            <p:cNvCxnSpPr>
              <a:stCxn id="1026" idx="3"/>
              <a:endCxn id="2" idx="1"/>
            </p:cNvCxnSpPr>
            <p:nvPr/>
          </p:nvCxnSpPr>
          <p:spPr bwMode="auto">
            <a:xfrm flipV="1">
              <a:off x="4929642" y="2245514"/>
              <a:ext cx="1586574" cy="678587"/>
            </a:xfrm>
            <a:prstGeom prst="straightConnector1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rot="20315618">
              <a:off x="5235300" y="2276291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+mn-lt"/>
                </a:rPr>
                <a:t>notify</a:t>
              </a:r>
              <a:endParaRPr lang="en-GB" dirty="0">
                <a:latin typeface="+mn-lt"/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4929642" y="2935295"/>
            <a:ext cx="1586574" cy="761599"/>
            <a:chOff x="4929642" y="2935295"/>
            <a:chExt cx="1586574" cy="761599"/>
          </a:xfrm>
        </p:grpSpPr>
        <p:cxnSp>
          <p:nvCxnSpPr>
            <p:cNvPr id="25" name="Straight Arrow Connector 24"/>
            <p:cNvCxnSpPr>
              <a:endCxn id="10" idx="1"/>
            </p:cNvCxnSpPr>
            <p:nvPr/>
          </p:nvCxnSpPr>
          <p:spPr bwMode="auto">
            <a:xfrm>
              <a:off x="4929642" y="2935295"/>
              <a:ext cx="1586574" cy="738086"/>
            </a:xfrm>
            <a:prstGeom prst="straightConnector1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2282461" flipV="1">
              <a:off x="5363399" y="3389117"/>
              <a:ext cx="71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n-lt"/>
                </a:rPr>
                <a:t>notify</a:t>
              </a:r>
              <a:endParaRPr lang="en-GB" dirty="0">
                <a:latin typeface="+mn-lt"/>
              </a:endParaRPr>
            </a:p>
          </p:txBody>
        </p:sp>
      </p:grpSp>
      <p:cxnSp>
        <p:nvCxnSpPr>
          <p:cNvPr id="1027" name="Straight Arrow Connector 1026"/>
          <p:cNvCxnSpPr>
            <a:endCxn id="9" idx="1"/>
          </p:cNvCxnSpPr>
          <p:nvPr/>
        </p:nvCxnSpPr>
        <p:spPr bwMode="auto">
          <a:xfrm flipV="1">
            <a:off x="4929642" y="2614846"/>
            <a:ext cx="1586574" cy="32044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3" name="Group 1032"/>
          <p:cNvGrpSpPr/>
          <p:nvPr/>
        </p:nvGrpSpPr>
        <p:grpSpPr>
          <a:xfrm>
            <a:off x="2164428" y="2327049"/>
            <a:ext cx="1615484" cy="597052"/>
            <a:chOff x="2164428" y="2327049"/>
            <a:chExt cx="1615484" cy="597052"/>
          </a:xfrm>
        </p:grpSpPr>
        <p:cxnSp>
          <p:nvCxnSpPr>
            <p:cNvPr id="1029" name="Straight Arrow Connector 1028"/>
            <p:cNvCxnSpPr>
              <a:stCxn id="1026" idx="1"/>
              <a:endCxn id="11" idx="3"/>
            </p:cNvCxnSpPr>
            <p:nvPr/>
          </p:nvCxnSpPr>
          <p:spPr bwMode="auto">
            <a:xfrm flipH="1" flipV="1">
              <a:off x="2164428" y="2430180"/>
              <a:ext cx="1615484" cy="493921"/>
            </a:xfrm>
            <a:prstGeom prst="straightConnector1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 rot="11804078" flipV="1">
              <a:off x="2721049" y="2327049"/>
              <a:ext cx="71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n-lt"/>
                </a:rPr>
                <a:t>notify</a:t>
              </a:r>
              <a:endParaRPr lang="en-GB" dirty="0">
                <a:latin typeface="+mn-lt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66295BD-CDAD-4F0D-A5FE-53B9D6B9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232"/>
            <a:ext cx="1074318" cy="170041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FF1C2C-9D4A-441A-9AA8-A9C89C3D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2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4392488" cy="3243064"/>
          </a:xfrm>
        </p:spPr>
        <p:txBody>
          <a:bodyPr/>
          <a:lstStyle/>
          <a:p>
            <a:r>
              <a:rPr lang="en-GB" sz="2000" dirty="0"/>
              <a:t>Design Requirements:</a:t>
            </a:r>
          </a:p>
          <a:p>
            <a:pPr lvl="1"/>
            <a:r>
              <a:rPr lang="en-GB" sz="1600" dirty="0"/>
              <a:t>Drinkers should be able to come and go (</a:t>
            </a:r>
            <a:r>
              <a:rPr lang="en-GB" sz="1600" b="1" dirty="0"/>
              <a:t>add and remove observers</a:t>
            </a:r>
            <a:r>
              <a:rPr lang="en-GB" sz="1600" dirty="0"/>
              <a:t>).</a:t>
            </a:r>
          </a:p>
          <a:p>
            <a:pPr lvl="1"/>
            <a:r>
              <a:rPr lang="en-GB" sz="1600" dirty="0"/>
              <a:t>Drinkers should </a:t>
            </a:r>
            <a:r>
              <a:rPr lang="en-GB" sz="1600" b="1" dirty="0"/>
              <a:t>know as little as possible </a:t>
            </a:r>
            <a:r>
              <a:rPr lang="en-GB" sz="1600" dirty="0"/>
              <a:t>about </a:t>
            </a:r>
            <a:r>
              <a:rPr lang="en-GB" sz="1600" b="1" dirty="0"/>
              <a:t>how state is represented </a:t>
            </a:r>
            <a:r>
              <a:rPr lang="en-GB" sz="1600" dirty="0"/>
              <a:t>in the bottle.</a:t>
            </a:r>
          </a:p>
          <a:p>
            <a:pPr lvl="1"/>
            <a:r>
              <a:rPr lang="en-GB" sz="1600" dirty="0"/>
              <a:t>The </a:t>
            </a:r>
            <a:r>
              <a:rPr lang="en-GB" sz="1600" b="1" dirty="0"/>
              <a:t>bottle </a:t>
            </a:r>
            <a:r>
              <a:rPr lang="en-GB" sz="1600" dirty="0"/>
              <a:t>should </a:t>
            </a:r>
            <a:r>
              <a:rPr lang="en-GB" sz="1600" b="1" dirty="0"/>
              <a:t>know as little as possible about the observers</a:t>
            </a:r>
            <a:r>
              <a:rPr lang="en-GB" sz="1600" dirty="0"/>
              <a:t>.</a:t>
            </a:r>
          </a:p>
          <a:p>
            <a:pPr lvl="1"/>
            <a:r>
              <a:rPr lang="en-GB" sz="1600" b="1" dirty="0"/>
              <a:t>Drinkers may react differently </a:t>
            </a:r>
            <a:r>
              <a:rPr lang="en-GB" sz="1600" dirty="0"/>
              <a:t>on the notification about state change.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72816"/>
            <a:ext cx="5103664" cy="147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03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35224"/>
          </a:xfrm>
        </p:spPr>
        <p:txBody>
          <a:bodyPr/>
          <a:lstStyle/>
          <a:p>
            <a:r>
              <a:rPr lang="en-GB" dirty="0"/>
              <a:t>Solution: Observer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3779912" y="3501008"/>
            <a:ext cx="1072384" cy="777236"/>
          </a:xfrm>
          <a:prstGeom prst="down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8" y="1772816"/>
            <a:ext cx="5328592" cy="153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AB338A-BF7A-422E-9FEB-D03B5A97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50" y="4268008"/>
            <a:ext cx="5238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8966E-687F-4524-8C12-ED269371C77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5A1D38C-1B46-4DBF-A5EA-C1B5D97B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1" y="1374119"/>
            <a:ext cx="573666" cy="93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F4D5E-3455-4777-B3A0-ADEA9E26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20" y="1457223"/>
            <a:ext cx="537159" cy="8502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F442A-13D7-4D21-B61F-D6167BA5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5" y="2331093"/>
            <a:ext cx="8445366" cy="41459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143625"/>
            <a:ext cx="1905000" cy="457200"/>
          </a:xfrm>
        </p:spPr>
        <p:txBody>
          <a:bodyPr/>
          <a:lstStyle/>
          <a:p>
            <a:pPr>
              <a:defRPr/>
            </a:pPr>
            <a:fld id="{4BB7C906-4C1F-4B1E-863C-C9EC33F485E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395413"/>
          </a:xfrm>
        </p:spPr>
        <p:txBody>
          <a:bodyPr/>
          <a:lstStyle/>
          <a:p>
            <a:pPr eaLnBrk="1" hangingPunct="1"/>
            <a:r>
              <a:rPr lang="en-GB" dirty="0"/>
              <a:t>Observer Pattern</a:t>
            </a:r>
            <a:br>
              <a:rPr lang="en-GB" dirty="0"/>
            </a:br>
            <a:r>
              <a:rPr lang="en-GB" sz="3600" dirty="0"/>
              <a:t>(Call-back)</a:t>
            </a:r>
            <a:endParaRPr lang="en-GB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00250"/>
            <a:ext cx="3814763" cy="4095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A number of different objects (</a:t>
            </a:r>
            <a:r>
              <a:rPr lang="en-GB" sz="2000" b="1" i="1" dirty="0"/>
              <a:t>observers</a:t>
            </a:r>
            <a:r>
              <a:rPr lang="en-GB" sz="2000" dirty="0"/>
              <a:t>) want to be </a:t>
            </a:r>
            <a:r>
              <a:rPr lang="en-GB" sz="2000" b="1" dirty="0"/>
              <a:t>notified</a:t>
            </a:r>
            <a:r>
              <a:rPr lang="en-GB" sz="2000" dirty="0"/>
              <a:t> when some given object  (</a:t>
            </a:r>
            <a:r>
              <a:rPr lang="en-GB" sz="2000" b="1" i="1" dirty="0"/>
              <a:t>observable</a:t>
            </a:r>
            <a:r>
              <a:rPr lang="en-GB" sz="2000" b="1" dirty="0"/>
              <a:t> </a:t>
            </a:r>
            <a:r>
              <a:rPr lang="en-GB" sz="2000" dirty="0"/>
              <a:t>or </a:t>
            </a:r>
            <a:r>
              <a:rPr lang="en-GB" sz="2000" i="1" dirty="0"/>
              <a:t>subject</a:t>
            </a:r>
            <a:r>
              <a:rPr lang="en-GB" sz="2000" dirty="0"/>
              <a:t>) </a:t>
            </a:r>
            <a:r>
              <a:rPr lang="en-GB" sz="2000" b="1" dirty="0"/>
              <a:t>changes state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sz="2000" i="1" dirty="0"/>
              <a:t>Subject</a:t>
            </a:r>
            <a:r>
              <a:rPr lang="en-GB" sz="2000" dirty="0"/>
              <a:t> must </a:t>
            </a:r>
            <a:r>
              <a:rPr lang="en-GB" sz="2000" b="1" dirty="0"/>
              <a:t>allow </a:t>
            </a:r>
            <a:r>
              <a:rPr lang="en-GB" sz="2000" b="1" i="1" dirty="0"/>
              <a:t>observers</a:t>
            </a:r>
            <a:r>
              <a:rPr lang="en-GB" sz="2000" b="1" dirty="0"/>
              <a:t> to </a:t>
            </a:r>
            <a:r>
              <a:rPr lang="en-GB" sz="2000" b="1" dirty="0" err="1"/>
              <a:t>enroll</a:t>
            </a:r>
            <a:r>
              <a:rPr lang="en-GB" sz="2000" b="1" dirty="0"/>
              <a:t> dynamically</a:t>
            </a:r>
            <a:r>
              <a:rPr lang="en-GB" sz="2000" dirty="0"/>
              <a:t>, and subject shall have no knowledge about the observers.</a:t>
            </a:r>
          </a:p>
          <a:p>
            <a:pPr eaLnBrk="1" hangingPunct="1">
              <a:lnSpc>
                <a:spcPct val="90000"/>
              </a:lnSpc>
            </a:pPr>
            <a:endParaRPr lang="en-GB" sz="2000" i="1" dirty="0"/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This pattern is in sometimes known as </a:t>
            </a:r>
            <a:r>
              <a:rPr lang="en-GB" sz="2000" i="1" dirty="0"/>
              <a:t>call-back.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0BA56-670B-4068-8134-D5B7302F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38" y="2281985"/>
            <a:ext cx="52387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4D64F-8316-4A6F-A0F4-AA591D69C3C5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Observer Pattern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57313"/>
            <a:ext cx="3814763" cy="4810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dirty="0"/>
              <a:t>Example: a number of </a:t>
            </a:r>
            <a:r>
              <a:rPr lang="en-GB" sz="2000" b="1" dirty="0"/>
              <a:t>objects </a:t>
            </a:r>
            <a:r>
              <a:rPr lang="en-GB" sz="2000" dirty="0"/>
              <a:t>are </a:t>
            </a:r>
            <a:r>
              <a:rPr lang="en-GB" sz="2000" b="1" dirty="0"/>
              <a:t>interested in </a:t>
            </a:r>
            <a:r>
              <a:rPr lang="en-GB" sz="2000" dirty="0"/>
              <a:t>being told </a:t>
            </a:r>
            <a:r>
              <a:rPr lang="en-GB" sz="2000" b="1" dirty="0"/>
              <a:t>when some other object changes state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These objects (the </a:t>
            </a:r>
            <a:r>
              <a:rPr lang="en-GB" sz="2000" i="1" dirty="0"/>
              <a:t>observers</a:t>
            </a:r>
            <a:r>
              <a:rPr lang="en-GB" sz="2000" dirty="0"/>
              <a:t>) must </a:t>
            </a:r>
            <a:r>
              <a:rPr lang="en-GB" sz="2000" b="1" dirty="0"/>
              <a:t>implement </a:t>
            </a:r>
            <a:r>
              <a:rPr lang="en-GB" sz="2000" dirty="0"/>
              <a:t>the </a:t>
            </a:r>
            <a:r>
              <a:rPr lang="en-GB" sz="2000" b="1" dirty="0"/>
              <a:t>interface </a:t>
            </a:r>
            <a:r>
              <a:rPr lang="en-GB" sz="2000" b="1" i="1" dirty="0"/>
              <a:t>Observer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dirty="0"/>
              <a:t>This means implementing the method </a:t>
            </a:r>
            <a:r>
              <a:rPr lang="en-GB" sz="2000" b="1" i="1" dirty="0" err="1">
                <a:highlight>
                  <a:srgbClr val="FFFF00"/>
                </a:highlight>
              </a:rPr>
              <a:t>notifyMe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dirty="0"/>
              <a:t>This method </a:t>
            </a:r>
            <a:r>
              <a:rPr lang="en-GB" sz="2000" b="1" dirty="0">
                <a:highlight>
                  <a:srgbClr val="FFFF00"/>
                </a:highlight>
              </a:rPr>
              <a:t>will be called when the observed object  (subject) changes state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b="1" i="1" dirty="0"/>
              <a:t>Subject</a:t>
            </a:r>
            <a:r>
              <a:rPr lang="en-GB" sz="2000" dirty="0"/>
              <a:t> must maintain a  </a:t>
            </a:r>
            <a:r>
              <a:rPr lang="en-GB" sz="2000" b="1" dirty="0"/>
              <a:t>collection of observers </a:t>
            </a:r>
            <a:r>
              <a:rPr lang="en-GB" sz="2000" dirty="0"/>
              <a:t>and be able to </a:t>
            </a:r>
            <a:r>
              <a:rPr lang="en-GB" sz="2000" b="1" dirty="0"/>
              <a:t>notify all observers</a:t>
            </a:r>
            <a:r>
              <a:rPr lang="en-GB" sz="2000" dirty="0"/>
              <a:t> (</a:t>
            </a:r>
            <a:r>
              <a:rPr lang="en-GB" sz="2000" b="1" i="1" dirty="0"/>
              <a:t>Observable</a:t>
            </a:r>
            <a:r>
              <a:rPr lang="en-GB" sz="2000" i="1" dirty="0"/>
              <a:t>)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i="1" dirty="0"/>
              <a:t>Subject</a:t>
            </a:r>
            <a:r>
              <a:rPr lang="en-GB" sz="2000" dirty="0"/>
              <a:t> calls </a:t>
            </a:r>
            <a:r>
              <a:rPr lang="en-GB" sz="2000" i="1" dirty="0" err="1"/>
              <a:t>NotifyAll</a:t>
            </a:r>
            <a:r>
              <a:rPr lang="en-GB" sz="2000" dirty="0"/>
              <a:t>, </a:t>
            </a:r>
            <a:r>
              <a:rPr lang="en-GB" sz="2000" b="1" dirty="0"/>
              <a:t>when a change in state happens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6F613-000C-4148-A78F-333407B2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844824"/>
            <a:ext cx="52387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6147" name="Pladsholder til indhold 2"/>
          <p:cNvSpPr>
            <a:spLocks noGrp="1"/>
          </p:cNvSpPr>
          <p:nvPr>
            <p:ph idx="1"/>
          </p:nvPr>
        </p:nvSpPr>
        <p:spPr>
          <a:xfrm>
            <a:off x="107504" y="1628800"/>
            <a:ext cx="5112568" cy="453886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Implement this design:</a:t>
            </a:r>
          </a:p>
          <a:p>
            <a:pPr marL="400050">
              <a:buFont typeface="+mj-lt"/>
              <a:buAutoNum type="arabicPeriod"/>
            </a:pPr>
            <a:r>
              <a:rPr lang="en-GB" sz="1600" dirty="0"/>
              <a:t>Create an Eclipse project and write the two interfaces </a:t>
            </a:r>
            <a:r>
              <a:rPr lang="en-GB" sz="1600" i="1" dirty="0"/>
              <a:t>(Observer</a:t>
            </a:r>
            <a:r>
              <a:rPr lang="en-GB" sz="1600" dirty="0"/>
              <a:t> and </a:t>
            </a:r>
            <a:r>
              <a:rPr lang="en-GB" sz="1600" i="1" dirty="0"/>
              <a:t>Observable</a:t>
            </a:r>
            <a:r>
              <a:rPr lang="en-GB" sz="1600" dirty="0"/>
              <a:t>)</a:t>
            </a:r>
            <a:r>
              <a:rPr lang="en-GB" sz="1600" i="1" dirty="0"/>
              <a:t>.</a:t>
            </a:r>
          </a:p>
          <a:p>
            <a:pPr marL="400050">
              <a:buFont typeface="+mj-lt"/>
              <a:buAutoNum type="arabicPeriod"/>
            </a:pPr>
            <a:r>
              <a:rPr lang="en-GB" sz="1600" b="1" dirty="0"/>
              <a:t>Implement </a:t>
            </a:r>
            <a:r>
              <a:rPr lang="en-GB" sz="1600" b="1" i="1" dirty="0"/>
              <a:t>Bottle </a:t>
            </a:r>
            <a:r>
              <a:rPr lang="en-GB" sz="1600" dirty="0"/>
              <a:t>(state could simply be implemented by an attribute holding the amount of cognac in the bottle, </a:t>
            </a:r>
            <a:r>
              <a:rPr lang="en-GB" sz="1600" b="1" i="1" dirty="0" err="1"/>
              <a:t>changeAmount</a:t>
            </a:r>
            <a:r>
              <a:rPr lang="en-GB" sz="1600" b="1" i="1" dirty="0"/>
              <a:t>()</a:t>
            </a:r>
            <a:r>
              <a:rPr lang="en-GB" sz="1600" b="1" dirty="0"/>
              <a:t> </a:t>
            </a:r>
            <a:r>
              <a:rPr lang="en-GB" sz="1600" dirty="0"/>
              <a:t>should set a new amount and notify all observes). Also </a:t>
            </a:r>
            <a:r>
              <a:rPr lang="en-GB" sz="1600" b="1" i="1" dirty="0"/>
              <a:t>Bottle</a:t>
            </a:r>
            <a:r>
              <a:rPr lang="en-GB" sz="1600" dirty="0"/>
              <a:t> </a:t>
            </a:r>
            <a:r>
              <a:rPr lang="en-GB" sz="1600" b="1" dirty="0"/>
              <a:t>should have a collection of observers </a:t>
            </a:r>
            <a:r>
              <a:rPr lang="en-GB" sz="1600" dirty="0"/>
              <a:t>(objects that implement </a:t>
            </a:r>
            <a:r>
              <a:rPr lang="en-GB" sz="1600" i="1" dirty="0"/>
              <a:t>Observer</a:t>
            </a:r>
            <a:r>
              <a:rPr lang="en-GB" sz="1600" dirty="0"/>
              <a:t>) and implement the methods inherited from </a:t>
            </a:r>
            <a:r>
              <a:rPr lang="en-GB" sz="1600" i="1" dirty="0"/>
              <a:t>Observable</a:t>
            </a:r>
            <a:r>
              <a:rPr lang="en-GB" sz="1600" dirty="0"/>
              <a:t>.</a:t>
            </a:r>
          </a:p>
          <a:p>
            <a:pPr marL="400050">
              <a:buFont typeface="+mj-lt"/>
              <a:buAutoNum type="arabicPeriod"/>
            </a:pPr>
            <a:r>
              <a:rPr lang="en-GB" sz="1600" b="1" dirty="0"/>
              <a:t>Implement </a:t>
            </a:r>
            <a:r>
              <a:rPr lang="en-GB" sz="1600" dirty="0"/>
              <a:t>two different </a:t>
            </a:r>
            <a:r>
              <a:rPr lang="en-GB" sz="1600" b="1" dirty="0"/>
              <a:t>observers </a:t>
            </a:r>
            <a:r>
              <a:rPr lang="en-GB" sz="1600" dirty="0"/>
              <a:t>as two classes that implement </a:t>
            </a:r>
            <a:r>
              <a:rPr lang="en-GB" sz="1600" i="1" dirty="0"/>
              <a:t>Observer</a:t>
            </a:r>
            <a:r>
              <a:rPr lang="en-GB" sz="1600" dirty="0"/>
              <a:t>. That is: write two different versions of reaction (the methods </a:t>
            </a:r>
            <a:r>
              <a:rPr lang="en-GB" sz="1600" i="1" dirty="0" err="1"/>
              <a:t>notifyMe</a:t>
            </a:r>
            <a:r>
              <a:rPr lang="en-GB" sz="1600" i="1" dirty="0"/>
              <a:t>(</a:t>
            </a:r>
            <a:r>
              <a:rPr lang="en-GB" sz="1600" i="1" dirty="0" err="1"/>
              <a:t>int</a:t>
            </a:r>
            <a:r>
              <a:rPr lang="en-GB" sz="1600" i="1" dirty="0"/>
              <a:t> amount) </a:t>
            </a:r>
            <a:r>
              <a:rPr lang="en-GB" sz="1600" dirty="0"/>
              <a:t>to the change in bottle state, the </a:t>
            </a:r>
            <a:r>
              <a:rPr lang="en-GB" sz="1600" b="1" dirty="0"/>
              <a:t>optimist </a:t>
            </a:r>
            <a:r>
              <a:rPr lang="en-GB" sz="1600" dirty="0"/>
              <a:t>should say something like “There is still some cognac left”, and the </a:t>
            </a:r>
            <a:r>
              <a:rPr lang="en-GB" sz="1600" b="1" dirty="0"/>
              <a:t>pessimist </a:t>
            </a:r>
            <a:r>
              <a:rPr lang="en-GB" sz="1600" dirty="0"/>
              <a:t>“There is less cognac in the bottle”. </a:t>
            </a:r>
          </a:p>
          <a:p>
            <a:pPr lvl="1"/>
            <a:endParaRPr lang="en-GB" sz="2000" dirty="0"/>
          </a:p>
          <a:p>
            <a:pPr lvl="1"/>
            <a:endParaRPr lang="en-GB" sz="16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Observer pattern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D9A8-69A6-4E58-B918-2FC0ED5B1B6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24128" y="5661248"/>
            <a:ext cx="3238500" cy="5064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800" kern="0" dirty="0" err="1">
                <a:solidFill>
                  <a:schemeClr val="bg1"/>
                </a:solidFill>
                <a:latin typeface="+mn-lt"/>
              </a:rPr>
              <a:t>ObserverDemos</a:t>
            </a:r>
            <a:endParaRPr lang="en-GB" sz="2800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91" y="4221088"/>
            <a:ext cx="3666343" cy="105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0C6DDD-A610-4187-8201-F2FD9AF2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43" y="2035711"/>
            <a:ext cx="3920112" cy="19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704</Words>
  <Application>Microsoft Office PowerPoint</Application>
  <PresentationFormat>On-screen Show (4:3)</PresentationFormat>
  <Paragraphs>94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Times New Roman</vt:lpstr>
      <vt:lpstr>Standarddesign</vt:lpstr>
      <vt:lpstr>Observer pattern</vt:lpstr>
      <vt:lpstr>Observer Pattern</vt:lpstr>
      <vt:lpstr>Observer Pattern</vt:lpstr>
      <vt:lpstr>Observer Pattern</vt:lpstr>
      <vt:lpstr>Solution: Observer Pattern</vt:lpstr>
      <vt:lpstr>Observer Pattern</vt:lpstr>
      <vt:lpstr>Observer Pattern (Call-back)</vt:lpstr>
      <vt:lpstr>Observer Pattern</vt:lpstr>
      <vt:lpstr>Exercise</vt:lpstr>
      <vt:lpstr>Observer Pattern</vt:lpstr>
      <vt:lpstr>Observer Pattern</vt:lpstr>
      <vt:lpstr>Observers in the Java std.lib</vt:lpstr>
      <vt:lpstr>Observers in the Java std.lib</vt:lpstr>
      <vt:lpstr>Exercise</vt:lpstr>
    </vt:vector>
  </TitlesOfParts>
  <Company>Aalborg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ObserversDelegatesLambdas</dc:title>
  <dc:creator>Finn Nordbjerg</dc:creator>
  <cp:lastModifiedBy>István Knoll</cp:lastModifiedBy>
  <cp:revision>178</cp:revision>
  <dcterms:created xsi:type="dcterms:W3CDTF">2004-03-18T14:30:06Z</dcterms:created>
  <dcterms:modified xsi:type="dcterms:W3CDTF">2018-04-24T20:54:05Z</dcterms:modified>
</cp:coreProperties>
</file>