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</p:sldMasterIdLst>
  <p:notesMasterIdLst>
    <p:notesMasterId r:id="rId62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</p:sldIdLst>
  <p:sldSz cx="9144000" cy="6858000" type="screen4x3"/>
  <p:notesSz cx="6792913" cy="993298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61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Rectangle 1"/>
          <p:cNvSpPr/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hdr"/>
          </p:nvPr>
        </p:nvSpPr>
        <p:spPr>
          <a:xfrm>
            <a:off x="0" y="-360"/>
            <a:ext cx="2944800" cy="49860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dt"/>
          </p:nvPr>
        </p:nvSpPr>
        <p:spPr>
          <a:xfrm>
            <a:off x="3849840" y="-360"/>
            <a:ext cx="2944800" cy="498600"/>
          </a:xfrm>
          <a:prstGeom prst="rect">
            <a:avLst/>
          </a:prstGeom>
        </p:spPr>
        <p:txBody>
          <a:bodyPr lIns="92160" tIns="46080" rIns="92160" bIns="4608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6" name="PlaceHolder 4"/>
          <p:cNvSpPr>
            <a:spLocks noGrp="1"/>
          </p:cNvSpPr>
          <p:nvPr>
            <p:ph type="body"/>
          </p:nvPr>
        </p:nvSpPr>
        <p:spPr>
          <a:xfrm>
            <a:off x="905040" y="4714920"/>
            <a:ext cx="4984560" cy="4470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a-DK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</a:p>
        </p:txBody>
      </p:sp>
      <p:sp>
        <p:nvSpPr>
          <p:cNvPr id="867" name="PlaceHolder 5"/>
          <p:cNvSpPr>
            <a:spLocks noGrp="1"/>
          </p:cNvSpPr>
          <p:nvPr>
            <p:ph type="ftr"/>
          </p:nvPr>
        </p:nvSpPr>
        <p:spPr>
          <a:xfrm>
            <a:off x="0" y="9433080"/>
            <a:ext cx="2944800" cy="49824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8" name="PlaceHolder 6"/>
          <p:cNvSpPr>
            <a:spLocks noGrp="1"/>
          </p:cNvSpPr>
          <p:nvPr>
            <p:ph type="sldNum"/>
          </p:nvPr>
        </p:nvSpPr>
        <p:spPr>
          <a:xfrm>
            <a:off x="3849840" y="9433080"/>
            <a:ext cx="2944800" cy="498240"/>
          </a:xfrm>
          <a:prstGeom prst="rect">
            <a:avLst/>
          </a:prstGeom>
        </p:spPr>
        <p:txBody>
          <a:bodyPr lIns="92160" tIns="46080" rIns="92160" bIns="46080" anchor="b"/>
          <a:lstStyle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E18EC08C-EBA4-4CFE-AF58-B7AF93DA113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905040" y="4714920"/>
            <a:ext cx="4984560" cy="4470480"/>
          </a:xfrm>
          <a:prstGeom prst="rect">
            <a:avLst/>
          </a:prstGeom>
          <a:noFill/>
          <a:ln>
            <a:noFill/>
          </a:ln>
        </p:spPr>
      </p:sp>
      <p:sp>
        <p:nvSpPr>
          <p:cNvPr id="977" name="CustomShape 2"/>
          <p:cNvSpPr/>
          <p:nvPr/>
        </p:nvSpPr>
        <p:spPr>
          <a:xfrm>
            <a:off x="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8" name="CustomShape 3"/>
          <p:cNvSpPr/>
          <p:nvPr/>
        </p:nvSpPr>
        <p:spPr>
          <a:xfrm>
            <a:off x="384984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b"/>
          <a:lstStyle/>
          <a:p>
            <a:pPr algn="r"/>
            <a:fld id="{5407742E-4E72-40D6-915D-C4367EC207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TextShape 1"/>
          <p:cNvSpPr txBox="1"/>
          <p:nvPr/>
        </p:nvSpPr>
        <p:spPr>
          <a:xfrm>
            <a:off x="905040" y="4714920"/>
            <a:ext cx="4984560" cy="4470480"/>
          </a:xfrm>
          <a:prstGeom prst="rect">
            <a:avLst/>
          </a:prstGeom>
          <a:noFill/>
          <a:ln>
            <a:noFill/>
          </a:ln>
        </p:spPr>
      </p:sp>
      <p:sp>
        <p:nvSpPr>
          <p:cNvPr id="980" name="CustomShape 2"/>
          <p:cNvSpPr/>
          <p:nvPr/>
        </p:nvSpPr>
        <p:spPr>
          <a:xfrm>
            <a:off x="384984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b"/>
          <a:lstStyle/>
          <a:p>
            <a:pPr algn="r"/>
            <a:fld id="{941D3937-0DB7-4CC1-8964-32AFCAB516B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1" name="CustomShape 3"/>
          <p:cNvSpPr/>
          <p:nvPr/>
        </p:nvSpPr>
        <p:spPr>
          <a:xfrm>
            <a:off x="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Shape 1"/>
          <p:cNvSpPr txBox="1"/>
          <p:nvPr/>
        </p:nvSpPr>
        <p:spPr>
          <a:xfrm>
            <a:off x="905040" y="4714920"/>
            <a:ext cx="4984560" cy="447048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order to be connected, each of the n nodes must have at least one edge to some other node. Hence the lower bound n-1.</a:t>
            </a:r>
            <a:endParaRPr lang="da-D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da-D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upper bound: if every node (n) is connected to all other nodes (n-1), we get n(n-1) edges, but if the graph is undirected each edge is counted twice. Hence n(n-1)/2.</a:t>
            </a:r>
            <a:endParaRPr lang="da-DK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3" name="CustomShape 2"/>
          <p:cNvSpPr/>
          <p:nvPr/>
        </p:nvSpPr>
        <p:spPr>
          <a:xfrm>
            <a:off x="384984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b"/>
          <a:lstStyle/>
          <a:p>
            <a:pPr algn="r"/>
            <a:fld id="{4F59FD79-2DD5-471E-BBC5-1FE8CEEA232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4" name="CustomShape 3"/>
          <p:cNvSpPr/>
          <p:nvPr/>
        </p:nvSpPr>
        <p:spPr>
          <a:xfrm>
            <a:off x="0" y="9433080"/>
            <a:ext cx="294480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0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4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5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6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8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6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7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7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8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4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2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8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9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8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9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0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8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4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5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0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1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2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3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7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4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5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0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1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2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682560" y="293400"/>
            <a:ext cx="7756560" cy="332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82560" y="3964320"/>
            <a:ext cx="775656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57320" y="160020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65732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682560" y="3964320"/>
            <a:ext cx="378504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3051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5927760" y="160020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59277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3051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82560" y="3964320"/>
            <a:ext cx="2497320" cy="215856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10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118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18" Type="http://schemas.openxmlformats.org/officeDocument/2006/relationships/image" Target="../media/image10.wmf"/><Relationship Id="rId3" Type="http://schemas.openxmlformats.org/officeDocument/2006/relationships/slideLayout" Target="../slideLayouts/slideLayout123.xml"/><Relationship Id="rId21" Type="http://schemas.openxmlformats.org/officeDocument/2006/relationships/image" Target="../media/image4.wmf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9.wmf"/><Relationship Id="rId20" Type="http://schemas.openxmlformats.org/officeDocument/2006/relationships/image" Target="../media/image3.wmf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7.wmf"/><Relationship Id="rId10" Type="http://schemas.openxmlformats.org/officeDocument/2006/relationships/slideLayout" Target="../slideLayouts/slideLayout130.xml"/><Relationship Id="rId19" Type="http://schemas.openxmlformats.org/officeDocument/2006/relationships/image" Target="../media/image2.wmf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wmf"/><Relationship Id="rId22" Type="http://schemas.openxmlformats.org/officeDocument/2006/relationships/image" Target="../media/image5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5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7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8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9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0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6.w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3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19" Type="http://schemas.openxmlformats.org/officeDocument/2006/relationships/image" Target="../media/image6.wmf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18" Type="http://schemas.openxmlformats.org/officeDocument/2006/relationships/image" Target="../media/image9.wmf"/><Relationship Id="rId3" Type="http://schemas.openxmlformats.org/officeDocument/2006/relationships/slideLayout" Target="../slideLayouts/slideLayout51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7.wmf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6.wmf"/><Relationship Id="rId23" Type="http://schemas.openxmlformats.org/officeDocument/2006/relationships/image" Target="../media/image5.wmf"/><Relationship Id="rId10" Type="http://schemas.openxmlformats.org/officeDocument/2006/relationships/slideLayout" Target="../slideLayouts/slideLayout58.xml"/><Relationship Id="rId19" Type="http://schemas.openxmlformats.org/officeDocument/2006/relationships/image" Target="../media/image10.wmf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Relationship Id="rId22" Type="http://schemas.openxmlformats.org/officeDocument/2006/relationships/image" Target="../media/image4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18" Type="http://schemas.openxmlformats.org/officeDocument/2006/relationships/image" Target="../media/image9.wmf"/><Relationship Id="rId3" Type="http://schemas.openxmlformats.org/officeDocument/2006/relationships/slideLayout" Target="../slideLayouts/slideLayout75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4.xml"/><Relationship Id="rId16" Type="http://schemas.openxmlformats.org/officeDocument/2006/relationships/image" Target="../media/image7.wmf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6.wmf"/><Relationship Id="rId23" Type="http://schemas.openxmlformats.org/officeDocument/2006/relationships/image" Target="../media/image5.wmf"/><Relationship Id="rId10" Type="http://schemas.openxmlformats.org/officeDocument/2006/relationships/slideLayout" Target="../slideLayouts/slideLayout82.xml"/><Relationship Id="rId19" Type="http://schemas.openxmlformats.org/officeDocument/2006/relationships/image" Target="../media/image10.wmf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wmf"/><Relationship Id="rId22" Type="http://schemas.openxmlformats.org/officeDocument/2006/relationships/image" Target="../media/image4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18" Type="http://schemas.openxmlformats.org/officeDocument/2006/relationships/image" Target="../media/image4.wmf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94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18" Type="http://schemas.openxmlformats.org/officeDocument/2006/relationships/image" Target="../media/image9.wmf"/><Relationship Id="rId3" Type="http://schemas.openxmlformats.org/officeDocument/2006/relationships/slideLayout" Target="../slideLayouts/slideLayout99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7.wmf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6.wmf"/><Relationship Id="rId23" Type="http://schemas.openxmlformats.org/officeDocument/2006/relationships/image" Target="../media/image5.wmf"/><Relationship Id="rId10" Type="http://schemas.openxmlformats.org/officeDocument/2006/relationships/slideLayout" Target="../slideLayouts/slideLayout106.xml"/><Relationship Id="rId19" Type="http://schemas.openxmlformats.org/officeDocument/2006/relationships/image" Target="../media/image10.wmf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wmf"/><Relationship Id="rId22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3" name="Billede 17" descr="UCN_Logo_side 2.ai"/>
          <p:cNvPicPr/>
          <p:nvPr/>
        </p:nvPicPr>
        <p:blipFill>
          <a:blip r:embed="rId19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469DA41-87D5-4F40-8E53-A382603AB38F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402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403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45AE814C-2ABC-4E2F-B2C3-7268482DA96B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9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08" name="PlaceHolder 6"/>
          <p:cNvSpPr>
            <a:spLocks noGrp="1"/>
          </p:cNvSpPr>
          <p:nvPr>
            <p:ph type="ftr"/>
          </p:nvPr>
        </p:nvSpPr>
        <p:spPr>
          <a:xfrm>
            <a:off x="6268680" y="6724440"/>
            <a:ext cx="1521000" cy="2854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dt"/>
          </p:nvPr>
        </p:nvSpPr>
        <p:spPr>
          <a:xfrm>
            <a:off x="185400" y="6727320"/>
            <a:ext cx="1800360" cy="2653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447" name="CustomShape 1"/>
          <p:cNvSpPr/>
          <p:nvPr/>
        </p:nvSpPr>
        <p:spPr>
          <a:xfrm>
            <a:off x="0" y="3424320"/>
            <a:ext cx="9144000" cy="343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8" name="Billede 6"/>
          <p:cNvPicPr/>
          <p:nvPr/>
        </p:nvPicPr>
        <p:blipFill>
          <a:blip r:embed="rId15"/>
          <a:stretch/>
        </p:blipFill>
        <p:spPr>
          <a:xfrm>
            <a:off x="-31680" y="2193840"/>
            <a:ext cx="11057040" cy="6478560"/>
          </a:xfrm>
          <a:prstGeom prst="rect">
            <a:avLst/>
          </a:prstGeom>
          <a:ln>
            <a:noFill/>
          </a:ln>
        </p:spPr>
      </p:pic>
      <p:pic>
        <p:nvPicPr>
          <p:cNvPr id="449" name="Billede 12" descr="Bjælke uden grafik_forside.ai"/>
          <p:cNvPicPr/>
          <p:nvPr/>
        </p:nvPicPr>
        <p:blipFill>
          <a:blip r:embed="rId16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</p:pic>
      <p:sp>
        <p:nvSpPr>
          <p:cNvPr id="450" name="CustomShape 2"/>
          <p:cNvSpPr/>
          <p:nvPr/>
        </p:nvSpPr>
        <p:spPr>
          <a:xfrm>
            <a:off x="0" y="3424320"/>
            <a:ext cx="9144000" cy="343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1" name="Billede 6"/>
          <p:cNvPicPr/>
          <p:nvPr/>
        </p:nvPicPr>
        <p:blipFill>
          <a:blip r:embed="rId15"/>
          <a:stretch/>
        </p:blipFill>
        <p:spPr>
          <a:xfrm>
            <a:off x="-31680" y="2193840"/>
            <a:ext cx="11057040" cy="6478560"/>
          </a:xfrm>
          <a:prstGeom prst="rect">
            <a:avLst/>
          </a:prstGeom>
          <a:ln>
            <a:noFill/>
          </a:ln>
        </p:spPr>
      </p:pic>
      <p:pic>
        <p:nvPicPr>
          <p:cNvPr id="452" name="Billede 13" descr="UCN_Logo_forside.ai"/>
          <p:cNvPicPr/>
          <p:nvPr/>
        </p:nvPicPr>
        <p:blipFill>
          <a:blip r:embed="rId17"/>
          <a:stretch/>
        </p:blipFill>
        <p:spPr>
          <a:xfrm>
            <a:off x="768240" y="6132600"/>
            <a:ext cx="1536840" cy="431640"/>
          </a:xfrm>
          <a:prstGeom prst="rect">
            <a:avLst/>
          </a:prstGeom>
          <a:ln>
            <a:noFill/>
          </a:ln>
        </p:spPr>
      </p:pic>
      <p:pic>
        <p:nvPicPr>
          <p:cNvPr id="453" name="Billede 12" descr="Bjælke uden grafik_forside.ai"/>
          <p:cNvPicPr/>
          <p:nvPr/>
        </p:nvPicPr>
        <p:blipFill>
          <a:blip r:embed="rId16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</p:pic>
      <p:pic>
        <p:nvPicPr>
          <p:cNvPr id="454" name="Billede 11" descr="UCN_Payoff_DK_neg.ai"/>
          <p:cNvPicPr/>
          <p:nvPr/>
        </p:nvPicPr>
        <p:blipFill>
          <a:blip r:embed="rId18"/>
          <a:stretch/>
        </p:blipFill>
        <p:spPr>
          <a:xfrm>
            <a:off x="7300800" y="404640"/>
            <a:ext cx="1422360" cy="140040"/>
          </a:xfrm>
          <a:prstGeom prst="rect">
            <a:avLst/>
          </a:prstGeom>
          <a:ln>
            <a:noFill/>
          </a:ln>
        </p:spPr>
      </p:pic>
      <p:sp>
        <p:nvSpPr>
          <p:cNvPr id="455" name="PlaceHolder 3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9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20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21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22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457" name="PlaceHolder 5"/>
          <p:cNvSpPr>
            <a:spLocks noGrp="1"/>
          </p:cNvSpPr>
          <p:nvPr>
            <p:ph type="ftr"/>
          </p:nvPr>
        </p:nvSpPr>
        <p:spPr>
          <a:xfrm>
            <a:off x="2417760" y="6310440"/>
            <a:ext cx="509256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sldNum"/>
          </p:nvPr>
        </p:nvSpPr>
        <p:spPr>
          <a:xfrm>
            <a:off x="8250120" y="6310440"/>
            <a:ext cx="60984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FEFA0D92-F43F-4557-881F-730F7E329962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498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A1DE2F76-64A8-406C-9E6A-1B6A70AFC62B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539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B63A93F3-A2CF-42B6-880B-5A95F874DA10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580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F721D2CE-C8C7-49F4-BF50-115618BCE2CA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621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9B71157E-4A1A-4844-8A80-3CD20CE3982D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662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3798351B-784C-4F6C-9A4E-6784002582FE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703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E413EBD5-BA1E-4C9E-8B07-C413B36DB27B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744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03327781-4BD9-49CE-87DC-FD71BD41C3E7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2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785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7353F009-BC26-4EAF-A6B8-12DE1B6AB96D}" type="slidenum">
              <a:rPr lang="da-DK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45" name="Billede 17" descr="UCN_Logo_side 2.ai"/>
          <p:cNvPicPr/>
          <p:nvPr/>
        </p:nvPicPr>
        <p:blipFill>
          <a:blip r:embed="rId19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46" name="CustomShape 3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DCD7B25-4B52-43DB-B962-682733DEB982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826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r>
              <a:rPr lang="en-GB" sz="11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Objects First with Java - A Practical Introduction using BlueJ, © David J. Barnes, Michael Kölling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pic>
        <p:nvPicPr>
          <p:cNvPr id="88" name="Billede 17" descr="UCN_Logo_side 2.ai"/>
          <p:cNvPicPr/>
          <p:nvPr/>
        </p:nvPicPr>
        <p:blipFill>
          <a:blip r:embed="rId19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F5416892-779B-434A-81D3-EDE7087D3F17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5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593640" lvl="1" indent="-284400">
              <a:buBlip>
                <a:blip r:embed="rId16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826920" lvl="2" indent="-284040">
              <a:buBlip>
                <a:blip r:embed="rId17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096920" lvl="3" indent="-284400">
              <a:buBlip>
                <a:blip r:embed="rId18"/>
              </a:buBlip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ftr"/>
          </p:nvPr>
        </p:nvSpPr>
        <p:spPr>
          <a:xfrm>
            <a:off x="1931760" y="6347880"/>
            <a:ext cx="557820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/>
          </p:nvPr>
        </p:nvSpPr>
        <p:spPr>
          <a:xfrm>
            <a:off x="8250120" y="6347880"/>
            <a:ext cx="609840" cy="3654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/>
            <a:fld id="{759702D4-D6F4-4EF1-9ADB-0D6B31DEA239}" type="slidenum">
              <a:rPr lang="en-US" sz="11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170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C3BCE9B3-CBD2-4B6E-9190-1AFB9F0F5614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3424320"/>
            <a:ext cx="9144000" cy="343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4" name="Billede 6"/>
          <p:cNvPicPr/>
          <p:nvPr/>
        </p:nvPicPr>
        <p:blipFill>
          <a:blip r:embed="rId16"/>
          <a:stretch/>
        </p:blipFill>
        <p:spPr>
          <a:xfrm>
            <a:off x="-31680" y="2193840"/>
            <a:ext cx="11057040" cy="6478560"/>
          </a:xfrm>
          <a:prstGeom prst="rect">
            <a:avLst/>
          </a:prstGeom>
          <a:ln>
            <a:noFill/>
          </a:ln>
        </p:spPr>
      </p:pic>
      <p:pic>
        <p:nvPicPr>
          <p:cNvPr id="175" name="Billede 13" descr="UCN_Logo_forside.ai"/>
          <p:cNvPicPr/>
          <p:nvPr/>
        </p:nvPicPr>
        <p:blipFill>
          <a:blip r:embed="rId17"/>
          <a:stretch/>
        </p:blipFill>
        <p:spPr>
          <a:xfrm>
            <a:off x="768240" y="6132600"/>
            <a:ext cx="1536840" cy="431640"/>
          </a:xfrm>
          <a:prstGeom prst="rect">
            <a:avLst/>
          </a:prstGeom>
          <a:ln>
            <a:noFill/>
          </a:ln>
        </p:spPr>
      </p:pic>
      <p:pic>
        <p:nvPicPr>
          <p:cNvPr id="176" name="Billede 12" descr="Bjælke uden grafik_forside.ai"/>
          <p:cNvPicPr/>
          <p:nvPr/>
        </p:nvPicPr>
        <p:blipFill>
          <a:blip r:embed="rId18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</p:pic>
      <p:pic>
        <p:nvPicPr>
          <p:cNvPr id="177" name="Billede 11" descr="UCN_Payoff_DK_neg.ai"/>
          <p:cNvPicPr/>
          <p:nvPr/>
        </p:nvPicPr>
        <p:blipFill>
          <a:blip r:embed="rId19"/>
          <a:stretch/>
        </p:blipFill>
        <p:spPr>
          <a:xfrm>
            <a:off x="7300800" y="404640"/>
            <a:ext cx="1422360" cy="140040"/>
          </a:xfrm>
          <a:prstGeom prst="rect">
            <a:avLst/>
          </a:prstGeom>
          <a:ln>
            <a:noFill/>
          </a:ln>
        </p:spPr>
      </p:pic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20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21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22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23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217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DF71DC29-FCB1-4ED1-9337-D1C8BF41C373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9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22" name="PlaceHolder 5"/>
          <p:cNvSpPr>
            <a:spLocks noGrp="1"/>
          </p:cNvSpPr>
          <p:nvPr>
            <p:ph type="ftr"/>
          </p:nvPr>
        </p:nvSpPr>
        <p:spPr>
          <a:xfrm>
            <a:off x="6268680" y="6724440"/>
            <a:ext cx="1521000" cy="2854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dt"/>
          </p:nvPr>
        </p:nvSpPr>
        <p:spPr>
          <a:xfrm>
            <a:off x="185400" y="6727320"/>
            <a:ext cx="1800360" cy="2653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261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262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AEACF234-BE1A-4BC8-A186-DADF02D4080C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0" y="3424320"/>
            <a:ext cx="9144000" cy="343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6" name="Billede 6"/>
          <p:cNvPicPr/>
          <p:nvPr/>
        </p:nvPicPr>
        <p:blipFill>
          <a:blip r:embed="rId16"/>
          <a:stretch/>
        </p:blipFill>
        <p:spPr>
          <a:xfrm>
            <a:off x="-31680" y="2193840"/>
            <a:ext cx="11057040" cy="6478560"/>
          </a:xfrm>
          <a:prstGeom prst="rect">
            <a:avLst/>
          </a:prstGeom>
          <a:ln>
            <a:noFill/>
          </a:ln>
        </p:spPr>
      </p:pic>
      <p:pic>
        <p:nvPicPr>
          <p:cNvPr id="267" name="Billede 13" descr="UCN_Logo_forside.ai"/>
          <p:cNvPicPr/>
          <p:nvPr/>
        </p:nvPicPr>
        <p:blipFill>
          <a:blip r:embed="rId17"/>
          <a:stretch/>
        </p:blipFill>
        <p:spPr>
          <a:xfrm>
            <a:off x="768240" y="6132600"/>
            <a:ext cx="1536840" cy="431640"/>
          </a:xfrm>
          <a:prstGeom prst="rect">
            <a:avLst/>
          </a:prstGeom>
          <a:ln>
            <a:noFill/>
          </a:ln>
        </p:spPr>
      </p:pic>
      <p:pic>
        <p:nvPicPr>
          <p:cNvPr id="268" name="Billede 12" descr="Bjælke uden grafik_forside.ai"/>
          <p:cNvPicPr/>
          <p:nvPr/>
        </p:nvPicPr>
        <p:blipFill>
          <a:blip r:embed="rId18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</p:pic>
      <p:pic>
        <p:nvPicPr>
          <p:cNvPr id="269" name="Billede 11" descr="UCN_Payoff_DK_neg.ai"/>
          <p:cNvPicPr/>
          <p:nvPr/>
        </p:nvPicPr>
        <p:blipFill>
          <a:blip r:embed="rId19"/>
          <a:stretch/>
        </p:blipFill>
        <p:spPr>
          <a:xfrm>
            <a:off x="7300800" y="404640"/>
            <a:ext cx="1422360" cy="140040"/>
          </a:xfrm>
          <a:prstGeom prst="rect">
            <a:avLst/>
          </a:prstGeom>
          <a:ln>
            <a:noFill/>
          </a:ln>
        </p:spPr>
      </p:pic>
      <p:sp>
        <p:nvSpPr>
          <p:cNvPr id="270" name="PlaceHolder 5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20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21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22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23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309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345D1383-3C81-4A62-9A12-F746D845E49E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16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17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18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19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15" name="PlaceHolder 6"/>
          <p:cNvSpPr>
            <a:spLocks noGrp="1"/>
          </p:cNvSpPr>
          <p:nvPr>
            <p:ph type="ftr"/>
          </p:nvPr>
        </p:nvSpPr>
        <p:spPr>
          <a:xfrm>
            <a:off x="6268680" y="6724440"/>
            <a:ext cx="1521000" cy="28548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 type="dt"/>
          </p:nvPr>
        </p:nvSpPr>
        <p:spPr>
          <a:xfrm>
            <a:off x="185400" y="6727320"/>
            <a:ext cx="1800360" cy="2653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Billede 16" descr="Bjælke med grafik.ai"/>
          <p:cNvPicPr/>
          <p:nvPr/>
        </p:nvPicPr>
        <p:blipFill>
          <a:blip r:embed="rId14"/>
          <a:stretch/>
        </p:blipFill>
        <p:spPr>
          <a:xfrm>
            <a:off x="0" y="0"/>
            <a:ext cx="9144000" cy="1092240"/>
          </a:xfrm>
          <a:prstGeom prst="rect">
            <a:avLst/>
          </a:prstGeom>
          <a:ln>
            <a:noFill/>
          </a:ln>
        </p:spPr>
      </p:pic>
      <p:pic>
        <p:nvPicPr>
          <p:cNvPr id="354" name="Billede 17" descr="UCN_Logo_side 2.ai"/>
          <p:cNvPicPr/>
          <p:nvPr/>
        </p:nvPicPr>
        <p:blipFill>
          <a:blip r:embed="rId15"/>
          <a:stretch/>
        </p:blipFill>
        <p:spPr>
          <a:xfrm>
            <a:off x="768240" y="6329520"/>
            <a:ext cx="927360" cy="26640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156360" y="6347160"/>
            <a:ext cx="22413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Computer Science 2013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932120" y="6318360"/>
            <a:ext cx="422424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da-DK" sz="1400" b="1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WCF part 2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8402760" y="6318360"/>
            <a:ext cx="6094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EE76A9E6-46F8-491D-8581-6C7C340C6910}" type="slidenum">
              <a:rPr lang="da-DK" sz="1400" b="1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0" y="3424320"/>
            <a:ext cx="9144000" cy="3433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9" name="Billede 6"/>
          <p:cNvPicPr/>
          <p:nvPr/>
        </p:nvPicPr>
        <p:blipFill>
          <a:blip r:embed="rId16"/>
          <a:stretch/>
        </p:blipFill>
        <p:spPr>
          <a:xfrm>
            <a:off x="-31680" y="2193840"/>
            <a:ext cx="11057040" cy="6478560"/>
          </a:xfrm>
          <a:prstGeom prst="rect">
            <a:avLst/>
          </a:prstGeom>
          <a:ln>
            <a:noFill/>
          </a:ln>
        </p:spPr>
      </p:pic>
      <p:pic>
        <p:nvPicPr>
          <p:cNvPr id="360" name="Billede 13" descr="UCN_Logo_forside.ai"/>
          <p:cNvPicPr/>
          <p:nvPr/>
        </p:nvPicPr>
        <p:blipFill>
          <a:blip r:embed="rId17"/>
          <a:stretch/>
        </p:blipFill>
        <p:spPr>
          <a:xfrm>
            <a:off x="768240" y="6132600"/>
            <a:ext cx="1536840" cy="431640"/>
          </a:xfrm>
          <a:prstGeom prst="rect">
            <a:avLst/>
          </a:prstGeom>
          <a:ln>
            <a:noFill/>
          </a:ln>
        </p:spPr>
      </p:pic>
      <p:pic>
        <p:nvPicPr>
          <p:cNvPr id="361" name="Billede 12" descr="Bjælke uden grafik_forside.ai"/>
          <p:cNvPicPr/>
          <p:nvPr/>
        </p:nvPicPr>
        <p:blipFill>
          <a:blip r:embed="rId18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ln>
            <a:noFill/>
          </a:ln>
        </p:spPr>
      </p:pic>
      <p:pic>
        <p:nvPicPr>
          <p:cNvPr id="362" name="Billede 11" descr="UCN_Payoff_DK_neg.ai"/>
          <p:cNvPicPr/>
          <p:nvPr/>
        </p:nvPicPr>
        <p:blipFill>
          <a:blip r:embed="rId19"/>
          <a:stretch/>
        </p:blipFill>
        <p:spPr>
          <a:xfrm>
            <a:off x="7300800" y="404640"/>
            <a:ext cx="1422360" cy="140040"/>
          </a:xfrm>
          <a:prstGeom prst="rect">
            <a:avLst/>
          </a:prstGeom>
          <a:ln>
            <a:noFill/>
          </a:ln>
        </p:spPr>
      </p:pic>
      <p:sp>
        <p:nvSpPr>
          <p:cNvPr id="363" name="PlaceHolder 5"/>
          <p:cNvSpPr>
            <a:spLocks noGrp="1"/>
          </p:cNvSpPr>
          <p:nvPr>
            <p:ph type="title"/>
          </p:nvPr>
        </p:nvSpPr>
        <p:spPr>
          <a:xfrm>
            <a:off x="682560" y="293400"/>
            <a:ext cx="7756560" cy="71748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r>
              <a:rPr lang="da-DK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64" name="PlaceHolder 6"/>
          <p:cNvSpPr>
            <a:spLocks noGrp="1"/>
          </p:cNvSpPr>
          <p:nvPr>
            <p:ph type="body"/>
          </p:nvPr>
        </p:nvSpPr>
        <p:spPr>
          <a:xfrm>
            <a:off x="682560" y="1600200"/>
            <a:ext cx="7756560" cy="4525920"/>
          </a:xfrm>
          <a:prstGeom prst="rect">
            <a:avLst/>
          </a:prstGeom>
        </p:spPr>
        <p:txBody>
          <a:bodyPr lIns="90000" tIns="46800" rIns="90000" bIns="46800"/>
          <a:lstStyle/>
          <a:p>
            <a:pPr marL="342720" indent="-342720">
              <a:buBlip>
                <a:blip r:embed="rId20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593640" lvl="1" indent="-284400">
              <a:buBlip>
                <a:blip r:embed="rId21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826920" lvl="2" indent="-284040">
              <a:buBlip>
                <a:blip r:embed="rId22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096920" lvl="3" indent="-284400">
              <a:buBlip>
                <a:blip r:embed="rId23"/>
              </a:buBlip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247760" lvl="4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247760" lvl="5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1247760" lvl="6" indent="-176400">
              <a:buClr>
                <a:srgbClr val="000000"/>
              </a:buClr>
              <a:buFont typeface="Lucida Grande"/>
              <a:buChar char="⋅"/>
            </a:pPr>
            <a:r>
              <a:rPr lang="da-DK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://maps.google.dk/" TargetMode="Externa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ven_Bridges_of_K&#246;nigsberg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ique_problem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tive_closure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Relationship Id="rId5" Type="http://schemas.openxmlformats.org/officeDocument/2006/relationships/hyperlink" Target="http://maps.google.com/" TargetMode="External"/><Relationship Id="rId4" Type="http://schemas.openxmlformats.org/officeDocument/2006/relationships/hyperlink" Target="http://www.krak.dk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extShape 1"/>
          <p:cNvSpPr txBox="1"/>
          <p:nvPr/>
        </p:nvSpPr>
        <p:spPr>
          <a:xfrm>
            <a:off x="250920" y="3357720"/>
            <a:ext cx="4465440" cy="2303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Concepts and Terminology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Implementation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GB" sz="2400" b="0" strike="noStrike" spc="-1">
                <a:solidFill>
                  <a:srgbClr val="776F6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Traversals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0" name="TextShape 2"/>
          <p:cNvSpPr txBox="1"/>
          <p:nvPr/>
        </p:nvSpPr>
        <p:spPr>
          <a:xfrm>
            <a:off x="684360" y="475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 introduction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TextShape 1"/>
          <p:cNvSpPr txBox="1"/>
          <p:nvPr/>
        </p:nvSpPr>
        <p:spPr>
          <a:xfrm>
            <a:off x="323640" y="-360"/>
            <a:ext cx="8062920" cy="108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Note on the number of Vertices and Edges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9" name="TextShape 2"/>
          <p:cNvSpPr txBox="1"/>
          <p:nvPr/>
        </p:nvSpPr>
        <p:spPr>
          <a:xfrm>
            <a:off x="468360" y="1268280"/>
            <a:ext cx="7772400" cy="410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 the number of vertices.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In an undirected and connected graph; the number of edges,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will satisfy the inequality: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 algn="ctr">
              <a:lnSpc>
                <a:spcPct val="11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n-1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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n(n-1)/2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be shown using a combinatorial argument.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11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close to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the graph is sparse, otherwise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46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89">
                                            <p:txEl>
                                              <p:pRg st="146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192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889">
                                            <p:txEl>
                                              <p:pRg st="192" end="2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762120" y="304920"/>
            <a:ext cx="7772400" cy="838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Applications: Planar Graph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1" name="TextShape 2"/>
          <p:cNvSpPr txBox="1"/>
          <p:nvPr/>
        </p:nvSpPr>
        <p:spPr>
          <a:xfrm>
            <a:off x="468360" y="1484280"/>
            <a:ext cx="7848720" cy="4392720"/>
          </a:xfrm>
          <a:prstGeom prst="rect">
            <a:avLst/>
          </a:prstGeom>
          <a:noFill/>
          <a:ln w="9360">
            <a:solidFill>
              <a:srgbClr val="776F65"/>
            </a:solidFill>
            <a:miter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electronic circuit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be seen as a graph: components being vertices and connections being edges. In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print-layout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the graph must be planar.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Three-Utilities-Problem: 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Three houses  are to be supplied with water, gas and electricity and the supply lines are not to cross – is it possible?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5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0" dur="500"/>
                                        <p:tgtEl>
                                          <p:spTgt spid="891">
                                            <p:txEl>
                                              <p:pRg st="153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>
                                            <p:txEl>
                                              <p:pRg st="179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3" dur="500"/>
                                        <p:tgtEl>
                                          <p:spTgt spid="891">
                                            <p:txEl>
                                              <p:pRg st="179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Picture 891"/>
          <p:cNvPicPr/>
          <p:nvPr/>
        </p:nvPicPr>
        <p:blipFill>
          <a:blip r:embed="rId2"/>
          <a:stretch/>
        </p:blipFill>
        <p:spPr>
          <a:xfrm>
            <a:off x="1008000" y="1584000"/>
            <a:ext cx="1658160" cy="1430280"/>
          </a:xfrm>
          <a:prstGeom prst="rect">
            <a:avLst/>
          </a:prstGeom>
          <a:ln>
            <a:noFill/>
          </a:ln>
        </p:spPr>
      </p:pic>
      <p:pic>
        <p:nvPicPr>
          <p:cNvPr id="893" name="Picture 892"/>
          <p:cNvPicPr/>
          <p:nvPr/>
        </p:nvPicPr>
        <p:blipFill>
          <a:blip r:embed="rId2"/>
          <a:stretch/>
        </p:blipFill>
        <p:spPr>
          <a:xfrm>
            <a:off x="3600000" y="1584360"/>
            <a:ext cx="1658160" cy="1430280"/>
          </a:xfrm>
          <a:prstGeom prst="rect">
            <a:avLst/>
          </a:prstGeom>
          <a:ln>
            <a:noFill/>
          </a:ln>
        </p:spPr>
      </p:pic>
      <p:pic>
        <p:nvPicPr>
          <p:cNvPr id="894" name="Picture 893"/>
          <p:cNvPicPr/>
          <p:nvPr/>
        </p:nvPicPr>
        <p:blipFill>
          <a:blip r:embed="rId2"/>
          <a:stretch/>
        </p:blipFill>
        <p:spPr>
          <a:xfrm>
            <a:off x="6372000" y="1584360"/>
            <a:ext cx="1658160" cy="1430280"/>
          </a:xfrm>
          <a:prstGeom prst="rect">
            <a:avLst/>
          </a:prstGeom>
          <a:ln>
            <a:noFill/>
          </a:ln>
        </p:spPr>
      </p:pic>
      <p:pic>
        <p:nvPicPr>
          <p:cNvPr id="895" name="Picture 894"/>
          <p:cNvPicPr/>
          <p:nvPr/>
        </p:nvPicPr>
        <p:blipFill>
          <a:blip r:embed="rId3"/>
          <a:stretch/>
        </p:blipFill>
        <p:spPr>
          <a:xfrm>
            <a:off x="3888000" y="4680000"/>
            <a:ext cx="1512000" cy="1512000"/>
          </a:xfrm>
          <a:prstGeom prst="rect">
            <a:avLst/>
          </a:prstGeom>
          <a:ln>
            <a:noFill/>
          </a:ln>
        </p:spPr>
      </p:pic>
      <p:pic>
        <p:nvPicPr>
          <p:cNvPr id="896" name="Picture 895"/>
          <p:cNvPicPr/>
          <p:nvPr/>
        </p:nvPicPr>
        <p:blipFill>
          <a:blip r:embed="rId4"/>
          <a:stretch/>
        </p:blipFill>
        <p:spPr>
          <a:xfrm>
            <a:off x="1224000" y="4634280"/>
            <a:ext cx="1373040" cy="1629720"/>
          </a:xfrm>
          <a:prstGeom prst="rect">
            <a:avLst/>
          </a:prstGeom>
          <a:ln>
            <a:noFill/>
          </a:ln>
        </p:spPr>
      </p:pic>
      <p:pic>
        <p:nvPicPr>
          <p:cNvPr id="897" name="Picture 896"/>
          <p:cNvPicPr/>
          <p:nvPr/>
        </p:nvPicPr>
        <p:blipFill>
          <a:blip r:embed="rId5"/>
          <a:stretch/>
        </p:blipFill>
        <p:spPr>
          <a:xfrm>
            <a:off x="6644520" y="4320000"/>
            <a:ext cx="1635480" cy="20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Shape 1"/>
          <p:cNvSpPr txBox="1"/>
          <p:nvPr/>
        </p:nvSpPr>
        <p:spPr>
          <a:xfrm>
            <a:off x="684360" y="404280"/>
            <a:ext cx="7772400" cy="576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9" name="TextShape 2"/>
          <p:cNvSpPr txBox="1"/>
          <p:nvPr/>
        </p:nvSpPr>
        <p:spPr>
          <a:xfrm>
            <a:off x="0" y="1989000"/>
            <a:ext cx="4788000" cy="1511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3"/>
              </a:buBlip>
            </a:pPr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Traffic systems: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4"/>
              </a:buBlip>
            </a:pPr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Roads or others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4"/>
              </a:buBlip>
            </a:pPr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2200" b="0" strike="noStrike" spc="-1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Google Maps </a:t>
            </a:r>
            <a:r>
              <a:rPr lang="en-GB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many others).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00" name="Object 3"/>
          <p:cNvGraphicFramePr/>
          <p:nvPr/>
        </p:nvGraphicFramePr>
        <p:xfrm>
          <a:off x="4500720" y="1268280"/>
          <a:ext cx="4495680" cy="449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6" imgW="0" imgH="0" progId="">
                  <p:embed/>
                </p:oleObj>
              </mc:Choice>
              <mc:Fallback>
                <p:oleObj r:id="rId6" imgW="0" imgH="0" progId="">
                  <p:embed/>
                  <p:pic>
                    <p:nvPicPr>
                      <p:cNvPr id="901" name="Object 4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4500720" y="1268280"/>
                        <a:ext cx="4495680" cy="44960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" name="CustomShape 4"/>
          <p:cNvSpPr/>
          <p:nvPr/>
        </p:nvSpPr>
        <p:spPr>
          <a:xfrm>
            <a:off x="0" y="5300640"/>
            <a:ext cx="453780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Shortest route from one town to another?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extShape 1"/>
          <p:cNvSpPr txBox="1"/>
          <p:nvPr/>
        </p:nvSpPr>
        <p:spPr>
          <a:xfrm>
            <a:off x="711360" y="112320"/>
            <a:ext cx="7756560" cy="903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4" name="Picture 4"/>
          <p:cNvPicPr/>
          <p:nvPr/>
        </p:nvPicPr>
        <p:blipFill>
          <a:blip r:embed="rId2"/>
          <a:stretch/>
        </p:blipFill>
        <p:spPr>
          <a:xfrm>
            <a:off x="1227240" y="2355840"/>
            <a:ext cx="6513480" cy="2728800"/>
          </a:xfrm>
          <a:prstGeom prst="rect">
            <a:avLst/>
          </a:prstGeom>
          <a:ln>
            <a:noFill/>
          </a:ln>
        </p:spPr>
      </p:pic>
      <p:sp>
        <p:nvSpPr>
          <p:cNvPr id="905" name="CustomShape 2"/>
          <p:cNvSpPr/>
          <p:nvPr/>
        </p:nvSpPr>
        <p:spPr>
          <a:xfrm>
            <a:off x="966960" y="1455840"/>
            <a:ext cx="280800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Course prerequisites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Shape 1"/>
          <p:cNvSpPr txBox="1"/>
          <p:nvPr/>
        </p:nvSpPr>
        <p:spPr>
          <a:xfrm>
            <a:off x="683640" y="-2523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 – Topological Order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7" name="Picture 5"/>
          <p:cNvPicPr/>
          <p:nvPr/>
        </p:nvPicPr>
        <p:blipFill>
          <a:blip r:embed="rId2"/>
          <a:stretch/>
        </p:blipFill>
        <p:spPr>
          <a:xfrm>
            <a:off x="1963800" y="1330200"/>
            <a:ext cx="4695840" cy="35816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E0A38-A809-4862-938E-04E9146E134A}"/>
              </a:ext>
            </a:extLst>
          </p:cNvPr>
          <p:cNvSpPr txBox="1"/>
          <p:nvPr/>
        </p:nvSpPr>
        <p:spPr>
          <a:xfrm>
            <a:off x="583200" y="5032800"/>
            <a:ext cx="75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 precedence (e1 before e2) in all cases</a:t>
            </a:r>
          </a:p>
          <a:p>
            <a:r>
              <a:rPr lang="en-US" dirty="0"/>
              <a:t>Possible with a directed, </a:t>
            </a:r>
            <a:r>
              <a:rPr lang="en-US" b="1" dirty="0"/>
              <a:t>acyclic</a:t>
            </a:r>
            <a:r>
              <a:rPr lang="en-US" dirty="0"/>
              <a:t> graph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TextShape 1"/>
          <p:cNvSpPr txBox="1"/>
          <p:nvPr/>
        </p:nvSpPr>
        <p:spPr>
          <a:xfrm>
            <a:off x="469800" y="115920"/>
            <a:ext cx="8229600" cy="93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09" name="Picture 5"/>
          <p:cNvPicPr/>
          <p:nvPr/>
        </p:nvPicPr>
        <p:blipFill>
          <a:blip r:embed="rId2"/>
          <a:stretch/>
        </p:blipFill>
        <p:spPr>
          <a:xfrm>
            <a:off x="2987640" y="2852640"/>
            <a:ext cx="2352600" cy="49536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C5E41-D0B3-49BF-9D16-C825D79E7A3A}"/>
              </a:ext>
            </a:extLst>
          </p:cNvPr>
          <p:cNvSpPr txBox="1"/>
          <p:nvPr/>
        </p:nvSpPr>
        <p:spPr>
          <a:xfrm>
            <a:off x="640800" y="4219200"/>
            <a:ext cx="757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 precedence (e1 before e2) in all cases</a:t>
            </a:r>
          </a:p>
          <a:p>
            <a:r>
              <a:rPr lang="en-US" dirty="0"/>
              <a:t>Possible with a directed, acyclic graph</a:t>
            </a:r>
          </a:p>
          <a:p>
            <a:r>
              <a:rPr lang="en-US" dirty="0"/>
              <a:t>This is a </a:t>
            </a:r>
            <a:r>
              <a:rPr lang="en-US" b="1" dirty="0"/>
              <a:t>cyclic</a:t>
            </a:r>
            <a:r>
              <a:rPr lang="en-US" dirty="0"/>
              <a:t> graph, and we have a problem.</a:t>
            </a:r>
          </a:p>
          <a:p>
            <a:r>
              <a:rPr lang="en-US" dirty="0"/>
              <a:t>	Must take cs20 before cs30</a:t>
            </a:r>
          </a:p>
          <a:p>
            <a:r>
              <a:rPr lang="en-US" dirty="0"/>
              <a:t>	Can’t take cs20 before cs30, as</a:t>
            </a:r>
          </a:p>
          <a:p>
            <a:r>
              <a:rPr lang="en-US" dirty="0"/>
              <a:t>		Must take cs30 before cs20 (cycle)</a:t>
            </a:r>
          </a:p>
          <a:p>
            <a:r>
              <a:rPr lang="en-US" dirty="0"/>
              <a:t>	</a:t>
            </a:r>
            <a:r>
              <a:rPr lang="en-US" b="1" dirty="0"/>
              <a:t>Can’t maintain precedence in all cases</a:t>
            </a:r>
            <a:endParaRPr lang="da-DK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extShape 1"/>
          <p:cNvSpPr txBox="1"/>
          <p:nvPr/>
        </p:nvSpPr>
        <p:spPr>
          <a:xfrm>
            <a:off x="34560" y="0"/>
            <a:ext cx="2714760" cy="1125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Networks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1" name="Picture 2"/>
          <p:cNvPicPr/>
          <p:nvPr/>
        </p:nvPicPr>
        <p:blipFill>
          <a:blip r:embed="rId2"/>
          <a:stretch/>
        </p:blipFill>
        <p:spPr>
          <a:xfrm>
            <a:off x="3290760" y="357120"/>
            <a:ext cx="5342040" cy="6000840"/>
          </a:xfrm>
          <a:prstGeom prst="rect">
            <a:avLst/>
          </a:prstGeom>
          <a:ln>
            <a:noFill/>
          </a:ln>
        </p:spPr>
      </p:pic>
      <p:sp>
        <p:nvSpPr>
          <p:cNvPr id="912" name="CustomShape 2"/>
          <p:cNvSpPr/>
          <p:nvPr/>
        </p:nvSpPr>
        <p:spPr>
          <a:xfrm>
            <a:off x="250920" y="1413000"/>
            <a:ext cx="295272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Wikipedia: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drawing of a graph in which each person is represented by a vertex and the friendship relationship is represented by an edge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Classic Problems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4" name="TextShape 2"/>
          <p:cNvSpPr txBox="1"/>
          <p:nvPr/>
        </p:nvSpPr>
        <p:spPr>
          <a:xfrm>
            <a:off x="179280" y="1267920"/>
            <a:ext cx="8856720" cy="5473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 bridges of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Königsberg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http://en.wikipedia.org/wiki/Seven_Bridges_of_K%C3%B6nigsberg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Four-Colour-Problem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Travelling Salesman Problem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Problem (complete subgraph)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Transitive Closure (reachability)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b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many, many others...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5" name="Picture 914"/>
          <p:cNvPicPr/>
          <p:nvPr/>
        </p:nvPicPr>
        <p:blipFill>
          <a:blip r:embed="rId4"/>
          <a:stretch/>
        </p:blipFill>
        <p:spPr>
          <a:xfrm>
            <a:off x="766080" y="4392000"/>
            <a:ext cx="2347560" cy="1252080"/>
          </a:xfrm>
          <a:prstGeom prst="rect">
            <a:avLst/>
          </a:prstGeom>
          <a:ln>
            <a:noFill/>
          </a:ln>
        </p:spPr>
      </p:pic>
      <p:pic>
        <p:nvPicPr>
          <p:cNvPr id="916" name="Picture 915"/>
          <p:cNvPicPr/>
          <p:nvPr/>
        </p:nvPicPr>
        <p:blipFill>
          <a:blip r:embed="rId5"/>
          <a:stretch/>
        </p:blipFill>
        <p:spPr>
          <a:xfrm>
            <a:off x="6048000" y="2880000"/>
            <a:ext cx="3057480" cy="3024000"/>
          </a:xfrm>
          <a:prstGeom prst="rect">
            <a:avLst/>
          </a:prstGeom>
          <a:ln>
            <a:noFill/>
          </a:ln>
        </p:spPr>
      </p:pic>
      <p:sp>
        <p:nvSpPr>
          <p:cNvPr id="917" name="CustomShape 3"/>
          <p:cNvSpPr/>
          <p:nvPr/>
        </p:nvSpPr>
        <p:spPr>
          <a:xfrm>
            <a:off x="5904000" y="3744000"/>
            <a:ext cx="360000" cy="288000"/>
          </a:xfrm>
          <a:custGeom>
            <a:avLst/>
            <a:gdLst/>
            <a:ahLst/>
            <a:cxnLst/>
            <a:rect l="0" t="0" r="r" b="b"/>
            <a:pathLst>
              <a:path w="1002" h="802">
                <a:moveTo>
                  <a:pt x="0" y="219"/>
                </a:moveTo>
                <a:lnTo>
                  <a:pt x="456" y="219"/>
                </a:lnTo>
                <a:lnTo>
                  <a:pt x="456" y="0"/>
                </a:lnTo>
                <a:lnTo>
                  <a:pt x="1001" y="400"/>
                </a:lnTo>
                <a:lnTo>
                  <a:pt x="456" y="801"/>
                </a:lnTo>
                <a:lnTo>
                  <a:pt x="456" y="582"/>
                </a:lnTo>
                <a:lnTo>
                  <a:pt x="0" y="582"/>
                </a:lnTo>
                <a:lnTo>
                  <a:pt x="0" y="21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14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1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914">
                                            <p:txEl>
                                              <p:pRg st="11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1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914">
                                            <p:txEl>
                                              <p:pRg st="11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4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914">
                                            <p:txEl>
                                              <p:pRg st="14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7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32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 Bridges of Königsberg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9" name="CustomShape 2"/>
          <p:cNvSpPr/>
          <p:nvPr/>
        </p:nvSpPr>
        <p:spPr>
          <a:xfrm>
            <a:off x="822240" y="1946160"/>
            <a:ext cx="4167360" cy="302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Königsberg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East-Prussia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(now Kaliningrad)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Leonhard Euler, 1736: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it possible to take a walk in </a:t>
            </a:r>
            <a:r>
              <a:rPr lang="en-GB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Königsberg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crossing every bridge exactly once?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20" name="Picture 4" descr="eulerugen"/>
          <p:cNvPicPr/>
          <p:nvPr/>
        </p:nvPicPr>
        <p:blipFill>
          <a:blip r:embed="rId2"/>
          <a:stretch/>
        </p:blipFill>
        <p:spPr>
          <a:xfrm>
            <a:off x="5364000" y="2133720"/>
            <a:ext cx="3048120" cy="23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2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Informally, a graph consists of a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non-empty set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vertices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 nodes), and a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E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edges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pairs of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vertices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types of graphs (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undirected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directed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multigraph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. .) have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formal deﬁnitions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depending on what kinds of edges are allowed.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creates a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 of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(often inconsistent)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terminology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Bridges of Königsberg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2" name="Picture 3" descr="euler"/>
          <p:cNvPicPr/>
          <p:nvPr/>
        </p:nvPicPr>
        <p:blipFill>
          <a:blip r:embed="rId2"/>
          <a:stretch/>
        </p:blipFill>
        <p:spPr>
          <a:xfrm>
            <a:off x="5364000" y="2133720"/>
            <a:ext cx="3048120" cy="2381040"/>
          </a:xfrm>
          <a:prstGeom prst="rect">
            <a:avLst/>
          </a:prstGeom>
          <a:ln>
            <a:noFill/>
          </a:ln>
        </p:spPr>
      </p:pic>
      <p:sp>
        <p:nvSpPr>
          <p:cNvPr id="923" name="CustomShape 2"/>
          <p:cNvSpPr/>
          <p:nvPr/>
        </p:nvSpPr>
        <p:spPr>
          <a:xfrm>
            <a:off x="539640" y="1882800"/>
            <a:ext cx="4319640" cy="411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Euler gave the problem a 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 theoretical formulation: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exists an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Euler-path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if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0 or 2 vertices of odd degree.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there 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2 vertices of odd degree, then the path will start at one of them and end at the other.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Four-color problem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826920" y="1844640"/>
            <a:ext cx="7490160" cy="375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How many different colors are sufficient to color the countries on a map in such a way that no two adjacent countries have the same color? 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a-DK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planar graph, can you color the vertices so that no adjacent vertices have the same color, if you use at most four colors?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a-DK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difficult to prove, but the answer is yes.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Travelling salesman problem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7" name="CustomShape 2"/>
          <p:cNvSpPr/>
          <p:nvPr/>
        </p:nvSpPr>
        <p:spPr>
          <a:xfrm>
            <a:off x="812880" y="1557360"/>
            <a:ext cx="7489800" cy="448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Hamilton </a:t>
            </a:r>
            <a:r>
              <a:rPr lang="da-DK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begins</a:t>
            </a: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at a </a:t>
            </a:r>
            <a:r>
              <a:rPr lang="da-DK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vertex</a:t>
            </a: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passes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through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vertex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exactly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</a:t>
            </a:r>
            <a:r>
              <a:rPr lang="da-DK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terminates</a:t>
            </a: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at v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 Hamilton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circuit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exist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a given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lang="da-DK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variation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Given a list of cities and the distances between each pair of cities, what is the shortest possible route that visits each city exactly once and returns to the origin city?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It is an NP-hard problem in combinatorial optimization, important in operations research and theoretical computer science.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Shape 1"/>
          <p:cNvSpPr txBox="1"/>
          <p:nvPr/>
        </p:nvSpPr>
        <p:spPr>
          <a:xfrm>
            <a:off x="682560" y="293400"/>
            <a:ext cx="7756560" cy="974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Problem
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9" name="TextShape 2"/>
          <p:cNvSpPr txBox="1"/>
          <p:nvPr/>
        </p:nvSpPr>
        <p:spPr>
          <a:xfrm>
            <a:off x="684000" y="2004480"/>
            <a:ext cx="7756200" cy="4132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lang="en-US" sz="2400" b="0" strike="noStrike" spc="-1" dirty="0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http://en.wikipedia.org/wiki/Clique_problem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computer science, the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problem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refers to any of the problems related to finding particular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subgraphs ("cliques")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a graph, i.e., sets of elements where each pair of elements is connected.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the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maximum clique problem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arises in the following real-world setting. Consider a social network, where the graph’s vertices represent people, and the graph’s edges represent mutual acquaintance. To find a largest subset of people who all know each other, one can systematically inspect all subsets, a process that is too time-consuming to be practical for social networks comprising more than a few dozen people.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0" name="Picture 3"/>
          <p:cNvPicPr/>
          <p:nvPr/>
        </p:nvPicPr>
        <p:blipFill>
          <a:blip r:embed="rId4"/>
          <a:stretch/>
        </p:blipFill>
        <p:spPr>
          <a:xfrm>
            <a:off x="7093080" y="12600"/>
            <a:ext cx="2050920" cy="20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Shape 1"/>
          <p:cNvSpPr txBox="1"/>
          <p:nvPr/>
        </p:nvSpPr>
        <p:spPr>
          <a:xfrm>
            <a:off x="540000" y="305640"/>
            <a:ext cx="7756200" cy="545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Transitive Closure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2" name="TextShape 2"/>
          <p:cNvSpPr txBox="1"/>
          <p:nvPr/>
        </p:nvSpPr>
        <p:spPr>
          <a:xfrm>
            <a:off x="611280" y="2349360"/>
            <a:ext cx="7756560" cy="348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lang="en-US" sz="2400" b="0" strike="noStrike" spc="-1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http://en.wikipedia.org/wiki/Transitive_closure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computer science, the concept of transitive closure can be thought of as constructing a data structure that makes it possible to answer reachability questions. That is, can one get from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one or more hops? A binary relation tells you only that node a is connected to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that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connected to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etc. After the transitive closure is constructed, as depicted in the figure, in an O(1) operation one may determine that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reachable from node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3" name="Picture 3"/>
          <p:cNvPicPr/>
          <p:nvPr/>
        </p:nvPicPr>
        <p:blipFill>
          <a:blip r:embed="rId4"/>
          <a:stretch/>
        </p:blipFill>
        <p:spPr>
          <a:xfrm>
            <a:off x="5493600" y="50400"/>
            <a:ext cx="3650400" cy="22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Shape 1"/>
          <p:cNvSpPr txBox="1"/>
          <p:nvPr/>
        </p:nvSpPr>
        <p:spPr>
          <a:xfrm>
            <a:off x="685800" y="260280"/>
            <a:ext cx="7772400" cy="936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Modern Problems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5" name="TextShape 2"/>
          <p:cNvSpPr txBox="1"/>
          <p:nvPr/>
        </p:nvSpPr>
        <p:spPr>
          <a:xfrm>
            <a:off x="1042920" y="155736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allocation (graph-colouring)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Optimisation (travelling salesman + others)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Scheduling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Shortest path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www.krak.dk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GB" sz="2400" b="0" strike="noStrike" spc="-1" dirty="0">
                <a:solidFill>
                  <a:srgbClr val="5BBBB7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http://maps.google.com/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Routing on the Internet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Garbage collection, method dispatching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many, many, many, many others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762120" y="304560"/>
            <a:ext cx="7772400" cy="747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10000"/>
              </a:lnSpc>
            </a:pPr>
            <a:r>
              <a:rPr lang="en-GB" sz="3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 as an ADT - operations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7" name="TextShape 2"/>
          <p:cNvSpPr txBox="1"/>
          <p:nvPr/>
        </p:nvSpPr>
        <p:spPr>
          <a:xfrm>
            <a:off x="1476360" y="1700280"/>
            <a:ext cx="6408720" cy="439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create()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isEmpty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Vertex and Edge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8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add()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8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remove()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80000"/>
              </a:lnSpc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retrieve() &amp; update()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hasEdge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(v1, v2)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List&lt;Vertex&gt; </a:t>
            </a:r>
            <a:r>
              <a:rPr lang="en-GB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getAdjacenciesTo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find path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…and many more.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TextShape 1"/>
          <p:cNvSpPr txBox="1"/>
          <p:nvPr/>
        </p:nvSpPr>
        <p:spPr>
          <a:xfrm>
            <a:off x="611280" y="259920"/>
            <a:ext cx="7772400" cy="792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Representations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9" name="TextShape 2"/>
          <p:cNvSpPr txBox="1"/>
          <p:nvPr/>
        </p:nvSpPr>
        <p:spPr>
          <a:xfrm>
            <a:off x="468360" y="1628640"/>
            <a:ext cx="7989840" cy="4176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Given a graph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 list of vertices and one of the following options: 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Adjacency-matrix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
A N x N array. True/false or a weight indicating if to vertices are adjacent or not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Adjacency-list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
</a:t>
            </a:r>
            <a:r>
              <a:rPr lang="en-GB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linked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for each vertex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 linked list belonging to a vertex holds </a:t>
            </a: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the adjacent vertices</a:t>
            </a: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90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39">
                                            <p:txEl>
                                              <p:pRg st="190" end="3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extShape 1"/>
          <p:cNvSpPr txBox="1"/>
          <p:nvPr/>
        </p:nvSpPr>
        <p:spPr>
          <a:xfrm>
            <a:off x="684360" y="259920"/>
            <a:ext cx="7772400" cy="792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Adjacency-Matrix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1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2" name="Picture 1028" descr="fig13-6"/>
          <p:cNvPicPr/>
          <p:nvPr/>
        </p:nvPicPr>
        <p:blipFill>
          <a:blip r:embed="rId2"/>
          <a:stretch/>
        </p:blipFill>
        <p:spPr>
          <a:xfrm>
            <a:off x="576000" y="1152000"/>
            <a:ext cx="7920000" cy="549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Shape 1"/>
          <p:cNvSpPr txBox="1"/>
          <p:nvPr/>
        </p:nvSpPr>
        <p:spPr>
          <a:xfrm>
            <a:off x="684360" y="259920"/>
            <a:ext cx="7772400" cy="792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Adjacency-List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4" name="Picture 1"/>
          <p:cNvPicPr/>
          <p:nvPr/>
        </p:nvPicPr>
        <p:blipFill>
          <a:blip r:embed="rId2"/>
          <a:stretch/>
        </p:blipFill>
        <p:spPr>
          <a:xfrm>
            <a:off x="826920" y="1557360"/>
            <a:ext cx="7417080" cy="4392720"/>
          </a:xfrm>
          <a:prstGeom prst="rect">
            <a:avLst/>
          </a:prstGeom>
          <a:ln>
            <a:noFill/>
          </a:ln>
        </p:spPr>
      </p:pic>
      <p:sp>
        <p:nvSpPr>
          <p:cNvPr id="945" name="CustomShape 2"/>
          <p:cNvSpPr/>
          <p:nvPr/>
        </p:nvSpPr>
        <p:spPr>
          <a:xfrm>
            <a:off x="2124000" y="6175440"/>
            <a:ext cx="88344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Figure 14.8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TextShape 1"/>
          <p:cNvSpPr txBox="1"/>
          <p:nvPr/>
        </p:nvSpPr>
        <p:spPr>
          <a:xfrm>
            <a:off x="684360" y="-3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Graphs: Applications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4" name="TextShape 2"/>
          <p:cNvSpPr txBox="1"/>
          <p:nvPr/>
        </p:nvSpPr>
        <p:spPr>
          <a:xfrm>
            <a:off x="468000" y="1268280"/>
            <a:ext cx="8351640" cy="4827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Modelling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computations/estimations concerning  roads, railroads, traffic etc. 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Routing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Planning/optimising routes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Modelling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networks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(Facebook, LinkedIn etc.)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management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Scheduling and planning of various kinds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Navigating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web-sites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(hypertext)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Games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Garbage Collection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for instance Java, Eiffel or C#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Business Intelligence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(Data mining)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  <a:buBlip>
                <a:blip r:embed="rId2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many, many more.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74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8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874">
                                            <p:txEl>
                                              <p:pRg st="8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1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874">
                                            <p:txEl>
                                              <p:pRg st="119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3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874">
                                            <p:txEl>
                                              <p:pRg st="13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8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7" dur="500"/>
                                        <p:tgtEl>
                                          <p:spTgt spid="874">
                                            <p:txEl>
                                              <p:pRg st="18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19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32" dur="500"/>
                                        <p:tgtEl>
                                          <p:spTgt spid="874">
                                            <p:txEl>
                                              <p:pRg st="199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40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37" dur="500"/>
                                        <p:tgtEl>
                                          <p:spTgt spid="874">
                                            <p:txEl>
                                              <p:pRg st="240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freeze">
                      <p:stCondLst>
                        <p:cond delay="indefinite"/>
                      </p:stCondLst>
                      <p:childTnLst>
                        <p:par>
                          <p:cTn id="39" fill="freeze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73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42" dur="500"/>
                                        <p:tgtEl>
                                          <p:spTgt spid="874">
                                            <p:txEl>
                                              <p:pRg st="273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st="279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47" dur="500"/>
                                        <p:tgtEl>
                                          <p:spTgt spid="874">
                                            <p:txEl>
                                              <p:pRg st="279" end="3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Comparison</a:t>
            </a:r>
          </a:p>
        </p:txBody>
      </p:sp>
      <p:sp>
        <p:nvSpPr>
          <p:cNvPr id="947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an edge exists between two vertices?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da-DK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Successors</a:t>
            </a:r>
          </a:p>
          <a:p>
            <a:pPr marL="342720" indent="-342720">
              <a:buBlip>
                <a:blip r:embed="rId2"/>
              </a:buBlip>
            </a:pPr>
            <a:r>
              <a:rPr lang="da-DK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Predecessors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TextShape 1"/>
          <p:cNvSpPr txBox="1"/>
          <p:nvPr/>
        </p:nvSpPr>
        <p:spPr>
          <a:xfrm>
            <a:off x="395280" y="333360"/>
            <a:ext cx="8353440" cy="1419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Note on
Choosing Representation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9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operations: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Are two vertices adjacent?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 all vertices adjacent to a given vertex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Heuristics: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Sparse graph (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close to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=&gt; adjacency-list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Dense graph (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close to 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i="1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=&gt; adjacency-matrix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Biased distribution of the frequency of operations (</a:t>
            </a:r>
            <a:r>
              <a:rPr lang="en-GB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hasEdge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GB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getAdjacenciesTo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may change these rules of thumb.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4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0" dur="500"/>
                                        <p:tgtEl>
                                          <p:spTgt spid="949">
                                            <p:txEl>
                                              <p:pRg st="2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3" dur="500"/>
                                        <p:tgtEl>
                                          <p:spTgt spid="949">
                                            <p:txEl>
                                              <p:pRg st="4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9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8" dur="500"/>
                                        <p:tgtEl>
                                          <p:spTgt spid="949">
                                            <p:txEl>
                                              <p:pRg st="9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04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1" dur="500"/>
                                        <p:tgtEl>
                                          <p:spTgt spid="949">
                                            <p:txEl>
                                              <p:pRg st="104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5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6" dur="500"/>
                                        <p:tgtEl>
                                          <p:spTgt spid="949">
                                            <p:txEl>
                                              <p:pRg st="150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9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31" dur="500"/>
                                        <p:tgtEl>
                                          <p:spTgt spid="949">
                                            <p:txEl>
                                              <p:pRg st="198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da-DK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</a:p>
        </p:txBody>
      </p:sp>
      <p:sp>
        <p:nvSpPr>
          <p:cNvPr id="951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Exercise1,  A – B</a:t>
            </a: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Exercise2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Traversing Graphs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3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Algorithmic Patterns: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Depth-first: go as far away as possible and then backtrack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Breadth-first: visit all adjacent vertices before moving on to the next level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both cases one must keep track of which vertices have been visited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53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8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953">
                                            <p:txEl>
                                              <p:pRg st="85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>
                                            <p:txEl>
                                              <p:pRg st="163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953">
                                            <p:txEl>
                                              <p:pRg st="163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Graph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5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6" name="Picture 4" descr="GRAF"/>
          <p:cNvPicPr/>
          <p:nvPr/>
        </p:nvPicPr>
        <p:blipFill>
          <a:blip r:embed="rId2"/>
          <a:stretch/>
        </p:blipFill>
        <p:spPr>
          <a:xfrm>
            <a:off x="990720" y="2057400"/>
            <a:ext cx="7315200" cy="380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Shape 1"/>
          <p:cNvSpPr txBox="1"/>
          <p:nvPr/>
        </p:nvSpPr>
        <p:spPr>
          <a:xfrm>
            <a:off x="0" y="-360"/>
            <a:ext cx="630072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Depth-First-Search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8" name="TextShape 2"/>
          <p:cNvSpPr txBox="1"/>
          <p:nvPr/>
        </p:nvSpPr>
        <p:spPr>
          <a:xfrm>
            <a:off x="250560" y="1916280"/>
            <a:ext cx="8707320" cy="367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dfs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(in v:Vertex)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Traverses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graph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beginning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at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v by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using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depth-first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search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recursive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Mark v as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visited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a-DK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for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each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unvisited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u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adjacent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to v)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</a:t>
            </a:r>
            <a:r>
              <a:rPr lang="da-DK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dfs</a:t>
            </a:r>
            <a:r>
              <a:rPr lang="da-DK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(u)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9" name="Picture 4" descr="GRAF"/>
          <p:cNvPicPr/>
          <p:nvPr/>
        </p:nvPicPr>
        <p:blipFill>
          <a:blip r:embed="rId2"/>
          <a:stretch/>
        </p:blipFill>
        <p:spPr>
          <a:xfrm>
            <a:off x="4219200" y="-171360"/>
            <a:ext cx="4924800" cy="277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TextShape 1"/>
          <p:cNvSpPr txBox="1"/>
          <p:nvPr/>
        </p:nvSpPr>
        <p:spPr>
          <a:xfrm>
            <a:off x="-360" y="-360"/>
            <a:ext cx="53262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Breath-First-Search</a:t>
            </a:r>
            <a:endParaRPr lang="da-DK" sz="4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1" name="TextShape 2"/>
          <p:cNvSpPr txBox="1"/>
          <p:nvPr/>
        </p:nvSpPr>
        <p:spPr>
          <a:xfrm>
            <a:off x="178920" y="1341360"/>
            <a:ext cx="8116920" cy="5400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bfs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(in v:Vertex)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Traverses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graph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beginning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at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v by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using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breadth-first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search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 iterative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q.createQueue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q.enqueue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(v)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Mark v as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visited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while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(!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q.isEmpty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()) {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w=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q.dequeue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//loop invariant: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there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is a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path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from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//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w to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every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in the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queue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q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for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(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each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unvisited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vertex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u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adjacent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to w) {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Mark u as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visited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q.enqueue</a:t>
            </a: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(u)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}// end for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 // end </a:t>
            </a:r>
            <a:r>
              <a:rPr lang="da-DK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while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2" name="Picture 4" descr="GRAF"/>
          <p:cNvPicPr/>
          <p:nvPr/>
        </p:nvPicPr>
        <p:blipFill>
          <a:blip r:embed="rId2"/>
          <a:stretch/>
        </p:blipFill>
        <p:spPr>
          <a:xfrm>
            <a:off x="5549760" y="-171360"/>
            <a:ext cx="3594240" cy="18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Important Observations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4" name="TextShape 2"/>
          <p:cNvSpPr txBox="1"/>
          <p:nvPr/>
        </p:nvSpPr>
        <p:spPr>
          <a:xfrm>
            <a:off x="685800" y="2205000"/>
            <a:ext cx="7772400" cy="3890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Breadth-first			Queue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Depth-first			Stack 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b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GB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Apart from that the algorithms are alike.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5" name="CustomShape 3"/>
          <p:cNvSpPr/>
          <p:nvPr/>
        </p:nvSpPr>
        <p:spPr>
          <a:xfrm>
            <a:off x="4442040" y="3749040"/>
            <a:ext cx="2214720" cy="642960"/>
          </a:xfrm>
          <a:prstGeom prst="wedgeRoundRectCallout">
            <a:avLst>
              <a:gd name="adj1" fmla="val 198"/>
              <a:gd name="adj2" fmla="val -165071"/>
              <a:gd name="adj3" fmla="val 16667"/>
            </a:avLst>
          </a:prstGeom>
          <a:solidFill>
            <a:srgbClr val="FFFF99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Implicit in the recursive  version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extShape 1"/>
          <p:cNvSpPr txBox="1"/>
          <p:nvPr/>
        </p:nvSpPr>
        <p:spPr>
          <a:xfrm>
            <a:off x="684360" y="188640"/>
            <a:ext cx="7772400" cy="863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7" name="TextShape 2"/>
          <p:cNvSpPr txBox="1"/>
          <p:nvPr/>
        </p:nvSpPr>
        <p:spPr>
          <a:xfrm>
            <a:off x="468000" y="1700280"/>
            <a:ext cx="8342280" cy="419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trees are graphs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not all graphs are trees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tree is a connected graph without cycles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Traversals: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Pre-order, in-order and post-order traversals are examples of depth-first traversal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Level-order traversal of a tree is an example of breadth-first traversal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buBlip>
                <a:blip r:embed="rId3"/>
              </a:buBlip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967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2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0" dur="500"/>
                                        <p:tgtEl>
                                          <p:spTgt spid="967">
                                            <p:txEl>
                                              <p:pRg st="2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5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5" dur="500"/>
                                        <p:tgtEl>
                                          <p:spTgt spid="967">
                                            <p:txEl>
                                              <p:pRg st="5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9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0" dur="500"/>
                                        <p:tgtEl>
                                          <p:spTgt spid="967">
                                            <p:txEl>
                                              <p:pRg st="9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10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3" dur="500"/>
                                        <p:tgtEl>
                                          <p:spTgt spid="967">
                                            <p:txEl>
                                              <p:pRg st="105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>
                                            <p:txEl>
                                              <p:pRg st="189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8" dur="500"/>
                                        <p:tgtEl>
                                          <p:spTgt spid="967">
                                            <p:txEl>
                                              <p:pRg st="189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extShape 1"/>
          <p:cNvSpPr txBox="1"/>
          <p:nvPr/>
        </p:nvSpPr>
        <p:spPr>
          <a:xfrm>
            <a:off x="611280" y="259920"/>
            <a:ext cx="7772400" cy="792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9" name="CustomShape 2"/>
          <p:cNvSpPr/>
          <p:nvPr/>
        </p:nvSpPr>
        <p:spPr>
          <a:xfrm>
            <a:off x="1447920" y="1955880"/>
            <a:ext cx="6807240" cy="31748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932" dir="2700000">
              <a:srgbClr val="EEECE1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0" name="CustomShape 3"/>
          <p:cNvSpPr/>
          <p:nvPr/>
        </p:nvSpPr>
        <p:spPr>
          <a:xfrm>
            <a:off x="611280" y="5373720"/>
            <a:ext cx="805176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visitation order of two traversals; 
(a) depth first; (b) breadth first.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71" name="Picture 5"/>
          <p:cNvPicPr/>
          <p:nvPr/>
        </p:nvPicPr>
        <p:blipFill>
          <a:blip r:embed="rId2"/>
          <a:stretch/>
        </p:blipFill>
        <p:spPr>
          <a:xfrm>
            <a:off x="1403280" y="1413000"/>
            <a:ext cx="6534360" cy="278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Shape 1"/>
          <p:cNvSpPr txBox="1"/>
          <p:nvPr/>
        </p:nvSpPr>
        <p:spPr>
          <a:xfrm>
            <a:off x="684360" y="0"/>
            <a:ext cx="6912000" cy="1125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Directed graph
</a:t>
            </a: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 are mathematical objects)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6" name="TextShape 2"/>
          <p:cNvSpPr txBox="1"/>
          <p:nvPr/>
        </p:nvSpPr>
        <p:spPr>
          <a:xfrm>
            <a:off x="539640" y="1989000"/>
            <a:ext cx="822960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directed graph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(or digraph)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pair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(V,E)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finite set and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relation on V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E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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V×V 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E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{(v</a:t>
            </a:r>
            <a:r>
              <a:rPr lang="en-GB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,v</a:t>
            </a:r>
            <a:r>
              <a:rPr lang="en-GB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| v</a:t>
            </a:r>
            <a:r>
              <a:rPr lang="en-GB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,v</a:t>
            </a:r>
            <a:r>
              <a:rPr lang="en-GB" sz="24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Symbol"/>
              </a:rPr>
              <a:t>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 }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set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called the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vertex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and its elements are called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vertices (or nodes)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The set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called the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 set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G, and its elements are called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edges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that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self-loops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edges from vertex to itself, are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possible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7" name="CustomShape 3"/>
          <p:cNvSpPr/>
          <p:nvPr/>
        </p:nvSpPr>
        <p:spPr>
          <a:xfrm>
            <a:off x="288000" y="2952000"/>
            <a:ext cx="504000" cy="432000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TextShape 1"/>
          <p:cNvSpPr txBox="1"/>
          <p:nvPr/>
        </p:nvSpPr>
        <p:spPr>
          <a:xfrm>
            <a:off x="685800" y="-360"/>
            <a:ext cx="7772400" cy="1197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Intended Learning Outcome
</a:t>
            </a:r>
            <a:r>
              <a:rPr lang="en-GB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(Three minutes of Reflection)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3" name="TextShape 2"/>
          <p:cNvSpPr txBox="1"/>
          <p:nvPr/>
        </p:nvSpPr>
        <p:spPr>
          <a:xfrm>
            <a:off x="682560" y="160020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90000"/>
              </a:lnSpc>
              <a:buBlip>
                <a:blip r:embed="rId2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be able to explain: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fundamental concepts and terminology used in graph theory.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range of different applications of graphs.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two most common implementation of a graph and their pros and cons.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93640" lvl="1" indent="-284400">
              <a:lnSpc>
                <a:spcPct val="90000"/>
              </a:lnSpc>
              <a:buBlip>
                <a:blip r:embed="rId3"/>
              </a:buBlip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traversal algorithms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Depth First Search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Breath First Search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Shape 1"/>
          <p:cNvSpPr txBox="1"/>
          <p:nvPr/>
        </p:nvSpPr>
        <p:spPr>
          <a:xfrm>
            <a:off x="682560" y="293400"/>
            <a:ext cx="7756560" cy="7174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5" name="TextShape 2"/>
          <p:cNvSpPr txBox="1"/>
          <p:nvPr/>
        </p:nvSpPr>
        <p:spPr>
          <a:xfrm>
            <a:off x="539640" y="1557360"/>
            <a:ext cx="7756560" cy="452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buBlip>
                <a:blip r:embed="rId2"/>
              </a:buBlip>
            </a:pPr>
            <a:r>
              <a:rPr lang="da-DK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Exercises</a:t>
            </a: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buBlip>
                <a:blip r:embed="rId2"/>
              </a:buBlip>
            </a:pPr>
            <a:endParaRPr lang="da-DK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539280" y="0"/>
            <a:ext cx="8604360" cy="1125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
</a:t>
            </a:r>
            <a:r>
              <a:rPr lang="en-GB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 are mathematical objects)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9" name="TextShape 2"/>
          <p:cNvSpPr txBox="1"/>
          <p:nvPr/>
        </p:nvSpPr>
        <p:spPr>
          <a:xfrm>
            <a:off x="539640" y="1989000"/>
            <a:ext cx="8229600" cy="3889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undirected (simple) graph G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 pair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(V,E) 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the edge set E consists of unordered pairs of vertices.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That is, an edge is a set (u,v), where u, v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∈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and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u≠v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>
              <a:lnSpc>
                <a:spcPct val="80000"/>
              </a:lnSpc>
            </a:pP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(da: uorienteret / orienteret)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TextShape 1"/>
          <p:cNvSpPr txBox="1"/>
          <p:nvPr/>
        </p:nvSpPr>
        <p:spPr>
          <a:xfrm>
            <a:off x="395280" y="0"/>
            <a:ext cx="8748720" cy="1125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Graphs: Concepts and Terminology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685800" y="1981080"/>
            <a:ext cx="7773840" cy="41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Adjacent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(da: nabo)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vertices are joined by an edge.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path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between two vertices is a sequence of edges.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path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passes through a vertex only once.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path (length &gt; 1), starting and ending at the same vertex.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81">
                                            <p:txEl>
                                              <p:p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5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881">
                                            <p:txEl>
                                              <p:pRg st="5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107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881">
                                            <p:txEl>
                                              <p:pRg st="107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>
                                            <p:txEl>
                                              <p:pRg st="157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881">
                                            <p:txEl>
                                              <p:pRg st="157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684360" y="333360"/>
            <a:ext cx="8207280" cy="792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Graphs: concepts and Terminology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3" name="CustomShape 2"/>
          <p:cNvSpPr/>
          <p:nvPr/>
        </p:nvSpPr>
        <p:spPr>
          <a:xfrm>
            <a:off x="673200" y="1628640"/>
            <a:ext cx="8066160" cy="4464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Connected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graph
there exists a path between each pair of distinct vertices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graph
there exists an edge between each pair of distinct vertices (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vertices are adjacent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Weighted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graph
when the edges are labelled with a numeric  value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Planar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graph
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be drawn in such a way that no edges cross each other.</a:t>
            </a:r>
            <a:endParaRPr lang="da-DK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83">
                                            <p:txEl>
                                              <p:pRg st="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6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883">
                                            <p:txEl>
                                              <p:pRg st="76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8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883">
                                            <p:txEl>
                                              <p:pRg st="18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46" end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883">
                                            <p:txEl>
                                              <p:pRg st="246" end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684360" y="333360"/>
            <a:ext cx="8207280" cy="792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Graphs: concepts and Terminology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5" name="CustomShape 2"/>
          <p:cNvSpPr/>
          <p:nvPr/>
        </p:nvSpPr>
        <p:spPr>
          <a:xfrm>
            <a:off x="417600" y="1197000"/>
            <a:ext cx="8066160" cy="44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80000"/>
              </a:lnSpc>
              <a:buClr>
                <a:srgbClr val="000000"/>
              </a:buClr>
              <a:buFont typeface="Calibri"/>
              <a:buChar char="•"/>
            </a:pPr>
            <a:r>
              <a:rPr lang="en-GB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Subgraph</a:t>
            </a:r>
            <a: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a graph G</a:t>
            </a:r>
            <a:br>
              <a:rPr lang="en-GB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 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G'=(V', E') is a subgraph of another graph G=(V, E) 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iff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V'⊆ V, and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E'⊆ E ∧ ( (v</a:t>
            </a:r>
            <a:r>
              <a:rPr lang="en-US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</a:t>
            </a:r>
            <a:r>
              <a:rPr lang="en-US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)∈ E' → v</a:t>
            </a:r>
            <a:r>
              <a:rPr lang="en-US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v</a:t>
            </a:r>
            <a:r>
              <a:rPr lang="en-US" sz="24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∈ V').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(the edges in the subgraph connect nodes in the subgraph)</a:t>
            </a: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2720" indent="-342720">
              <a:lnSpc>
                <a:spcPct val="100000"/>
              </a:lnSpc>
            </a:pPr>
            <a:endParaRPr lang="da-DK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7" dur="500"/>
                                        <p:tgtEl>
                                          <p:spTgt spid="885">
                                            <p:txEl>
                                              <p:pRg st="1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2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2" dur="500"/>
                                        <p:tgtEl>
                                          <p:spTgt spid="885">
                                            <p:txEl>
                                              <p:pRg st="2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17" dur="500"/>
                                        <p:tgtEl>
                                          <p:spTgt spid="885">
                                            <p:txEl>
                                              <p:pRg st="7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out" filter="box(in)">
                                      <p:cBhvr additive="repl">
                                        <p:cTn id="22" dur="500"/>
                                        <p:tgtEl>
                                          <p:spTgt spid="885">
                                            <p:txEl>
                                              <p:pRg st="8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323640" y="-360"/>
            <a:ext cx="8062920" cy="10875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r>
              <a:rPr lang="en-GB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Note on the number of Vertices and Edges</a:t>
            </a:r>
            <a:endParaRPr lang="da-DK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7" name="TextShape 2"/>
          <p:cNvSpPr txBox="1"/>
          <p:nvPr/>
        </p:nvSpPr>
        <p:spPr>
          <a:xfrm>
            <a:off x="684360" y="2133360"/>
            <a:ext cx="7772400" cy="4103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720" indent="-34272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Size of a graph G is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n+m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Where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lang="en-GB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number of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vertices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720"/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GB" sz="24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 </a:t>
            </a: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number of </a:t>
            </a:r>
            <a:r>
              <a:rPr lang="en-GB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edges</a:t>
            </a:r>
            <a:endParaRPr lang="da-DK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1521</Words>
  <Application>Microsoft Office PowerPoint</Application>
  <PresentationFormat>On-screen Show (4:3)</PresentationFormat>
  <Paragraphs>259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20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41</vt:i4>
      </vt:variant>
    </vt:vector>
  </HeadingPairs>
  <TitlesOfParts>
    <vt:vector size="70" baseType="lpstr">
      <vt:lpstr>Arial</vt:lpstr>
      <vt:lpstr>Calibri</vt:lpstr>
      <vt:lpstr>Comic Sans MS</vt:lpstr>
      <vt:lpstr>Courier New</vt:lpstr>
      <vt:lpstr>DejaVu Sans</vt:lpstr>
      <vt:lpstr>Lucida Grande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 14</dc:title>
  <dc:subject/>
  <dc:creator>Finn Ebertsen Nordbjerg</dc:creator>
  <dc:description/>
  <cp:lastModifiedBy>István Knoll</cp:lastModifiedBy>
  <cp:revision>148</cp:revision>
  <cp:lastPrinted>2002-01-24T13:53:41Z</cp:lastPrinted>
  <dcterms:created xsi:type="dcterms:W3CDTF">1998-11-02T15:49:22Z</dcterms:created>
  <dcterms:modified xsi:type="dcterms:W3CDTF">2018-04-11T21:20:23Z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3QZJDHEEAQRU-1410-394</vt:lpwstr>
  </property>
  <property fmtid="{D5CDD505-2E9C-101B-9397-08002B2CF9AE}" pid="3" name="_dlc_DocIdItemGuid">
    <vt:lpwstr>b1b300b7-be7e-400b-8e24-4c7eda341847</vt:lpwstr>
  </property>
  <property fmtid="{D5CDD505-2E9C-101B-9397-08002B2CF9AE}" pid="4" name="_dlc_DocIdUrl">
    <vt:lpwstr>http://ecampus.ucn.dk/my-ecampus/holdsites/laerDatamatiker/_layouts/DocIdRedir.aspx?ID=3QZJDHEEAQRU-1410-394, 3QZJDHEEAQRU-1410-394</vt:lpwstr>
  </property>
</Properties>
</file>