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9" r:id="rId5"/>
    <p:sldId id="289" r:id="rId6"/>
    <p:sldId id="275" r:id="rId7"/>
    <p:sldId id="274" r:id="rId8"/>
    <p:sldId id="277" r:id="rId9"/>
    <p:sldId id="278" r:id="rId10"/>
    <p:sldId id="292" r:id="rId11"/>
    <p:sldId id="266" r:id="rId12"/>
    <p:sldId id="270" r:id="rId13"/>
    <p:sldId id="293" r:id="rId14"/>
    <p:sldId id="264" r:id="rId15"/>
    <p:sldId id="265" r:id="rId16"/>
    <p:sldId id="271" r:id="rId17"/>
    <p:sldId id="279" r:id="rId18"/>
    <p:sldId id="280" r:id="rId19"/>
    <p:sldId id="261" r:id="rId20"/>
    <p:sldId id="281" r:id="rId21"/>
    <p:sldId id="262" r:id="rId22"/>
    <p:sldId id="294" r:id="rId23"/>
    <p:sldId id="282" r:id="rId24"/>
    <p:sldId id="283" r:id="rId25"/>
    <p:sldId id="295" r:id="rId26"/>
    <p:sldId id="285" r:id="rId27"/>
    <p:sldId id="296" r:id="rId28"/>
    <p:sldId id="297" r:id="rId29"/>
    <p:sldId id="273" r:id="rId30"/>
    <p:sldId id="272" r:id="rId31"/>
    <p:sldId id="290" r:id="rId32"/>
    <p:sldId id="263" r:id="rId33"/>
    <p:sldId id="298" r:id="rId34"/>
    <p:sldId id="267" r:id="rId35"/>
    <p:sldId id="287" r:id="rId36"/>
    <p:sldId id="268" r:id="rId37"/>
    <p:sldId id="306" r:id="rId38"/>
    <p:sldId id="305" r:id="rId39"/>
    <p:sldId id="299" r:id="rId40"/>
    <p:sldId id="300" r:id="rId41"/>
    <p:sldId id="302" r:id="rId42"/>
  </p:sldIdLst>
  <p:sldSz cx="9144000" cy="6858000" type="screen4x3"/>
  <p:notesSz cx="6780213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84034" autoAdjust="0"/>
  </p:normalViewPr>
  <p:slideViewPr>
    <p:cSldViewPr>
      <p:cViewPr varScale="1">
        <p:scale>
          <a:sx n="69" d="100"/>
          <a:sy n="69" d="100"/>
        </p:scale>
        <p:origin x="7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67038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85325"/>
            <a:ext cx="2967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585325"/>
            <a:ext cx="2967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1B60819-E6E6-45B8-8AC7-AA060AE4158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033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54063"/>
            <a:ext cx="5030787" cy="377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78375"/>
            <a:ext cx="49736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for at redigere teksttypografien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6750"/>
            <a:ext cx="29384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556750"/>
            <a:ext cx="293846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17E8E53-C994-4DCF-97D8-050CBFC6E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7E8E53-C994-4DCF-97D8-050CBFC6E9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6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96AD922-EC52-40B7-98A9-2283C2B304C8}" type="slidenum">
              <a:rPr lang="en-US" sz="1200" smtClean="0">
                <a:latin typeface="Times New Roman" pitchFamily="18" charset="0"/>
              </a:rPr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2017-04-04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AEE9-8F6B-4FBD-AAF1-24EF6A7C1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9F526-FBEA-4D6E-AA06-5171EFA13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7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/>
              <a:t>2017-04-0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59CD1-8FAF-4055-B406-AE192AD74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906F0-7930-4047-AC09-5944F36EF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5ED22-1BD0-416A-8FFD-043C19675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6C5B5-B9DA-4785-AA2E-D46DA547A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59014-07D2-41A1-8C8E-665C98D5A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F871D-A3F3-47DF-8230-97E055572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6A368-5205-467D-87F7-17612D081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40C9-DE48-40CB-8A05-27BA82D05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19B7-EE8B-4DEE-8591-F97FBCD46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for at redigere titeltypografien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for at redigere teksttypografien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da-DK"/>
              <a:t>2017-04-04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BCB47A2-FB7B-47D8-A7A2-33EA7E724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cwi.nl/~storm/teaching/reader/Dijkstra68.pdf" TargetMode="External"/><Relationship Id="rId2" Type="http://schemas.openxmlformats.org/officeDocument/2006/relationships/hyperlink" Target="http://www.cs.utexas.edu/users/EW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exas.edu/users/EWD/ewd07xx/EWD717.PDF" TargetMode="Externa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s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N3Rb9wVYDY" TargetMode="External"/><Relationship Id="rId2" Type="http://schemas.openxmlformats.org/officeDocument/2006/relationships/hyperlink" Target="https://www.youtube.com/watch?v=pVfj6mxhdM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Dijkstra's_algorith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05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E90CA13-4685-4C47-A970-3E27E3473D0A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r>
              <a:rPr lang="en-GB" dirty="0">
                <a:latin typeface="Arial" pitchFamily="34" charset="0"/>
              </a:rPr>
              <a:t>Session 9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492375"/>
            <a:ext cx="6400800" cy="2514600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Graph Algorithms:</a:t>
            </a:r>
          </a:p>
          <a:p>
            <a:r>
              <a:rPr lang="en-GB">
                <a:latin typeface="Arial" pitchFamily="34" charset="0"/>
              </a:rPr>
              <a:t>Topological Order</a:t>
            </a:r>
          </a:p>
          <a:p>
            <a:r>
              <a:rPr lang="en-GB">
                <a:latin typeface="Arial" pitchFamily="34" charset="0"/>
              </a:rPr>
              <a:t>Minimum Spanning Trees (Prim)</a:t>
            </a:r>
          </a:p>
          <a:p>
            <a:r>
              <a:rPr lang="en-GB">
                <a:latin typeface="Arial" pitchFamily="34" charset="0"/>
              </a:rPr>
              <a:t>Shortest Path (Dijkstra)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126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5E38AA8-5AC6-46A9-A0BA-D86A9408F072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</a:rPr>
              <a:t>Observations about undirected graphs that enable you to detect a cycle</a:t>
            </a:r>
            <a:endParaRPr lang="en-GB" sz="3200" dirty="0">
              <a:latin typeface="Arial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92896"/>
            <a:ext cx="7072313" cy="2808312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A connected undirected graph</a:t>
            </a:r>
          </a:p>
          <a:p>
            <a:pPr lvl="1"/>
            <a:r>
              <a:rPr lang="en-US" sz="2000" dirty="0">
                <a:latin typeface="Arial" pitchFamily="34" charset="0"/>
              </a:rPr>
              <a:t>that has n vertices must have at least n-1 edges;</a:t>
            </a:r>
          </a:p>
          <a:p>
            <a:pPr lvl="1"/>
            <a:r>
              <a:rPr lang="en-US" sz="2000" dirty="0">
                <a:latin typeface="Arial" pitchFamily="34" charset="0"/>
              </a:rPr>
              <a:t>that has n vertices and exactly n-1 edges cannot contain a cycle </a:t>
            </a:r>
          </a:p>
          <a:p>
            <a:pPr lvl="1"/>
            <a:r>
              <a:rPr lang="en-US" sz="2000" dirty="0">
                <a:latin typeface="Arial" pitchFamily="34" charset="0"/>
              </a:rPr>
              <a:t>that has n vertices and more than n-1 edges must contain at least once cycle.</a:t>
            </a:r>
          </a:p>
        </p:txBody>
      </p:sp>
    </p:spTree>
    <p:extLst>
      <p:ext uri="{BB962C8B-B14F-4D97-AF65-F5344CB8AC3E}">
        <p14:creationId xmlns:p14="http://schemas.microsoft.com/office/powerpoint/2010/main" val="4830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126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5E38AA8-5AC6-46A9-A0BA-D86A9408F072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Finding a Spanning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00250"/>
            <a:ext cx="7072313" cy="4095750"/>
          </a:xfrm>
        </p:spPr>
        <p:txBody>
          <a:bodyPr/>
          <a:lstStyle/>
          <a:p>
            <a:r>
              <a:rPr lang="en-GB" sz="2400">
                <a:latin typeface="Arial" pitchFamily="34" charset="0"/>
              </a:rPr>
              <a:t>Remove edges from the graph (without disconnecting the graph) until it is acyclic – and a spanning tree emerges</a:t>
            </a:r>
          </a:p>
          <a:p>
            <a:r>
              <a:rPr lang="en-GB" sz="2400">
                <a:latin typeface="Arial" pitchFamily="34" charset="0"/>
              </a:rPr>
              <a:t>Finding spanning trees can be done applying DFS or BFS</a:t>
            </a:r>
            <a:endParaRPr lang="en-GB" sz="2800">
              <a:latin typeface="Arial" pitchFamily="34" charset="0"/>
            </a:endParaRPr>
          </a:p>
          <a:p>
            <a:r>
              <a:rPr lang="en-GB" sz="2400">
                <a:latin typeface="Arial" pitchFamily="34" charset="0"/>
              </a:rPr>
              <a:t>In both cases: mark the edges that is followed and the marked edges will constitute a spanning tree</a:t>
            </a:r>
            <a:endParaRPr lang="en-GB" sz="2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229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483002E-49E4-44FD-9E64-38C1C9101D62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itchFamily="34" charset="0"/>
              </a:rPr>
              <a:t>DFS Spanning Tree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da-DK"/>
          </a:p>
        </p:txBody>
      </p:sp>
      <p:pic>
        <p:nvPicPr>
          <p:cNvPr id="12295" name="Picture 4" descr="11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46369"/>
            <a:ext cx="6984776" cy="394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331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DE7FA9E-C1D8-45C8-881C-FFF13C82F1E6}" type="slidenum">
              <a:rPr lang="en-US" sz="1400" smtClean="0"/>
              <a:pPr/>
              <a:t>13</a:t>
            </a:fld>
            <a:endParaRPr 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itchFamily="34" charset="0"/>
              </a:rPr>
              <a:t>BFS Spanning Tree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da-DK"/>
          </a:p>
        </p:txBody>
      </p:sp>
      <p:pic>
        <p:nvPicPr>
          <p:cNvPr id="13319" name="Picture 4" descr="11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0150"/>
            <a:ext cx="6477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5364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AD80304-774D-42D1-B92E-36ADE997D448}" type="slidenum">
              <a:rPr lang="en-US" sz="1400" smtClean="0"/>
              <a:pPr/>
              <a:t>14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439862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Greedy Algorithms</a:t>
            </a:r>
            <a:br>
              <a:rPr lang="en-GB">
                <a:latin typeface="Arial" pitchFamily="34" charset="0"/>
              </a:rPr>
            </a:br>
            <a:r>
              <a:rPr lang="en-GB" sz="2000">
                <a:latin typeface="Arial" pitchFamily="34" charset="0"/>
              </a:rPr>
              <a:t>(Pattern for some graph algorithms – more in the next session)</a:t>
            </a:r>
            <a:endParaRPr lang="en-GB">
              <a:latin typeface="Arial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95725"/>
          </a:xfrm>
        </p:spPr>
        <p:txBody>
          <a:bodyPr/>
          <a:lstStyle/>
          <a:p>
            <a:r>
              <a:rPr lang="en-GB" dirty="0">
                <a:latin typeface="Arial" pitchFamily="34" charset="0"/>
              </a:rPr>
              <a:t>General strategy for solving optimisation problems:</a:t>
            </a:r>
          </a:p>
          <a:p>
            <a:pPr lvl="1"/>
            <a:r>
              <a:rPr lang="en-GB" dirty="0">
                <a:latin typeface="Arial" pitchFamily="34" charset="0"/>
              </a:rPr>
              <a:t>The solution is built step by step</a:t>
            </a:r>
          </a:p>
          <a:p>
            <a:pPr lvl="1"/>
            <a:r>
              <a:rPr lang="en-GB" dirty="0">
                <a:latin typeface="Arial" pitchFamily="34" charset="0"/>
              </a:rPr>
              <a:t>In each step the most optimal partial solution is chosen. </a:t>
            </a:r>
          </a:p>
          <a:p>
            <a:pPr lvl="1"/>
            <a:r>
              <a:rPr lang="en-GB" dirty="0">
                <a:latin typeface="Arial" pitchFamily="34" charset="0"/>
              </a:rPr>
              <a:t>Does not always work</a:t>
            </a:r>
          </a:p>
          <a:p>
            <a:pPr lvl="1"/>
            <a:r>
              <a:rPr lang="en-GB" dirty="0">
                <a:latin typeface="Arial" pitchFamily="34" charset="0"/>
              </a:rPr>
              <a:t>But when it does, it is very nice.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638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338422C-55DC-4E78-9E07-7D1772A1046A}" type="slidenum">
              <a:rPr lang="en-US" sz="1400" smtClean="0"/>
              <a:pPr/>
              <a:t>15</a:t>
            </a:fld>
            <a:endParaRPr 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167187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</a:rPr>
              <a:t>Controlling Pay-Back from a Vending Machine</a:t>
            </a:r>
          </a:p>
          <a:p>
            <a:pPr lvl="1"/>
            <a:r>
              <a:rPr lang="en-GB" sz="2400" dirty="0">
                <a:latin typeface="Arial" pitchFamily="34" charset="0"/>
              </a:rPr>
              <a:t>For instance: the amount </a:t>
            </a:r>
            <a:r>
              <a:rPr lang="en-GB" sz="2400" i="1" dirty="0">
                <a:latin typeface="Arial" pitchFamily="34" charset="0"/>
              </a:rPr>
              <a:t>x</a:t>
            </a:r>
            <a:r>
              <a:rPr lang="en-GB" sz="2400" dirty="0">
                <a:latin typeface="Arial" pitchFamily="34" charset="0"/>
              </a:rPr>
              <a:t> is to be returned using the fewest possible coins:</a:t>
            </a:r>
          </a:p>
          <a:p>
            <a:pPr lvl="2"/>
            <a:r>
              <a:rPr lang="en-GB" sz="2000" dirty="0">
                <a:latin typeface="Arial" pitchFamily="34" charset="0"/>
              </a:rPr>
              <a:t>48 cents using 25-, 10-, 5- and 1-cent coins</a:t>
            </a:r>
          </a:p>
          <a:p>
            <a:pPr lvl="3"/>
            <a:r>
              <a:rPr lang="en-GB" sz="1800" dirty="0">
                <a:latin typeface="Arial" pitchFamily="34" charset="0"/>
              </a:rPr>
              <a:t>The greedy strategy works:</a:t>
            </a:r>
          </a:p>
          <a:p>
            <a:pPr lvl="3"/>
            <a:r>
              <a:rPr lang="en-GB" sz="1800" dirty="0">
                <a:latin typeface="Arial" pitchFamily="34" charset="0"/>
              </a:rPr>
              <a:t>25, 10, 10, 1, 1, 1</a:t>
            </a:r>
          </a:p>
          <a:p>
            <a:pPr lvl="2"/>
            <a:r>
              <a:rPr lang="en-GB" sz="2000" dirty="0">
                <a:latin typeface="Arial" pitchFamily="34" charset="0"/>
              </a:rPr>
              <a:t>11 cents using 7-, 5- and 1-cent coins</a:t>
            </a:r>
          </a:p>
          <a:p>
            <a:pPr lvl="3"/>
            <a:r>
              <a:rPr lang="en-GB" sz="1800" dirty="0">
                <a:latin typeface="Arial" pitchFamily="34" charset="0"/>
              </a:rPr>
              <a:t>The greedy strategy does not work:</a:t>
            </a:r>
          </a:p>
          <a:p>
            <a:pPr lvl="3"/>
            <a:r>
              <a:rPr lang="en-GB" sz="1800" dirty="0">
                <a:latin typeface="Arial" pitchFamily="34" charset="0"/>
              </a:rPr>
              <a:t>7, 1, 1, 1, 1</a:t>
            </a:r>
          </a:p>
          <a:p>
            <a:pPr lvl="3"/>
            <a:r>
              <a:rPr lang="en-GB" sz="1800" dirty="0">
                <a:latin typeface="Arial" pitchFamily="34" charset="0"/>
              </a:rPr>
              <a:t>but 5, 5, 1 would be better.....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7092950" y="3500438"/>
            <a:ext cx="1690688" cy="647700"/>
          </a:xfrm>
          <a:prstGeom prst="cloudCallout">
            <a:avLst>
              <a:gd name="adj1" fmla="val -113194"/>
              <a:gd name="adj2" fmla="val 103921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algn="ctr"/>
            <a:r>
              <a:rPr lang="da-DK" sz="1600">
                <a:latin typeface="Comic Sans MS" pitchFamily="66" charset="0"/>
              </a:rPr>
              <a:t>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  <p:bldP spid="4608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434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E41B3B-6C2E-464F-854B-633DE3358DF7}" type="slidenum">
              <a:rPr lang="en-US" sz="1400" smtClean="0"/>
              <a:pPr/>
              <a:t>16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Minimum Spanning Trees</a:t>
            </a:r>
            <a:br>
              <a:rPr lang="en-GB">
                <a:latin typeface="Arial" pitchFamily="34" charset="0"/>
              </a:rPr>
            </a:br>
            <a:r>
              <a:rPr lang="en-GB" sz="2400">
                <a:latin typeface="Arial" pitchFamily="34" charset="0"/>
              </a:rPr>
              <a:t>(”Lazy Railroad Constructor’s Problem”)</a:t>
            </a:r>
            <a:endParaRPr lang="en-GB">
              <a:latin typeface="Arial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</a:rPr>
              <a:t>Problem:</a:t>
            </a:r>
          </a:p>
          <a:p>
            <a:pPr lvl="1"/>
            <a:r>
              <a:rPr lang="en-GB" sz="2400" dirty="0">
                <a:latin typeface="Arial" pitchFamily="34" charset="0"/>
              </a:rPr>
              <a:t>Connect a number of towns with railroad lines, telephone or telegraph lines or …, so the total cost is minimised. </a:t>
            </a:r>
          </a:p>
          <a:p>
            <a:pPr lvl="1"/>
            <a:r>
              <a:rPr lang="en-GB" sz="2400" dirty="0">
                <a:latin typeface="Arial" pitchFamily="34" charset="0"/>
              </a:rPr>
              <a:t>This is a graph problem: Towns are vertices and railroad lines are edges.</a:t>
            </a:r>
          </a:p>
          <a:p>
            <a:pPr lvl="1"/>
            <a:r>
              <a:rPr lang="en-GB" sz="2400" dirty="0">
                <a:latin typeface="Arial" pitchFamily="34" charset="0"/>
              </a:rPr>
              <a:t>Solution: The cheapest connection is a minimum spanning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741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AF3E6FB-6D41-4387-9956-7E2A063BA924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74712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Minimum Spanning Tree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43125"/>
            <a:ext cx="7772400" cy="367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</a:rPr>
              <a:t>Can be applying using several algorithms. We shall be studying two, both following the greedy pattern: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Arial" pitchFamily="34" charset="0"/>
              </a:rPr>
              <a:t>Prim's Algorithm</a:t>
            </a:r>
          </a:p>
          <a:p>
            <a:pPr lvl="1">
              <a:lnSpc>
                <a:spcPct val="90000"/>
              </a:lnSpc>
            </a:pPr>
            <a:r>
              <a:rPr lang="en-GB" sz="2000" dirty="0" err="1">
                <a:latin typeface="Arial" pitchFamily="34" charset="0"/>
              </a:rPr>
              <a:t>Kruskal's</a:t>
            </a:r>
            <a:r>
              <a:rPr lang="en-GB" sz="2000" dirty="0">
                <a:latin typeface="Arial" pitchFamily="34" charset="0"/>
              </a:rPr>
              <a:t> Algorithm</a:t>
            </a:r>
          </a:p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</a:rPr>
              <a:t>Both algorithms find minimum spanning trees in an </a:t>
            </a:r>
            <a:r>
              <a:rPr lang="en-GB" sz="2400" dirty="0">
                <a:highlight>
                  <a:srgbClr val="FFFF00"/>
                </a:highlight>
                <a:latin typeface="Arial" pitchFamily="34" charset="0"/>
              </a:rPr>
              <a:t>undirected, </a:t>
            </a:r>
            <a:r>
              <a:rPr lang="en-GB" sz="2400" b="1" dirty="0">
                <a:highlight>
                  <a:srgbClr val="FFFF00"/>
                </a:highlight>
                <a:latin typeface="Arial" pitchFamily="34" charset="0"/>
              </a:rPr>
              <a:t>weighted</a:t>
            </a:r>
            <a:r>
              <a:rPr lang="en-GB" sz="2400" dirty="0">
                <a:highlight>
                  <a:srgbClr val="FFFF00"/>
                </a:highlight>
                <a:latin typeface="Arial" pitchFamily="34" charset="0"/>
              </a:rPr>
              <a:t> </a:t>
            </a:r>
            <a:r>
              <a:rPr lang="en-GB" sz="2400" dirty="0">
                <a:latin typeface="Arial" pitchFamily="34" charset="0"/>
              </a:rPr>
              <a:t>graph, but they are using quite different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843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94C4C2-94BC-4D8C-B795-528C7F4D1B04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sz="4400">
                <a:latin typeface="Arial" pitchFamily="34" charset="0"/>
              </a:rPr>
              <a:t>Prim’s Algorithm</a:t>
            </a:r>
            <a:endParaRPr lang="en-GB" sz="5400">
              <a:latin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7989887" cy="3816350"/>
          </a:xfrm>
        </p:spPr>
        <p:txBody>
          <a:bodyPr/>
          <a:lstStyle/>
          <a:p>
            <a:r>
              <a:rPr lang="en-GB" sz="2800" dirty="0">
                <a:latin typeface="Arial" pitchFamily="34" charset="0"/>
              </a:rPr>
              <a:t>Pick an (arbitrary) start vertex</a:t>
            </a:r>
          </a:p>
          <a:p>
            <a:r>
              <a:rPr lang="en-GB" sz="2800" dirty="0">
                <a:latin typeface="Arial" pitchFamily="34" charset="0"/>
              </a:rPr>
              <a:t>While there are more unvisited vertices</a:t>
            </a:r>
          </a:p>
          <a:p>
            <a:pPr lvl="1"/>
            <a:r>
              <a:rPr lang="en-GB" sz="2400" dirty="0">
                <a:latin typeface="Arial" pitchFamily="34" charset="0"/>
              </a:rPr>
              <a:t>Select the edge with minimum weight from a visited vertex (</a:t>
            </a:r>
            <a:r>
              <a:rPr lang="en-GB" sz="2400" i="1" dirty="0">
                <a:latin typeface="Arial" pitchFamily="34" charset="0"/>
              </a:rPr>
              <a:t>v</a:t>
            </a:r>
            <a:r>
              <a:rPr lang="en-GB" sz="2400" dirty="0">
                <a:latin typeface="Arial" pitchFamily="34" charset="0"/>
              </a:rPr>
              <a:t>) to an unvisited vertex (</a:t>
            </a:r>
            <a:r>
              <a:rPr lang="en-GB" sz="2400" i="1" dirty="0">
                <a:latin typeface="Arial" pitchFamily="34" charset="0"/>
              </a:rPr>
              <a:t>u</a:t>
            </a:r>
            <a:r>
              <a:rPr lang="en-GB" sz="2400" dirty="0">
                <a:latin typeface="Arial" pitchFamily="34" charset="0"/>
              </a:rPr>
              <a:t>)</a:t>
            </a:r>
          </a:p>
          <a:p>
            <a:pPr lvl="1"/>
            <a:r>
              <a:rPr lang="en-GB" sz="2400" dirty="0">
                <a:latin typeface="Arial" pitchFamily="34" charset="0"/>
              </a:rPr>
              <a:t>Mark </a:t>
            </a:r>
            <a:r>
              <a:rPr lang="en-GB" sz="2400" i="1" dirty="0">
                <a:latin typeface="Arial" pitchFamily="34" charset="0"/>
              </a:rPr>
              <a:t>u</a:t>
            </a:r>
            <a:r>
              <a:rPr lang="en-GB" sz="2400" dirty="0">
                <a:latin typeface="Arial" pitchFamily="34" charset="0"/>
              </a:rPr>
              <a:t> as visited</a:t>
            </a:r>
          </a:p>
          <a:p>
            <a:pPr lvl="1"/>
            <a:r>
              <a:rPr lang="en-GB" sz="2400" dirty="0">
                <a:latin typeface="Arial" pitchFamily="34" charset="0"/>
              </a:rPr>
              <a:t>Add </a:t>
            </a:r>
            <a:r>
              <a:rPr lang="en-GB" sz="2400" i="1" dirty="0">
                <a:latin typeface="Arial" pitchFamily="34" charset="0"/>
              </a:rPr>
              <a:t>u</a:t>
            </a:r>
            <a:r>
              <a:rPr lang="en-GB" sz="2400" dirty="0">
                <a:latin typeface="Arial" pitchFamily="34" charset="0"/>
              </a:rPr>
              <a:t> and the edge </a:t>
            </a:r>
            <a:r>
              <a:rPr lang="en-GB" sz="2400" i="1" dirty="0">
                <a:latin typeface="Arial" pitchFamily="34" charset="0"/>
              </a:rPr>
              <a:t>(v, u)</a:t>
            </a:r>
            <a:r>
              <a:rPr lang="en-GB" sz="2400" dirty="0">
                <a:latin typeface="Arial" pitchFamily="34" charset="0"/>
              </a:rPr>
              <a:t> to the minimum spanning tree.</a:t>
            </a:r>
          </a:p>
        </p:txBody>
      </p:sp>
      <p:sp>
        <p:nvSpPr>
          <p:cNvPr id="18439" name="Skyformet billedforklaring 6"/>
          <p:cNvSpPr>
            <a:spLocks noChangeArrowheads="1"/>
          </p:cNvSpPr>
          <p:nvPr/>
        </p:nvSpPr>
        <p:spPr bwMode="auto">
          <a:xfrm>
            <a:off x="6227763" y="5300663"/>
            <a:ext cx="914400" cy="612775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8440" name="Skyformet billedforklaring 8"/>
          <p:cNvSpPr>
            <a:spLocks noChangeArrowheads="1"/>
          </p:cNvSpPr>
          <p:nvPr/>
        </p:nvSpPr>
        <p:spPr bwMode="auto">
          <a:xfrm>
            <a:off x="6948488" y="5157788"/>
            <a:ext cx="914400" cy="612775"/>
          </a:xfrm>
          <a:prstGeom prst="cloudCallout">
            <a:avLst>
              <a:gd name="adj1" fmla="val -124718"/>
              <a:gd name="adj2" fmla="val -72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0" name="Skyformet billedforklaring 9"/>
          <p:cNvSpPr>
            <a:spLocks noChangeArrowheads="1"/>
          </p:cNvSpPr>
          <p:nvPr/>
        </p:nvSpPr>
        <p:spPr bwMode="auto">
          <a:xfrm>
            <a:off x="6443663" y="5013325"/>
            <a:ext cx="2520950" cy="1008063"/>
          </a:xfrm>
          <a:prstGeom prst="cloudCallout">
            <a:avLst>
              <a:gd name="adj1" fmla="val -83306"/>
              <a:gd name="adj2" fmla="val -80676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1600">
                <a:latin typeface="Comic Sans MS" pitchFamily="66" charset="0"/>
              </a:rPr>
              <a:t>Where is the “greediness”?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843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94C4C2-94BC-4D8C-B795-528C7F4D1B04}" type="slidenum">
              <a:rPr lang="en-US" sz="1400" smtClean="0"/>
              <a:pPr/>
              <a:t>19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sz="4400" dirty="0">
                <a:latin typeface="Arial" pitchFamily="34" charset="0"/>
              </a:rPr>
              <a:t>Prim’s Algorithm - Example</a:t>
            </a:r>
            <a:endParaRPr lang="en-GB" sz="5400" dirty="0">
              <a:latin typeface="Arial" pitchFamily="34" charset="0"/>
            </a:endParaRPr>
          </a:p>
        </p:txBody>
      </p:sp>
      <p:sp>
        <p:nvSpPr>
          <p:cNvPr id="18439" name="Skyformet billedforklaring 6"/>
          <p:cNvSpPr>
            <a:spLocks noChangeArrowheads="1"/>
          </p:cNvSpPr>
          <p:nvPr/>
        </p:nvSpPr>
        <p:spPr bwMode="auto">
          <a:xfrm>
            <a:off x="6227763" y="5300663"/>
            <a:ext cx="914400" cy="612775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8440" name="Skyformet billedforklaring 8"/>
          <p:cNvSpPr>
            <a:spLocks noChangeArrowheads="1"/>
          </p:cNvSpPr>
          <p:nvPr/>
        </p:nvSpPr>
        <p:spPr bwMode="auto">
          <a:xfrm>
            <a:off x="6948488" y="5157788"/>
            <a:ext cx="914400" cy="612775"/>
          </a:xfrm>
          <a:prstGeom prst="cloudCallout">
            <a:avLst>
              <a:gd name="adj1" fmla="val -124718"/>
              <a:gd name="adj2" fmla="val -72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pic>
        <p:nvPicPr>
          <p:cNvPr id="11" name="Picture 4" descr="C:\Users\gibe\Desktop\graph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480214"/>
            <a:ext cx="8245473" cy="4294186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5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307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D9F2190-BD08-4A6E-8889-24FB904496AC}" type="slidenum">
              <a:rPr lang="en-US" sz="1400" smtClean="0"/>
              <a:pPr/>
              <a:t>2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</a:rPr>
              <a:t>ILO:</a:t>
            </a:r>
            <a:br>
              <a:rPr lang="en-GB" dirty="0">
                <a:latin typeface="Arial" pitchFamily="34" charset="0"/>
              </a:rPr>
            </a:br>
            <a:r>
              <a:rPr lang="en-GB" sz="2800" dirty="0">
                <a:latin typeface="Arial" pitchFamily="34" charset="0"/>
              </a:rPr>
              <a:t>(Intended Learning Outcome)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3"/>
            <a:ext cx="8029575" cy="3881437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</a:rPr>
              <a:t>To be able to explain the following algorithms (what is the algorithm used for? And how does it work?):</a:t>
            </a:r>
          </a:p>
          <a:p>
            <a:pPr lvl="1"/>
            <a:r>
              <a:rPr lang="en-GB" sz="2000" dirty="0">
                <a:latin typeface="Arial" pitchFamily="34" charset="0"/>
              </a:rPr>
              <a:t>Topological order</a:t>
            </a:r>
          </a:p>
          <a:p>
            <a:pPr lvl="1"/>
            <a:r>
              <a:rPr lang="en-GB" sz="2000" dirty="0">
                <a:latin typeface="Arial" pitchFamily="34" charset="0"/>
              </a:rPr>
              <a:t>Minimum spanning trees (Prim and/or </a:t>
            </a:r>
            <a:r>
              <a:rPr lang="en-GB" sz="2000" dirty="0" err="1">
                <a:latin typeface="Arial" pitchFamily="34" charset="0"/>
              </a:rPr>
              <a:t>Kruskal</a:t>
            </a:r>
            <a:r>
              <a:rPr lang="en-GB" sz="2000" dirty="0">
                <a:latin typeface="Arial" pitchFamily="34" charset="0"/>
              </a:rPr>
              <a:t>)</a:t>
            </a:r>
          </a:p>
          <a:p>
            <a:pPr lvl="1"/>
            <a:r>
              <a:rPr lang="en-GB" sz="2000" dirty="0" err="1">
                <a:latin typeface="Arial" pitchFamily="34" charset="0"/>
              </a:rPr>
              <a:t>Dijkstra’s</a:t>
            </a:r>
            <a:r>
              <a:rPr lang="en-GB" sz="2000" dirty="0">
                <a:latin typeface="Arial" pitchFamily="34" charset="0"/>
              </a:rPr>
              <a:t> shortest path algorithm.</a:t>
            </a:r>
            <a:br>
              <a:rPr lang="en-GB" sz="2000" dirty="0">
                <a:latin typeface="Arial" pitchFamily="34" charset="0"/>
              </a:rPr>
            </a:br>
            <a:endParaRPr lang="en-GB" sz="2000" dirty="0">
              <a:latin typeface="Arial" pitchFamily="34" charset="0"/>
            </a:endParaRPr>
          </a:p>
          <a:p>
            <a:r>
              <a:rPr lang="en-GB" sz="2400" dirty="0">
                <a:latin typeface="Arial" pitchFamily="34" charset="0"/>
              </a:rPr>
              <a:t>Have a running implementation of a graph:</a:t>
            </a:r>
          </a:p>
          <a:p>
            <a:pPr lvl="1"/>
            <a:r>
              <a:rPr lang="en-GB" sz="2000" dirty="0">
                <a:latin typeface="Arial" pitchFamily="34" charset="0"/>
              </a:rPr>
              <a:t>Can explain, use and modify this implementation </a:t>
            </a:r>
          </a:p>
          <a:p>
            <a:pPr lvl="1"/>
            <a:r>
              <a:rPr lang="en-GB" sz="2000" dirty="0">
                <a:latin typeface="Arial" pitchFamily="34" charset="0"/>
              </a:rPr>
              <a:t>Have started implemented a graph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946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E32E66C-1BD3-43FA-A60D-705A12DADB77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r>
              <a:rPr lang="en-GB" sz="3600">
                <a:latin typeface="Arial" pitchFamily="34" charset="0"/>
              </a:rPr>
              <a:t>Exercise:</a:t>
            </a:r>
            <a:br>
              <a:rPr lang="en-GB" sz="3600">
                <a:latin typeface="Arial" pitchFamily="34" charset="0"/>
              </a:rPr>
            </a:br>
            <a:br>
              <a:rPr lang="en-GB" sz="3600">
                <a:latin typeface="Arial" pitchFamily="34" charset="0"/>
              </a:rPr>
            </a:br>
            <a:r>
              <a:rPr lang="en-GB" sz="1800">
                <a:latin typeface="Arial" pitchFamily="34" charset="0"/>
              </a:rPr>
              <a:t>Use Prim’s Algorithm to find a minimum spanning tree for this graph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844675"/>
            <a:ext cx="5648325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0484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9AD9285-ECDE-4F87-AA4D-B5248D2A0E32}" type="slidenum">
              <a:rPr lang="en-US" sz="1400" smtClean="0"/>
              <a:pPr/>
              <a:t>21</a:t>
            </a:fld>
            <a:endParaRPr 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itchFamily="34" charset="0"/>
              </a:rPr>
              <a:t>Kruskal's</a:t>
            </a:r>
            <a:r>
              <a:rPr lang="en-GB" dirty="0">
                <a:latin typeface="Arial" pitchFamily="34" charset="0"/>
              </a:rPr>
              <a:t>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3"/>
            <a:ext cx="7772400" cy="3881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Arial" pitchFamily="34" charset="0"/>
              </a:rPr>
              <a:t>Quite different approach: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pitchFamily="34" charset="0"/>
              </a:rPr>
              <a:t>Step by step a number of sub trees are constructed and merged into larger trees: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pitchFamily="34" charset="0"/>
              </a:rPr>
              <a:t>In each step: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latin typeface="Arial" pitchFamily="34" charset="0"/>
              </a:rPr>
              <a:t>Select an edge with minimum weight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latin typeface="Arial" pitchFamily="34" charset="0"/>
              </a:rPr>
              <a:t>Check if the edge will create a cycle in set of sub trees, if not add the edge to set of sub trees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Arial" pitchFamily="34" charset="0"/>
              </a:rPr>
              <a:t>Eventually we have a minimum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946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E32E66C-1BD3-43FA-A60D-705A12DADB77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r>
              <a:rPr lang="en-GB" sz="3600" dirty="0" err="1">
                <a:latin typeface="Arial" pitchFamily="34" charset="0"/>
              </a:rPr>
              <a:t>Kruskal's</a:t>
            </a:r>
            <a:r>
              <a:rPr lang="en-GB" sz="3600" dirty="0">
                <a:latin typeface="Arial" pitchFamily="34" charset="0"/>
              </a:rPr>
              <a:t> algorithm - Example</a:t>
            </a:r>
            <a:endParaRPr lang="en-GB" sz="1800" dirty="0">
              <a:latin typeface="Arial" pitchFamily="34" charset="0"/>
            </a:endParaRP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1844675"/>
            <a:ext cx="5648325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6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253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3FF31D7-90DF-4EAF-8FFF-EE878826B453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60350"/>
            <a:ext cx="2232025" cy="503238"/>
          </a:xfrm>
        </p:spPr>
        <p:txBody>
          <a:bodyPr/>
          <a:lstStyle/>
          <a:p>
            <a:r>
              <a:rPr lang="en-GB" sz="3600">
                <a:latin typeface="Arial" pitchFamily="34" charset="0"/>
              </a:rPr>
              <a:t>Example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15888"/>
            <a:ext cx="6264275" cy="609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kyformet billedforklaring 7"/>
          <p:cNvSpPr>
            <a:spLocks noChangeArrowheads="1"/>
          </p:cNvSpPr>
          <p:nvPr/>
        </p:nvSpPr>
        <p:spPr bwMode="auto">
          <a:xfrm>
            <a:off x="0" y="1341438"/>
            <a:ext cx="2520950" cy="1008062"/>
          </a:xfrm>
          <a:prstGeom prst="cloudCallout">
            <a:avLst>
              <a:gd name="adj1" fmla="val 71880"/>
              <a:gd name="adj2" fmla="val -120190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1600">
                <a:latin typeface="Comic Sans MS" pitchFamily="66" charset="0"/>
              </a:rPr>
              <a:t>Where is the “greediness”?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843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94C4C2-94BC-4D8C-B795-528C7F4D1B04}" type="slidenum">
              <a:rPr lang="en-US" sz="1400" smtClean="0"/>
              <a:pPr/>
              <a:t>24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sz="4400" dirty="0" err="1">
                <a:latin typeface="Arial" pitchFamily="34" charset="0"/>
              </a:rPr>
              <a:t>Kruskal’s</a:t>
            </a:r>
            <a:r>
              <a:rPr lang="en-GB" sz="4400" dirty="0">
                <a:latin typeface="Arial" pitchFamily="34" charset="0"/>
              </a:rPr>
              <a:t> Algorithm - Exercise</a:t>
            </a:r>
            <a:endParaRPr lang="en-GB" sz="5400" dirty="0">
              <a:latin typeface="Arial" pitchFamily="34" charset="0"/>
            </a:endParaRPr>
          </a:p>
        </p:txBody>
      </p:sp>
      <p:sp>
        <p:nvSpPr>
          <p:cNvPr id="18439" name="Skyformet billedforklaring 6"/>
          <p:cNvSpPr>
            <a:spLocks noChangeArrowheads="1"/>
          </p:cNvSpPr>
          <p:nvPr/>
        </p:nvSpPr>
        <p:spPr bwMode="auto">
          <a:xfrm>
            <a:off x="6227763" y="5300663"/>
            <a:ext cx="914400" cy="612775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8440" name="Skyformet billedforklaring 8"/>
          <p:cNvSpPr>
            <a:spLocks noChangeArrowheads="1"/>
          </p:cNvSpPr>
          <p:nvPr/>
        </p:nvSpPr>
        <p:spPr bwMode="auto">
          <a:xfrm>
            <a:off x="6948488" y="5157788"/>
            <a:ext cx="914400" cy="612775"/>
          </a:xfrm>
          <a:prstGeom prst="cloudCallout">
            <a:avLst>
              <a:gd name="adj1" fmla="val -124718"/>
              <a:gd name="adj2" fmla="val -72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pic>
        <p:nvPicPr>
          <p:cNvPr id="11" name="Picture 4" descr="C:\Users\gibe\Desktop\graph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480214"/>
            <a:ext cx="8245473" cy="4294186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7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355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3987DD5-DBE8-44CC-AC6A-11E5FEB4C00D}" type="slidenum">
              <a:rPr lang="en-US" sz="1400" smtClean="0"/>
              <a:pPr/>
              <a:t>25</a:t>
            </a:fld>
            <a:endParaRPr 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sz="3200">
                <a:latin typeface="Arial" pitchFamily="34" charset="0"/>
              </a:rPr>
              <a:t>Shortest Path from one vertex (source) to every other in an Unweighted Graph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7442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>
                <a:latin typeface="Arial" pitchFamily="34" charset="0"/>
              </a:rPr>
              <a:t>Path length == number of edges on the path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latin typeface="Arial" pitchFamily="34" charset="0"/>
              </a:rPr>
              <a:t>The set of vertices is split in two: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Arial" pitchFamily="34" charset="0"/>
              </a:rPr>
              <a:t>vertices where the shortest path is found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Arial" pitchFamily="34" charset="0"/>
              </a:rPr>
              <a:t>vertices where the shortest is still to be found</a:t>
            </a:r>
          </a:p>
          <a:p>
            <a:pPr>
              <a:lnSpc>
                <a:spcPct val="80000"/>
              </a:lnSpc>
            </a:pPr>
            <a:endParaRPr lang="en-GB" sz="2400" dirty="0">
              <a:latin typeface="Arial" pitchFamily="34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39952" y="3463169"/>
            <a:ext cx="4705136" cy="2441539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355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3987DD5-DBE8-44CC-AC6A-11E5FEB4C00D}" type="slidenum">
              <a:rPr lang="en-US" sz="1400" smtClean="0"/>
              <a:pPr/>
              <a:t>26</a:t>
            </a:fld>
            <a:endParaRPr lang="en-US" sz="14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sz="3200" dirty="0">
                <a:highlight>
                  <a:srgbClr val="FFFF00"/>
                </a:highlight>
                <a:latin typeface="Arial" pitchFamily="34" charset="0"/>
              </a:rPr>
              <a:t>Shortest Path</a:t>
            </a:r>
            <a:r>
              <a:rPr lang="en-GB" sz="3200" dirty="0">
                <a:latin typeface="Arial" pitchFamily="34" charset="0"/>
              </a:rPr>
              <a:t> from one vertex (source) to every other in an </a:t>
            </a:r>
            <a:r>
              <a:rPr lang="en-GB" sz="3200" dirty="0">
                <a:highlight>
                  <a:srgbClr val="FFFF00"/>
                </a:highlight>
                <a:latin typeface="Arial" pitchFamily="34" charset="0"/>
              </a:rPr>
              <a:t>Unweighted</a:t>
            </a:r>
            <a:r>
              <a:rPr lang="en-GB" sz="3200" dirty="0">
                <a:latin typeface="Arial" pitchFamily="34" charset="0"/>
              </a:rPr>
              <a:t> Graph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46429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>
                <a:latin typeface="Arial" pitchFamily="34" charset="0"/>
              </a:rPr>
              <a:t>The algorithm proceeds as follows: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Arial" pitchFamily="34" charset="0"/>
              </a:rPr>
              <a:t>The shortest path to the source is known (0), so the source is added to the solution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Arial" pitchFamily="34" charset="0"/>
              </a:rPr>
              <a:t>All vertices not in the solution and adjacent to vertices in the solution are added (path length 1)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Arial" pitchFamily="34" charset="0"/>
              </a:rPr>
              <a:t>All vertices not in the solution and adjacent to vertices in the solution are added (path length 2)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Arial" pitchFamily="34" charset="0"/>
              </a:rPr>
              <a:t>And so on until all vertices are in the solution</a:t>
            </a:r>
            <a:endParaRPr lang="en-GB" sz="2400" dirty="0">
              <a:latin typeface="Arial" pitchFamily="34" charset="0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15335" y="4077072"/>
            <a:ext cx="4705136" cy="2441539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458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003D3F5-0635-4D7C-99C1-431C488EF9A1}" type="slidenum">
              <a:rPr lang="en-US" sz="1400" smtClean="0"/>
              <a:pPr/>
              <a:t>27</a:t>
            </a:fld>
            <a:endParaRPr lang="en-US" sz="1400"/>
          </a:p>
        </p:txBody>
      </p:sp>
      <p:sp>
        <p:nvSpPr>
          <p:cNvPr id="8" name="TextBox 1"/>
          <p:cNvSpPr txBox="1"/>
          <p:nvPr/>
        </p:nvSpPr>
        <p:spPr>
          <a:xfrm>
            <a:off x="323528" y="1916832"/>
            <a:ext cx="5375272" cy="4154484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0"/>
              </a:srgbClr>
            </a:outerShdw>
          </a:effectLst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shortestPathUnweighted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(in v:Vertex)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a-DK" sz="1600" b="0" i="0" strike="noStrike" kern="1200" cap="none" spc="0" baseline="0" dirty="0">
              <a:solidFill>
                <a:srgbClr val="000000"/>
              </a:solidFill>
              <a:uFillTx/>
              <a:latin typeface="Courier New" pitchFamily="49"/>
              <a:cs typeface="Courier New" pitchFamily="49"/>
            </a:endParaRP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q.createQueue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q.enqueue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(v)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d[v] = 0</a:t>
            </a:r>
            <a:endParaRPr lang="da-DK" sz="1600" b="0" i="0" strike="noStrike" kern="1200" cap="none" spc="0" baseline="0" dirty="0">
              <a:solidFill>
                <a:srgbClr val="000000"/>
              </a:solidFill>
              <a:uFillTx/>
              <a:latin typeface="Courier New" pitchFamily="49"/>
              <a:cs typeface="Courier New" pitchFamily="49"/>
            </a:endParaRP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1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while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(!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q.isEmpty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()) {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w= 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q.dequeue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()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1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for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(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each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vertex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u 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adjacent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to w) {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</a:t>
            </a:r>
            <a:r>
              <a:rPr lang="da-DK" sz="1600" b="1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if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(d[u] == INF) {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  d[u] = d[w] + 1;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  p[u] = w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  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q.enqueue</a:t>
            </a: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(u)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    }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    }// end for</a:t>
            </a:r>
          </a:p>
          <a:p>
            <a:pPr marL="250829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600" b="0" i="0" strike="noStrike" kern="1200" cap="none" spc="0" baseline="0" dirty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} // end </a:t>
            </a:r>
            <a:r>
              <a:rPr lang="da-DK" sz="1600" b="0" i="0" strike="noStrike" kern="1200" cap="none" spc="0" baseline="0" dirty="0" err="1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while</a:t>
            </a:r>
            <a:endParaRPr lang="da-DK" sz="1600" b="0" i="0" strike="noStrike" kern="1200" cap="none" spc="0" baseline="0" dirty="0">
              <a:solidFill>
                <a:srgbClr val="0000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sz="3200" dirty="0">
                <a:latin typeface="Arial" pitchFamily="34" charset="0"/>
              </a:rPr>
              <a:t>Shortest Path from one vertex (source) to every other in an </a:t>
            </a:r>
            <a:r>
              <a:rPr lang="en-GB" sz="3200" dirty="0" err="1">
                <a:latin typeface="Arial" pitchFamily="34" charset="0"/>
              </a:rPr>
              <a:t>Unweighted</a:t>
            </a:r>
            <a:r>
              <a:rPr lang="en-GB" sz="3200" dirty="0">
                <a:latin typeface="Arial" pitchFamily="34" charset="0"/>
              </a:rPr>
              <a:t> Graph</a:t>
            </a:r>
          </a:p>
        </p:txBody>
      </p:sp>
      <p:sp>
        <p:nvSpPr>
          <p:cNvPr id="12" name="Rectangle 3"/>
          <p:cNvSpPr txBox="1">
            <a:spLocks noGrp="1"/>
          </p:cNvSpPr>
          <p:nvPr>
            <p:ph idx="1"/>
          </p:nvPr>
        </p:nvSpPr>
        <p:spPr>
          <a:xfrm>
            <a:off x="5868144" y="3910726"/>
            <a:ext cx="3024185" cy="2160590"/>
          </a:xfrm>
        </p:spPr>
        <p:txBody>
          <a:bodyPr/>
          <a:lstStyle/>
          <a:p>
            <a:pPr lvl="0">
              <a:lnSpc>
                <a:spcPct val="80000"/>
              </a:lnSpc>
              <a:spcBef>
                <a:spcPts val="400"/>
              </a:spcBef>
              <a:buSzPts val="1800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 structure needed: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SzPts val="1800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for each vertex v, distance d[v] from source vertex and predecessor p[v] in the path 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buSzPts val="1800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queue for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bfs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5604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8DADBFE-F4D0-4155-8D30-8CA662408086}" type="slidenum">
              <a:rPr lang="en-US" sz="1400" smtClean="0"/>
              <a:pPr/>
              <a:t>28</a:t>
            </a:fld>
            <a:endParaRPr lang="en-US" sz="14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GB" sz="4400">
                <a:latin typeface="Arial" pitchFamily="34" charset="0"/>
              </a:rPr>
              <a:t>Dijkstra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49" y="1268760"/>
            <a:ext cx="4537075" cy="5113039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big name in CS:</a:t>
            </a:r>
          </a:p>
          <a:p>
            <a:pPr lvl="1"/>
            <a:r>
              <a:rPr lang="en-GB" sz="2000" dirty="0">
                <a:latin typeface="Arial" pitchFamily="34" charset="0"/>
                <a:hlinkClick r:id="rId2"/>
              </a:rPr>
              <a:t>http://www.cs.utexas.edu/users/EWD/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Shortest path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Semaphores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Multi programming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single core multitasking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“separation of concerns”</a:t>
            </a:r>
          </a:p>
          <a:p>
            <a:pPr lvl="1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</a:p>
          <a:p>
            <a:pPr lvl="1"/>
            <a:r>
              <a:rPr lang="en-GB" sz="2000" dirty="0">
                <a:latin typeface="Arial" pitchFamily="34" charset="0"/>
              </a:rPr>
              <a:t>And much more…</a:t>
            </a:r>
          </a:p>
          <a:p>
            <a:pPr lvl="1"/>
            <a:r>
              <a:rPr lang="en-GB" sz="2000" dirty="0">
                <a:latin typeface="Arial" pitchFamily="34" charset="0"/>
              </a:rPr>
              <a:t>… Go To Statement Considered Harmful</a:t>
            </a:r>
          </a:p>
          <a:p>
            <a:pPr lvl="1"/>
            <a:r>
              <a:rPr lang="en-GB" sz="2000" dirty="0">
                <a:latin typeface="Arial" pitchFamily="34" charset="0"/>
                <a:hlinkClick r:id="rId3"/>
              </a:rPr>
              <a:t>https://homepages.cwi.nl/~storm/teaching/reader/Dijkstra68.pdf</a:t>
            </a:r>
            <a:r>
              <a:rPr lang="en-GB" sz="2000" dirty="0">
                <a:latin typeface="Arial" pitchFamily="34" charset="0"/>
              </a:rPr>
              <a:t> </a:t>
            </a:r>
          </a:p>
          <a:p>
            <a:endParaRPr lang="en-GB" sz="2400" dirty="0">
              <a:latin typeface="Arial" pitchFamily="34" charset="0"/>
            </a:endParaRPr>
          </a:p>
        </p:txBody>
      </p:sp>
      <p:pic>
        <p:nvPicPr>
          <p:cNvPr id="57348" name="Picture 4" descr="EWDww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700213"/>
            <a:ext cx="25923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76825" y="5300663"/>
            <a:ext cx="3527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GB">
                <a:latin typeface="Dijkstra" pitchFamily="2" charset="0"/>
              </a:rPr>
              <a:t>Edsger W. Dijkstra</a:t>
            </a:r>
          </a:p>
          <a:p>
            <a:pPr algn="ctr"/>
            <a:r>
              <a:rPr lang="da-DK">
                <a:latin typeface="Comic Sans MS" pitchFamily="66" charset="0"/>
                <a:hlinkClick r:id="rId5"/>
              </a:rPr>
              <a:t>EWD717.PDF</a:t>
            </a:r>
            <a:endParaRPr lang="da-DK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662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4AC054-9AAD-42C1-8BBF-3424A368A872}" type="slidenum">
              <a:rPr lang="en-US" sz="1400" smtClean="0"/>
              <a:pPr/>
              <a:t>29</a:t>
            </a:fld>
            <a:endParaRPr 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r>
              <a:rPr lang="en-GB" sz="3200">
                <a:latin typeface="Arial" pitchFamily="34" charset="0"/>
              </a:rPr>
              <a:t>Shortest Path in an Weighted Graph</a:t>
            </a:r>
            <a:br>
              <a:rPr lang="en-GB">
                <a:latin typeface="Arial" pitchFamily="34" charset="0"/>
              </a:rPr>
            </a:br>
            <a:r>
              <a:rPr lang="en-GB">
                <a:latin typeface="Arial" pitchFamily="34" charset="0"/>
              </a:rPr>
              <a:t>Dijkstra’s Algorithm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7772400" cy="4032448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Weighted, undirected graph; weights &gt; 0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Problem: </a:t>
            </a:r>
          </a:p>
          <a:p>
            <a:pPr lvl="1"/>
            <a:r>
              <a:rPr lang="en-GB" sz="2000" dirty="0">
                <a:latin typeface="Arial" pitchFamily="34" charset="0"/>
                <a:cs typeface="Arial" pitchFamily="34" charset="0"/>
              </a:rPr>
              <a:t>finding the shortest (lowest weight) path from a given vertex to another</a:t>
            </a:r>
          </a:p>
          <a:p>
            <a:pPr lvl="1"/>
            <a:r>
              <a:rPr lang="en-GB" sz="2000" dirty="0" err="1">
                <a:latin typeface="Arial" pitchFamily="34" charset="0"/>
                <a:cs typeface="Arial" pitchFamily="34" charset="0"/>
              </a:rPr>
              <a:t>Dijkstra’s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Algorithm finds the shortest path from a given vertex (source) to every other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Dijkstra's Algorithm is often used:</a:t>
            </a:r>
          </a:p>
          <a:p>
            <a:pPr lvl="2"/>
            <a:r>
              <a:rPr lang="en-US" sz="1600" dirty="0">
                <a:latin typeface="Arial" pitchFamily="34" charset="0"/>
                <a:cs typeface="Arial" pitchFamily="34" charset="0"/>
              </a:rPr>
              <a:t>routing in networks</a:t>
            </a:r>
          </a:p>
          <a:p>
            <a:pPr lvl="2"/>
            <a:r>
              <a:rPr lang="en-US" sz="1600" dirty="0">
                <a:latin typeface="Arial" pitchFamily="34" charset="0"/>
                <a:cs typeface="Arial" pitchFamily="34" charset="0"/>
              </a:rPr>
              <a:t>navigation systems</a:t>
            </a:r>
          </a:p>
          <a:p>
            <a:pPr lvl="2"/>
            <a:r>
              <a:rPr lang="en-US" sz="1600" dirty="0">
                <a:latin typeface="Arial" pitchFamily="34" charset="0"/>
                <a:cs typeface="Arial" pitchFamily="34" charset="0"/>
              </a:rPr>
              <a:t>www.krak.dk – 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2"/>
              </a:rPr>
              <a:t>www.maps.google.com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en-US" sz="1600" dirty="0">
                <a:latin typeface="Arial" pitchFamily="34" charset="0"/>
                <a:cs typeface="Arial" pitchFamily="34" charset="0"/>
              </a:rPr>
              <a:t>And much more</a:t>
            </a:r>
          </a:p>
          <a:p>
            <a:pPr lvl="1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410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E1BE0E7-49F8-489B-B46A-74AA685EE929}" type="slidenum">
              <a:rPr lang="en-US" sz="1400" smtClean="0"/>
              <a:pPr/>
              <a:t>3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GB">
                <a:latin typeface="Arial" pitchFamily="34" charset="0"/>
              </a:rPr>
              <a:t>Topological Order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6840809" cy="2867769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</a:rPr>
              <a:t>Consider a </a:t>
            </a:r>
            <a:r>
              <a:rPr lang="en-GB" sz="2400" i="1" dirty="0">
                <a:latin typeface="Arial" pitchFamily="34" charset="0"/>
              </a:rPr>
              <a:t>DAG: Directed Acyclic Graph</a:t>
            </a:r>
            <a:endParaRPr lang="en-GB" sz="2400" dirty="0">
              <a:latin typeface="Arial" pitchFamily="34" charset="0"/>
            </a:endParaRPr>
          </a:p>
          <a:p>
            <a:r>
              <a:rPr lang="en-GB" sz="2400" dirty="0">
                <a:latin typeface="Arial" pitchFamily="34" charset="0"/>
              </a:rPr>
              <a:t>The topological order is an order of visiting all vertices</a:t>
            </a:r>
          </a:p>
          <a:p>
            <a:r>
              <a:rPr lang="en-GB" sz="2400" dirty="0">
                <a:latin typeface="Arial" pitchFamily="34" charset="0"/>
              </a:rPr>
              <a:t>Is used in, for instance </a:t>
            </a:r>
          </a:p>
          <a:p>
            <a:pPr lvl="1"/>
            <a:r>
              <a:rPr lang="en-GB" sz="2000" dirty="0">
                <a:latin typeface="Arial" pitchFamily="34" charset="0"/>
              </a:rPr>
              <a:t>Project planning</a:t>
            </a:r>
          </a:p>
          <a:p>
            <a:pPr lvl="1"/>
            <a:r>
              <a:rPr lang="en-GB" sz="2000" dirty="0">
                <a:latin typeface="Arial" pitchFamily="34" charset="0"/>
              </a:rPr>
              <a:t>Compilers (code optimisation)</a:t>
            </a:r>
          </a:p>
          <a:p>
            <a:pPr lvl="1"/>
            <a:r>
              <a:rPr lang="en-GB" sz="2000" dirty="0">
                <a:latin typeface="Arial" pitchFamily="34" charset="0"/>
              </a:rPr>
              <a:t>Dead-lock detection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83968" y="4005064"/>
            <a:ext cx="4403495" cy="1845197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6628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4AC054-9AAD-42C1-8BBF-3424A368A872}" type="slidenum">
              <a:rPr lang="en-US" sz="1400" smtClean="0"/>
              <a:pPr/>
              <a:t>30</a:t>
            </a:fld>
            <a:endParaRPr lang="en-US" sz="14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r>
              <a:rPr lang="en-GB" sz="3200" dirty="0">
                <a:latin typeface="Arial" pitchFamily="34" charset="0"/>
              </a:rPr>
              <a:t>Shortest Path in an Weighted Graph</a:t>
            </a:r>
            <a:br>
              <a:rPr lang="en-GB" dirty="0">
                <a:latin typeface="Arial" pitchFamily="34" charset="0"/>
              </a:rPr>
            </a:br>
            <a:r>
              <a:rPr lang="en-GB" dirty="0" err="1">
                <a:latin typeface="Arial" pitchFamily="34" charset="0"/>
              </a:rPr>
              <a:t>Dijkstra’s</a:t>
            </a:r>
            <a:r>
              <a:rPr lang="en-GB" dirty="0">
                <a:latin typeface="Arial" pitchFamily="34" charset="0"/>
              </a:rPr>
              <a:t> Algorithm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7772" y="1732488"/>
            <a:ext cx="7896228" cy="4619621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98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765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1FEDA07-4A6C-480B-9CF0-1C4283136972}" type="slidenum">
              <a:rPr lang="en-US" sz="1400" smtClean="0"/>
              <a:pPr/>
              <a:t>31</a:t>
            </a:fld>
            <a:endParaRPr lang="en-US" sz="140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4704"/>
            <a:ext cx="8713092" cy="50407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>
                <a:latin typeface="Arial" pitchFamily="34" charset="0"/>
              </a:rPr>
              <a:t>The algorithm works as follows: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Arial" pitchFamily="34" charset="0"/>
              </a:rPr>
              <a:t>A set of selected vertices (</a:t>
            </a:r>
            <a:r>
              <a:rPr lang="en-GB" sz="2000" i="1" dirty="0">
                <a:latin typeface="Arial" pitchFamily="34" charset="0"/>
              </a:rPr>
              <a:t>S = Solution</a:t>
            </a:r>
            <a:r>
              <a:rPr lang="en-GB" sz="2000" dirty="0">
                <a:latin typeface="Arial" pitchFamily="34" charset="0"/>
              </a:rPr>
              <a:t>) is constructed:</a:t>
            </a:r>
          </a:p>
          <a:p>
            <a:pPr lvl="2">
              <a:lnSpc>
                <a:spcPct val="90000"/>
              </a:lnSpc>
            </a:pPr>
            <a:r>
              <a:rPr lang="en-GB" sz="1800" dirty="0">
                <a:latin typeface="Arial" pitchFamily="34" charset="0"/>
              </a:rPr>
              <a:t>At any point </a:t>
            </a:r>
            <a:r>
              <a:rPr lang="en-GB" sz="1800" i="1" dirty="0">
                <a:latin typeface="Arial" pitchFamily="34" charset="0"/>
              </a:rPr>
              <a:t>S</a:t>
            </a:r>
            <a:r>
              <a:rPr lang="en-GB" sz="1800" dirty="0">
                <a:latin typeface="Arial" pitchFamily="34" charset="0"/>
              </a:rPr>
              <a:t> contains the vertices to which the shortest path is known. </a:t>
            </a:r>
          </a:p>
          <a:p>
            <a:pPr lvl="2">
              <a:lnSpc>
                <a:spcPct val="90000"/>
              </a:lnSpc>
            </a:pPr>
            <a:r>
              <a:rPr lang="en-GB" sz="1800" dirty="0">
                <a:latin typeface="Arial" pitchFamily="34" charset="0"/>
              </a:rPr>
              <a:t>Initially </a:t>
            </a:r>
            <a:r>
              <a:rPr lang="en-GB" sz="1800" i="1" dirty="0">
                <a:latin typeface="Arial" pitchFamily="34" charset="0"/>
              </a:rPr>
              <a:t>S</a:t>
            </a:r>
            <a:r>
              <a:rPr lang="en-GB" sz="1800" dirty="0">
                <a:latin typeface="Arial" pitchFamily="34" charset="0"/>
              </a:rPr>
              <a:t> only contains the source</a:t>
            </a:r>
          </a:p>
          <a:p>
            <a:pPr lvl="2">
              <a:lnSpc>
                <a:spcPct val="90000"/>
              </a:lnSpc>
            </a:pPr>
            <a:r>
              <a:rPr lang="en-GB" sz="1800" dirty="0">
                <a:latin typeface="Arial" pitchFamily="34" charset="0"/>
              </a:rPr>
              <a:t>In each step a vertex is added to </a:t>
            </a:r>
            <a:r>
              <a:rPr lang="en-GB" sz="1800" i="1" dirty="0">
                <a:latin typeface="Arial" pitchFamily="34" charset="0"/>
              </a:rPr>
              <a:t>S</a:t>
            </a:r>
            <a:endParaRPr lang="en-GB" sz="1800" dirty="0">
              <a:latin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GB" sz="1800" dirty="0">
                <a:latin typeface="Arial" pitchFamily="34" charset="0"/>
              </a:rPr>
              <a:t>On termination </a:t>
            </a:r>
            <a:r>
              <a:rPr lang="en-GB" sz="1800" i="1" dirty="0">
                <a:latin typeface="Arial" pitchFamily="34" charset="0"/>
              </a:rPr>
              <a:t>S</a:t>
            </a:r>
            <a:r>
              <a:rPr lang="en-GB" sz="1800" dirty="0">
                <a:latin typeface="Arial" pitchFamily="34" charset="0"/>
              </a:rPr>
              <a:t> contains all vertices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Arial" pitchFamily="34" charset="0"/>
              </a:rPr>
              <a:t>An array (</a:t>
            </a:r>
            <a:r>
              <a:rPr lang="en-GB" sz="2000" i="1" dirty="0">
                <a:latin typeface="Arial" pitchFamily="34" charset="0"/>
              </a:rPr>
              <a:t>W</a:t>
            </a:r>
            <a:r>
              <a:rPr lang="en-GB" sz="2000" dirty="0">
                <a:latin typeface="Arial" pitchFamily="34" charset="0"/>
              </a:rPr>
              <a:t>) of weights of the shortest path through </a:t>
            </a:r>
            <a:r>
              <a:rPr lang="en-GB" sz="2000" i="1" dirty="0">
                <a:latin typeface="Arial" pitchFamily="34" charset="0"/>
              </a:rPr>
              <a:t>S</a:t>
            </a:r>
            <a:r>
              <a:rPr lang="en-GB" sz="2000" dirty="0">
                <a:latin typeface="Arial" pitchFamily="34" charset="0"/>
              </a:rPr>
              <a:t> known to each vertex is maintained:</a:t>
            </a:r>
          </a:p>
          <a:p>
            <a:pPr lvl="2">
              <a:lnSpc>
                <a:spcPct val="90000"/>
              </a:lnSpc>
            </a:pPr>
            <a:r>
              <a:rPr lang="en-GB" sz="1800" dirty="0">
                <a:latin typeface="Arial" pitchFamily="34" charset="0"/>
              </a:rPr>
              <a:t>Initially </a:t>
            </a:r>
            <a:r>
              <a:rPr lang="en-GB" sz="1800" i="1" dirty="0">
                <a:latin typeface="Arial" pitchFamily="34" charset="0"/>
              </a:rPr>
              <a:t>W</a:t>
            </a:r>
            <a:r>
              <a:rPr lang="en-GB" sz="1800" dirty="0">
                <a:latin typeface="Arial" pitchFamily="34" charset="0"/>
              </a:rPr>
              <a:t> is set to the first row of the adjacency matrix</a:t>
            </a:r>
          </a:p>
          <a:p>
            <a:pPr lvl="2">
              <a:lnSpc>
                <a:spcPct val="90000"/>
              </a:lnSpc>
            </a:pPr>
            <a:r>
              <a:rPr lang="en-GB" sz="1800" i="1" dirty="0">
                <a:latin typeface="Arial" pitchFamily="34" charset="0"/>
              </a:rPr>
              <a:t>W</a:t>
            </a:r>
            <a:r>
              <a:rPr lang="en-GB" sz="1800" dirty="0">
                <a:latin typeface="Arial" pitchFamily="34" charset="0"/>
              </a:rPr>
              <a:t> is adjusted as new vertices are added to </a:t>
            </a:r>
            <a:r>
              <a:rPr lang="en-GB" sz="1800" i="1" dirty="0">
                <a:latin typeface="Arial" pitchFamily="34" charset="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latin typeface="Arial" pitchFamily="34" charset="0"/>
              </a:rPr>
              <a:t>At each step a vertex (</a:t>
            </a:r>
            <a:r>
              <a:rPr lang="en-GB" sz="2000" i="1" dirty="0">
                <a:latin typeface="Arial" pitchFamily="34" charset="0"/>
              </a:rPr>
              <a:t>u</a:t>
            </a:r>
            <a:r>
              <a:rPr lang="en-GB" sz="2000" dirty="0">
                <a:latin typeface="Arial" pitchFamily="34" charset="0"/>
              </a:rPr>
              <a:t>) with minimum weight in </a:t>
            </a:r>
            <a:r>
              <a:rPr lang="en-GB" sz="2000" i="1" dirty="0">
                <a:latin typeface="Arial" pitchFamily="34" charset="0"/>
              </a:rPr>
              <a:t>W</a:t>
            </a:r>
            <a:r>
              <a:rPr lang="en-GB" sz="2000" dirty="0">
                <a:latin typeface="Arial" pitchFamily="34" charset="0"/>
              </a:rPr>
              <a:t> and not in </a:t>
            </a:r>
            <a:r>
              <a:rPr lang="en-GB" sz="2000" i="1" dirty="0">
                <a:latin typeface="Arial" pitchFamily="34" charset="0"/>
              </a:rPr>
              <a:t>S </a:t>
            </a:r>
            <a:r>
              <a:rPr lang="en-GB" sz="2000" dirty="0">
                <a:latin typeface="Arial" pitchFamily="34" charset="0"/>
              </a:rPr>
              <a:t>is selected and added to </a:t>
            </a:r>
            <a:r>
              <a:rPr lang="en-GB" sz="2000" i="1" dirty="0">
                <a:latin typeface="Arial" pitchFamily="34" charset="0"/>
              </a:rPr>
              <a:t>S</a:t>
            </a:r>
            <a:r>
              <a:rPr lang="en-GB" sz="2000" dirty="0">
                <a:latin typeface="Arial" pitchFamily="34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GB" sz="1800" dirty="0">
                <a:latin typeface="Arial" pitchFamily="34" charset="0"/>
              </a:rPr>
              <a:t>For every vertex not in </a:t>
            </a:r>
            <a:r>
              <a:rPr lang="en-GB" sz="1800" i="1" dirty="0">
                <a:latin typeface="Arial" pitchFamily="34" charset="0"/>
              </a:rPr>
              <a:t>S</a:t>
            </a:r>
            <a:r>
              <a:rPr lang="en-GB" sz="1800" dirty="0">
                <a:latin typeface="Arial" pitchFamily="34" charset="0"/>
              </a:rPr>
              <a:t> check, if it is cheaper to get to them through </a:t>
            </a:r>
            <a:r>
              <a:rPr lang="en-GB" sz="1800" i="1" dirty="0">
                <a:latin typeface="Arial" pitchFamily="34" charset="0"/>
              </a:rPr>
              <a:t>u</a:t>
            </a:r>
            <a:r>
              <a:rPr lang="en-GB" sz="1800" dirty="0">
                <a:latin typeface="Arial" pitchFamily="34" charset="0"/>
              </a:rPr>
              <a:t>. If this is the case, adjust </a:t>
            </a:r>
            <a:r>
              <a:rPr lang="en-GB" sz="1800" i="1" dirty="0">
                <a:latin typeface="Arial" pitchFamily="34" charset="0"/>
              </a:rPr>
              <a:t>W</a:t>
            </a:r>
            <a:r>
              <a:rPr lang="en-GB" sz="1800" dirty="0">
                <a:latin typeface="Arial" pitchFamily="34" charset="0"/>
              </a:rPr>
              <a:t> accordingly.</a:t>
            </a:r>
            <a:endParaRPr lang="en-GB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Pladsholder til sidefod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9700" name="Pladsholder til dias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C040CAB-D13C-43FC-8DA6-14473EB08C5F}" type="slidenum">
              <a:rPr lang="en-US" sz="1400" smtClean="0"/>
              <a:pPr/>
              <a:t>32</a:t>
            </a:fld>
            <a:endParaRPr lang="en-US" sz="1400"/>
          </a:p>
        </p:txBody>
      </p:sp>
      <p:pic>
        <p:nvPicPr>
          <p:cNvPr id="29701" name="Picture 2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8392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kyformet billedforklaring 5"/>
          <p:cNvSpPr>
            <a:spLocks noChangeArrowheads="1"/>
          </p:cNvSpPr>
          <p:nvPr/>
        </p:nvSpPr>
        <p:spPr bwMode="auto">
          <a:xfrm>
            <a:off x="5724525" y="260350"/>
            <a:ext cx="2519363" cy="1008063"/>
          </a:xfrm>
          <a:prstGeom prst="cloudCallout">
            <a:avLst>
              <a:gd name="adj1" fmla="val -80843"/>
              <a:gd name="adj2" fmla="val 5053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1600">
                <a:latin typeface="Comic Sans MS" pitchFamily="66" charset="0"/>
              </a:rPr>
              <a:t>Where is the “greediness”?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2867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46BC46C-2DD5-4909-8DF0-111BFCBF76F2}" type="slidenum">
              <a:rPr lang="en-US" sz="1400" smtClean="0"/>
              <a:pPr/>
              <a:t>33</a:t>
            </a:fld>
            <a:endParaRPr lang="en-US" sz="140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808"/>
            <a:ext cx="7415212" cy="388878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latin typeface="Arial" pitchFamily="34" charset="0"/>
              </a:rPr>
              <a:t>Note:</a:t>
            </a:r>
          </a:p>
          <a:p>
            <a:pPr lvl="1"/>
            <a:r>
              <a:rPr lang="en-GB" sz="2000" dirty="0">
                <a:latin typeface="Arial" pitchFamily="34" charset="0"/>
              </a:rPr>
              <a:t>This version of </a:t>
            </a:r>
            <a:r>
              <a:rPr lang="en-GB" sz="2000" dirty="0" err="1">
                <a:latin typeface="Arial" pitchFamily="34" charset="0"/>
              </a:rPr>
              <a:t>Dijkstra’s</a:t>
            </a:r>
            <a:r>
              <a:rPr lang="en-GB" sz="2000" dirty="0">
                <a:latin typeface="Arial" pitchFamily="34" charset="0"/>
              </a:rPr>
              <a:t> Algorithm finds the lengths of the shortest paths, not the paths themselves</a:t>
            </a:r>
          </a:p>
          <a:p>
            <a:pPr lvl="1"/>
            <a:r>
              <a:rPr lang="en-GB" sz="2000" dirty="0">
                <a:latin typeface="Arial" pitchFamily="34" charset="0"/>
              </a:rPr>
              <a:t>This could be achieved using a list of vertices for each vertex</a:t>
            </a:r>
          </a:p>
          <a:p>
            <a:pPr lvl="1"/>
            <a:r>
              <a:rPr lang="en-GB" sz="2000" dirty="0">
                <a:latin typeface="Arial" pitchFamily="34" charset="0"/>
              </a:rPr>
              <a:t>These lists are to be adjusted when </a:t>
            </a:r>
            <a:r>
              <a:rPr lang="en-GB" sz="2000" i="1" dirty="0">
                <a:latin typeface="Arial" pitchFamily="34" charset="0"/>
              </a:rPr>
              <a:t>W</a:t>
            </a:r>
            <a:r>
              <a:rPr lang="en-GB" sz="2000" dirty="0">
                <a:latin typeface="Arial" pitchFamily="34" charset="0"/>
              </a:rPr>
              <a:t> is adjusted</a:t>
            </a:r>
          </a:p>
          <a:p>
            <a:pPr marL="0" indent="0">
              <a:buNone/>
            </a:pPr>
            <a:r>
              <a:rPr lang="en-GB" sz="2400" dirty="0">
                <a:latin typeface="Arial" pitchFamily="34" charset="0"/>
              </a:rPr>
              <a:t>Complexity:</a:t>
            </a:r>
          </a:p>
          <a:p>
            <a:pPr lvl="1"/>
            <a:r>
              <a:rPr lang="en-GB" sz="2000" dirty="0">
                <a:latin typeface="Arial" pitchFamily="34" charset="0"/>
              </a:rPr>
              <a:t> O(|E| + |V|^2) = O(|V|^2)   vertices in a linked list</a:t>
            </a:r>
          </a:p>
          <a:p>
            <a:pPr lvl="1"/>
            <a:r>
              <a:rPr lang="en-GB" sz="2000" dirty="0">
                <a:latin typeface="Arial" pitchFamily="34" charset="0"/>
              </a:rPr>
              <a:t> O(|E| + |V| </a:t>
            </a:r>
            <a:r>
              <a:rPr lang="en-GB" sz="2000" dirty="0" err="1">
                <a:latin typeface="Arial" pitchFamily="34" charset="0"/>
              </a:rPr>
              <a:t>log|V</a:t>
            </a:r>
            <a:r>
              <a:rPr lang="en-GB" sz="2000" dirty="0">
                <a:latin typeface="Arial" pitchFamily="34" charset="0"/>
              </a:rPr>
              <a:t>|) for sparse graph and a heap as priority queue.</a:t>
            </a:r>
          </a:p>
          <a:p>
            <a:pPr lvl="1"/>
            <a:endParaRPr lang="en-GB" sz="2000" dirty="0">
              <a:latin typeface="Arial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</p:spPr>
        <p:txBody>
          <a:bodyPr/>
          <a:lstStyle/>
          <a:p>
            <a:r>
              <a:rPr lang="en-GB" sz="3200" dirty="0">
                <a:latin typeface="Arial" pitchFamily="34" charset="0"/>
              </a:rPr>
              <a:t>Shortest Path in an Weighted Graph</a:t>
            </a:r>
            <a:br>
              <a:rPr lang="en-GB" dirty="0">
                <a:latin typeface="Arial" pitchFamily="34" charset="0"/>
              </a:rPr>
            </a:br>
            <a:r>
              <a:rPr lang="en-GB" dirty="0" err="1">
                <a:latin typeface="Arial" pitchFamily="34" charset="0"/>
              </a:rPr>
              <a:t>Dijkstra’s</a:t>
            </a:r>
            <a:r>
              <a:rPr lang="en-GB" dirty="0">
                <a:latin typeface="Arial" pitchFamily="34" charset="0"/>
              </a:rPr>
              <a:t> Algorithm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956B-F388-479F-A7A0-BC5954D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Dijstras</a:t>
            </a:r>
            <a:r>
              <a:rPr lang="en-US" dirty="0"/>
              <a:t> on YouTube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0A62-09F1-42F6-AD22-3FD143B5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https://www.youtube.com/watch?v=pVfj6mxhdMw</a:t>
            </a:r>
            <a:r>
              <a:rPr lang="da-DK" dirty="0"/>
              <a:t>  (lists)</a:t>
            </a:r>
          </a:p>
          <a:p>
            <a:r>
              <a:rPr lang="da-DK" dirty="0">
                <a:hlinkClick r:id="rId3"/>
              </a:rPr>
              <a:t>https://www.youtube.com/watch?v=WN3Rb9wVYDY</a:t>
            </a:r>
            <a:r>
              <a:rPr lang="da-DK" dirty="0"/>
              <a:t> (</a:t>
            </a:r>
            <a:r>
              <a:rPr lang="da-DK" dirty="0" err="1"/>
              <a:t>graphical</a:t>
            </a:r>
            <a:r>
              <a:rPr lang="da-DK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7A832-8F6B-4A3B-88AA-6B3AEB92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BC17A-A12F-4846-BED9-621E62A8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906F0-7930-4047-AC09-5944F36EFF2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8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515144"/>
          </a:xfrm>
        </p:spPr>
        <p:txBody>
          <a:bodyPr/>
          <a:lstStyle/>
          <a:p>
            <a:r>
              <a:rPr lang="da-DK" sz="2400" dirty="0">
                <a:hlinkClick r:id="rId2"/>
              </a:rPr>
              <a:t>https://en.wikipedia.org/wiki/Dijkstra%27s_algorithm</a:t>
            </a:r>
            <a:r>
              <a:rPr lang="da-DK" sz="24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 2 -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906F0-7930-4047-AC09-5944F36EFF2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03784"/>
            <a:ext cx="5976664" cy="6090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3C0F8-E98F-4E37-903F-D6A4D3A708ED}"/>
              </a:ext>
            </a:extLst>
          </p:cNvPr>
          <p:cNvSpPr txBox="1"/>
          <p:nvPr/>
        </p:nvSpPr>
        <p:spPr>
          <a:xfrm>
            <a:off x="6300788" y="836712"/>
            <a:ext cx="27357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solution set S contains the vertices already removed. </a:t>
            </a:r>
          </a:p>
          <a:p>
            <a:endParaRPr lang="en-US" dirty="0"/>
          </a:p>
          <a:p>
            <a:r>
              <a:rPr lang="en-US" dirty="0"/>
              <a:t>Q is the set of vertices yet to be removed.</a:t>
            </a:r>
          </a:p>
          <a:p>
            <a:endParaRPr lang="en-US" dirty="0"/>
          </a:p>
          <a:p>
            <a:r>
              <a:rPr lang="en-US" dirty="0"/>
              <a:t>V is the set of all vertices.</a:t>
            </a:r>
          </a:p>
          <a:p>
            <a:endParaRPr lang="en-US" dirty="0"/>
          </a:p>
          <a:p>
            <a:r>
              <a:rPr lang="en-US" dirty="0"/>
              <a:t>V \ S = Q and</a:t>
            </a:r>
          </a:p>
          <a:p>
            <a:r>
              <a:rPr lang="en-US" dirty="0"/>
              <a:t>S U Q = V</a:t>
            </a:r>
          </a:p>
          <a:p>
            <a:endParaRPr lang="en-US" dirty="0"/>
          </a:p>
          <a:p>
            <a:r>
              <a:rPr lang="en-US" i="1" dirty="0"/>
              <a:t>Records the path</a:t>
            </a:r>
          </a:p>
        </p:txBody>
      </p:sp>
    </p:spTree>
    <p:extLst>
      <p:ext uri="{BB962C8B-B14F-4D97-AF65-F5344CB8AC3E}">
        <p14:creationId xmlns:p14="http://schemas.microsoft.com/office/powerpoint/2010/main" val="344940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843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94C4C2-94BC-4D8C-B795-528C7F4D1B04}" type="slidenum">
              <a:rPr lang="en-US" sz="1400" smtClean="0"/>
              <a:pPr/>
              <a:t>36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sz="4400" dirty="0" err="1">
                <a:latin typeface="Arial" pitchFamily="34" charset="0"/>
              </a:rPr>
              <a:t>Dijkstra’s</a:t>
            </a:r>
            <a:r>
              <a:rPr lang="en-GB" sz="4400" dirty="0">
                <a:latin typeface="Arial" pitchFamily="34" charset="0"/>
              </a:rPr>
              <a:t> Algorithm - Exercise</a:t>
            </a:r>
            <a:endParaRPr lang="en-GB" sz="5400" dirty="0">
              <a:latin typeface="Arial" pitchFamily="34" charset="0"/>
            </a:endParaRPr>
          </a:p>
        </p:txBody>
      </p:sp>
      <p:sp>
        <p:nvSpPr>
          <p:cNvPr id="18439" name="Skyformet billedforklaring 6"/>
          <p:cNvSpPr>
            <a:spLocks noChangeArrowheads="1"/>
          </p:cNvSpPr>
          <p:nvPr/>
        </p:nvSpPr>
        <p:spPr bwMode="auto">
          <a:xfrm>
            <a:off x="6227763" y="5300663"/>
            <a:ext cx="914400" cy="612775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8440" name="Skyformet billedforklaring 8"/>
          <p:cNvSpPr>
            <a:spLocks noChangeArrowheads="1"/>
          </p:cNvSpPr>
          <p:nvPr/>
        </p:nvSpPr>
        <p:spPr bwMode="auto">
          <a:xfrm>
            <a:off x="6948488" y="5157788"/>
            <a:ext cx="914400" cy="612775"/>
          </a:xfrm>
          <a:prstGeom prst="cloudCallout">
            <a:avLst>
              <a:gd name="adj1" fmla="val -124718"/>
              <a:gd name="adj2" fmla="val -72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pic>
        <p:nvPicPr>
          <p:cNvPr id="11" name="Picture 4" descr="C:\Users\gibe\Desktop\graph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480214"/>
            <a:ext cx="8245473" cy="4294186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39552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Start in a</a:t>
            </a:r>
          </a:p>
        </p:txBody>
      </p:sp>
    </p:spTree>
    <p:extLst>
      <p:ext uri="{BB962C8B-B14F-4D97-AF65-F5344CB8AC3E}">
        <p14:creationId xmlns:p14="http://schemas.microsoft.com/office/powerpoint/2010/main" val="1942257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843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94C4C2-94BC-4D8C-B795-528C7F4D1B04}" type="slidenum">
              <a:rPr lang="en-US" sz="1400" smtClean="0"/>
              <a:pPr/>
              <a:t>37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sz="4400" dirty="0" err="1">
                <a:latin typeface="Arial" pitchFamily="34" charset="0"/>
              </a:rPr>
              <a:t>Dijkstra’s</a:t>
            </a:r>
            <a:r>
              <a:rPr lang="en-GB" sz="4400" dirty="0">
                <a:latin typeface="Arial" pitchFamily="34" charset="0"/>
              </a:rPr>
              <a:t> Algorithm - Exercise</a:t>
            </a:r>
            <a:endParaRPr lang="en-GB" sz="5400" dirty="0">
              <a:latin typeface="Arial" pitchFamily="34" charset="0"/>
            </a:endParaRPr>
          </a:p>
        </p:txBody>
      </p:sp>
      <p:sp>
        <p:nvSpPr>
          <p:cNvPr id="18439" name="Skyformet billedforklaring 6"/>
          <p:cNvSpPr>
            <a:spLocks noChangeArrowheads="1"/>
          </p:cNvSpPr>
          <p:nvPr/>
        </p:nvSpPr>
        <p:spPr bwMode="auto">
          <a:xfrm>
            <a:off x="6227763" y="5300663"/>
            <a:ext cx="914400" cy="612775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8440" name="Skyformet billedforklaring 8"/>
          <p:cNvSpPr>
            <a:spLocks noChangeArrowheads="1"/>
          </p:cNvSpPr>
          <p:nvPr/>
        </p:nvSpPr>
        <p:spPr bwMode="auto">
          <a:xfrm>
            <a:off x="6948488" y="5157788"/>
            <a:ext cx="914400" cy="612775"/>
          </a:xfrm>
          <a:prstGeom prst="cloudCallout">
            <a:avLst>
              <a:gd name="adj1" fmla="val -124718"/>
              <a:gd name="adj2" fmla="val -722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39552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Start in 0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24" y="2132856"/>
            <a:ext cx="5311969" cy="255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93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3076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D9F2190-BD08-4A6E-8889-24FB904496AC}" type="slidenum">
              <a:rPr lang="en-US" sz="1400" smtClean="0"/>
              <a:pPr/>
              <a:t>38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itchFamily="34" charset="0"/>
              </a:rPr>
              <a:t>ILO:</a:t>
            </a:r>
            <a:br>
              <a:rPr lang="en-GB" dirty="0">
                <a:latin typeface="Arial" pitchFamily="34" charset="0"/>
              </a:rPr>
            </a:br>
            <a:r>
              <a:rPr lang="en-GB" sz="2800" dirty="0">
                <a:latin typeface="Arial" pitchFamily="34" charset="0"/>
              </a:rPr>
              <a:t>(Intended Learning Outcome)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14563"/>
            <a:ext cx="8029575" cy="3881437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</a:rPr>
              <a:t>To be able to explain the following algorithms (what is it used for? and how does it work?):</a:t>
            </a:r>
          </a:p>
          <a:p>
            <a:pPr lvl="1"/>
            <a:r>
              <a:rPr lang="en-GB" sz="2000" dirty="0">
                <a:latin typeface="Arial" pitchFamily="34" charset="0"/>
              </a:rPr>
              <a:t>Topological order</a:t>
            </a:r>
          </a:p>
          <a:p>
            <a:pPr lvl="1"/>
            <a:r>
              <a:rPr lang="en-GB" sz="2000" dirty="0">
                <a:latin typeface="Arial" pitchFamily="34" charset="0"/>
              </a:rPr>
              <a:t>Minimum spanning trees (Prim and/or </a:t>
            </a:r>
            <a:r>
              <a:rPr lang="en-GB" sz="2000" dirty="0" err="1">
                <a:latin typeface="Arial" pitchFamily="34" charset="0"/>
              </a:rPr>
              <a:t>Kruskal</a:t>
            </a:r>
            <a:r>
              <a:rPr lang="en-GB" sz="2000" dirty="0">
                <a:latin typeface="Arial" pitchFamily="34" charset="0"/>
              </a:rPr>
              <a:t>)</a:t>
            </a:r>
          </a:p>
          <a:p>
            <a:pPr lvl="1"/>
            <a:r>
              <a:rPr lang="en-GB" sz="2000" dirty="0" err="1">
                <a:latin typeface="Arial" pitchFamily="34" charset="0"/>
              </a:rPr>
              <a:t>Dijkstra’s</a:t>
            </a:r>
            <a:r>
              <a:rPr lang="en-GB" sz="2000" dirty="0">
                <a:latin typeface="Arial" pitchFamily="34" charset="0"/>
              </a:rPr>
              <a:t> shortest path algorithm.</a:t>
            </a:r>
            <a:br>
              <a:rPr lang="en-GB" sz="2000" dirty="0">
                <a:latin typeface="Arial" pitchFamily="34" charset="0"/>
              </a:rPr>
            </a:br>
            <a:endParaRPr lang="en-GB" sz="2000" dirty="0">
              <a:latin typeface="Arial" pitchFamily="34" charset="0"/>
            </a:endParaRPr>
          </a:p>
          <a:p>
            <a:r>
              <a:rPr lang="en-GB" sz="2400" dirty="0">
                <a:latin typeface="Arial" pitchFamily="34" charset="0"/>
              </a:rPr>
              <a:t>Have a running implementation of a graph:</a:t>
            </a:r>
          </a:p>
          <a:p>
            <a:pPr lvl="1"/>
            <a:r>
              <a:rPr lang="en-GB" sz="2000" dirty="0">
                <a:latin typeface="Arial" pitchFamily="34" charset="0"/>
              </a:rPr>
              <a:t>Can explain, use and modify this implementation</a:t>
            </a:r>
          </a:p>
          <a:p>
            <a:pPr lvl="1"/>
            <a:r>
              <a:rPr lang="en-GB" sz="2000" dirty="0">
                <a:latin typeface="Arial" pitchFamily="34" charset="0"/>
              </a:rPr>
              <a:t>Have implemented a graph algorithm</a:t>
            </a:r>
          </a:p>
          <a:p>
            <a:pPr marL="457200" lvl="1" indent="0">
              <a:buNone/>
            </a:pPr>
            <a:r>
              <a:rPr lang="en-GB" sz="20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70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5124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309FF96-5E4F-4500-B382-D9C93D51A166}" type="slidenum">
              <a:rPr lang="en-US" sz="1400" smtClean="0"/>
              <a:pPr/>
              <a:t>4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68375"/>
          </a:xfrm>
        </p:spPr>
        <p:txBody>
          <a:bodyPr/>
          <a:lstStyle/>
          <a:p>
            <a:r>
              <a:rPr lang="en-GB" sz="3200">
                <a:latin typeface="Arial" pitchFamily="34" charset="0"/>
              </a:rPr>
              <a:t>Topological Order</a:t>
            </a:r>
            <a:br>
              <a:rPr lang="en-GB" sz="2800">
                <a:latin typeface="Arial" pitchFamily="34" charset="0"/>
              </a:rPr>
            </a:br>
            <a:r>
              <a:rPr lang="en-GB" sz="2000">
                <a:latin typeface="Arial" pitchFamily="34" charset="0"/>
              </a:rPr>
              <a:t>– planning the project of boiling an egg (activity network)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84313"/>
            <a:ext cx="63357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73463"/>
            <a:ext cx="64087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179388" y="1555750"/>
            <a:ext cx="2017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000">
                <a:solidFill>
                  <a:schemeClr val="tx2"/>
                </a:solidFill>
              </a:rPr>
              <a:t>Activity network:</a:t>
            </a:r>
            <a:endParaRPr lang="da-DK" sz="180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0825" y="3284538"/>
            <a:ext cx="337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1800"/>
              <a:t>Two different topological orders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7172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613C628-6A61-4317-97E3-691980EBF231}" type="slidenum">
              <a:rPr lang="en-US" sz="1400" smtClean="0"/>
              <a:pPr/>
              <a:t>5</a:t>
            </a:fld>
            <a:endParaRPr lang="en-US" sz="1400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22313" y="232749"/>
            <a:ext cx="7772400" cy="1143000"/>
          </a:xfrm>
        </p:spPr>
        <p:txBody>
          <a:bodyPr/>
          <a:lstStyle/>
          <a:p>
            <a:r>
              <a:rPr lang="en-GB" dirty="0" err="1">
                <a:latin typeface="Arial" pitchFamily="34" charset="0"/>
              </a:rPr>
              <a:t>Toplogical</a:t>
            </a:r>
            <a:r>
              <a:rPr lang="en-GB" dirty="0">
                <a:latin typeface="Arial" pitchFamily="34" charset="0"/>
              </a:rPr>
              <a:t> Order Algorithm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7" y="5157192"/>
            <a:ext cx="604996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AE43A-100B-4A2A-8CD6-7CA2ECDCBD51}"/>
              </a:ext>
            </a:extLst>
          </p:cNvPr>
          <p:cNvSpPr txBox="1"/>
          <p:nvPr/>
        </p:nvSpPr>
        <p:spPr>
          <a:xfrm>
            <a:off x="457098" y="1490644"/>
            <a:ext cx="8676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getTopologicalOrder</a:t>
            </a:r>
            <a:r>
              <a:rPr lang="en-US" b="1" dirty="0"/>
              <a:t>()</a:t>
            </a:r>
          </a:p>
          <a:p>
            <a:r>
              <a:rPr lang="en-US" dirty="0" err="1"/>
              <a:t>vertexStack</a:t>
            </a:r>
            <a:r>
              <a:rPr lang="en-US" dirty="0"/>
              <a:t> = </a:t>
            </a:r>
            <a:r>
              <a:rPr lang="en-US" i="1" dirty="0"/>
              <a:t>new stack holding visited vertices</a:t>
            </a:r>
          </a:p>
          <a:p>
            <a:r>
              <a:rPr lang="en-US" dirty="0"/>
              <a:t>n = </a:t>
            </a:r>
            <a:r>
              <a:rPr lang="en-US" i="1" dirty="0"/>
              <a:t>number of vertices in the graph</a:t>
            </a:r>
          </a:p>
          <a:p>
            <a:r>
              <a:rPr lang="en-US" b="1" dirty="0"/>
              <a:t>for </a:t>
            </a:r>
            <a:r>
              <a:rPr lang="en-US" dirty="0"/>
              <a:t>(1..n)</a:t>
            </a:r>
          </a:p>
          <a:p>
            <a:r>
              <a:rPr lang="en-US" dirty="0"/>
              <a:t>	</a:t>
            </a:r>
            <a:r>
              <a:rPr lang="en-US" dirty="0" err="1"/>
              <a:t>nextVertex</a:t>
            </a:r>
            <a:r>
              <a:rPr lang="en-US" dirty="0"/>
              <a:t> = </a:t>
            </a:r>
            <a:r>
              <a:rPr lang="en-US" i="1" dirty="0"/>
              <a:t>unvisited whose neighbors are all visited</a:t>
            </a:r>
          </a:p>
          <a:p>
            <a:r>
              <a:rPr lang="en-US" dirty="0"/>
              <a:t>	</a:t>
            </a:r>
            <a:r>
              <a:rPr lang="en-US" dirty="0" err="1"/>
              <a:t>markVisited</a:t>
            </a:r>
            <a:r>
              <a:rPr lang="en-US" dirty="0"/>
              <a:t> (</a:t>
            </a:r>
            <a:r>
              <a:rPr lang="en-US" dirty="0" err="1"/>
              <a:t>nextVertex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vertexStack.push</a:t>
            </a:r>
            <a:r>
              <a:rPr lang="en-US" dirty="0"/>
              <a:t>(</a:t>
            </a:r>
            <a:r>
              <a:rPr lang="en-US" dirty="0" err="1"/>
              <a:t>nextVertex</a:t>
            </a:r>
            <a:r>
              <a:rPr lang="en-US" dirty="0"/>
              <a:t>)</a:t>
            </a:r>
          </a:p>
          <a:p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vertexStack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Carrano</a:t>
            </a:r>
            <a:r>
              <a:rPr lang="en-US" i="1" dirty="0"/>
              <a:t> 852</a:t>
            </a:r>
            <a:endParaRPr lang="da-DK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Pladsholder til sidefod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8196" name="Pladsholder til dias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214F47-A9E0-476B-BB85-696629DA1624}" type="slidenum">
              <a:rPr lang="en-US" sz="1400" smtClean="0"/>
              <a:pPr/>
              <a:t>6</a:t>
            </a:fld>
            <a:endParaRPr lang="en-US" sz="140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7313"/>
            <a:ext cx="6053138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581" y="-81880"/>
            <a:ext cx="604996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ktangel 8"/>
          <p:cNvSpPr>
            <a:spLocks noChangeArrowheads="1"/>
          </p:cNvSpPr>
          <p:nvPr/>
        </p:nvSpPr>
        <p:spPr bwMode="auto">
          <a:xfrm>
            <a:off x="1928813" y="1571625"/>
            <a:ext cx="1714500" cy="2857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922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E6573F5-093A-4858-B131-707A7FD81F73}" type="slidenum">
              <a:rPr lang="en-US" sz="1400" smtClean="0"/>
              <a:pPr/>
              <a:t>7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20300"/>
            <a:ext cx="3383731" cy="1347787"/>
          </a:xfrm>
        </p:spPr>
        <p:txBody>
          <a:bodyPr/>
          <a:lstStyle/>
          <a:p>
            <a:pPr algn="l"/>
            <a:r>
              <a:rPr lang="en-GB" sz="4400" dirty="0">
                <a:latin typeface="Arial" pitchFamily="34" charset="0"/>
              </a:rPr>
              <a:t>Exercise</a:t>
            </a:r>
            <a:br>
              <a:rPr lang="en-GB" sz="4400" dirty="0">
                <a:latin typeface="Arial" pitchFamily="34" charset="0"/>
              </a:rPr>
            </a:br>
            <a:r>
              <a:rPr lang="en-GB" sz="2400" dirty="0">
                <a:latin typeface="Arial" pitchFamily="34" charset="0"/>
              </a:rPr>
              <a:t>find </a:t>
            </a:r>
            <a:r>
              <a:rPr lang="en-GB" sz="2400" dirty="0" err="1">
                <a:latin typeface="Arial" pitchFamily="34" charset="0"/>
              </a:rPr>
              <a:t>toplogical</a:t>
            </a:r>
            <a:r>
              <a:rPr lang="en-GB" sz="2400" dirty="0">
                <a:latin typeface="Arial" pitchFamily="34" charset="0"/>
              </a:rPr>
              <a:t> order</a:t>
            </a:r>
          </a:p>
        </p:txBody>
      </p:sp>
      <p:pic>
        <p:nvPicPr>
          <p:cNvPr id="9" name="Picture 4" descr="C:\Users\gibe\Desktop\grap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5589" y="2204864"/>
            <a:ext cx="6065836" cy="3600450"/>
          </a:xfrm>
          <a:prstGeom prst="rect">
            <a:avLst/>
          </a:prstGeom>
          <a:noFill/>
          <a:ln cap="flat">
            <a:noFill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7548-5D25-4B8B-A44D-FB8B3F8D99B0}"/>
              </a:ext>
            </a:extLst>
          </p:cNvPr>
          <p:cNvSpPr txBox="1"/>
          <p:nvPr/>
        </p:nvSpPr>
        <p:spPr>
          <a:xfrm>
            <a:off x="3168352" y="0"/>
            <a:ext cx="601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getTopologicalOrder</a:t>
            </a:r>
            <a:r>
              <a:rPr lang="en-US" sz="1600" b="1" dirty="0"/>
              <a:t>()</a:t>
            </a:r>
          </a:p>
          <a:p>
            <a:r>
              <a:rPr lang="en-US" sz="1600" dirty="0" err="1"/>
              <a:t>vertexStack</a:t>
            </a:r>
            <a:r>
              <a:rPr lang="en-US" sz="1600" dirty="0"/>
              <a:t> = </a:t>
            </a:r>
            <a:r>
              <a:rPr lang="en-US" sz="1600" i="1" dirty="0"/>
              <a:t>new stack holding visited vertices</a:t>
            </a:r>
          </a:p>
          <a:p>
            <a:r>
              <a:rPr lang="en-US" sz="1600" dirty="0"/>
              <a:t>n = </a:t>
            </a:r>
            <a:r>
              <a:rPr lang="en-US" sz="1600" i="1" dirty="0"/>
              <a:t>number of vertices in the graph</a:t>
            </a:r>
          </a:p>
          <a:p>
            <a:r>
              <a:rPr lang="en-US" sz="1600" b="1" dirty="0"/>
              <a:t>for </a:t>
            </a:r>
            <a:r>
              <a:rPr lang="en-US" sz="1600" dirty="0"/>
              <a:t>(1..n)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nextVertex</a:t>
            </a:r>
            <a:r>
              <a:rPr lang="en-US" sz="1600" dirty="0"/>
              <a:t> = </a:t>
            </a:r>
            <a:r>
              <a:rPr lang="en-US" sz="1600" i="1" dirty="0"/>
              <a:t>unvisited whose neighbors are all visited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markVisited</a:t>
            </a:r>
            <a:r>
              <a:rPr lang="en-US" sz="1600" dirty="0"/>
              <a:t> (</a:t>
            </a:r>
            <a:r>
              <a:rPr lang="en-US" sz="1600" dirty="0" err="1"/>
              <a:t>nextVertex</a:t>
            </a:r>
            <a:r>
              <a:rPr lang="en-US" sz="1600" dirty="0"/>
              <a:t>)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vertexStack.push</a:t>
            </a:r>
            <a:r>
              <a:rPr lang="en-US" sz="1600" dirty="0"/>
              <a:t>(</a:t>
            </a:r>
            <a:r>
              <a:rPr lang="en-US" sz="1600" dirty="0" err="1"/>
              <a:t>nextVertex</a:t>
            </a:r>
            <a:r>
              <a:rPr lang="en-US" sz="1600" dirty="0"/>
              <a:t>)</a:t>
            </a:r>
          </a:p>
          <a:p>
            <a:r>
              <a:rPr lang="en-US" sz="1600" b="1" dirty="0"/>
              <a:t>return</a:t>
            </a:r>
            <a:r>
              <a:rPr lang="en-US" sz="1600" dirty="0"/>
              <a:t> </a:t>
            </a:r>
            <a:r>
              <a:rPr lang="en-US" sz="1600" dirty="0" err="1"/>
              <a:t>vertexStack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1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9220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E6573F5-093A-4858-B131-707A7FD81F73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347787"/>
          </a:xfrm>
        </p:spPr>
        <p:txBody>
          <a:bodyPr/>
          <a:lstStyle/>
          <a:p>
            <a:r>
              <a:rPr lang="en-GB" sz="4400">
                <a:latin typeface="Arial" pitchFamily="34" charset="0"/>
              </a:rPr>
              <a:t>Spanning Trees</a:t>
            </a:r>
            <a:br>
              <a:rPr lang="en-GB" sz="4400">
                <a:latin typeface="Arial" pitchFamily="34" charset="0"/>
              </a:rPr>
            </a:br>
            <a:r>
              <a:rPr lang="en-GB" sz="3600">
                <a:latin typeface="Arial" pitchFamily="34" charset="0"/>
              </a:rPr>
              <a:t>(on connected graphs)</a:t>
            </a:r>
            <a:endParaRPr lang="en-GB" sz="4400">
              <a:latin typeface="Arial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7273925" cy="3671887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</a:rPr>
              <a:t>Remember: a tree is an undirected, connected and acyclic graph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 pitchFamily="34" charset="0"/>
              </a:rPr>
              <a:t>A</a:t>
            </a:r>
            <a:r>
              <a:rPr lang="en-GB" sz="2400" i="1" dirty="0">
                <a:latin typeface="Arial" pitchFamily="34" charset="0"/>
              </a:rPr>
              <a:t> spanning tree</a:t>
            </a:r>
            <a:r>
              <a:rPr lang="en-GB" sz="2400" dirty="0">
                <a:latin typeface="Arial" pitchFamily="34" charset="0"/>
              </a:rPr>
              <a:t> for a graph contains</a:t>
            </a:r>
          </a:p>
          <a:p>
            <a:pPr lvl="1"/>
            <a:r>
              <a:rPr lang="en-GB" sz="2000" dirty="0">
                <a:latin typeface="Arial" pitchFamily="34" charset="0"/>
              </a:rPr>
              <a:t>Every vertex of the graph</a:t>
            </a:r>
          </a:p>
          <a:p>
            <a:pPr lvl="1"/>
            <a:r>
              <a:rPr lang="en-GB" sz="2000" dirty="0">
                <a:latin typeface="Arial" pitchFamily="34" charset="0"/>
              </a:rPr>
              <a:t>Enough edges to be a tree </a:t>
            </a:r>
          </a:p>
          <a:p>
            <a:r>
              <a:rPr lang="en-GB" sz="2800" dirty="0">
                <a:latin typeface="Arial" pitchFamily="34" charset="0"/>
              </a:rPr>
              <a:t>Usually a graph will have several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Pladsholder til sidefod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400"/>
              <a:t>Graph 2 - Algorithms</a:t>
            </a:r>
          </a:p>
        </p:txBody>
      </p:sp>
      <p:sp>
        <p:nvSpPr>
          <p:cNvPr id="10244" name="Pladsholder til diasnumm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33F46D-42CF-40C4-BCC8-C1B0A15CACC0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itchFamily="34" charset="0"/>
              </a:rPr>
              <a:t>Example – Spanning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da-DK"/>
          </a:p>
        </p:txBody>
      </p:sp>
      <p:pic>
        <p:nvPicPr>
          <p:cNvPr id="10247" name="Picture 4" descr="11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096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m præsentation">
  <a:themeElements>
    <a:clrScheme name="Tom præ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om præ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om præ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æ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m præ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æ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æ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æ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m præ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DFDB86D974FB41B0EF64D9AC8C656A" ma:contentTypeVersion="" ma:contentTypeDescription="Opret et nyt dokument." ma:contentTypeScope="" ma:versionID="6bacf33b9ed23be50bb1b42110625b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4c36c9615576c514bbb2d67249d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9D869-B09C-489F-9BF9-A8921935799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CD5523-0241-4670-BC18-62C23E008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441601-CAE2-4B3A-8764-5CCD0B109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Office\Skabeloner\Tom præsentation.pot</Template>
  <TotalTime>3964</TotalTime>
  <Words>1655</Words>
  <Application>Microsoft Office PowerPoint</Application>
  <PresentationFormat>On-screen Show (4:3)</PresentationFormat>
  <Paragraphs>288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Comic Sans MS</vt:lpstr>
      <vt:lpstr>Courier New</vt:lpstr>
      <vt:lpstr>Dijkstra</vt:lpstr>
      <vt:lpstr>Times New Roman</vt:lpstr>
      <vt:lpstr>Tom præsentation</vt:lpstr>
      <vt:lpstr>Session 9</vt:lpstr>
      <vt:lpstr>ILO: (Intended Learning Outcome)</vt:lpstr>
      <vt:lpstr>Topological Order</vt:lpstr>
      <vt:lpstr>Topological Order – planning the project of boiling an egg (activity network)</vt:lpstr>
      <vt:lpstr>Toplogical Order Algorithm</vt:lpstr>
      <vt:lpstr>PowerPoint Presentation</vt:lpstr>
      <vt:lpstr>Exercise find toplogical order</vt:lpstr>
      <vt:lpstr>Spanning Trees (on connected graphs)</vt:lpstr>
      <vt:lpstr>Example – Spanning Tree</vt:lpstr>
      <vt:lpstr>Observations about undirected graphs that enable you to detect a cycle</vt:lpstr>
      <vt:lpstr>Finding a Spanning Tree</vt:lpstr>
      <vt:lpstr>DFS Spanning Tree</vt:lpstr>
      <vt:lpstr>BFS Spanning Tree</vt:lpstr>
      <vt:lpstr>Greedy Algorithms (Pattern for some graph algorithms – more in the next session)</vt:lpstr>
      <vt:lpstr>Example</vt:lpstr>
      <vt:lpstr>Minimum Spanning Trees (”Lazy Railroad Constructor’s Problem”)</vt:lpstr>
      <vt:lpstr>Minimum Spanning Tree</vt:lpstr>
      <vt:lpstr>Prim’s Algorithm</vt:lpstr>
      <vt:lpstr>Prim’s Algorithm - Example</vt:lpstr>
      <vt:lpstr>Exercise:  Use Prim’s Algorithm to find a minimum spanning tree for this graph</vt:lpstr>
      <vt:lpstr>Kruskal's algorithm</vt:lpstr>
      <vt:lpstr>Kruskal's algorithm - Example</vt:lpstr>
      <vt:lpstr>Example</vt:lpstr>
      <vt:lpstr>Kruskal’s Algorithm - Exercise</vt:lpstr>
      <vt:lpstr>Shortest Path from one vertex (source) to every other in an Unweighted Graph</vt:lpstr>
      <vt:lpstr>Shortest Path from one vertex (source) to every other in an Unweighted Graph</vt:lpstr>
      <vt:lpstr>Shortest Path from one vertex (source) to every other in an Unweighted Graph</vt:lpstr>
      <vt:lpstr>Dijkstra</vt:lpstr>
      <vt:lpstr>Shortest Path in an Weighted Graph Dijkstra’s Algorithm</vt:lpstr>
      <vt:lpstr>Shortest Path in an Weighted Graph Dijkstra’s Algorithm</vt:lpstr>
      <vt:lpstr>PowerPoint Presentation</vt:lpstr>
      <vt:lpstr>PowerPoint Presentation</vt:lpstr>
      <vt:lpstr>Shortest Path in an Weighted Graph Dijkstra’s Algorithm</vt:lpstr>
      <vt:lpstr>Dijstras on YouTube</vt:lpstr>
      <vt:lpstr>https://en.wikipedia.org/wiki/Dijkstra%27s_algorithm </vt:lpstr>
      <vt:lpstr>Dijkstra’s Algorithm - Exercise</vt:lpstr>
      <vt:lpstr>Dijkstra’s Algorithm - Exercise</vt:lpstr>
      <vt:lpstr>ILO: (Intended Learning Outcome)</vt:lpstr>
    </vt:vector>
  </TitlesOfParts>
  <Company>Aalborg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lektion</dc:title>
  <dc:creator>fen@ucn.dk</dc:creator>
  <cp:lastModifiedBy>István Knoll</cp:lastModifiedBy>
  <cp:revision>89</cp:revision>
  <cp:lastPrinted>2000-04-06T13:41:07Z</cp:lastPrinted>
  <dcterms:created xsi:type="dcterms:W3CDTF">1998-11-02T14:49:22Z</dcterms:created>
  <dcterms:modified xsi:type="dcterms:W3CDTF">2018-04-17T00:06:12Z</dcterms:modified>
</cp:coreProperties>
</file>