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6"/>
  </p:sldMasterIdLst>
  <p:notesMasterIdLst>
    <p:notesMasterId r:id="rId23"/>
  </p:notesMasterIdLst>
  <p:sldIdLst>
    <p:sldId id="258" r:id="rId7"/>
    <p:sldId id="296" r:id="rId8"/>
    <p:sldId id="292" r:id="rId9"/>
    <p:sldId id="29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77" r:id="rId19"/>
    <p:sldId id="268" r:id="rId20"/>
    <p:sldId id="295" r:id="rId21"/>
    <p:sldId id="282" r:id="rId22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0" autoAdjust="0"/>
    <p:restoredTop sz="90929"/>
  </p:normalViewPr>
  <p:slideViewPr>
    <p:cSldViewPr>
      <p:cViewPr varScale="1">
        <p:scale>
          <a:sx n="101" d="100"/>
          <a:sy n="101" d="100"/>
        </p:scale>
        <p:origin x="26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ED2AC-C47A-47A7-A50B-B4FACCC15BF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99921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AEB5A76-37F8-4249-B8E6-554D3F420A45}" type="slidenum">
              <a:rPr lang="en-GB" altLang="da-DK" sz="1200"/>
              <a:pPr/>
              <a:t>5</a:t>
            </a:fld>
            <a:endParaRPr lang="en-GB" altLang="da-DK" sz="12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250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49401DE-AFB1-4BFF-A602-2E6D22092EF5}" type="slidenum">
              <a:rPr lang="en-GB" altLang="da-DK" sz="1200"/>
              <a:pPr/>
              <a:t>15</a:t>
            </a:fld>
            <a:endParaRPr lang="en-GB" altLang="da-DK" sz="12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39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AAF0976-E46C-4AFF-AB14-F000730ACD39}" type="slidenum">
              <a:rPr lang="en-GB" altLang="da-DK" sz="1200"/>
              <a:pPr/>
              <a:t>6</a:t>
            </a:fld>
            <a:endParaRPr lang="en-GB" altLang="da-DK" sz="12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0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F765A8A-2401-4C34-BBDE-554D31C459A6}" type="slidenum">
              <a:rPr lang="en-GB" altLang="da-DK" sz="1200"/>
              <a:pPr/>
              <a:t>7</a:t>
            </a:fld>
            <a:endParaRPr lang="en-GB" altLang="da-DK" sz="12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6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132B81A-D610-43AA-B4A7-E2D303201C50}" type="slidenum">
              <a:rPr lang="en-GB" altLang="da-DK" sz="1200"/>
              <a:pPr/>
              <a:t>8</a:t>
            </a:fld>
            <a:endParaRPr lang="en-GB" altLang="da-DK" sz="12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29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74A1315-158F-4664-89C1-EBFEA6779C8D}" type="slidenum">
              <a:rPr lang="en-GB" altLang="da-DK" sz="1200"/>
              <a:pPr/>
              <a:t>9</a:t>
            </a:fld>
            <a:endParaRPr lang="en-GB" altLang="da-DK" sz="12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76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80406CF-90C4-4D58-BD06-DFF042BC9E43}" type="slidenum">
              <a:rPr lang="en-GB" altLang="da-DK" sz="1200"/>
              <a:pPr/>
              <a:t>10</a:t>
            </a:fld>
            <a:endParaRPr lang="en-GB" altLang="da-DK" sz="12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75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E7832AF-53D2-4856-9DA0-2642944C861C}" type="slidenum">
              <a:rPr lang="en-GB" altLang="da-DK" sz="1200"/>
              <a:pPr/>
              <a:t>11</a:t>
            </a:fld>
            <a:endParaRPr lang="en-GB" altLang="da-DK" sz="12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213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A4345D9-9B95-43D5-A520-D0021E723BE8}" type="slidenum">
              <a:rPr lang="en-GB" altLang="da-DK" sz="1200"/>
              <a:pPr/>
              <a:t>12</a:t>
            </a:fld>
            <a:endParaRPr lang="en-GB" altLang="da-DK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678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Objects First with Java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GB" altLang="da-DK" sz="1200"/>
              <a:t>© David J. Barnes and Michael Kölling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49401DE-AFB1-4BFF-A602-2E6D22092EF5}" type="slidenum">
              <a:rPr lang="en-GB" altLang="da-DK" sz="1200"/>
              <a:pPr/>
              <a:t>14</a:t>
            </a:fld>
            <a:endParaRPr lang="en-GB" altLang="da-DK" sz="12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da-DK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17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132513"/>
            <a:ext cx="153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9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6205E1B7-B629-48D9-93B6-8445169559B5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372633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3424238"/>
            <a:ext cx="9144000" cy="343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5" name="Billede 8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680075"/>
            <a:ext cx="1562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le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2193925"/>
            <a:ext cx="11056938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lede 10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404813"/>
            <a:ext cx="14224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11" name="Pladsholder til sidefod 4"/>
          <p:cNvSpPr>
            <a:spLocks noGrp="1"/>
          </p:cNvSpPr>
          <p:nvPr>
            <p:ph type="ftr" sz="quarter" idx="10"/>
          </p:nvPr>
        </p:nvSpPr>
        <p:spPr>
          <a:xfrm>
            <a:off x="2417763" y="6310313"/>
            <a:ext cx="5092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2" name="Pladsholder til diasnummer 5"/>
          <p:cNvSpPr>
            <a:spLocks noGrp="1"/>
          </p:cNvSpPr>
          <p:nvPr>
            <p:ph type="sldNum" sz="quarter" idx="11"/>
          </p:nvPr>
        </p:nvSpPr>
        <p:spPr>
          <a:xfrm>
            <a:off x="8250238" y="631031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F592FE6-D797-45C2-AF66-B3B911B6C74E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1237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5711825"/>
            <a:ext cx="1911350" cy="1146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sp>
        <p:nvSpPr>
          <p:cNvPr id="5" name="Pladsholder til diasnummer 5"/>
          <p:cNvSpPr txBox="1">
            <a:spLocks/>
          </p:cNvSpPr>
          <p:nvPr/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EAB671C-DE0A-4A08-80A0-FA7D3AD438A1}" type="slidenum">
              <a:rPr lang="da-DK" altLang="da-DK" sz="1100">
                <a:solidFill>
                  <a:srgbClr val="776F65"/>
                </a:solidFill>
                <a:latin typeface="Calibri" pitchFamily="34" charset="0"/>
              </a:rPr>
              <a:pPr algn="r" eaLnBrk="1" hangingPunct="1"/>
              <a:t>‹#›</a:t>
            </a:fld>
            <a:endParaRPr lang="da-DK" altLang="da-DK" sz="1100">
              <a:solidFill>
                <a:srgbClr val="776F65"/>
              </a:solidFill>
              <a:latin typeface="Calibri" pitchFamily="34" charset="0"/>
            </a:endParaRPr>
          </a:p>
        </p:txBody>
      </p:sp>
      <p:sp>
        <p:nvSpPr>
          <p:cNvPr id="6" name="Tekstfelt 9"/>
          <p:cNvSpPr txBox="1">
            <a:spLocks noChangeArrowheads="1"/>
          </p:cNvSpPr>
          <p:nvPr/>
        </p:nvSpPr>
        <p:spPr bwMode="auto">
          <a:xfrm>
            <a:off x="1463675" y="4697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da-DK"/>
          </a:p>
        </p:txBody>
      </p:sp>
      <p:pic>
        <p:nvPicPr>
          <p:cNvPr id="7" name="Billede 10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5935663"/>
            <a:ext cx="1143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B2ECF0-B1D6-4CA9-84D2-CF34470C7059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14117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647B66-D274-4A34-9F81-E2C1992DE501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5749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DDAA05-066B-472F-8828-96EF0B2C2672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199765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134A67-C6C0-4F09-BB70-C2BD84595D56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413702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51350C-FB13-451A-A2D7-4357A3497F3E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391947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AA392B-F1B2-4DFD-9F5E-98F51DA397E1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32264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F0AD-743F-46D0-815C-D43098C6CD94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33934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8B6DD-7CCA-4104-A5CF-E173DA7AE0EF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157663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F15F29-71EA-4DB3-A60D-4069EFE1F397}" type="slidenum">
              <a:rPr lang="da-DK" altLang="da-DK"/>
              <a:pPr/>
              <a:t>‹#›</a:t>
            </a:fld>
            <a:endParaRPr lang="da-DK" altLang="da-DK" sz="1400"/>
          </a:p>
        </p:txBody>
      </p:sp>
    </p:spTree>
    <p:extLst>
      <p:ext uri="{BB962C8B-B14F-4D97-AF65-F5344CB8AC3E}">
        <p14:creationId xmlns:p14="http://schemas.microsoft.com/office/powerpoint/2010/main" val="5579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/>
          <p:cNvSpPr>
            <a:spLocks noGrp="1"/>
          </p:cNvSpPr>
          <p:nvPr>
            <p:ph type="title"/>
          </p:nvPr>
        </p:nvSpPr>
        <p:spPr bwMode="auto">
          <a:xfrm>
            <a:off x="682625" y="293688"/>
            <a:ext cx="7756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i masteren</a:t>
            </a:r>
          </a:p>
        </p:txBody>
      </p:sp>
      <p:sp>
        <p:nvSpPr>
          <p:cNvPr id="1028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682625" y="1600200"/>
            <a:ext cx="77565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238" y="6348413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8EC62969-55E5-45B2-BF4E-2DE9960F85E3}" type="slidenum">
              <a:rPr lang="da-DK" altLang="da-DK"/>
              <a:pPr/>
              <a:t>‹#›</a:t>
            </a:fld>
            <a:endParaRPr lang="da-DK" altLang="da-DK" sz="1400"/>
          </a:p>
        </p:txBody>
      </p:sp>
      <p:pic>
        <p:nvPicPr>
          <p:cNvPr id="1031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6329363"/>
            <a:ext cx="927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3" r:id="rId10"/>
    <p:sldLayoutId id="214748382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84163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7775" indent="-176213" algn="l" defTabSz="457200" rtl="0" eaLnBrk="0" fontAlgn="base" hangingPunct="0">
        <a:spcBef>
          <a:spcPct val="20000"/>
        </a:spcBef>
        <a:spcAft>
          <a:spcPct val="0"/>
        </a:spcAft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entions-150003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odeconventions-15000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7772400" cy="857250"/>
          </a:xfrm>
        </p:spPr>
        <p:txBody>
          <a:bodyPr/>
          <a:lstStyle/>
          <a:p>
            <a:pPr eaLnBrk="1" hangingPunct="1"/>
            <a:r>
              <a:rPr lang="da-DK" altLang="da-DK" dirty="0"/>
              <a:t>Session 12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1071563"/>
            <a:ext cx="6985000" cy="50720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a-DK" dirty="0"/>
              <a:t>Review: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da-DK" dirty="0"/>
              <a:t>Review </a:t>
            </a:r>
            <a:r>
              <a:rPr lang="da-DK" dirty="0" err="1"/>
              <a:t>Exercise</a:t>
            </a:r>
            <a:endParaRPr lang="da-DK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da-DK" dirty="0" err="1"/>
              <a:t>Stuff</a:t>
            </a:r>
            <a:r>
              <a:rPr lang="da-DK" dirty="0"/>
              <a:t> </a:t>
            </a:r>
            <a:r>
              <a:rPr lang="da-DK" dirty="0" err="1"/>
              <a:t>organizer</a:t>
            </a:r>
            <a:endParaRPr lang="da-DK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da-DK" dirty="0" err="1"/>
              <a:t>Foreach</a:t>
            </a:r>
            <a:r>
              <a:rPr lang="da-DK" dirty="0"/>
              <a:t>, </a:t>
            </a:r>
            <a:r>
              <a:rPr lang="da-DK" dirty="0" err="1"/>
              <a:t>While</a:t>
            </a:r>
            <a:endParaRPr lang="da-DK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da-DK" dirty="0" err="1"/>
              <a:t>ArrayList</a:t>
            </a:r>
            <a:endParaRPr lang="da-DK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da-DK" sz="2800" dirty="0"/>
              <a:t>Arrays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da-DK" dirty="0"/>
              <a:t>For-loops &amp; Arrays</a:t>
            </a:r>
            <a:endParaRPr lang="da-DK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da-DK" dirty="0" err="1"/>
              <a:t>ArrayExercise</a:t>
            </a:r>
            <a:r>
              <a:rPr lang="da-DK" dirty="0"/>
              <a:t>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da-DK" sz="2400" dirty="0" err="1"/>
              <a:t>Stuff</a:t>
            </a:r>
            <a:r>
              <a:rPr lang="da-DK" sz="2400" dirty="0"/>
              <a:t> </a:t>
            </a:r>
            <a:r>
              <a:rPr lang="da-DK" sz="2400" dirty="0" err="1"/>
              <a:t>organizer</a:t>
            </a:r>
            <a:r>
              <a:rPr lang="da-DK" sz="2400" dirty="0"/>
              <a:t> with array and for-loop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da-DK" dirty="0" err="1"/>
              <a:t>Exercises</a:t>
            </a:r>
            <a:endParaRPr lang="da-DK" sz="24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da-DK" sz="2000" dirty="0"/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da-DK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da-DK" dirty="0" err="1"/>
              <a:t>BlueJ</a:t>
            </a:r>
            <a:r>
              <a:rPr lang="da-DK" dirty="0"/>
              <a:t> </a:t>
            </a:r>
            <a:r>
              <a:rPr lang="da-DK" dirty="0" err="1">
                <a:highlight>
                  <a:srgbClr val="FFFF00"/>
                </a:highlight>
              </a:rPr>
              <a:t>chapter</a:t>
            </a:r>
            <a:r>
              <a:rPr lang="da-DK" dirty="0">
                <a:highlight>
                  <a:srgbClr val="FFFF00"/>
                </a:highlight>
              </a:rPr>
              <a:t>. 7 </a:t>
            </a:r>
            <a:r>
              <a:rPr lang="da-DK" dirty="0"/>
              <a:t>(6th edition)</a:t>
            </a:r>
          </a:p>
        </p:txBody>
      </p:sp>
      <p:sp>
        <p:nvSpPr>
          <p:cNvPr id="7172" name="Pladsholder til diasnummer 5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077F8CE-3BC9-4339-AB03-DB77D4A240CA}" type="slidenum">
              <a:rPr lang="da-DK" altLang="da-DK" sz="1000"/>
              <a:pPr/>
              <a:t>1</a:t>
            </a:fld>
            <a:endParaRPr lang="da-DK" altLang="da-DK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685800"/>
          </a:xfrm>
        </p:spPr>
        <p:txBody>
          <a:bodyPr rIns="81279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Array literals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idx="1"/>
          </p:nvPr>
        </p:nvSpPr>
        <p:spPr>
          <a:xfrm>
            <a:off x="827088" y="3429000"/>
            <a:ext cx="7467600" cy="11303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</a:pPr>
            <a:r>
              <a:rPr lang="en-US" altLang="da-DK" b="1" dirty="0">
                <a:solidFill>
                  <a:srgbClr val="C00000"/>
                </a:solidFill>
              </a:rPr>
              <a:t>Array</a:t>
            </a:r>
            <a:r>
              <a:rPr lang="en-US" altLang="da-DK" b="1" dirty="0"/>
              <a:t> </a:t>
            </a:r>
            <a:r>
              <a:rPr lang="en-US" altLang="da-DK" b="1" dirty="0">
                <a:solidFill>
                  <a:srgbClr val="C00000"/>
                </a:solidFill>
              </a:rPr>
              <a:t>literals</a:t>
            </a:r>
            <a:r>
              <a:rPr lang="en-US" altLang="da-DK" b="1" dirty="0"/>
              <a:t> </a:t>
            </a:r>
            <a:r>
              <a:rPr lang="en-US" altLang="da-DK" dirty="0"/>
              <a:t>can only be used in initialization.</a:t>
            </a:r>
          </a:p>
          <a:p>
            <a:pPr marL="382588" eaLnBrk="1" hangingPunct="1">
              <a:lnSpc>
                <a:spcPct val="90000"/>
              </a:lnSpc>
            </a:pPr>
            <a:endParaRPr lang="en-US" altLang="da-DK" dirty="0"/>
          </a:p>
        </p:txBody>
      </p:sp>
      <p:sp>
        <p:nvSpPr>
          <p:cNvPr id="27652" name="Rectangle 3"/>
          <p:cNvSpPr>
            <a:spLocks/>
          </p:cNvSpPr>
          <p:nvPr/>
        </p:nvSpPr>
        <p:spPr bwMode="auto">
          <a:xfrm>
            <a:off x="611560" y="2930376"/>
            <a:ext cx="77216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3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private </a:t>
            </a:r>
            <a:r>
              <a:rPr lang="en-US" altLang="da-DK" sz="23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int</a:t>
            </a:r>
            <a:r>
              <a:rPr lang="en-US" altLang="da-DK" sz="23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[] numbers = </a:t>
            </a:r>
            <a:r>
              <a:rPr lang="en-US" altLang="da-DK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{ 3, 15, 4, 5 }</a:t>
            </a:r>
            <a:r>
              <a:rPr lang="en-US" altLang="da-DK" sz="23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;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6215063" y="2316163"/>
            <a:ext cx="795337" cy="541337"/>
          </a:xfrm>
          <a:prstGeom prst="line">
            <a:avLst/>
          </a:prstGeom>
          <a:noFill/>
          <a:ln w="38100">
            <a:solidFill>
              <a:srgbClr val="A571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6732588" y="1484313"/>
            <a:ext cx="2122487" cy="1109662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52713" bIns="0" anchor="ctr"/>
          <a:lstStyle>
            <a:lvl1pPr marL="523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dirty="0">
                <a:solidFill>
                  <a:srgbClr val="A57133"/>
                </a:solidFill>
                <a:latin typeface="Trebuchet MS" pitchFamily="34" charset="0"/>
                <a:sym typeface="Trebuchet MS" pitchFamily="34" charset="0"/>
              </a:rPr>
              <a:t>declaration and initialization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72400" cy="685800"/>
          </a:xfrm>
        </p:spPr>
        <p:txBody>
          <a:bodyPr rIns="81279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Array length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1187450" y="3644900"/>
            <a:ext cx="7467600" cy="1130300"/>
          </a:xfrm>
        </p:spPr>
        <p:txBody>
          <a:bodyPr rIns="233680"/>
          <a:lstStyle/>
          <a:p>
            <a:pPr marL="39688" indent="0" eaLnBrk="1" hangingPunct="1">
              <a:buFontTx/>
              <a:buNone/>
            </a:pPr>
            <a:r>
              <a:rPr lang="en-US" altLang="da-DK" sz="2400" dirty="0"/>
              <a:t>Note:  </a:t>
            </a:r>
            <a:r>
              <a:rPr lang="en-US" alt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da-DK" sz="2400" dirty="0"/>
              <a:t>  is </a:t>
            </a:r>
            <a:r>
              <a:rPr lang="en-US" altLang="da-DK" sz="2400" b="1" i="1" dirty="0"/>
              <a:t>not</a:t>
            </a:r>
            <a:r>
              <a:rPr lang="en-US" altLang="da-DK" sz="2400" dirty="0"/>
              <a:t> a method!!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755650" y="1341438"/>
            <a:ext cx="77216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private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int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[] numbers = { 3, 15, 4, 5 };</a:t>
            </a:r>
          </a:p>
          <a:p>
            <a:endParaRPr lang="en-US" altLang="da-DK" b="1" dirty="0">
              <a:latin typeface="Courier New" panose="02070309020205020404" pitchFamily="49" charset="0"/>
              <a:cs typeface="Courier New" panose="02070309020205020404" pitchFamily="49" charset="0"/>
              <a:sym typeface="Courier New Bold"/>
            </a:endParaRPr>
          </a:p>
          <a:p>
            <a:endParaRPr lang="en-US" altLang="da-DK" b="1" dirty="0">
              <a:latin typeface="Courier New" panose="02070309020205020404" pitchFamily="49" charset="0"/>
              <a:cs typeface="Courier New" panose="02070309020205020404" pitchFamily="49" charset="0"/>
              <a:sym typeface="Courier New Bold"/>
            </a:endParaRPr>
          </a:p>
          <a:p>
            <a:endParaRPr lang="en-US" altLang="da-DK" b="1" dirty="0">
              <a:latin typeface="Courier New" panose="02070309020205020404" pitchFamily="49" charset="0"/>
              <a:cs typeface="Courier New" panose="02070309020205020404" pitchFamily="49" charset="0"/>
              <a:sym typeface="Courier New Bold"/>
            </a:endParaRPr>
          </a:p>
          <a:p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int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 n =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numbers.</a:t>
            </a:r>
            <a:r>
              <a:rPr lang="en-US" alt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length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/>
              </a:rPr>
              <a:t>;</a:t>
            </a:r>
          </a:p>
          <a:p>
            <a:endParaRPr lang="en-US" altLang="da-DK" b="1" dirty="0">
              <a:latin typeface="Courier New" panose="02070309020205020404" pitchFamily="49" charset="0"/>
              <a:cs typeface="Courier New" panose="02070309020205020404" pitchFamily="49" charset="0"/>
              <a:sym typeface="Courier New Bold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rot="10800000">
            <a:off x="4993088" y="3173413"/>
            <a:ext cx="1658937" cy="74613"/>
          </a:xfrm>
          <a:prstGeom prst="line">
            <a:avLst/>
          </a:prstGeom>
          <a:noFill/>
          <a:ln w="38100">
            <a:solidFill>
              <a:srgbClr val="A571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702" name="AutoShape 6"/>
          <p:cNvSpPr>
            <a:spLocks/>
          </p:cNvSpPr>
          <p:nvPr/>
        </p:nvSpPr>
        <p:spPr bwMode="auto">
          <a:xfrm>
            <a:off x="6652026" y="2919414"/>
            <a:ext cx="2073275" cy="508000"/>
          </a:xfrm>
          <a:prstGeom prst="roundRect">
            <a:avLst>
              <a:gd name="adj" fmla="val 1338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52713" bIns="0" anchor="ctr"/>
          <a:lstStyle>
            <a:lvl1pPr marL="52388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dirty="0">
                <a:solidFill>
                  <a:srgbClr val="A57133"/>
                </a:solidFill>
                <a:latin typeface="Trebuchet MS" pitchFamily="34" charset="0"/>
                <a:sym typeface="Trebuchet MS" pitchFamily="34" charset="0"/>
              </a:rPr>
              <a:t>no brackets!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for loop - example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741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dirty="0"/>
              <a:t>for(</a:t>
            </a:r>
            <a:r>
              <a:rPr lang="en-US" altLang="da-DK" i="1" dirty="0"/>
              <a:t>initialization</a:t>
            </a:r>
            <a:r>
              <a:rPr lang="en-US" altLang="da-DK" dirty="0"/>
              <a:t>; </a:t>
            </a:r>
            <a:r>
              <a:rPr lang="en-US" altLang="da-DK" i="1" dirty="0"/>
              <a:t>condition</a:t>
            </a:r>
            <a:r>
              <a:rPr lang="en-US" altLang="da-DK" dirty="0"/>
              <a:t>; </a:t>
            </a:r>
            <a:r>
              <a:rPr lang="en-US" altLang="da-DK" i="1" dirty="0"/>
              <a:t>post-body action</a:t>
            </a:r>
            <a:r>
              <a:rPr lang="en-US" altLang="da-DK" dirty="0"/>
              <a:t>) {</a:t>
            </a:r>
          </a:p>
          <a:p>
            <a:r>
              <a:rPr lang="en-US" altLang="da-DK" dirty="0"/>
              <a:t>    </a:t>
            </a:r>
            <a:r>
              <a:rPr lang="en-US" altLang="da-DK" i="1" dirty="0"/>
              <a:t>statements to be repeated</a:t>
            </a:r>
            <a:endParaRPr lang="en-US" altLang="da-DK" dirty="0"/>
          </a:p>
          <a:p>
            <a:r>
              <a:rPr lang="en-US" altLang="da-DK" dirty="0"/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0" y="2656130"/>
            <a:ext cx="91440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hour=0; hour&lt;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hourCounts</a:t>
            </a:r>
            <a:r>
              <a:rPr lang="en-US" altLang="da-DK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; hour++) {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(hour + ": " +   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hourCounts</a:t>
            </a:r>
            <a:r>
              <a:rPr lang="en-US" alt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altLang="da-DK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4B3EB73-53DE-4D70-82E2-0B7057DF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01" y="4440866"/>
            <a:ext cx="3816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>
                <a:highlight>
                  <a:srgbClr val="FFFF00"/>
                </a:highlight>
              </a:rPr>
              <a:t>Make this example 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Rectangle 7"/>
          <p:cNvSpPr>
            <a:spLocks noChangeArrowheads="1"/>
          </p:cNvSpPr>
          <p:nvPr/>
        </p:nvSpPr>
        <p:spPr bwMode="auto">
          <a:xfrm>
            <a:off x="684212" y="596280"/>
            <a:ext cx="8280275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da-DK" altLang="da-DK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476250"/>
          </a:xfrm>
        </p:spPr>
        <p:txBody>
          <a:bodyPr/>
          <a:lstStyle/>
          <a:p>
            <a:pPr eaLnBrk="1" hangingPunct="1"/>
            <a:r>
              <a:rPr lang="da-DK" altLang="da-DK" sz="2400"/>
              <a:t>Loop</a:t>
            </a:r>
          </a:p>
        </p:txBody>
      </p:sp>
      <p:sp>
        <p:nvSpPr>
          <p:cNvPr id="33795" name="Pladsholder til diasnummer 4"/>
          <p:cNvSpPr>
            <a:spLocks noGrp="1"/>
          </p:cNvSpPr>
          <p:nvPr>
            <p:ph type="sldNum" sz="quarter" idx="11"/>
          </p:nvPr>
        </p:nvSpPr>
        <p:spPr bwMode="auto">
          <a:xfrm>
            <a:off x="6497638" y="623728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9685D01-5FFB-4FD4-A29C-2309BA80FE47}" type="slidenum">
              <a:rPr lang="da-DK" altLang="da-DK" sz="1000"/>
              <a:pPr/>
              <a:t>13</a:t>
            </a:fld>
            <a:endParaRPr lang="da-DK" altLang="da-DK" sz="1000"/>
          </a:p>
        </p:txBody>
      </p:sp>
      <p:sp>
        <p:nvSpPr>
          <p:cNvPr id="33804" name="Text Box 3"/>
          <p:cNvSpPr txBox="1">
            <a:spLocks noChangeArrowheads="1"/>
          </p:cNvSpPr>
          <p:nvPr/>
        </p:nvSpPr>
        <p:spPr bwMode="auto">
          <a:xfrm>
            <a:off x="809626" y="1312243"/>
            <a:ext cx="6938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latin typeface="Courier New" pitchFamily="49" charset="0"/>
              </a:rPr>
              <a:t>for(</a:t>
            </a:r>
            <a:r>
              <a:rPr lang="en-US" altLang="da-DK" sz="1800" b="1" i="1" dirty="0">
                <a:latin typeface="Courier New" pitchFamily="49" charset="0"/>
              </a:rPr>
              <a:t>initialization</a:t>
            </a:r>
            <a:r>
              <a:rPr lang="en-US" altLang="da-DK" sz="1800" b="1" dirty="0">
                <a:latin typeface="Courier New" pitchFamily="49" charset="0"/>
              </a:rPr>
              <a:t>; </a:t>
            </a:r>
            <a:r>
              <a:rPr lang="en-US" altLang="da-DK" sz="1800" b="1" i="1" dirty="0">
                <a:latin typeface="Courier New" pitchFamily="49" charset="0"/>
              </a:rPr>
              <a:t>condition</a:t>
            </a:r>
            <a:r>
              <a:rPr lang="en-US" altLang="da-DK" sz="1800" b="1" dirty="0">
                <a:latin typeface="Courier New" pitchFamily="49" charset="0"/>
              </a:rPr>
              <a:t>; </a:t>
            </a:r>
            <a:r>
              <a:rPr lang="en-US" altLang="da-DK" sz="1800" b="1" i="1" dirty="0">
                <a:latin typeface="Courier New" pitchFamily="49" charset="0"/>
              </a:rPr>
              <a:t>post-body action</a:t>
            </a:r>
            <a:r>
              <a:rPr lang="en-US" altLang="da-DK" sz="1800" b="1" dirty="0">
                <a:latin typeface="Courier New" pitchFamily="49" charset="0"/>
              </a:rPr>
              <a:t>){</a:t>
            </a:r>
          </a:p>
          <a:p>
            <a:r>
              <a:rPr lang="en-US" altLang="da-DK" sz="1800" b="1" dirty="0">
                <a:latin typeface="Courier New" pitchFamily="49" charset="0"/>
              </a:rPr>
              <a:t>    </a:t>
            </a:r>
            <a:r>
              <a:rPr lang="en-US" altLang="da-DK" sz="1800" b="1" i="1" dirty="0">
                <a:latin typeface="Courier New" pitchFamily="49" charset="0"/>
              </a:rPr>
              <a:t>statements to be repeated</a:t>
            </a:r>
            <a:endParaRPr lang="en-US" altLang="da-DK" sz="1800" b="1" dirty="0">
              <a:latin typeface="Courier New" pitchFamily="49" charset="0"/>
            </a:endParaRPr>
          </a:p>
          <a:p>
            <a:r>
              <a:rPr lang="en-US" altLang="da-DK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3805" name="AutoShape 4"/>
          <p:cNvSpPr>
            <a:spLocks noChangeArrowheads="1"/>
          </p:cNvSpPr>
          <p:nvPr/>
        </p:nvSpPr>
        <p:spPr bwMode="auto">
          <a:xfrm>
            <a:off x="3044826" y="680418"/>
            <a:ext cx="3744913" cy="511175"/>
          </a:xfrm>
          <a:prstGeom prst="roundRect">
            <a:avLst>
              <a:gd name="adj" fmla="val 16667"/>
            </a:avLst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dirty="0"/>
              <a:t>General form of a for loop</a:t>
            </a:r>
          </a:p>
        </p:txBody>
      </p: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684213" y="4379872"/>
            <a:ext cx="8280274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da-DK" altLang="da-DK"/>
          </a:p>
        </p:txBody>
      </p:sp>
      <p:sp>
        <p:nvSpPr>
          <p:cNvPr id="33798" name="Text Box 22"/>
          <p:cNvSpPr txBox="1">
            <a:spLocks noChangeArrowheads="1"/>
          </p:cNvSpPr>
          <p:nvPr/>
        </p:nvSpPr>
        <p:spPr bwMode="auto">
          <a:xfrm>
            <a:off x="1042988" y="2997200"/>
            <a:ext cx="74894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da-DK" sz="1800" b="1" dirty="0">
                <a:latin typeface="Courier New" pitchFamily="49" charset="0"/>
              </a:rPr>
              <a:t>for(</a:t>
            </a:r>
            <a:r>
              <a:rPr lang="en-US" altLang="da-DK" sz="1800" b="1" dirty="0" err="1">
                <a:latin typeface="Courier New" pitchFamily="49" charset="0"/>
              </a:rPr>
              <a:t>ElementType</a:t>
            </a:r>
            <a:r>
              <a:rPr lang="en-US" altLang="da-DK" sz="1800" b="1" i="1" dirty="0">
                <a:latin typeface="Courier New" pitchFamily="49" charset="0"/>
              </a:rPr>
              <a:t> element : collection</a:t>
            </a:r>
            <a:r>
              <a:rPr lang="en-US" altLang="da-DK" sz="1800" b="1" dirty="0"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latin typeface="Courier New" pitchFamily="49" charset="0"/>
              </a:rPr>
              <a:t>    </a:t>
            </a:r>
            <a:r>
              <a:rPr lang="en-US" altLang="da-DK" sz="1800" b="1" i="1" dirty="0">
                <a:latin typeface="Courier New" pitchFamily="49" charset="0"/>
              </a:rPr>
              <a:t>loop body</a:t>
            </a:r>
            <a:endParaRPr lang="en-US" altLang="da-DK" sz="1800" b="1" dirty="0">
              <a:latin typeface="Courier New" pitchFamily="49" charset="0"/>
            </a:endParaRPr>
          </a:p>
          <a:p>
            <a:r>
              <a:rPr lang="en-US" altLang="da-DK" sz="1800" b="1" dirty="0">
                <a:latin typeface="Courier New" pitchFamily="49" charset="0"/>
              </a:rPr>
              <a:t>} </a:t>
            </a:r>
          </a:p>
        </p:txBody>
      </p:sp>
      <p:sp>
        <p:nvSpPr>
          <p:cNvPr id="33799" name="AutoShape 29"/>
          <p:cNvSpPr>
            <a:spLocks noChangeArrowheads="1"/>
          </p:cNvSpPr>
          <p:nvPr/>
        </p:nvSpPr>
        <p:spPr bwMode="auto">
          <a:xfrm>
            <a:off x="2916238" y="2565400"/>
            <a:ext cx="3581400" cy="381000"/>
          </a:xfrm>
          <a:prstGeom prst="roundRect">
            <a:avLst>
              <a:gd name="adj" fmla="val 16667"/>
            </a:avLst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>
                <a:solidFill>
                  <a:srgbClr val="006600"/>
                </a:solidFill>
                <a:latin typeface="Trebuchet MS" pitchFamily="34" charset="0"/>
              </a:rPr>
              <a:t>General form of the for-each loop</a:t>
            </a:r>
          </a:p>
        </p:txBody>
      </p:sp>
      <p:sp>
        <p:nvSpPr>
          <p:cNvPr id="33800" name="Rectangle 30"/>
          <p:cNvSpPr>
            <a:spLocks noChangeArrowheads="1"/>
          </p:cNvSpPr>
          <p:nvPr/>
        </p:nvSpPr>
        <p:spPr bwMode="auto">
          <a:xfrm>
            <a:off x="684213" y="2492375"/>
            <a:ext cx="8280274" cy="1800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da-DK" altLang="da-DK"/>
          </a:p>
        </p:txBody>
      </p:sp>
      <p:sp>
        <p:nvSpPr>
          <p:cNvPr id="33801" name="Rectangle 34"/>
          <p:cNvSpPr>
            <a:spLocks noChangeArrowheads="1"/>
          </p:cNvSpPr>
          <p:nvPr/>
        </p:nvSpPr>
        <p:spPr bwMode="auto">
          <a:xfrm>
            <a:off x="1065213" y="4484688"/>
            <a:ext cx="6902450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i="1" dirty="0">
                <a:latin typeface="Courier New" pitchFamily="49" charset="0"/>
              </a:rPr>
              <a:t>initialization</a:t>
            </a:r>
            <a:r>
              <a:rPr lang="en-US" altLang="da-DK" sz="1800" b="1" dirty="0">
                <a:latin typeface="Courier New" pitchFamily="49" charset="0"/>
              </a:rPr>
              <a:t>;</a:t>
            </a:r>
          </a:p>
          <a:p>
            <a:r>
              <a:rPr lang="en-US" altLang="da-DK" sz="1800" b="1" dirty="0">
                <a:latin typeface="Courier New" pitchFamily="49" charset="0"/>
              </a:rPr>
              <a:t>while(condition) {</a:t>
            </a:r>
          </a:p>
          <a:p>
            <a:r>
              <a:rPr lang="en-US" altLang="da-DK" sz="1800" b="1" dirty="0">
                <a:latin typeface="Courier New" pitchFamily="49" charset="0"/>
              </a:rPr>
              <a:t>    </a:t>
            </a:r>
            <a:r>
              <a:rPr lang="en-US" altLang="da-DK" sz="1800" b="1" i="1" dirty="0">
                <a:latin typeface="Courier New" pitchFamily="49" charset="0"/>
              </a:rPr>
              <a:t>statements to be repeated</a:t>
            </a:r>
            <a:endParaRPr lang="en-US" altLang="da-DK" sz="1800" b="1" dirty="0">
              <a:latin typeface="Courier New" pitchFamily="49" charset="0"/>
            </a:endParaRPr>
          </a:p>
          <a:p>
            <a:r>
              <a:rPr lang="en-US" altLang="da-DK" sz="1800" b="1" dirty="0">
                <a:latin typeface="Courier New" pitchFamily="49" charset="0"/>
              </a:rPr>
              <a:t>    </a:t>
            </a:r>
            <a:r>
              <a:rPr lang="en-US" altLang="da-DK" sz="1800" b="1" i="1" dirty="0">
                <a:latin typeface="Courier New" pitchFamily="49" charset="0"/>
              </a:rPr>
              <a:t>post-body action</a:t>
            </a:r>
            <a:endParaRPr lang="en-US" altLang="da-DK" sz="1800" b="1" dirty="0">
              <a:latin typeface="Courier New" pitchFamily="49" charset="0"/>
            </a:endParaRPr>
          </a:p>
          <a:p>
            <a:r>
              <a:rPr lang="en-US" altLang="da-DK" sz="1800" b="1" dirty="0">
                <a:latin typeface="Courier New" pitchFamily="49" charset="0"/>
              </a:rPr>
              <a:t>}</a:t>
            </a:r>
            <a:r>
              <a:rPr lang="en-US" altLang="da-DK" sz="1800" dirty="0">
                <a:latin typeface="Courier New" pitchFamily="49" charset="0"/>
              </a:rPr>
              <a:t> </a:t>
            </a:r>
          </a:p>
        </p:txBody>
      </p:sp>
      <p:sp>
        <p:nvSpPr>
          <p:cNvPr id="33802" name="AutoShape 35"/>
          <p:cNvSpPr>
            <a:spLocks noChangeArrowheads="1"/>
          </p:cNvSpPr>
          <p:nvPr/>
        </p:nvSpPr>
        <p:spPr bwMode="auto">
          <a:xfrm>
            <a:off x="3707904" y="4464618"/>
            <a:ext cx="3581400" cy="381000"/>
          </a:xfrm>
          <a:prstGeom prst="roundRect">
            <a:avLst>
              <a:gd name="adj" fmla="val 16667"/>
            </a:avLst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>
                <a:solidFill>
                  <a:srgbClr val="006600"/>
                </a:solidFill>
                <a:latin typeface="Trebuchet MS" pitchFamily="34" charset="0"/>
              </a:rPr>
              <a:t>General form of the while loop</a:t>
            </a:r>
          </a:p>
        </p:txBody>
      </p:sp>
      <p:sp>
        <p:nvSpPr>
          <p:cNvPr id="26660" name="AutoShape 36"/>
          <p:cNvSpPr>
            <a:spLocks noChangeArrowheads="1"/>
          </p:cNvSpPr>
          <p:nvPr/>
        </p:nvSpPr>
        <p:spPr bwMode="auto">
          <a:xfrm rot="21192762">
            <a:off x="7190409" y="1495965"/>
            <a:ext cx="2354262" cy="1800225"/>
          </a:xfrm>
          <a:prstGeom prst="wedgeEllipseCallout">
            <a:avLst>
              <a:gd name="adj1" fmla="val -82470"/>
              <a:gd name="adj2" fmla="val 26122"/>
            </a:avLst>
          </a:prstGeom>
          <a:solidFill>
            <a:srgbClr val="FFFF99">
              <a:alpha val="49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dirty="0"/>
              <a:t>Not possible to change the number of elements in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685800"/>
          </a:xfrm>
        </p:spPr>
        <p:txBody>
          <a:bodyPr rIns="81279"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>
                <a:solidFill>
                  <a:srgbClr val="FFC000"/>
                </a:solidFill>
              </a:rPr>
              <a:t>Exercise: Stuff </a:t>
            </a:r>
            <a:r>
              <a:rPr lang="en-US" sz="4800" b="1" dirty="0" err="1">
                <a:solidFill>
                  <a:srgbClr val="FFC000"/>
                </a:solidFill>
              </a:rPr>
              <a:t>Organizrer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755650" y="1268413"/>
            <a:ext cx="7467600" cy="3214687"/>
          </a:xfrm>
        </p:spPr>
        <p:txBody>
          <a:bodyPr rIns="233680"/>
          <a:lstStyle/>
          <a:p>
            <a:pPr eaLnBrk="1" hangingPunct="1">
              <a:lnSpc>
                <a:spcPct val="90000"/>
              </a:lnSpc>
            </a:pPr>
            <a:r>
              <a:rPr lang="en-US" altLang="da-DK" dirty="0"/>
              <a:t>Solve the Arrays exercise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dirty="0"/>
              <a:t>Solve exercise 4.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This is where we use the for-loop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For-loops are king! For-loops for president!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Also,  practice the correct code conventions!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a-DK" dirty="0">
                <a:hlinkClick r:id="rId3"/>
              </a:rPr>
              <a:t>http://www.oracle.com/technetwork/java/codeconventions-150003.pdf</a:t>
            </a:r>
            <a:endParaRPr lang="en-US" altLang="da-DK" dirty="0"/>
          </a:p>
          <a:p>
            <a:pPr lvl="2" eaLnBrk="1" hangingPunct="1">
              <a:lnSpc>
                <a:spcPct val="90000"/>
              </a:lnSpc>
            </a:pPr>
            <a:r>
              <a:rPr lang="en-US" altLang="da-DK" dirty="0"/>
              <a:t>Always stick to the conventions</a:t>
            </a:r>
          </a:p>
          <a:p>
            <a:pPr lvl="2" eaLnBrk="1" hangingPunct="1">
              <a:lnSpc>
                <a:spcPct val="90000"/>
              </a:lnSpc>
            </a:pPr>
            <a:endParaRPr lang="en-US" altLang="da-DK" dirty="0"/>
          </a:p>
          <a:p>
            <a:pPr eaLnBrk="1" hangingPunct="1">
              <a:lnSpc>
                <a:spcPct val="90000"/>
              </a:lnSpc>
            </a:pPr>
            <a:r>
              <a:rPr lang="en-US" altLang="da-DK" dirty="0"/>
              <a:t>Solving exercise 5 is optional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But interesting and very rewarding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685800"/>
          </a:xfrm>
        </p:spPr>
        <p:txBody>
          <a:bodyPr rIns="81279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Review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755650" y="1268413"/>
            <a:ext cx="7467600" cy="3214687"/>
          </a:xfrm>
        </p:spPr>
        <p:txBody>
          <a:bodyPr rIns="233680"/>
          <a:lstStyle/>
          <a:p>
            <a:pPr eaLnBrk="1" hangingPunct="1">
              <a:lnSpc>
                <a:spcPct val="90000"/>
              </a:lnSpc>
            </a:pPr>
            <a:r>
              <a:rPr lang="en-US" altLang="da-DK" dirty="0"/>
              <a:t>Arrays are appropriate where a fixed-size collection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dirty="0"/>
              <a:t>Arrays use special syntax.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dirty="0"/>
              <a:t>For loops offer an alternative to while loops when the number of repetitions is known.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dirty="0"/>
              <a:t>For loops are used when an index variable is required.</a:t>
            </a:r>
          </a:p>
        </p:txBody>
      </p:sp>
    </p:spTree>
    <p:extLst>
      <p:ext uri="{BB962C8B-B14F-4D97-AF65-F5344CB8AC3E}">
        <p14:creationId xmlns:p14="http://schemas.microsoft.com/office/powerpoint/2010/main" val="38917519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/>
              <a:t>Exercises</a:t>
            </a:r>
            <a:endParaRPr lang="da-DK" altLang="da-DK"/>
          </a:p>
        </p:txBody>
      </p:sp>
      <p:sp>
        <p:nvSpPr>
          <p:cNvPr id="36867" name="Pladsholder til indhold 2"/>
          <p:cNvSpPr>
            <a:spLocks noGrp="1"/>
          </p:cNvSpPr>
          <p:nvPr>
            <p:ph idx="1"/>
          </p:nvPr>
        </p:nvSpPr>
        <p:spPr>
          <a:xfrm>
            <a:off x="682625" y="1125538"/>
            <a:ext cx="7756525" cy="5000625"/>
          </a:xfrm>
        </p:spPr>
        <p:txBody>
          <a:bodyPr/>
          <a:lstStyle/>
          <a:p>
            <a:pPr eaLnBrk="1" hangingPunct="1"/>
            <a:r>
              <a:rPr lang="en-US" altLang="da-DK" dirty="0"/>
              <a:t>Exercises from last session</a:t>
            </a:r>
          </a:p>
          <a:p>
            <a:pPr eaLnBrk="1" hangingPunct="1"/>
            <a:r>
              <a:rPr lang="en-US" altLang="da-DK" dirty="0"/>
              <a:t>Log Analyzer project open the one under session 10 (</a:t>
            </a:r>
            <a:r>
              <a:rPr lang="en-US" altLang="da-DK" dirty="0" err="1"/>
              <a:t>webLogAnalyzerWtihAllClasses</a:t>
            </a:r>
            <a:r>
              <a:rPr lang="en-US" altLang="da-DK" dirty="0"/>
              <a:t>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da-DK" sz="2800" dirty="0"/>
              <a:t>7.1 – exploring the </a:t>
            </a:r>
            <a:r>
              <a:rPr lang="en-US" altLang="da-DK" sz="2800" dirty="0" err="1"/>
              <a:t>LogAnalyzer</a:t>
            </a:r>
            <a:r>
              <a:rPr lang="en-US" altLang="da-DK" sz="2800" dirty="0"/>
              <a:t> project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da-DK" sz="2800" dirty="0"/>
              <a:t>7.10 – rewriting a for-loop to a while loop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da-DK" sz="2800" dirty="0"/>
              <a:t>7.14 – add </a:t>
            </a:r>
            <a:r>
              <a:rPr lang="en-US" altLang="da-DK" sz="2800" dirty="0" err="1"/>
              <a:t>numberOfAccess</a:t>
            </a:r>
            <a:r>
              <a:rPr lang="en-US" altLang="da-DK" sz="2800" dirty="0"/>
              <a:t> method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da-DK" sz="2800" dirty="0"/>
              <a:t>7.15 -  add </a:t>
            </a:r>
            <a:r>
              <a:rPr lang="en-US" altLang="da-DK" sz="2800" dirty="0" err="1"/>
              <a:t>busiestHours</a:t>
            </a:r>
            <a:r>
              <a:rPr lang="en-US" altLang="da-DK" sz="2800" dirty="0"/>
              <a:t> method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da-DK" sz="2800" dirty="0"/>
              <a:t>7.16 – add </a:t>
            </a:r>
            <a:r>
              <a:rPr lang="en-US" altLang="da-DK" sz="2800" dirty="0" err="1"/>
              <a:t>quietestHour</a:t>
            </a:r>
            <a:r>
              <a:rPr lang="en-US" altLang="da-DK" sz="2800" dirty="0"/>
              <a:t> method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da-DK" sz="2800" dirty="0"/>
              <a:t>7.18 – add a method finding the two-hour period which is the busiest</a:t>
            </a:r>
          </a:p>
          <a:p>
            <a:pPr eaLnBrk="1" hangingPunct="1"/>
            <a:endParaRPr lang="da-DK" alt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32AD-B548-48A7-B8B1-EE1B6892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Conventions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ED5C-A114-4813-911A-10F000DE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 standard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dirty="0"/>
              <a:t>1.1 Why Have Code Conventions</a:t>
            </a:r>
          </a:p>
          <a:p>
            <a:r>
              <a:rPr lang="en-US" sz="1800" dirty="0"/>
              <a:t>Code conventions are important to programmers for a number of reasons:</a:t>
            </a:r>
          </a:p>
          <a:p>
            <a:r>
              <a:rPr lang="en-US" sz="1800" dirty="0"/>
              <a:t>80% of the lifetime cost of a piece of software goes to maintenance.</a:t>
            </a:r>
          </a:p>
          <a:p>
            <a:r>
              <a:rPr lang="en-US" sz="1800" dirty="0"/>
              <a:t>Hardly any software is maintained for its whole life by the original author.</a:t>
            </a:r>
          </a:p>
          <a:p>
            <a:r>
              <a:rPr lang="en-US" sz="1800" dirty="0"/>
              <a:t>Code conventions improve the readability of the software, allowing engineers to</a:t>
            </a:r>
          </a:p>
          <a:p>
            <a:r>
              <a:rPr lang="en-US" sz="1800" dirty="0"/>
              <a:t>understand new code more quickly and thoroughly.</a:t>
            </a:r>
          </a:p>
          <a:p>
            <a:r>
              <a:rPr lang="en-US" sz="1800" dirty="0"/>
              <a:t>If you ship your source code as a product, you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da-DK" sz="1800" dirty="0">
                <a:hlinkClick r:id="rId2" action="ppaction://hlinkfile"/>
              </a:rPr>
              <a:t>codeconventions-150003.pdf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3849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60350"/>
            <a:ext cx="7772400" cy="78581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da-DK" altLang="da-DK" sz="4800" b="1" dirty="0">
                <a:solidFill>
                  <a:srgbClr val="FFFF00"/>
                </a:solidFill>
              </a:rPr>
              <a:t>0..*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708400" y="1481138"/>
            <a:ext cx="596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a-DK" altLang="da-DK" dirty="0">
                <a:latin typeface="Comic Sans MS" pitchFamily="66" charset="0"/>
              </a:rPr>
              <a:t>A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219700" y="1481138"/>
            <a:ext cx="6381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a-DK" altLang="da-DK" dirty="0">
                <a:latin typeface="Comic Sans MS" pitchFamily="66" charset="0"/>
              </a:rPr>
              <a:t>B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857875" y="4584923"/>
            <a:ext cx="2252663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B{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da-DK" altLang="da-D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250825" y="2554288"/>
            <a:ext cx="4999038" cy="3540125"/>
          </a:xfrm>
          <a:prstGeom prst="rect">
            <a:avLst/>
          </a:prstGeom>
          <a:solidFill>
            <a:schemeClr val="accent2">
              <a:lumMod val="60000"/>
              <a:lumOff val="40000"/>
              <a:alpha val="63921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A{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&lt;B&gt; </a:t>
            </a:r>
            <a:r>
              <a:rPr lang="da-DK" altLang="da-DK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myCollection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A(){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myCollection</a:t>
            </a:r>
            <a:r>
              <a:rPr lang="da-DK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&lt;B&gt;();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addElement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altLang="da-DK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myCollection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</a:t>
            </a: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....</a:t>
            </a:r>
          </a:p>
          <a:p>
            <a:pPr>
              <a:defRPr/>
            </a:pPr>
            <a:r>
              <a:rPr lang="da-DK" altLang="da-D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0" y="1073150"/>
            <a:ext cx="2084388" cy="1446213"/>
          </a:xfrm>
          <a:prstGeom prst="rect">
            <a:avLst/>
          </a:prstGeom>
          <a:solidFill>
            <a:schemeClr val="accent3">
              <a:lumMod val="40000"/>
              <a:lumOff val="60000"/>
              <a:alpha val="8117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da-DK" altLang="da-D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da-DK" altLang="da-D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da-DK" alt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</a:t>
            </a: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</a:t>
            </a: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>
              <a:defRPr/>
            </a:pP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>
              <a:defRPr/>
            </a:pPr>
            <a:r>
              <a:rPr lang="da-DK" alt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4284663" y="16970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4859338" y="1408113"/>
            <a:ext cx="32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2800" b="1"/>
              <a:t>*</a:t>
            </a:r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 flipH="1" flipV="1">
            <a:off x="2084388" y="1870075"/>
            <a:ext cx="471487" cy="127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2987674" y="3284538"/>
            <a:ext cx="4608661" cy="13685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5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/>
      <p:bldP spid="107527" grpId="0" animBg="1"/>
      <p:bldP spid="107528" grpId="0" animBg="1"/>
      <p:bldP spid="107534" grpId="0" animBg="1"/>
      <p:bldP spid="1075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b="1" dirty="0" err="1">
                <a:solidFill>
                  <a:srgbClr val="FFC000"/>
                </a:solidFill>
              </a:rPr>
              <a:t>Exercise</a:t>
            </a:r>
            <a:r>
              <a:rPr lang="da-DK" sz="4800" b="1" dirty="0">
                <a:solidFill>
                  <a:srgbClr val="FFC000"/>
                </a:solidFill>
              </a:rPr>
              <a:t>: </a:t>
            </a:r>
            <a:r>
              <a:rPr lang="da-DK" sz="4800" b="1" dirty="0" err="1">
                <a:solidFill>
                  <a:srgbClr val="FFC000"/>
                </a:solidFill>
              </a:rPr>
              <a:t>Stuff</a:t>
            </a:r>
            <a:r>
              <a:rPr lang="da-DK" sz="4800" b="1" dirty="0">
                <a:solidFill>
                  <a:srgbClr val="FFC000"/>
                </a:solidFill>
              </a:rPr>
              <a:t> Organizer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Solve</a:t>
            </a:r>
            <a:r>
              <a:rPr lang="da-DK" dirty="0"/>
              <a:t> </a:t>
            </a:r>
            <a:r>
              <a:rPr lang="da-DK" dirty="0" err="1"/>
              <a:t>exercise</a:t>
            </a:r>
            <a:r>
              <a:rPr lang="da-DK" dirty="0"/>
              <a:t> 1-3</a:t>
            </a:r>
          </a:p>
          <a:p>
            <a:pPr lvl="1"/>
            <a:r>
              <a:rPr lang="da-DK" dirty="0"/>
              <a:t>Work </a:t>
            </a:r>
            <a:r>
              <a:rPr lang="da-DK" dirty="0" err="1"/>
              <a:t>efficiently</a:t>
            </a:r>
            <a:r>
              <a:rPr lang="da-DK" dirty="0"/>
              <a:t> and </a:t>
            </a:r>
            <a:r>
              <a:rPr lang="da-DK" dirty="0" err="1"/>
              <a:t>quickly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If </a:t>
            </a:r>
            <a:r>
              <a:rPr lang="da-DK" dirty="0" err="1"/>
              <a:t>stuck</a:t>
            </a:r>
            <a:r>
              <a:rPr lang="da-DK" dirty="0"/>
              <a:t>: </a:t>
            </a:r>
            <a:r>
              <a:rPr lang="da-DK" b="1" dirty="0"/>
              <a:t>Ask </a:t>
            </a:r>
            <a:r>
              <a:rPr lang="da-DK" b="1" dirty="0" err="1"/>
              <a:t>immediately</a:t>
            </a:r>
            <a:r>
              <a:rPr lang="da-DK" b="1" dirty="0"/>
              <a:t>, </a:t>
            </a:r>
            <a:r>
              <a:rPr lang="da-DK" b="1" dirty="0" err="1"/>
              <a:t>don’t</a:t>
            </a:r>
            <a:r>
              <a:rPr lang="da-DK" b="1" dirty="0"/>
              <a:t> </a:t>
            </a:r>
            <a:r>
              <a:rPr lang="da-DK" b="1" dirty="0" err="1"/>
              <a:t>fall</a:t>
            </a:r>
            <a:r>
              <a:rPr lang="da-DK" b="1" dirty="0"/>
              <a:t> </a:t>
            </a:r>
            <a:r>
              <a:rPr lang="da-DK" b="1" dirty="0" err="1"/>
              <a:t>behind</a:t>
            </a:r>
            <a:r>
              <a:rPr lang="da-DK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494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da-DK" b="1" dirty="0"/>
              <a:t>Arrays</a:t>
            </a:r>
            <a:r>
              <a:rPr lang="en-US" altLang="da-DK" dirty="0"/>
              <a:t>: Fixed-size collections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752"/>
            <a:ext cx="8569325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Sometimes the maximum collection size can be pre-determined.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Programming languages usually offer a special fixed-size collection type: an </a:t>
            </a:r>
            <a:r>
              <a:rPr lang="en-US" i="1" dirty="0"/>
              <a:t>array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/>
              <a:t>Java</a:t>
            </a:r>
            <a:r>
              <a:rPr lang="en-US" dirty="0"/>
              <a:t> arrays can store </a:t>
            </a:r>
            <a:r>
              <a:rPr lang="en-US" b="1" dirty="0"/>
              <a:t>objects or primitive-type </a:t>
            </a:r>
            <a:r>
              <a:rPr lang="en-US" dirty="0"/>
              <a:t>values.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Access to items in arrays </a:t>
            </a:r>
            <a:r>
              <a:rPr lang="en-US" strike="sngStrike" dirty="0"/>
              <a:t>is more efficient compared to those stored in flexible-sized arrays.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Arrays can hold </a:t>
            </a:r>
            <a:r>
              <a:rPr lang="en-US" b="1" dirty="0"/>
              <a:t>primitive types </a:t>
            </a:r>
            <a:r>
              <a:rPr lang="en-US" dirty="0"/>
              <a:t>– that’s more </a:t>
            </a:r>
            <a:r>
              <a:rPr lang="en-US" b="1" dirty="0"/>
              <a:t>efficient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Arrays are also more inflexible and difficult to work with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ArrayLists</a:t>
            </a:r>
            <a:r>
              <a:rPr lang="en-US" dirty="0"/>
              <a:t> are more flexible – that’s easier to code and extend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/>
              <a:t>JIT optimization</a:t>
            </a:r>
            <a:r>
              <a:rPr lang="en-US" dirty="0"/>
              <a:t> makes </a:t>
            </a:r>
            <a:r>
              <a:rPr lang="en-US" dirty="0" err="1"/>
              <a:t>ArrayList</a:t>
            </a:r>
            <a:r>
              <a:rPr lang="en-US" dirty="0"/>
              <a:t> similar in performance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Special syntax (arrays).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</a:t>
            </a:r>
            <a:r>
              <a:rPr lang="en-US" i="1"/>
              <a:t>weblog-analyzer</a:t>
            </a:r>
            <a:r>
              <a:rPr lang="en-US"/>
              <a:t> project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da-DK" sz="2400" dirty="0"/>
              <a:t>Web server records details of each access.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2400" dirty="0"/>
              <a:t>Supports webmaster’s tasks.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Most popular pages.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Busiest periods.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How much data is being delivered.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a-DK" dirty="0"/>
              <a:t>Broken references.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2400" dirty="0"/>
              <a:t>Analyzes access by hour.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Creating an array object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5495" y="1434256"/>
            <a:ext cx="8713217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LogAnalyzer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hourCounts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LogfileReader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reader;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LogAnalyzer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hourCounts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da-D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alt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reader = new </a:t>
            </a:r>
            <a:r>
              <a:rPr lang="en-US" alt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LogfileReader</a:t>
            </a:r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alt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508" name="AutoShape 6"/>
          <p:cNvSpPr>
            <a:spLocks noChangeArrowheads="1"/>
          </p:cNvSpPr>
          <p:nvPr/>
        </p:nvSpPr>
        <p:spPr bwMode="auto">
          <a:xfrm>
            <a:off x="6866061" y="2556450"/>
            <a:ext cx="2098427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dirty="0">
                <a:solidFill>
                  <a:srgbClr val="A57133"/>
                </a:solidFill>
                <a:latin typeface="Trebuchet MS" pitchFamily="34" charset="0"/>
              </a:rPr>
              <a:t>Array object creation</a:t>
            </a:r>
          </a:p>
          <a:p>
            <a:r>
              <a:rPr lang="en-US" altLang="da-DK" dirty="0">
                <a:solidFill>
                  <a:srgbClr val="A57133"/>
                </a:solidFill>
                <a:latin typeface="Trebuchet MS" pitchFamily="34" charset="0"/>
              </a:rPr>
              <a:t>Must specify </a:t>
            </a:r>
            <a:r>
              <a:rPr lang="en-US" altLang="da-DK" b="1" dirty="0">
                <a:solidFill>
                  <a:srgbClr val="0070C0"/>
                </a:solidFill>
                <a:latin typeface="Trebuchet MS" pitchFamily="34" charset="0"/>
              </a:rPr>
              <a:t>size</a:t>
            </a:r>
          </a:p>
        </p:txBody>
      </p:sp>
      <p:sp>
        <p:nvSpPr>
          <p:cNvPr id="21509" name="AutoShape 7"/>
          <p:cNvSpPr>
            <a:spLocks noChangeArrowheads="1"/>
          </p:cNvSpPr>
          <p:nvPr/>
        </p:nvSpPr>
        <p:spPr bwMode="auto">
          <a:xfrm>
            <a:off x="6582568" y="1137863"/>
            <a:ext cx="2592388" cy="919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>
                <a:solidFill>
                  <a:srgbClr val="A57133"/>
                </a:solidFill>
                <a:latin typeface="Trebuchet MS" pitchFamily="34" charset="0"/>
              </a:rPr>
              <a:t>Array variable declaration</a:t>
            </a:r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 flipH="1">
            <a:off x="5940152" y="3327081"/>
            <a:ext cx="925908" cy="97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 flipH="1">
            <a:off x="5436096" y="1597445"/>
            <a:ext cx="1146472" cy="459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542213" cy="6715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dirty="0" err="1"/>
              <a:t>hourCounts</a:t>
            </a:r>
            <a:r>
              <a:rPr lang="en-US" dirty="0"/>
              <a:t> array</a:t>
            </a:r>
          </a:p>
        </p:txBody>
      </p:sp>
      <p:pic>
        <p:nvPicPr>
          <p:cNvPr id="23555" name="Picture 5" descr="fig4-1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235" y="1700808"/>
            <a:ext cx="9611755" cy="406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Using an array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da-DK" dirty="0"/>
              <a:t>Square-bracket notation is used to access an array element:   </a:t>
            </a:r>
            <a:r>
              <a:rPr lang="en-US" altLang="da-DK" b="1" dirty="0" err="1">
                <a:latin typeface="Courier New" pitchFamily="49" charset="0"/>
              </a:rPr>
              <a:t>hourCounts</a:t>
            </a:r>
            <a:r>
              <a:rPr lang="en-US" altLang="da-DK" b="1" dirty="0">
                <a:latin typeface="Courier New" pitchFamily="49" charset="0"/>
              </a:rPr>
              <a:t>[...]</a:t>
            </a:r>
            <a:endParaRPr lang="en-US" altLang="da-DK" dirty="0">
              <a:latin typeface="Courier New" pitchFamily="49" charset="0"/>
            </a:endParaRPr>
          </a:p>
          <a:p>
            <a:pPr eaLnBrk="1" hangingPunct="1"/>
            <a:r>
              <a:rPr lang="en-US" altLang="da-DK" dirty="0"/>
              <a:t>Elements are used like ordinary variables.</a:t>
            </a:r>
          </a:p>
          <a:p>
            <a:pPr lvl="1" eaLnBrk="1" hangingPunct="1"/>
            <a:r>
              <a:rPr lang="en-US" altLang="da-DK" dirty="0"/>
              <a:t>On the left of an assignment:</a:t>
            </a:r>
          </a:p>
          <a:p>
            <a:pPr lvl="2" eaLnBrk="1" hangingPunct="1"/>
            <a:r>
              <a:rPr lang="en-US" altLang="da-DK" sz="2000" b="1" dirty="0" err="1">
                <a:latin typeface="Courier New" pitchFamily="49" charset="0"/>
              </a:rPr>
              <a:t>hourCounts</a:t>
            </a:r>
            <a:r>
              <a:rPr lang="en-US" altLang="da-DK" sz="2000" b="1" dirty="0">
                <a:latin typeface="Courier New" pitchFamily="49" charset="0"/>
              </a:rPr>
              <a:t>[hour] = ...;</a:t>
            </a:r>
            <a:endParaRPr lang="en-US" altLang="da-DK" sz="2000" dirty="0">
              <a:latin typeface="Courier New" pitchFamily="49" charset="0"/>
            </a:endParaRPr>
          </a:p>
          <a:p>
            <a:pPr lvl="1" eaLnBrk="1" hangingPunct="1"/>
            <a:r>
              <a:rPr lang="en-US" altLang="da-DK" dirty="0"/>
              <a:t>In an expression:</a:t>
            </a:r>
          </a:p>
          <a:p>
            <a:pPr lvl="2" eaLnBrk="1" hangingPunct="1"/>
            <a:r>
              <a:rPr lang="en-US" altLang="da-DK" sz="2000" b="1" dirty="0">
                <a:latin typeface="Courier New" pitchFamily="49" charset="0"/>
              </a:rPr>
              <a:t>adjusted = </a:t>
            </a:r>
            <a:r>
              <a:rPr lang="en-US" altLang="da-DK" sz="2000" b="1" dirty="0" err="1">
                <a:latin typeface="Courier New" pitchFamily="49" charset="0"/>
              </a:rPr>
              <a:t>hourCounts</a:t>
            </a:r>
            <a:r>
              <a:rPr lang="en-US" altLang="da-DK" sz="2000" b="1" dirty="0">
                <a:latin typeface="Courier New" pitchFamily="49" charset="0"/>
              </a:rPr>
              <a:t>[hour] – 3;</a:t>
            </a:r>
          </a:p>
          <a:p>
            <a:pPr lvl="2" eaLnBrk="1" hangingPunct="1"/>
            <a:r>
              <a:rPr lang="en-US" altLang="da-DK" sz="2000" b="1" dirty="0" err="1">
                <a:latin typeface="Courier New" pitchFamily="49" charset="0"/>
              </a:rPr>
              <a:t>hourCounts</a:t>
            </a:r>
            <a:r>
              <a:rPr lang="en-US" altLang="da-DK" sz="2000" b="1" dirty="0">
                <a:latin typeface="Courier New" pitchFamily="49" charset="0"/>
              </a:rPr>
              <a:t>[hour]++;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LongProperties xmlns="http://schemas.microsoft.com/office/2006/metadata/longPropertie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F2636-908B-4795-82C9-AB88DC788B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5EF298-5360-4D94-B8F4-0EAA6F1C2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35F59F-82EE-4021-ADD0-87D3D64DDF8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41AEDDA-5A38-4432-9BBD-22B33A9BAD0B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278D5FB1-DFDE-4E8D-8EAA-7C3D803AFB8F}">
  <ds:schemaRefs>
    <ds:schemaRef ds:uri="23cadae7-ae43-4b44-be68-e0ff5e97caf6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1477</TotalTime>
  <Words>861</Words>
  <Application>Microsoft Office PowerPoint</Application>
  <PresentationFormat>On-screen Show (4:3)</PresentationFormat>
  <Paragraphs>192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Comic Sans MS</vt:lpstr>
      <vt:lpstr>Courier New</vt:lpstr>
      <vt:lpstr>Courier New Bold</vt:lpstr>
      <vt:lpstr>Lucida Grande</vt:lpstr>
      <vt:lpstr>Trebuchet MS</vt:lpstr>
      <vt:lpstr>UCNT&amp;BMaster</vt:lpstr>
      <vt:lpstr>Session 12</vt:lpstr>
      <vt:lpstr>Code Conventions</vt:lpstr>
      <vt:lpstr>PowerPoint Presentation</vt:lpstr>
      <vt:lpstr>Exercise: Stuff Organizer </vt:lpstr>
      <vt:lpstr>Arrays: Fixed-size collections</vt:lpstr>
      <vt:lpstr>The weblog-analyzer project</vt:lpstr>
      <vt:lpstr>Creating an array object</vt:lpstr>
      <vt:lpstr>The hourCounts array</vt:lpstr>
      <vt:lpstr>Using an array</vt:lpstr>
      <vt:lpstr>Array literals</vt:lpstr>
      <vt:lpstr>Array length</vt:lpstr>
      <vt:lpstr>The for loop - example</vt:lpstr>
      <vt:lpstr>Loop</vt:lpstr>
      <vt:lpstr>Exercise: Stuff Organizrer</vt:lpstr>
      <vt:lpstr>Review</vt:lpstr>
      <vt:lpstr>Exercises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66</cp:revision>
  <dcterms:created xsi:type="dcterms:W3CDTF">2008-01-04T10:39:56Z</dcterms:created>
  <dcterms:modified xsi:type="dcterms:W3CDTF">2017-10-09T18:52:47Z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3QZJDHEEAQRU-2733-129</vt:lpwstr>
  </property>
  <property fmtid="{D5CDD505-2E9C-101B-9397-08002B2CF9AE}" pid="3" name="_dlc_DocIdItemGuid">
    <vt:lpwstr>6403e5a3-f784-4775-a640-89832907ea9a</vt:lpwstr>
  </property>
  <property fmtid="{D5CDD505-2E9C-101B-9397-08002B2CF9AE}" pid="4" name="_dlc_DocIdUrl">
    <vt:lpwstr>http://ecampus.ucn.dk/my-ecampus/classsites/ec-dmaj0914/_layouts/DocIdRedir.aspx?ID=3QZJDHEEAQRU-2733-129, 3QZJDHEEAQRU-2733-129</vt:lpwstr>
  </property>
</Properties>
</file>