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48"/>
  </p:notesMasterIdLst>
  <p:handoutMasterIdLst>
    <p:handoutMasterId r:id="rId49"/>
  </p:handoutMasterIdLst>
  <p:sldIdLst>
    <p:sldId id="292" r:id="rId6"/>
    <p:sldId id="257" r:id="rId7"/>
    <p:sldId id="307" r:id="rId8"/>
    <p:sldId id="308" r:id="rId9"/>
    <p:sldId id="309" r:id="rId10"/>
    <p:sldId id="259" r:id="rId11"/>
    <p:sldId id="310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4" r:id="rId22"/>
    <p:sldId id="295" r:id="rId23"/>
    <p:sldId id="297" r:id="rId24"/>
    <p:sldId id="276" r:id="rId25"/>
    <p:sldId id="277" r:id="rId26"/>
    <p:sldId id="278" r:id="rId27"/>
    <p:sldId id="279" r:id="rId28"/>
    <p:sldId id="280" r:id="rId29"/>
    <p:sldId id="281" r:id="rId30"/>
    <p:sldId id="298" r:id="rId31"/>
    <p:sldId id="299" r:id="rId32"/>
    <p:sldId id="283" r:id="rId33"/>
    <p:sldId id="301" r:id="rId34"/>
    <p:sldId id="302" r:id="rId35"/>
    <p:sldId id="303" r:id="rId36"/>
    <p:sldId id="284" r:id="rId37"/>
    <p:sldId id="294" r:id="rId38"/>
    <p:sldId id="285" r:id="rId39"/>
    <p:sldId id="287" r:id="rId40"/>
    <p:sldId id="305" r:id="rId41"/>
    <p:sldId id="306" r:id="rId42"/>
    <p:sldId id="304" r:id="rId43"/>
    <p:sldId id="288" r:id="rId44"/>
    <p:sldId id="289" r:id="rId45"/>
    <p:sldId id="290" r:id="rId46"/>
    <p:sldId id="291" r:id="rId47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0" autoAdjust="0"/>
    <p:restoredTop sz="89885" autoAdjust="0"/>
  </p:normalViewPr>
  <p:slideViewPr>
    <p:cSldViewPr>
      <p:cViewPr varScale="1">
        <p:scale>
          <a:sx n="98" d="100"/>
          <a:sy n="98" d="100"/>
        </p:scale>
        <p:origin x="6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12-10-2017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60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337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E320B-393C-4A80-855E-E85DA7AFC1C9}" type="slidenum">
              <a:rPr lang="da-DK"/>
              <a:pPr/>
              <a:t>2</a:t>
            </a:fld>
            <a:endParaRPr lang="da-DK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437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1483E-0BB9-4447-9777-74DDC6826A95}" type="slidenum">
              <a:rPr lang="en-GB" smtClean="0">
                <a:latin typeface="Times New Roman" pitchFamily="18" charset="0"/>
              </a:rPr>
              <a:pPr/>
              <a:t>16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6A0B2-B709-44B4-811D-D5031702EE1D}" type="slidenum">
              <a:rPr lang="en-GB" smtClean="0">
                <a:latin typeface="Times New Roman" pitchFamily="18" charset="0"/>
              </a:rPr>
              <a:pPr/>
              <a:t>17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2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FE777-8A1B-471C-B510-DE04B6D32A0C}" type="slidenum">
              <a:rPr lang="en-GB" smtClean="0">
                <a:latin typeface="Times New Roman" pitchFamily="18" charset="0"/>
              </a:rPr>
              <a:pPr/>
              <a:t>20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6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27733-C230-49D3-9497-0B458C659B2A}" type="slidenum">
              <a:rPr lang="en-GB" smtClean="0">
                <a:latin typeface="Times New Roman" pitchFamily="18" charset="0"/>
              </a:rPr>
              <a:pPr/>
              <a:t>21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== is not true here (of course)</a:t>
            </a:r>
          </a:p>
        </p:txBody>
      </p:sp>
    </p:spTree>
    <p:extLst>
      <p:ext uri="{BB962C8B-B14F-4D97-AF65-F5344CB8AC3E}">
        <p14:creationId xmlns:p14="http://schemas.microsoft.com/office/powerpoint/2010/main" val="50338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0AB37-F8EA-43D9-9357-2C9DAF3E0AF4}" type="slidenum">
              <a:rPr lang="en-GB" smtClean="0">
                <a:latin typeface="Times New Roman" pitchFamily="18" charset="0"/>
              </a:rPr>
              <a:pPr/>
              <a:t>22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289654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8CEAB-3416-418A-8BF2-615D09850D21}" type="slidenum">
              <a:rPr lang="en-GB" smtClean="0">
                <a:latin typeface="Times New Roman" pitchFamily="18" charset="0"/>
              </a:rPr>
              <a:pPr/>
              <a:t>23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== is true now (same object)</a:t>
            </a:r>
          </a:p>
        </p:txBody>
      </p:sp>
    </p:spTree>
    <p:extLst>
      <p:ext uri="{BB962C8B-B14F-4D97-AF65-F5344CB8AC3E}">
        <p14:creationId xmlns:p14="http://schemas.microsoft.com/office/powerpoint/2010/main" val="92155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5C21C-6F66-40B7-B981-641DA9791549}" type="slidenum">
              <a:rPr lang="en-GB" smtClean="0">
                <a:latin typeface="Times New Roman" pitchFamily="18" charset="0"/>
              </a:rPr>
              <a:pPr/>
              <a:t>24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129647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4EB601-4781-4B51-8465-AE7E84DC9A60}" type="slidenum">
              <a:rPr lang="en-GB" smtClean="0">
                <a:latin typeface="Times New Roman" pitchFamily="18" charset="0"/>
              </a:rPr>
              <a:pPr/>
              <a:t>25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28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29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4C075-B0BD-47DE-8CB9-A15C9C0DE850}" type="slidenum">
              <a:rPr lang="en-GB" smtClean="0">
                <a:latin typeface="Times New Roman" pitchFamily="18" charset="0"/>
              </a:rPr>
              <a:pPr/>
              <a:t>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35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30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31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9F0F8-69A5-4EC3-B327-F11745D514A4}" type="slidenum">
              <a:rPr lang="en-GB" smtClean="0">
                <a:latin typeface="Times New Roman" pitchFamily="18" charset="0"/>
              </a:rPr>
              <a:pPr/>
              <a:t>32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5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42AA-31CC-4DE1-97DE-1CDE1FC34002}" type="slidenum">
              <a:rPr lang="en-GB" smtClean="0">
                <a:latin typeface="Times New Roman" pitchFamily="18" charset="0"/>
              </a:rPr>
              <a:pPr/>
              <a:t>34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35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36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C969-403E-4CC9-8938-071895EA5180}" type="slidenum">
              <a:rPr lang="en-GB" smtClean="0">
                <a:latin typeface="Times New Roman" pitchFamily="18" charset="0"/>
              </a:rPr>
              <a:pPr/>
              <a:t>37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4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4B4A2-FC27-443E-A4CE-138EA206D65C}" type="slidenum">
              <a:rPr lang="en-GB" smtClean="0">
                <a:latin typeface="Times New Roman" pitchFamily="18" charset="0"/>
              </a:rPr>
              <a:pPr/>
              <a:t>39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58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0AAC2-429D-409D-BCF1-CC897EF5338F}" type="slidenum">
              <a:rPr lang="en-GB" smtClean="0">
                <a:latin typeface="Times New Roman" pitchFamily="18" charset="0"/>
              </a:rPr>
              <a:pPr/>
              <a:t>40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71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337A-FFAC-4FE3-A6A8-169455195E61}" type="slidenum">
              <a:rPr lang="en-GB" smtClean="0">
                <a:latin typeface="Times New Roman" pitchFamily="18" charset="0"/>
              </a:rPr>
              <a:pPr/>
              <a:t>41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FFB04-8DBB-423B-80CE-5FE9F1636676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16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71A8-C49F-4288-94DF-0A3AC6654C61}" type="slidenum">
              <a:rPr lang="en-GB"/>
              <a:pPr/>
              <a:t>42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2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08C39-6B95-4890-8B89-C13B1BAA57B0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E5B91-B333-4E19-9A03-E1FBBB78DD1E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8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C78FF-DA24-465A-98FB-4600E99C340E}" type="slidenum">
              <a:rPr lang="en-GB" smtClean="0">
                <a:latin typeface="Times New Roman" pitchFamily="18" charset="0"/>
              </a:rPr>
              <a:pPr/>
              <a:t>11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5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97A11-E220-4278-9973-F5010BFCB783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1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276F3-4994-4354-A8DE-F33DED5CA49F}" type="slidenum">
              <a:rPr lang="en-GB" smtClean="0">
                <a:latin typeface="Times New Roman" pitchFamily="18" charset="0"/>
              </a:rPr>
              <a:pPr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2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4BBE2-C4E2-42E7-BBE6-88AA0325166A}" type="slidenum">
              <a:rPr lang="en-GB" smtClean="0">
                <a:latin typeface="Times New Roman" pitchFamily="18" charset="0"/>
              </a:rPr>
              <a:pPr/>
              <a:t>15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oracle.com/javase/7/doc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14: the Java class library</a:t>
            </a:r>
          </a:p>
        </p:txBody>
      </p:sp>
    </p:spTree>
    <p:extLst>
      <p:ext uri="{BB962C8B-B14F-4D97-AF65-F5344CB8AC3E}">
        <p14:creationId xmlns:p14="http://schemas.microsoft.com/office/powerpoint/2010/main" val="20579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Main loop structure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87624" y="1196752"/>
            <a:ext cx="6336703" cy="43581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while(!finished)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i="1" noProof="1"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2800" b="1" i="1" noProof="1">
                <a:latin typeface="Courier New" panose="02070309020205020404" pitchFamily="49" charset="0"/>
                <a:cs typeface="Courier New" panose="02070309020205020404" pitchFamily="49" charset="0"/>
              </a:rPr>
              <a:t>exit condition</a:t>
            </a: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finished =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2800" b="1" i="1" noProof="1">
                <a:latin typeface="Courier New" panose="02070309020205020404" pitchFamily="49" charset="0"/>
                <a:cs typeface="Courier New" panose="02070309020205020404" pitchFamily="49" charset="0"/>
              </a:rPr>
              <a:t>do something more&gt;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Main loop body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7772400" cy="475252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sz="2600" dirty="0"/>
              <a:t>Where does ‘</a:t>
            </a:r>
            <a:r>
              <a:rPr lang="en-GB" sz="2600" dirty="0" err="1"/>
              <a:t>startsWith</a:t>
            </a:r>
            <a:r>
              <a:rPr lang="en-GB" sz="2600" dirty="0"/>
              <a:t>()’ come from?</a:t>
            </a:r>
          </a:p>
          <a:p>
            <a:pPr eaLnBrk="1" hangingPunct="1"/>
            <a:r>
              <a:rPr lang="en-GB" sz="2600" dirty="0"/>
              <a:t>What is it and what does it do?</a:t>
            </a:r>
          </a:p>
          <a:p>
            <a:pPr eaLnBrk="1" hangingPunct="1"/>
            <a:r>
              <a:rPr lang="en-GB" sz="2600" dirty="0"/>
              <a:t>How can we find out?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1196752"/>
            <a:ext cx="8568952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String input = reader.getInput();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String response = responder.generateResponse();</a:t>
            </a:r>
          </a:p>
          <a:p>
            <a:pPr eaLnBrk="1" hangingPunct="1">
              <a:buFontTx/>
              <a:buNone/>
            </a:pP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3528" y="2743180"/>
            <a:ext cx="8568952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reader.getInput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input.startsWith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("bye"))</a:t>
            </a:r>
          </a:p>
          <a:p>
            <a:pPr eaLnBrk="1" hangingPunct="1"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finished = true;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Finding documentation </a:t>
            </a:r>
          </a:p>
        </p:txBody>
      </p:sp>
      <p:sp>
        <p:nvSpPr>
          <p:cNvPr id="13315" name="Pladsholder til indhold 2"/>
          <p:cNvSpPr>
            <a:spLocks noGrp="1"/>
          </p:cNvSpPr>
          <p:nvPr>
            <p:ph idx="1"/>
          </p:nvPr>
        </p:nvSpPr>
        <p:spPr>
          <a:xfrm>
            <a:off x="395536" y="1052736"/>
            <a:ext cx="7772400" cy="4114800"/>
          </a:xfrm>
        </p:spPr>
        <p:txBody>
          <a:bodyPr/>
          <a:lstStyle/>
          <a:p>
            <a:pPr eaLnBrk="1" hangingPunct="1"/>
            <a:endParaRPr lang="da-DK" dirty="0"/>
          </a:p>
          <a:p>
            <a:pPr eaLnBrk="1" hangingPunct="1"/>
            <a:r>
              <a:rPr lang="da-DK" sz="2800" dirty="0" err="1"/>
              <a:t>Choose</a:t>
            </a:r>
            <a:r>
              <a:rPr lang="da-DK" sz="2800" dirty="0"/>
              <a:t> the ”Java </a:t>
            </a:r>
            <a:r>
              <a:rPr lang="da-DK" sz="2800" dirty="0" err="1"/>
              <a:t>Class</a:t>
            </a:r>
            <a:r>
              <a:rPr lang="da-DK" sz="2800" dirty="0"/>
              <a:t> </a:t>
            </a:r>
            <a:r>
              <a:rPr lang="da-DK" sz="2800" dirty="0" err="1"/>
              <a:t>Libraries</a:t>
            </a:r>
            <a:r>
              <a:rPr lang="da-DK" sz="2800" dirty="0"/>
              <a:t>” item from </a:t>
            </a:r>
            <a:r>
              <a:rPr lang="da-DK" sz="2800" dirty="0" err="1"/>
              <a:t>BlueJ</a:t>
            </a:r>
            <a:r>
              <a:rPr lang="da-DK" sz="2800" dirty="0"/>
              <a:t> </a:t>
            </a:r>
            <a:r>
              <a:rPr lang="da-DK" sz="2800" dirty="0" err="1"/>
              <a:t>Help</a:t>
            </a:r>
            <a:r>
              <a:rPr lang="da-DK" sz="2800" dirty="0"/>
              <a:t> menu.</a:t>
            </a:r>
          </a:p>
          <a:p>
            <a:pPr eaLnBrk="1" hangingPunct="1"/>
            <a:r>
              <a:rPr lang="en-GB" sz="2800" dirty="0"/>
              <a:t>Documentation of the Java libraries in HTML format</a:t>
            </a:r>
          </a:p>
          <a:p>
            <a:pPr eaLnBrk="1" hangingPunct="1"/>
            <a:r>
              <a:rPr lang="en-GB" sz="2800" dirty="0"/>
              <a:t>Class API: </a:t>
            </a:r>
            <a:r>
              <a:rPr lang="en-GB" sz="2800" i="1" dirty="0"/>
              <a:t>Application Programmers’ Interface</a:t>
            </a:r>
            <a:endParaRPr lang="en-GB" sz="2800" dirty="0"/>
          </a:p>
          <a:p>
            <a:pPr lvl="1" eaLnBrk="1" hangingPunct="1"/>
            <a:r>
              <a:rPr lang="en-GB" sz="2800" dirty="0"/>
              <a:t>Interface description for all library classes</a:t>
            </a:r>
          </a:p>
          <a:p>
            <a:pPr eaLnBrk="1" hangingPunct="1">
              <a:buFont typeface="Wingdings 2" pitchFamily="18" charset="2"/>
              <a:buNone/>
            </a:pPr>
            <a:endParaRPr lang="da-DK" dirty="0"/>
          </a:p>
          <a:p>
            <a:pPr eaLnBrk="1" hangingPunct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Interface </a:t>
            </a:r>
            <a:r>
              <a:rPr lang="en-GB" dirty="0" err="1"/>
              <a:t>vs</a:t>
            </a:r>
            <a:r>
              <a:rPr lang="en-GB" dirty="0"/>
              <a:t> 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9076" y="1196752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i="1" dirty="0"/>
              <a:t>The documentation includes</a:t>
            </a: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 name of the class;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a general description of the class;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a list of constructors and methods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return values and parameters for constructors and methods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a description of the purpose of each constructor and method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endParaRPr lang="en-GB" sz="1000" dirty="0"/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dirty="0"/>
              <a:t>			</a:t>
            </a:r>
            <a:r>
              <a:rPr lang="en-GB" sz="2800" b="1" dirty="0"/>
              <a:t>the </a:t>
            </a:r>
            <a:r>
              <a:rPr lang="en-GB" sz="2800" b="1" i="1" dirty="0"/>
              <a:t>interface</a:t>
            </a:r>
            <a:r>
              <a:rPr lang="en-GB" sz="2800" b="1" dirty="0"/>
              <a:t> of the class</a:t>
            </a:r>
            <a:endParaRPr lang="en-GB" sz="2800" dirty="0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79512" y="4695603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Interface </a:t>
            </a:r>
            <a:r>
              <a:rPr lang="en-GB" dirty="0" err="1"/>
              <a:t>vs</a:t>
            </a:r>
            <a:r>
              <a:rPr lang="en-GB" dirty="0"/>
              <a:t>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i="1" dirty="0"/>
              <a:t>The documentation </a:t>
            </a:r>
            <a:r>
              <a:rPr lang="en-GB" sz="2800" b="1" i="1" dirty="0"/>
              <a:t>does not</a:t>
            </a:r>
            <a:r>
              <a:rPr lang="en-GB" sz="2800" i="1" dirty="0"/>
              <a:t> include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private fields (most fields are private)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private methods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 bodies (source code) for each method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dirty="0"/>
              <a:t>			</a:t>
            </a:r>
            <a:r>
              <a:rPr lang="en-GB" sz="2800" b="1" dirty="0"/>
              <a:t>the </a:t>
            </a:r>
            <a:r>
              <a:rPr lang="en-GB" sz="2800" b="1" i="1" dirty="0"/>
              <a:t>implementation</a:t>
            </a:r>
            <a:r>
              <a:rPr lang="en-GB" sz="2800" b="1" dirty="0"/>
              <a:t> of the class</a:t>
            </a:r>
            <a:endParaRPr lang="en-GB" sz="28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251520" y="3951479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Using library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Classes from the library must be imported using an </a:t>
            </a:r>
            <a:r>
              <a:rPr lang="en-GB" sz="2800" i="1" dirty="0"/>
              <a:t>import</a:t>
            </a:r>
            <a:r>
              <a:rPr lang="en-GB" sz="2800" dirty="0"/>
              <a:t> statement (except classes from </a:t>
            </a:r>
            <a:r>
              <a:rPr lang="en-GB" sz="2800" i="1" dirty="0" err="1"/>
              <a:t>java.lang</a:t>
            </a:r>
            <a:r>
              <a:rPr lang="en-GB" sz="2800" dirty="0"/>
              <a:t>).</a:t>
            </a:r>
          </a:p>
          <a:p>
            <a:pPr eaLnBrk="1" hangingPunct="1"/>
            <a:r>
              <a:rPr lang="en-GB" sz="2800" dirty="0"/>
              <a:t>They can then be used like classes from the current package.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Packages and import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Classes are organised in packages.</a:t>
            </a:r>
          </a:p>
          <a:p>
            <a:pPr eaLnBrk="1" hangingPunct="1"/>
            <a:r>
              <a:rPr lang="en-GB" sz="2800" dirty="0"/>
              <a:t>Single classes may be imported: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eaLnBrk="1" hangingPunct="1"/>
            <a:r>
              <a:rPr lang="en-GB" sz="2800" dirty="0"/>
              <a:t>Whole packages can be imported:</a:t>
            </a:r>
            <a:br>
              <a:rPr lang="en-GB" dirty="0"/>
            </a:br>
            <a:br>
              <a:rPr lang="en-GB" sz="1600" dirty="0"/>
            </a:b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99792" y="2564904"/>
            <a:ext cx="3500494" cy="424732"/>
          </a:xfrm>
          <a:prstGeom prst="rect">
            <a:avLst/>
          </a:prstGeom>
          <a:solidFill>
            <a:srgbClr val="264D8B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import </a:t>
            </a:r>
            <a:r>
              <a:rPr lang="en-GB" dirty="0" err="1"/>
              <a:t>java.util.ArrayList</a:t>
            </a:r>
            <a:r>
              <a:rPr lang="en-GB" sz="1600" dirty="0"/>
              <a:t>;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99792" y="3947702"/>
            <a:ext cx="3500494" cy="461665"/>
          </a:xfrm>
          <a:prstGeom prst="rect">
            <a:avLst/>
          </a:prstGeom>
          <a:solidFill>
            <a:srgbClr val="264D8B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 rIns="81279">
            <a:normAutofit fontScale="90000"/>
          </a:bodyPr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7772400" cy="41148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sz="2800" dirty="0"/>
              <a:t>Java has an extensive class library.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sz="2800" dirty="0"/>
              <a:t>A good programmer must be familiar with the library.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sz="2800" dirty="0"/>
              <a:t>The documentation tells us what we need to know to use a class (interface).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C000"/>
                </a:solidFill>
              </a:rPr>
              <a:t>Exercise</a:t>
            </a:r>
            <a:r>
              <a:rPr lang="da-DK" dirty="0"/>
              <a:t>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Explore</a:t>
            </a:r>
            <a:r>
              <a:rPr lang="da-DK" dirty="0"/>
              <a:t> the </a:t>
            </a:r>
            <a:r>
              <a:rPr lang="da-DK" dirty="0" err="1"/>
              <a:t>JavaDoc</a:t>
            </a:r>
            <a:r>
              <a:rPr lang="da-DK" dirty="0"/>
              <a:t> for </a:t>
            </a:r>
            <a:r>
              <a:rPr lang="da-DK" dirty="0" err="1"/>
              <a:t>ArrayList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393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3362"/>
            <a:ext cx="7756587" cy="717256"/>
          </a:xfrm>
        </p:spPr>
        <p:txBody>
          <a:bodyPr/>
          <a:lstStyle/>
          <a:p>
            <a:r>
              <a:rPr lang="da-DK" dirty="0" err="1"/>
              <a:t>Meet</a:t>
            </a:r>
            <a:r>
              <a:rPr lang="da-DK" dirty="0"/>
              <a:t> Joe, Joe, and Joe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923" y="5661248"/>
            <a:ext cx="7756587" cy="464915"/>
          </a:xfrm>
        </p:spPr>
        <p:txBody>
          <a:bodyPr>
            <a:normAutofit fontScale="92500" lnSpcReduction="10000"/>
          </a:bodyPr>
          <a:lstStyle/>
          <a:p>
            <a:endParaRPr lang="da-DK" dirty="0"/>
          </a:p>
        </p:txBody>
      </p:sp>
      <p:pic>
        <p:nvPicPr>
          <p:cNvPr id="1028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14453"/>
            <a:ext cx="3017638" cy="4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https://doublefeature.fm/images/covers/kindergarten-cop.jpg"/>
          <p:cNvSpPr>
            <a:spLocks noChangeAspect="1" noChangeArrowheads="1"/>
          </p:cNvSpPr>
          <p:nvPr/>
        </p:nvSpPr>
        <p:spPr bwMode="auto">
          <a:xfrm>
            <a:off x="155575" y="-1790700"/>
            <a:ext cx="2495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12" descr="https://doublefeature.fm/images/covers/kindergarten-cop.jpg"/>
          <p:cNvSpPr>
            <a:spLocks noChangeAspect="1" noChangeArrowheads="1"/>
          </p:cNvSpPr>
          <p:nvPr/>
        </p:nvSpPr>
        <p:spPr bwMode="auto">
          <a:xfrm>
            <a:off x="307975" y="-1638300"/>
            <a:ext cx="2495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5" y="3052856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pe 3"/>
          <p:cNvGrpSpPr/>
          <p:nvPr/>
        </p:nvGrpSpPr>
        <p:grpSpPr>
          <a:xfrm>
            <a:off x="3158606" y="1114454"/>
            <a:ext cx="3141586" cy="4258762"/>
            <a:chOff x="3131841" y="1052737"/>
            <a:chExt cx="3141586" cy="4258762"/>
          </a:xfrm>
        </p:grpSpPr>
        <p:pic>
          <p:nvPicPr>
            <p:cNvPr id="1030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5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430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</a:pPr>
            <a:endParaRPr lang="da-DK" sz="1400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4294967295"/>
          </p:nvPr>
        </p:nvSpPr>
        <p:spPr>
          <a:xfrm>
            <a:off x="0" y="1268413"/>
            <a:ext cx="7772400" cy="4114800"/>
          </a:xfrm>
        </p:spPr>
        <p:txBody>
          <a:bodyPr/>
          <a:lstStyle/>
          <a:p>
            <a:pPr algn="ctr"/>
            <a:endParaRPr lang="da-DK" sz="3200" dirty="0"/>
          </a:p>
          <a:p>
            <a:pPr marL="0" indent="0" algn="ctr">
              <a:buNone/>
            </a:pPr>
            <a:r>
              <a:rPr lang="en-US" sz="3200" dirty="0"/>
              <a:t>The Java class library</a:t>
            </a:r>
          </a:p>
          <a:p>
            <a:pPr marL="0" indent="0" algn="ctr">
              <a:buNone/>
            </a:pPr>
            <a:r>
              <a:rPr lang="en-US" sz="3200" dirty="0"/>
              <a:t>Identity vs. Equality</a:t>
            </a:r>
          </a:p>
          <a:p>
            <a:pPr marL="0" indent="0" algn="ctr">
              <a:buNone/>
            </a:pPr>
            <a:r>
              <a:rPr lang="en-US" sz="3200" dirty="0"/>
              <a:t>Collections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3200" dirty="0"/>
              <a:t>Blue J </a:t>
            </a:r>
            <a:r>
              <a:rPr lang="da-DK" sz="3200" dirty="0" err="1"/>
              <a:t>chap</a:t>
            </a:r>
            <a:r>
              <a:rPr lang="da-DK" sz="3200" dirty="0"/>
              <a:t>. 6.1– 6.9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Identity </a:t>
            </a:r>
            <a:r>
              <a:rPr lang="en-GB" dirty="0" err="1"/>
              <a:t>vs</a:t>
            </a:r>
            <a:r>
              <a:rPr lang="en-GB" dirty="0"/>
              <a:t> Equality</a:t>
            </a:r>
          </a:p>
        </p:txBody>
      </p:sp>
      <p:sp>
        <p:nvSpPr>
          <p:cNvPr id="19459" name="Text Box 3"/>
          <p:cNvSpPr>
            <a:spLocks noGrp="1" noChangeArrowheads="1"/>
          </p:cNvSpPr>
          <p:nvPr>
            <p:ph idx="1"/>
          </p:nvPr>
        </p:nvSpPr>
        <p:spPr>
          <a:xfrm>
            <a:off x="107504" y="1484784"/>
            <a:ext cx="8784976" cy="4392488"/>
          </a:xfrm>
        </p:spPr>
        <p:txBody>
          <a:bodyPr>
            <a:normAutofit/>
          </a:bodyPr>
          <a:lstStyle/>
          <a:p>
            <a:r>
              <a:rPr lang="en-US" sz="2800" dirty="0"/>
              <a:t>For primitive data types</a:t>
            </a:r>
          </a:p>
          <a:p>
            <a:pPr lvl="1"/>
            <a:r>
              <a:rPr lang="da-DK" sz="2800" dirty="0"/>
              <a:t>’==’ and ’!=’ tests </a:t>
            </a:r>
            <a:r>
              <a:rPr lang="da-DK" sz="2800" dirty="0" err="1"/>
              <a:t>equality</a:t>
            </a:r>
            <a:r>
              <a:rPr lang="da-DK" sz="2800" dirty="0"/>
              <a:t> (is it the same </a:t>
            </a:r>
            <a:r>
              <a:rPr lang="da-DK" sz="2800" dirty="0" err="1"/>
              <a:t>content</a:t>
            </a:r>
            <a:r>
              <a:rPr lang="da-DK" sz="2800" dirty="0"/>
              <a:t>?)</a:t>
            </a:r>
          </a:p>
          <a:p>
            <a:r>
              <a:rPr lang="en-US" sz="2800" dirty="0"/>
              <a:t>For reference types (i.e., objects)</a:t>
            </a:r>
          </a:p>
          <a:p>
            <a:pPr lvl="1"/>
            <a:r>
              <a:rPr lang="da-DK" sz="2800" dirty="0"/>
              <a:t>’==’ and ’!=’ tests </a:t>
            </a:r>
            <a:r>
              <a:rPr lang="da-DK" sz="2800" dirty="0" err="1"/>
              <a:t>identity</a:t>
            </a:r>
            <a:r>
              <a:rPr lang="da-DK" sz="2800" dirty="0"/>
              <a:t> (is it the same </a:t>
            </a:r>
            <a:r>
              <a:rPr lang="da-DK" sz="2800" dirty="0" err="1"/>
              <a:t>object</a:t>
            </a:r>
            <a:r>
              <a:rPr lang="da-DK" sz="2800" dirty="0"/>
              <a:t>?)</a:t>
            </a:r>
          </a:p>
          <a:p>
            <a:pPr lvl="1"/>
            <a:r>
              <a:rPr lang="en-US" sz="2800" dirty="0"/>
              <a:t>In other words, they test if the references indicate the same address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equality of objects</a:t>
            </a:r>
            <a:r>
              <a:rPr lang="en-US" sz="2800" dirty="0"/>
              <a:t>: use the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equals(…) </a:t>
            </a:r>
            <a:r>
              <a:rPr lang="en-US" sz="2800"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AU" dirty="0"/>
              <a:t>Identity </a:t>
            </a:r>
            <a:r>
              <a:rPr lang="en-AU" dirty="0" err="1"/>
              <a:t>vs</a:t>
            </a:r>
            <a:r>
              <a:rPr lang="en-AU" dirty="0"/>
              <a:t> Equality 1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90800" y="5715000"/>
            <a:ext cx="382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/>
              <a:t>person1 == person2</a:t>
            </a:r>
            <a:r>
              <a:rPr lang="en-AU">
                <a:latin typeface="Helvetica"/>
              </a:rPr>
              <a:t>  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2669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“Fred”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7400" y="3886200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589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1117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person2</a:t>
            </a: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6197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“Jill”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5410200" y="3886200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TextBox 1"/>
          <p:cNvSpPr txBox="1"/>
          <p:nvPr/>
        </p:nvSpPr>
        <p:spPr>
          <a:xfrm>
            <a:off x="6660232" y="53012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Identity </a:t>
            </a:r>
            <a:r>
              <a:rPr lang="en-AU" dirty="0" err="1"/>
              <a:t>vs</a:t>
            </a:r>
            <a:r>
              <a:rPr lang="en-AU" dirty="0"/>
              <a:t> Equality 2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590800" y="5715000"/>
            <a:ext cx="382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/>
              <a:t>person1 == person2</a:t>
            </a:r>
            <a:r>
              <a:rPr lang="en-AU">
                <a:latin typeface="Helvetica"/>
              </a:rPr>
              <a:t>  ?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669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“Fred”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057400" y="3886200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589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1117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person2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197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“Fred”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5410200" y="3886200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TextBox 1"/>
          <p:cNvSpPr txBox="1"/>
          <p:nvPr/>
        </p:nvSpPr>
        <p:spPr>
          <a:xfrm>
            <a:off x="6572250" y="5445224"/>
            <a:ext cx="232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Identity </a:t>
            </a:r>
            <a:r>
              <a:rPr lang="en-AU" dirty="0" err="1"/>
              <a:t>vs</a:t>
            </a:r>
            <a:r>
              <a:rPr lang="en-AU" dirty="0"/>
              <a:t> Equality 3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0800" y="5715000"/>
            <a:ext cx="382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/>
              <a:t>person1 == person2</a:t>
            </a:r>
            <a:r>
              <a:rPr lang="en-AU">
                <a:latin typeface="Helvetica"/>
              </a:rPr>
              <a:t>  ?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669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“Fred”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057400" y="3886200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7589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11750" y="4724400"/>
            <a:ext cx="113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person2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619750" y="3268663"/>
            <a:ext cx="95250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“Fred”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:Person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3657600" y="3810000"/>
            <a:ext cx="1752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TextBox 1"/>
          <p:cNvSpPr txBox="1"/>
          <p:nvPr/>
        </p:nvSpPr>
        <p:spPr>
          <a:xfrm>
            <a:off x="6732240" y="551723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785918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Identity </a:t>
            </a:r>
            <a:r>
              <a:rPr lang="en-AU" dirty="0" err="1"/>
              <a:t>vs</a:t>
            </a:r>
            <a:r>
              <a:rPr lang="en-AU" dirty="0"/>
              <a:t> Equality (Strings)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376468" y="4200525"/>
            <a:ext cx="95250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"bye"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85918" y="3598863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:String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2166918" y="4818063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868468" y="5656263"/>
            <a:ext cx="8636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input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138718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29268" y="4200525"/>
            <a:ext cx="95250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"bye"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138718" y="3598863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:String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963718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071918" y="3792538"/>
            <a:ext cx="781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dirty="0">
                <a:latin typeface="Trebuchet MS" pitchFamily="34" charset="0"/>
              </a:rPr>
              <a:t>==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399318" y="3794125"/>
            <a:ext cx="40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>
                <a:latin typeface="Trebuchet MS" pitchFamily="34" charset="0"/>
              </a:rPr>
              <a:t>?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8868" y="1772816"/>
            <a:ext cx="5366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reader.getInput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if(input == "bye") {</a:t>
            </a: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4168" y="583803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" name="Tekstboks 2"/>
          <p:cNvSpPr txBox="1"/>
          <p:nvPr/>
        </p:nvSpPr>
        <p:spPr>
          <a:xfrm>
            <a:off x="5604110" y="1080318"/>
            <a:ext cx="3529546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Gotcha</a:t>
            </a:r>
            <a:r>
              <a:rPr lang="da-DK" dirty="0"/>
              <a:t>: </a:t>
            </a:r>
            <a:r>
              <a:rPr lang="da-DK" b="1" dirty="0" err="1"/>
              <a:t>Interning</a:t>
            </a:r>
            <a:r>
              <a:rPr lang="da-DK" dirty="0"/>
              <a:t>!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 = ”Joe”;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 = ”Joe”;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if(s1==s2) {…}</a:t>
            </a:r>
          </a:p>
          <a:p>
            <a:r>
              <a:rPr lang="da-DK" sz="2000" b="1" dirty="0" err="1"/>
              <a:t>It’s</a:t>
            </a:r>
            <a:r>
              <a:rPr lang="da-DK" sz="2000" b="1" dirty="0"/>
              <a:t> an </a:t>
            </a:r>
            <a:r>
              <a:rPr lang="da-DK" sz="2000" b="1" dirty="0" err="1"/>
              <a:t>artifact</a:t>
            </a:r>
            <a:r>
              <a:rPr lang="da-DK" sz="2000" b="1" dirty="0"/>
              <a:t> from </a:t>
            </a:r>
            <a:r>
              <a:rPr lang="da-DK" sz="2000" b="1" dirty="0" err="1"/>
              <a:t>from</a:t>
            </a:r>
            <a:r>
              <a:rPr lang="da-DK" sz="2000" b="1" dirty="0"/>
              <a:t> the JVM </a:t>
            </a:r>
            <a:r>
              <a:rPr lang="da-DK" sz="2000" b="1" dirty="0" err="1"/>
              <a:t>implementation</a:t>
            </a:r>
            <a:r>
              <a:rPr lang="da-DK" sz="2000" b="1" dirty="0"/>
              <a:t> – </a:t>
            </a:r>
            <a:r>
              <a:rPr lang="da-DK" sz="2000" b="1" dirty="0" err="1"/>
              <a:t>can’t</a:t>
            </a:r>
            <a:r>
              <a:rPr lang="da-DK" sz="2000" b="1" dirty="0"/>
              <a:t> </a:t>
            </a:r>
            <a:r>
              <a:rPr lang="da-DK" sz="2000" b="1" dirty="0" err="1"/>
              <a:t>be</a:t>
            </a:r>
            <a:r>
              <a:rPr lang="da-DK" sz="2000" b="1" dirty="0"/>
              <a:t> </a:t>
            </a:r>
            <a:r>
              <a:rPr lang="da-DK" sz="2000" b="1" dirty="0" err="1"/>
              <a:t>relied</a:t>
            </a:r>
            <a:r>
              <a:rPr lang="da-DK" sz="2000" b="1" dirty="0"/>
              <a:t>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1785918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Identity </a:t>
            </a:r>
            <a:r>
              <a:rPr lang="en-AU" dirty="0" err="1"/>
              <a:t>vs</a:t>
            </a:r>
            <a:r>
              <a:rPr lang="en-AU" dirty="0"/>
              <a:t> Equality (Strings)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376468" y="4200525"/>
            <a:ext cx="95250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"bye"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785918" y="3598863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:String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2166918" y="4818063"/>
            <a:ext cx="304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868468" y="5656263"/>
            <a:ext cx="8636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1800"/>
              <a:t>input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67318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957868" y="4200525"/>
            <a:ext cx="95250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latin typeface="Helvetica"/>
              </a:rPr>
              <a:t>"bye"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67318" y="3598863"/>
            <a:ext cx="2057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AU" sz="2000" u="sng">
                <a:solidFill>
                  <a:schemeClr val="bg1"/>
                </a:solidFill>
                <a:latin typeface="Trebuchet MS" pitchFamily="34" charset="0"/>
              </a:rPr>
              <a:t>:String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963718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919518" y="389255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latin typeface="Trebuchet MS" pitchFamily="34" charset="0"/>
              </a:rPr>
              <a:t>equals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627918" y="3794125"/>
            <a:ext cx="40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>
                <a:latin typeface="Trebuchet MS" pitchFamily="34" charset="0"/>
              </a:rPr>
              <a:t>?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808768" y="5665788"/>
            <a:ext cx="109485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sz="2800" dirty="0">
                <a:latin typeface="Trebuchet MS" pitchFamily="34" charset="0"/>
                <a:sym typeface="Zapf Dingbats"/>
              </a:rPr>
              <a:t> true</a:t>
            </a:r>
            <a:r>
              <a:rPr lang="en-AU" sz="2800" dirty="0">
                <a:latin typeface="Trebuchet MS" pitchFamily="34" charset="0"/>
              </a:rPr>
              <a:t>!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27584" y="1412776"/>
            <a:ext cx="734481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reader.getInput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("bye")) {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Identity &amp; </a:t>
            </a:r>
            <a:r>
              <a:rPr lang="da-DK" dirty="0" err="1"/>
              <a:t>Equality</a:t>
            </a:r>
            <a:endParaRPr lang="da-DK" dirty="0"/>
          </a:p>
        </p:txBody>
      </p:sp>
      <p:pic>
        <p:nvPicPr>
          <p:cNvPr id="3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37439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7" y="3889447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e 4"/>
          <p:cNvGrpSpPr/>
          <p:nvPr/>
        </p:nvGrpSpPr>
        <p:grpSpPr>
          <a:xfrm>
            <a:off x="2195736" y="1469070"/>
            <a:ext cx="1247849" cy="1731835"/>
            <a:chOff x="3131841" y="1052737"/>
            <a:chExt cx="3141586" cy="4258762"/>
          </a:xfrm>
        </p:grpSpPr>
        <p:pic>
          <p:nvPicPr>
            <p:cNvPr id="6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03648" y="2001034"/>
            <a:ext cx="643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dirty="0">
                <a:latin typeface="Trebuchet MS" pitchFamily="34" charset="0"/>
              </a:rPr>
              <a:t>!=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491880" y="1988840"/>
            <a:ext cx="643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dirty="0">
                <a:latin typeface="Trebuchet MS" pitchFamily="34" charset="0"/>
              </a:rPr>
              <a:t>!=</a:t>
            </a:r>
          </a:p>
        </p:txBody>
      </p:sp>
      <p:pic>
        <p:nvPicPr>
          <p:cNvPr id="10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9" y="3789040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403648" y="5013176"/>
            <a:ext cx="41649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latin typeface="Trebuchet MS" pitchFamily="34" charset="0"/>
              </a:rPr>
              <a:t>.equals(                  )</a:t>
            </a:r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472846" y="1484784"/>
            <a:ext cx="26356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Trebuchet MS" pitchFamily="34" charset="0"/>
              </a:rPr>
              <a:t>Joe, Joe, and Joe</a:t>
            </a:r>
          </a:p>
          <a:p>
            <a:r>
              <a:rPr lang="en-GB" dirty="0">
                <a:latin typeface="Trebuchet MS" pitchFamily="34" charset="0"/>
              </a:rPr>
              <a:t>are </a:t>
            </a:r>
            <a:r>
              <a:rPr lang="en-GB" b="1" dirty="0">
                <a:latin typeface="Trebuchet MS" pitchFamily="34" charset="0"/>
              </a:rPr>
              <a:t>not</a:t>
            </a:r>
            <a:r>
              <a:rPr lang="en-GB" dirty="0">
                <a:latin typeface="Trebuchet MS" pitchFamily="34" charset="0"/>
              </a:rPr>
              <a:t> identical</a:t>
            </a:r>
          </a:p>
          <a:p>
            <a:r>
              <a:rPr lang="en-GB" dirty="0">
                <a:latin typeface="Trebuchet MS" pitchFamily="34" charset="0"/>
              </a:rPr>
              <a:t>(</a:t>
            </a:r>
            <a:r>
              <a:rPr lang="en-GB" dirty="0" err="1">
                <a:latin typeface="Trebuchet MS" pitchFamily="34" charset="0"/>
              </a:rPr>
              <a:t>identiske</a:t>
            </a:r>
            <a:r>
              <a:rPr lang="en-GB" dirty="0">
                <a:latin typeface="Trebuchet MS" pitchFamily="34" charset="0"/>
              </a:rPr>
              <a:t>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28830" y="4388911"/>
            <a:ext cx="26356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Trebuchet MS" pitchFamily="34" charset="0"/>
              </a:rPr>
              <a:t>Joe, Joe, and Joe</a:t>
            </a:r>
          </a:p>
          <a:p>
            <a:r>
              <a:rPr lang="en-GB" dirty="0">
                <a:latin typeface="Trebuchet MS" pitchFamily="34" charset="0"/>
              </a:rPr>
              <a:t>are equal</a:t>
            </a:r>
          </a:p>
          <a:p>
            <a:r>
              <a:rPr lang="en-GB" dirty="0">
                <a:latin typeface="Trebuchet MS" pitchFamily="34" charset="0"/>
              </a:rPr>
              <a:t>(</a:t>
            </a:r>
            <a:r>
              <a:rPr lang="en-GB" dirty="0" err="1">
                <a:latin typeface="Trebuchet MS" pitchFamily="34" charset="0"/>
              </a:rPr>
              <a:t>ens</a:t>
            </a:r>
            <a:r>
              <a:rPr lang="en-GB" dirty="0">
                <a:latin typeface="Trebuchet MS" pitchFamily="34" charset="0"/>
              </a:rPr>
              <a:t>)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971600" y="4005064"/>
            <a:ext cx="432048" cy="360040"/>
          </a:xfrm>
          <a:prstGeom prst="roundRect">
            <a:avLst/>
          </a:prstGeom>
          <a:noFill/>
          <a:ln w="698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203848" y="5085183"/>
            <a:ext cx="576064" cy="435691"/>
          </a:xfrm>
          <a:prstGeom prst="roundRect">
            <a:avLst/>
          </a:prstGeom>
          <a:noFill/>
          <a:ln w="698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2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660838"/>
            <a:ext cx="1619672" cy="18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8/0/1/9/1195445329999867155jean_victor_balin_cross.svg.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71" y="2426849"/>
            <a:ext cx="1891133" cy="18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62" y="1628800"/>
            <a:ext cx="1872208" cy="26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2422178" y="4271029"/>
            <a:ext cx="838200" cy="72607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23728" y="5225702"/>
            <a:ext cx="67967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Joe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476528" y="5225702"/>
            <a:ext cx="73096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Bud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18978" y="48066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4308922" y="4271029"/>
            <a:ext cx="1466056" cy="72607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571778" y="48066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235841" y="1459731"/>
            <a:ext cx="272863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Trebuchet MS" pitchFamily="34" charset="0"/>
              </a:rPr>
              <a:t>Joe and Bud </a:t>
            </a:r>
          </a:p>
          <a:p>
            <a:r>
              <a:rPr lang="en-GB" dirty="0">
                <a:latin typeface="Trebuchet MS" pitchFamily="34" charset="0"/>
              </a:rPr>
              <a:t>are identical.</a:t>
            </a:r>
          </a:p>
          <a:p>
            <a:endParaRPr lang="en-GB" dirty="0">
              <a:latin typeface="Trebuchet MS" pitchFamily="34" charset="0"/>
            </a:endParaRPr>
          </a:p>
          <a:p>
            <a:r>
              <a:rPr lang="en-GB" dirty="0">
                <a:latin typeface="Trebuchet MS" pitchFamily="34" charset="0"/>
              </a:rPr>
              <a:t>They refer to </a:t>
            </a:r>
          </a:p>
          <a:p>
            <a:r>
              <a:rPr lang="en-GB" dirty="0">
                <a:latin typeface="Trebuchet MS" pitchFamily="34" charset="0"/>
              </a:rPr>
              <a:t>one and the same </a:t>
            </a:r>
          </a:p>
          <a:p>
            <a:r>
              <a:rPr lang="en-GB" dirty="0">
                <a:latin typeface="Trebuchet MS" pitchFamily="34" charset="0"/>
              </a:rPr>
              <a:t>person</a:t>
            </a:r>
          </a:p>
          <a:p>
            <a:endParaRPr lang="en-GB" dirty="0">
              <a:latin typeface="Trebuchet MS" pitchFamily="34" charset="0"/>
            </a:endParaRPr>
          </a:p>
        </p:txBody>
      </p:sp>
      <p:pic>
        <p:nvPicPr>
          <p:cNvPr id="12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92686"/>
            <a:ext cx="1619672" cy="18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669341" y="6546830"/>
            <a:ext cx="45111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latin typeface="Trebuchet MS" pitchFamily="34" charset="0"/>
              </a:rPr>
              <a:t>Bud Spencer is the actor who plays Banana Joe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665797" y="4725144"/>
            <a:ext cx="723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dirty="0">
                <a:latin typeface="Trebuchet MS" pitchFamily="34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620707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114800"/>
          </a:xfrm>
        </p:spPr>
        <p:txBody>
          <a:bodyPr/>
          <a:lstStyle/>
          <a:p>
            <a:r>
              <a:rPr lang="en-GB" sz="2800" dirty="0"/>
              <a:t>Sets are collections similar to </a:t>
            </a:r>
            <a:r>
              <a:rPr lang="en-GB" dirty="0" err="1"/>
              <a:t>A</a:t>
            </a:r>
            <a:r>
              <a:rPr lang="en-GB" sz="2800" dirty="0" err="1"/>
              <a:t>rrayLists</a:t>
            </a:r>
            <a:endParaRPr lang="en-GB" sz="2800" dirty="0"/>
          </a:p>
          <a:p>
            <a:r>
              <a:rPr lang="en-GB" sz="2800" dirty="0"/>
              <a:t>Sets do not maintain any order</a:t>
            </a:r>
          </a:p>
          <a:p>
            <a:r>
              <a:rPr lang="en-GB" sz="2800" dirty="0"/>
              <a:t>Sets ensure that each element exists only once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114800"/>
          </a:xfrm>
        </p:spPr>
        <p:txBody>
          <a:bodyPr/>
          <a:lstStyle/>
          <a:p>
            <a:r>
              <a:rPr lang="en-GB" sz="2800" dirty="0"/>
              <a:t>Sets are collections similar to </a:t>
            </a:r>
            <a:r>
              <a:rPr lang="en-GB" dirty="0" err="1"/>
              <a:t>A</a:t>
            </a:r>
            <a:r>
              <a:rPr lang="en-GB" sz="2800" dirty="0" err="1"/>
              <a:t>rrayLists</a:t>
            </a:r>
            <a:endParaRPr lang="en-GB" sz="2800" dirty="0"/>
          </a:p>
          <a:p>
            <a:r>
              <a:rPr lang="en-GB" sz="2800" dirty="0"/>
              <a:t>Sets do not maintain any order</a:t>
            </a:r>
          </a:p>
          <a:p>
            <a:r>
              <a:rPr lang="en-GB" sz="2800" dirty="0"/>
              <a:t>Sets ensure that each element exist only once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96416"/>
              </p:ext>
            </p:extLst>
          </p:nvPr>
        </p:nvGraphicFramePr>
        <p:xfrm>
          <a:off x="2076400" y="30960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342058" y="2957988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4160" y="2708920"/>
            <a:ext cx="55944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list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38858" y="2767489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710210" y="3672076"/>
            <a:ext cx="205606" cy="108012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pic>
        <p:nvPicPr>
          <p:cNvPr id="9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51" y="4759880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e 9"/>
          <p:cNvGrpSpPr/>
          <p:nvPr/>
        </p:nvGrpSpPr>
        <p:grpSpPr>
          <a:xfrm>
            <a:off x="4390483" y="4791511"/>
            <a:ext cx="1247849" cy="1731835"/>
            <a:chOff x="3131841" y="1052737"/>
            <a:chExt cx="3141586" cy="4258762"/>
          </a:xfrm>
        </p:grpSpPr>
        <p:pic>
          <p:nvPicPr>
            <p:cNvPr id="11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90" y="4819104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3347864" y="3672076"/>
            <a:ext cx="504056" cy="112507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014466" y="3645024"/>
            <a:ext cx="102803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6372199" y="3645024"/>
            <a:ext cx="1043205" cy="11740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5638332" y="3645024"/>
            <a:ext cx="1968422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529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11663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/>
              <a:t>Recap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196752"/>
            <a:ext cx="8856984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3600" dirty="0"/>
              <a:t>Loops</a:t>
            </a:r>
          </a:p>
          <a:p>
            <a:pPr lvl="1" fontAlgn="auto">
              <a:spcAft>
                <a:spcPts val="0"/>
              </a:spcAft>
            </a:pPr>
            <a:r>
              <a:rPr lang="en-GB" dirty="0"/>
              <a:t>For-loops, While loops, For-each loops</a:t>
            </a:r>
          </a:p>
          <a:p>
            <a:pPr fontAlgn="auto">
              <a:spcAft>
                <a:spcPts val="0"/>
              </a:spcAft>
            </a:pPr>
            <a:r>
              <a:rPr lang="en-GB" dirty="0" err="1"/>
              <a:t>Microexercise</a:t>
            </a:r>
            <a:r>
              <a:rPr lang="en-GB" dirty="0"/>
              <a:t>: Write a method that prints the 7 multiplication values for the number 7 (1 – 10)</a:t>
            </a:r>
          </a:p>
          <a:p>
            <a:pPr lvl="1" fontAlgn="auto">
              <a:spcAft>
                <a:spcPts val="0"/>
              </a:spcAft>
            </a:pPr>
            <a:r>
              <a:rPr lang="en-GB" dirty="0"/>
              <a:t>Preferably, use a for-loop (or maybe a while)</a:t>
            </a:r>
          </a:p>
          <a:p>
            <a:pPr lvl="1" fontAlgn="auto">
              <a:spcAft>
                <a:spcPts val="0"/>
              </a:spcAft>
            </a:pPr>
            <a:r>
              <a:rPr lang="en-GB" dirty="0"/>
              <a:t>for-each loops won’t work here if </a:t>
            </a:r>
            <a:r>
              <a:rPr lang="en-GB"/>
              <a:t>you solve this </a:t>
            </a:r>
            <a:r>
              <a:rPr lang="en-GB" dirty="0"/>
              <a:t>in a reasonable way</a:t>
            </a:r>
          </a:p>
          <a:p>
            <a:pPr lvl="1" fontAlgn="auto">
              <a:spcAft>
                <a:spcPts val="0"/>
              </a:spcAft>
            </a:pPr>
            <a:r>
              <a:rPr lang="en-GB" dirty="0"/>
              <a:t>The output should be: 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1*7=7, 2*7=14, 3*7=21... 10*7=17</a:t>
            </a:r>
          </a:p>
        </p:txBody>
      </p:sp>
    </p:spTree>
    <p:extLst>
      <p:ext uri="{BB962C8B-B14F-4D97-AF65-F5344CB8AC3E}">
        <p14:creationId xmlns:p14="http://schemas.microsoft.com/office/powerpoint/2010/main" val="3303800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114800"/>
          </a:xfrm>
        </p:spPr>
        <p:txBody>
          <a:bodyPr/>
          <a:lstStyle/>
          <a:p>
            <a:r>
              <a:rPr lang="en-GB" sz="2800" dirty="0"/>
              <a:t>Sets are collections similar to </a:t>
            </a:r>
            <a:r>
              <a:rPr lang="en-GB" dirty="0" err="1"/>
              <a:t>A</a:t>
            </a:r>
            <a:r>
              <a:rPr lang="en-GB" sz="2800" dirty="0" err="1"/>
              <a:t>rrayLists</a:t>
            </a:r>
            <a:endParaRPr lang="en-GB" sz="2800" dirty="0"/>
          </a:p>
          <a:p>
            <a:r>
              <a:rPr lang="en-GB" sz="2800" dirty="0"/>
              <a:t>Sets do not maintain any order</a:t>
            </a:r>
          </a:p>
          <a:p>
            <a:r>
              <a:rPr lang="en-GB" sz="2800" dirty="0"/>
              <a:t>Sets ensure that each element exist only once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342058" y="2957988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4160" y="2708920"/>
            <a:ext cx="5931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set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38858" y="2767489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9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78975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e 9"/>
          <p:cNvGrpSpPr/>
          <p:nvPr/>
        </p:nvGrpSpPr>
        <p:grpSpPr>
          <a:xfrm>
            <a:off x="4390483" y="4791511"/>
            <a:ext cx="1247849" cy="1731835"/>
            <a:chOff x="3131841" y="1052737"/>
            <a:chExt cx="3141586" cy="4258762"/>
          </a:xfrm>
        </p:grpSpPr>
        <p:pic>
          <p:nvPicPr>
            <p:cNvPr id="11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19104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frundet rektangel 2"/>
          <p:cNvSpPr/>
          <p:nvPr/>
        </p:nvSpPr>
        <p:spPr>
          <a:xfrm>
            <a:off x="2051720" y="3135011"/>
            <a:ext cx="2808312" cy="1230093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470944" y="3547491"/>
            <a:ext cx="626388" cy="123148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267744" y="335699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415160" y="3579009"/>
            <a:ext cx="1957040" cy="119996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211960" y="338851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3335040" y="3939049"/>
            <a:ext cx="1257676" cy="83992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131840" y="374855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372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Sets vs. Lists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325442" y="5190236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4941168"/>
            <a:ext cx="5931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set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22242" y="499973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9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52" y="2978775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e 9"/>
          <p:cNvGrpSpPr/>
          <p:nvPr/>
        </p:nvGrpSpPr>
        <p:grpSpPr>
          <a:xfrm>
            <a:off x="4373867" y="2991311"/>
            <a:ext cx="1247849" cy="1731835"/>
            <a:chOff x="3131841" y="1052737"/>
            <a:chExt cx="3141586" cy="4258762"/>
          </a:xfrm>
        </p:grpSpPr>
        <p:pic>
          <p:nvPicPr>
            <p:cNvPr id="11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68" y="3018904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frundet rektangel 2"/>
          <p:cNvSpPr/>
          <p:nvPr/>
        </p:nvSpPr>
        <p:spPr>
          <a:xfrm>
            <a:off x="2035104" y="5367259"/>
            <a:ext cx="2808312" cy="1230093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2454328" y="4710609"/>
            <a:ext cx="626388" cy="1069129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251128" y="558924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398544" y="4727408"/>
            <a:ext cx="1973656" cy="110202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195344" y="562075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3318424" y="4710610"/>
            <a:ext cx="1257675" cy="14606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115224" y="598079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02161"/>
              </p:ext>
            </p:extLst>
          </p:nvPr>
        </p:nvGraphicFramePr>
        <p:xfrm>
          <a:off x="2076400" y="12958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1342058" y="1418769"/>
            <a:ext cx="709662" cy="35404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84160" y="1169701"/>
            <a:ext cx="55944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list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138858" y="122827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710210" y="1871876"/>
            <a:ext cx="205606" cy="108012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H="1">
            <a:off x="3347864" y="1871876"/>
            <a:ext cx="504056" cy="112507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014466" y="1844824"/>
            <a:ext cx="102803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6372199" y="1844824"/>
            <a:ext cx="1043205" cy="11740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5638332" y="1844824"/>
            <a:ext cx="1968422" cy="111485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230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sets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268760"/>
            <a:ext cx="727280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for(String element :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 with element</a:t>
            </a:r>
          </a:p>
          <a:p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the </a:t>
            </a:r>
            <a:r>
              <a:rPr lang="en-US" dirty="0" err="1"/>
              <a:t>HashSet</a:t>
            </a:r>
            <a:r>
              <a:rPr lang="en-US" dirty="0"/>
              <a:t> class in the library.</a:t>
            </a:r>
          </a:p>
          <a:p>
            <a:r>
              <a:rPr lang="en-US" dirty="0"/>
              <a:t>What are the methods to perform CR(U)D called?</a:t>
            </a:r>
          </a:p>
        </p:txBody>
      </p:sp>
    </p:spTree>
    <p:extLst>
      <p:ext uri="{BB962C8B-B14F-4D97-AF65-F5344CB8AC3E}">
        <p14:creationId xmlns:p14="http://schemas.microsoft.com/office/powerpoint/2010/main" val="26634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Maps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7772400" cy="4114800"/>
          </a:xfrm>
        </p:spPr>
        <p:txBody>
          <a:bodyPr/>
          <a:lstStyle/>
          <a:p>
            <a:r>
              <a:rPr lang="en-GB" sz="3200" dirty="0"/>
              <a:t>Maps are collections that contain pairs of values.</a:t>
            </a:r>
          </a:p>
          <a:p>
            <a:r>
              <a:rPr lang="en-GB" sz="3200" dirty="0"/>
              <a:t>Pairs consist of a key and a value.</a:t>
            </a:r>
          </a:p>
          <a:p>
            <a:r>
              <a:rPr lang="en-GB" sz="3200" dirty="0"/>
              <a:t>Lookup works by supplying a key, and retrieving a value.</a:t>
            </a:r>
          </a:p>
          <a:p>
            <a:r>
              <a:rPr lang="en-GB" sz="3200" dirty="0"/>
              <a:t>An example: a telephone book.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dirty="0"/>
              <a:t>Using maps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1124744"/>
            <a:ext cx="8429684" cy="259301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&lt;String, String&gt;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("Charles Nguyen", "(531) 9392 4587");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("Lisa Jones", "(402) 4536 4674");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("William H. Smith", "(998) 5488 0123");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phoneBook.get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("Lisa Jones");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uppe 1"/>
          <p:cNvGrpSpPr/>
          <p:nvPr/>
        </p:nvGrpSpPr>
        <p:grpSpPr>
          <a:xfrm>
            <a:off x="1619672" y="3789040"/>
            <a:ext cx="5710808" cy="2586608"/>
            <a:chOff x="1619672" y="4149080"/>
            <a:chExt cx="5710808" cy="258660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691680" y="4221088"/>
              <a:ext cx="5638800" cy="2514600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90192" y="5348511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 dirty="0">
                  <a:latin typeface="Trebuchet MS" pitchFamily="34" charset="0"/>
                </a:rPr>
                <a:t>"</a:t>
              </a:r>
              <a:r>
                <a:rPr lang="en-AU" sz="1800" b="0" dirty="0">
                  <a:solidFill>
                    <a:schemeClr val="tx1"/>
                  </a:solidFill>
                  <a:latin typeface="Trebuchet MS" pitchFamily="34" charset="0"/>
                </a:rPr>
                <a:t>Charles Nguyen</a:t>
              </a:r>
              <a:r>
                <a:rPr lang="en-AU" sz="1800" b="0" dirty="0">
                  <a:latin typeface="Trebuchet MS" pitchFamily="34" charset="0"/>
                </a:rPr>
                <a:t>"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619672" y="4149080"/>
              <a:ext cx="56388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/>
              <a:r>
                <a:rPr lang="en-AU" sz="2000" b="0" u="sng" dirty="0">
                  <a:solidFill>
                    <a:schemeClr val="bg1"/>
                  </a:solidFill>
                  <a:latin typeface="Trebuchet MS" pitchFamily="34" charset="0"/>
                </a:rPr>
                <a:t>:</a:t>
              </a:r>
              <a:r>
                <a:rPr lang="en-AU" sz="2000" b="0" u="sng" dirty="0" err="1">
                  <a:solidFill>
                    <a:schemeClr val="bg1"/>
                  </a:solidFill>
                  <a:latin typeface="Trebuchet MS" pitchFamily="34" charset="0"/>
                </a:rPr>
                <a:t>HashMap</a:t>
              </a:r>
              <a:endParaRPr lang="en-AU" sz="2000" b="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519042" y="5348511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 dirty="0">
                  <a:latin typeface="Trebuchet MS" pitchFamily="34" charset="0"/>
                </a:rPr>
                <a:t>"(</a:t>
              </a:r>
              <a:r>
                <a:rPr lang="en-AU" sz="1800" b="0" dirty="0">
                  <a:solidFill>
                    <a:schemeClr val="tx1"/>
                  </a:solidFill>
                  <a:latin typeface="Trebuchet MS" pitchFamily="34" charset="0"/>
                </a:rPr>
                <a:t>531) 9392 4587</a:t>
              </a:r>
              <a:r>
                <a:rPr lang="en-AU" sz="1800" b="0" dirty="0">
                  <a:latin typeface="Trebuchet MS" pitchFamily="34" charset="0"/>
                </a:rPr>
                <a:t>"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290192" y="5830863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>
                  <a:latin typeface="Trebuchet MS" pitchFamily="34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pitchFamily="34" charset="0"/>
                </a:rPr>
                <a:t>Lisa Jones</a:t>
              </a:r>
              <a:r>
                <a:rPr lang="en-AU" sz="1800" b="0">
                  <a:latin typeface="Trebuchet MS" pitchFamily="34" charset="0"/>
                </a:rPr>
                <a:t>"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519042" y="5830863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>
                  <a:latin typeface="Trebuchet MS" pitchFamily="34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pitchFamily="34" charset="0"/>
                </a:rPr>
                <a:t>(402) 4536 4674</a:t>
              </a:r>
              <a:r>
                <a:rPr lang="en-AU" sz="1800" b="0">
                  <a:latin typeface="Trebuchet MS" pitchFamily="34" charset="0"/>
                </a:rPr>
                <a:t>"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90192" y="6280125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>
                  <a:latin typeface="Trebuchet MS" pitchFamily="34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pitchFamily="34" charset="0"/>
                </a:rPr>
                <a:t>William H. Smith</a:t>
              </a:r>
              <a:r>
                <a:rPr lang="en-AU" sz="1800" b="0">
                  <a:latin typeface="Trebuchet MS" pitchFamily="34" charset="0"/>
                </a:rPr>
                <a:t>"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519042" y="6280125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sz="1800" b="0">
                  <a:latin typeface="Trebuchet MS" pitchFamily="34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pitchFamily="34" charset="0"/>
                </a:rPr>
                <a:t>(998) 5488 0123</a:t>
              </a:r>
              <a:r>
                <a:rPr lang="en-AU" sz="1800" b="0">
                  <a:latin typeface="Trebuchet MS" pitchFamily="34" charset="0"/>
                </a:rPr>
                <a:t>"</a:t>
              </a:r>
            </a:p>
          </p:txBody>
        </p:sp>
      </p:grp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768152" y="6381328"/>
            <a:ext cx="7772400" cy="576064"/>
          </a:xfrm>
        </p:spPr>
        <p:txBody>
          <a:bodyPr/>
          <a:lstStyle/>
          <a:p>
            <a:r>
              <a:rPr lang="en-GB" sz="2800" dirty="0"/>
              <a:t>A map with Strings as keys and values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dirty="0"/>
              <a:t>Using maps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1196752"/>
            <a:ext cx="88204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Person(“banana_joe.jpg”);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p2 = new Person(“cotton_eyed_joe.png”);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p3 = new Person(“joe_sixpack.jpeg”);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p4 = new Person(“arnold.jpg”);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Person&gt; map =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 Joe”, p1);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(“Bud Spencer”, p1); 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OK, key is unique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(“Cotton Eyed Joe”,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p3);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”, p4);   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 p3 is forgotten for key 	                         “</a:t>
            </a:r>
            <a:r>
              <a:rPr lang="en-GB" sz="20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44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-27384"/>
            <a:ext cx="9144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Person(“banana_joe.jpg”);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p2 = new Person(“cotton_eyed_joe.png”);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p3 = new Person(“joe_sixpack.jpeg”);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p4 = new Person(“arnold.jpg”);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Person&gt; map = 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 Joe”, p1);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(“Bud Spencer”, p1); 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(“Cotton Eyed Joe”,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p3);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err="1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GB" sz="2000" b="1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b="1" dirty="0" err="1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Sixpack</a:t>
            </a:r>
            <a:r>
              <a:rPr lang="en-GB" sz="2000" b="1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”, p4);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893394" y="4083065"/>
            <a:ext cx="582262" cy="294391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496" y="3833997"/>
            <a:ext cx="7822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/>
              <a:t>map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0194" y="389256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8" name="Picture 4" descr="http://assets.catawiki.nl/assets/2011/12/5/2/6/6/2669ec30-016f-012f-b054-0050569439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95" y="1124744"/>
            <a:ext cx="1227129" cy="17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e 8"/>
          <p:cNvGrpSpPr/>
          <p:nvPr/>
        </p:nvGrpSpPr>
        <p:grpSpPr>
          <a:xfrm>
            <a:off x="7140575" y="2941679"/>
            <a:ext cx="1247849" cy="1731835"/>
            <a:chOff x="3131841" y="1052737"/>
            <a:chExt cx="3141586" cy="4258762"/>
          </a:xfrm>
        </p:grpSpPr>
        <p:pic>
          <p:nvPicPr>
            <p:cNvPr id="10" name="Picture 6" descr="http://static.comicvine.com/uploads/scale_small/0/40/255662-19648-cotton-eyed-jo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1" y="1052737"/>
              <a:ext cx="3141586" cy="425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.ytimg.com/vi/pmD8wmPserU/maxresdefaul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80" y="1120590"/>
              <a:ext cx="2123307" cy="119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30" y="5035903"/>
            <a:ext cx="2135630" cy="17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580568" y="3807597"/>
            <a:ext cx="3639503" cy="2847229"/>
          </a:xfrm>
          <a:prstGeom prst="roundRect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2648" y="549627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907704" y="4772447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“Bud Spencer”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139952" y="4772447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4448944" y="2276870"/>
            <a:ext cx="2712351" cy="265194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907704" y="4221088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“Banana Joe”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36554" y="4221088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4448944" y="1819274"/>
            <a:ext cx="2712351" cy="261783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907704" y="527650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“Cotton Eyed Joe”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39952" y="5276503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4448943" y="4063544"/>
            <a:ext cx="2712351" cy="13693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907704" y="5780559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sz="1800" b="0" dirty="0">
                <a:latin typeface="Trebuchet MS" pitchFamily="34" charset="0"/>
              </a:rPr>
              <a:t>“</a:t>
            </a:r>
            <a:r>
              <a:rPr lang="en-AU" sz="1800" b="0" dirty="0" err="1">
                <a:latin typeface="Trebuchet MS" pitchFamily="34" charset="0"/>
              </a:rPr>
              <a:t>Sixpack</a:t>
            </a:r>
            <a:r>
              <a:rPr lang="en-AU" sz="1800" b="0" dirty="0">
                <a:latin typeface="Trebuchet MS" pitchFamily="34" charset="0"/>
              </a:rPr>
              <a:t>”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39952" y="5780559"/>
            <a:ext cx="624787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sz="1800" b="0" dirty="0">
              <a:latin typeface="Trebuchet MS" pitchFamily="34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V="1">
            <a:off x="4448944" y="5768207"/>
            <a:ext cx="1419200" cy="16872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5" name="Afrundet rektangel 34"/>
          <p:cNvSpPr/>
          <p:nvPr/>
        </p:nvSpPr>
        <p:spPr>
          <a:xfrm>
            <a:off x="2051720" y="4063546"/>
            <a:ext cx="1944216" cy="2245774"/>
          </a:xfrm>
          <a:prstGeom prst="roundRect">
            <a:avLst/>
          </a:prstGeom>
          <a:noFill/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1213148" y="5654890"/>
            <a:ext cx="838572" cy="31882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 wrap="square" lIns="90487" tIns="44450" rIns="90487" bIns="44450" anchor="ctr">
            <a:spAutoFit/>
          </a:bodyPr>
          <a:lstStyle/>
          <a:p>
            <a:endParaRPr lang="da-DK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-8089" y="5490180"/>
            <a:ext cx="11237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AU" dirty="0" err="1"/>
              <a:t>keySet</a:t>
            </a:r>
            <a:endParaRPr lang="en-AU" dirty="0"/>
          </a:p>
        </p:txBody>
      </p:sp>
      <p:sp>
        <p:nvSpPr>
          <p:cNvPr id="38" name="Afrundet rektangel 37"/>
          <p:cNvSpPr/>
          <p:nvPr/>
        </p:nvSpPr>
        <p:spPr>
          <a:xfrm>
            <a:off x="4283968" y="4077072"/>
            <a:ext cx="648072" cy="2245774"/>
          </a:xfrm>
          <a:prstGeom prst="roundRect">
            <a:avLst/>
          </a:prstGeom>
          <a:noFill/>
          <a:ln w="952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069" y="5057754"/>
            <a:ext cx="1506308" cy="1472647"/>
          </a:xfrm>
          <a:prstGeom prst="rect">
            <a:avLst/>
          </a:prstGeom>
        </p:spPr>
      </p:pic>
      <p:pic>
        <p:nvPicPr>
          <p:cNvPr id="31" name="Picture 6" descr="http://www.clker.com/cliparts/8/0/1/9/1195445329999867155jean_victor_balin_cross.svg.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13213"/>
            <a:ext cx="1712131" cy="171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6" grpId="0" animBg="1"/>
      <p:bldP spid="37" grpId="0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C000"/>
                </a:solidFill>
              </a:rPr>
              <a:t>Exercise</a:t>
            </a:r>
            <a:endParaRPr lang="da-DK" b="1" dirty="0">
              <a:solidFill>
                <a:srgbClr val="FFC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HashMap</a:t>
            </a:r>
            <a:r>
              <a:rPr lang="da-DK" dirty="0"/>
              <a:t>&lt;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&gt;	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3-4 </a:t>
            </a:r>
            <a:r>
              <a:rPr lang="da-DK" dirty="0" err="1"/>
              <a:t>name</a:t>
            </a:r>
            <a:r>
              <a:rPr lang="da-DK" dirty="0"/>
              <a:t> – </a:t>
            </a:r>
            <a:r>
              <a:rPr lang="da-DK" dirty="0" err="1"/>
              <a:t>phone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pairs</a:t>
            </a:r>
          </a:p>
          <a:p>
            <a:r>
              <a:rPr lang="da-DK" dirty="0"/>
              <a:t>Look up the </a:t>
            </a:r>
            <a:r>
              <a:rPr lang="da-DK" dirty="0" err="1"/>
              <a:t>phone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for the </a:t>
            </a:r>
            <a:r>
              <a:rPr lang="da-DK" dirty="0" err="1"/>
              <a:t>names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(”Joe”) </a:t>
            </a:r>
            <a:r>
              <a:rPr lang="da-DK" dirty="0"/>
              <a:t> to look up </a:t>
            </a:r>
            <a:r>
              <a:rPr lang="da-DK" dirty="0" err="1"/>
              <a:t>phone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Print the </a:t>
            </a:r>
            <a:r>
              <a:rPr lang="da-DK" dirty="0" err="1"/>
              <a:t>phone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to the </a:t>
            </a:r>
            <a:r>
              <a:rPr lang="da-DK" dirty="0" err="1"/>
              <a:t>console</a:t>
            </a:r>
            <a:endParaRPr lang="da-DK" dirty="0"/>
          </a:p>
          <a:p>
            <a:pPr lvl="1"/>
            <a:endParaRPr lang="da-DK" dirty="0"/>
          </a:p>
          <a:p>
            <a:r>
              <a:rPr lang="da-DK" b="1" dirty="0"/>
              <a:t>Do not </a:t>
            </a:r>
            <a:r>
              <a:rPr lang="da-DK" b="1" dirty="0" err="1"/>
              <a:t>copy-paste</a:t>
            </a:r>
            <a:r>
              <a:rPr lang="da-DK" b="1" dirty="0"/>
              <a:t>. </a:t>
            </a:r>
            <a:r>
              <a:rPr lang="da-DK" b="1" dirty="0" err="1"/>
              <a:t>Solve</a:t>
            </a:r>
            <a:r>
              <a:rPr lang="da-DK" b="1" dirty="0"/>
              <a:t> the </a:t>
            </a:r>
            <a:r>
              <a:rPr lang="da-DK" b="1" dirty="0" err="1"/>
              <a:t>exercise</a:t>
            </a:r>
            <a:r>
              <a:rPr lang="da-DK" b="1" dirty="0"/>
              <a:t> in a </a:t>
            </a:r>
            <a:r>
              <a:rPr lang="da-DK" b="1" dirty="0" err="1"/>
              <a:t>structured</a:t>
            </a:r>
            <a:r>
              <a:rPr lang="da-DK" b="1" dirty="0"/>
              <a:t> </a:t>
            </a:r>
            <a:r>
              <a:rPr lang="da-DK" b="1" dirty="0" err="1"/>
              <a:t>way</a:t>
            </a:r>
            <a:r>
              <a:rPr lang="da-DK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851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Using Random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114400"/>
            <a:ext cx="7772400" cy="4114800"/>
          </a:xfrm>
        </p:spPr>
        <p:txBody>
          <a:bodyPr/>
          <a:lstStyle/>
          <a:p>
            <a:r>
              <a:rPr lang="en-GB" sz="2800" dirty="0"/>
              <a:t>The library class Random can be used to generate random numbers</a:t>
            </a:r>
            <a:endParaRPr lang="en-AU" sz="2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2348880"/>
            <a:ext cx="835292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>
              <a:spcBef>
                <a:spcPct val="0"/>
              </a:spcBef>
              <a:buClrTx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index1 =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randomGenerator.nextInt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index2 =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randomGenerator.nextInt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11663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/>
              <a:t>Recap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196752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 err="1"/>
              <a:t>Microexercise</a:t>
            </a:r>
            <a:r>
              <a:rPr lang="en-GB" dirty="0"/>
              <a:t>: Use for-loops to print a 10x10 </a:t>
            </a:r>
            <a:r>
              <a:rPr lang="en-GB" dirty="0" err="1"/>
              <a:t>multiplicationtable</a:t>
            </a:r>
            <a:r>
              <a:rPr lang="en-GB" dirty="0"/>
              <a:t>!</a:t>
            </a:r>
          </a:p>
          <a:p>
            <a:pPr lvl="1" fontAlgn="auto">
              <a:spcAft>
                <a:spcPts val="0"/>
              </a:spcAft>
            </a:pPr>
            <a:r>
              <a:rPr lang="en-GB" dirty="0"/>
              <a:t>Tip for formatting: “ \t” is the ‘magic’ character for the tabulator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168352"/>
            <a:ext cx="8315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38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Generating random responses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24744"/>
            <a:ext cx="9144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Responder()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responses = new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fillResponses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generateResponse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randomGenerator.nextInt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responses.size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responses.get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fillResponses</a:t>
            </a: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Tokenising</a:t>
            </a:r>
            <a:r>
              <a:rPr lang="en-US" dirty="0"/>
              <a:t> Strings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getInput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("&gt; ");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inputLine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reader.nextLine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().trim().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wordArray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inputLine.</a:t>
            </a:r>
            <a:r>
              <a:rPr lang="en-GB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new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for(String word :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wordArray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words;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8568952" cy="5544616"/>
          </a:xfrm>
        </p:spPr>
        <p:txBody>
          <a:bodyPr>
            <a:normAutofit/>
          </a:bodyPr>
          <a:lstStyle/>
          <a:p>
            <a:pPr lvl="0"/>
            <a:r>
              <a:rPr lang="da-DK" sz="2400" dirty="0" err="1"/>
              <a:t>BlueJ</a:t>
            </a:r>
            <a:r>
              <a:rPr lang="da-DK" sz="2400" dirty="0"/>
              <a:t> ex. 6.2 - 6.33</a:t>
            </a:r>
            <a:r>
              <a:rPr lang="en-US" sz="2400" dirty="0">
                <a:solidFill>
                  <a:srgbClr val="264D8B"/>
                </a:solidFill>
              </a:rPr>
              <a:t> </a:t>
            </a:r>
          </a:p>
          <a:p>
            <a:r>
              <a:rPr lang="en-US" sz="1800" dirty="0">
                <a:solidFill>
                  <a:srgbClr val="264D8B"/>
                </a:solidFill>
              </a:rPr>
              <a:t>6.2 – 6.11 investigating the String class</a:t>
            </a:r>
          </a:p>
          <a:p>
            <a:r>
              <a:rPr lang="en-US" sz="1800" dirty="0">
                <a:solidFill>
                  <a:srgbClr val="264D8B"/>
                </a:solidFill>
              </a:rPr>
              <a:t>6.12 – 6.22 investigating the Random class</a:t>
            </a:r>
          </a:p>
          <a:p>
            <a:r>
              <a:rPr lang="en-US" sz="1800">
                <a:solidFill>
                  <a:srgbClr val="264D8B"/>
                </a:solidFill>
              </a:rPr>
              <a:t>6.25 -  6.33 </a:t>
            </a:r>
            <a:r>
              <a:rPr lang="en-US" sz="1800" dirty="0">
                <a:solidFill>
                  <a:srgbClr val="264D8B"/>
                </a:solidFill>
              </a:rPr>
              <a:t>investigating the </a:t>
            </a:r>
            <a:r>
              <a:rPr lang="en-US" sz="1800" dirty="0" err="1">
                <a:solidFill>
                  <a:srgbClr val="264D8B"/>
                </a:solidFill>
              </a:rPr>
              <a:t>HashMap</a:t>
            </a:r>
            <a:r>
              <a:rPr lang="en-US" sz="1800" dirty="0">
                <a:solidFill>
                  <a:srgbClr val="264D8B"/>
                </a:solidFill>
              </a:rPr>
              <a:t> class</a:t>
            </a:r>
          </a:p>
          <a:p>
            <a:endParaRPr lang="en-US" sz="1800" dirty="0">
              <a:solidFill>
                <a:srgbClr val="264D8B"/>
              </a:solidFill>
            </a:endParaRPr>
          </a:p>
          <a:p>
            <a:r>
              <a:rPr lang="en-US" sz="2400" dirty="0"/>
              <a:t>Extra: Write a program that can generate lotto numbers suggestions. </a:t>
            </a:r>
          </a:p>
          <a:p>
            <a:pPr lvl="1"/>
            <a:r>
              <a:rPr lang="en-US" sz="2000" dirty="0"/>
              <a:t>Euro Jackpot: 5/50 + 2/10 Star numbers</a:t>
            </a:r>
          </a:p>
          <a:p>
            <a:pPr lvl="1"/>
            <a:r>
              <a:rPr lang="en-US" sz="2000" dirty="0"/>
              <a:t>Wednesday Lotto (</a:t>
            </a:r>
            <a:r>
              <a:rPr lang="en-US" sz="2000" dirty="0" err="1"/>
              <a:t>Onsdagslotto</a:t>
            </a:r>
            <a:r>
              <a:rPr lang="en-US" sz="2000" dirty="0"/>
              <a:t>): 6/48</a:t>
            </a:r>
          </a:p>
          <a:p>
            <a:pPr lvl="1"/>
            <a:r>
              <a:rPr lang="en-US" sz="2000" dirty="0"/>
              <a:t>Saturday Lotto: 7/36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The Java class library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GB" sz="3600" dirty="0"/>
              <a:t>Thousands of classes</a:t>
            </a:r>
          </a:p>
          <a:p>
            <a:pPr eaLnBrk="1" hangingPunct="1"/>
            <a:r>
              <a:rPr lang="en-GB" sz="3600" dirty="0"/>
              <a:t>Tens of thousands of methods</a:t>
            </a:r>
          </a:p>
          <a:p>
            <a:pPr eaLnBrk="1" hangingPunct="1"/>
            <a:r>
              <a:rPr lang="en-GB" sz="3600" dirty="0"/>
              <a:t>Many useful classes that make life much easier</a:t>
            </a:r>
          </a:p>
          <a:p>
            <a:pPr eaLnBrk="1" hangingPunct="1"/>
            <a:r>
              <a:rPr lang="en-GB" sz="3600" dirty="0"/>
              <a:t>A competent Java programmer must be able to work with the libraries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480D-9BF6-4DA8-ADE3-998961A4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look at the Java API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3E04-AAB5-4F05-9F56-60402CAB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4745"/>
            <a:ext cx="7756587" cy="576064"/>
          </a:xfrm>
        </p:spPr>
        <p:txBody>
          <a:bodyPr/>
          <a:lstStyle/>
          <a:p>
            <a:r>
              <a:rPr lang="da-DK" dirty="0">
                <a:hlinkClick r:id="rId2"/>
              </a:rPr>
              <a:t>https://docs.oracle.com/javase/7/docs/</a:t>
            </a:r>
            <a:r>
              <a:rPr lang="da-DK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D4FB-2CF6-4302-A6B0-8404A39E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93" y="1578478"/>
            <a:ext cx="9144000" cy="52795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AF9901-B763-4850-ACC1-3AE3FCB3B2B7}"/>
              </a:ext>
            </a:extLst>
          </p:cNvPr>
          <p:cNvSpPr/>
          <p:nvPr/>
        </p:nvSpPr>
        <p:spPr>
          <a:xfrm>
            <a:off x="4644008" y="6525344"/>
            <a:ext cx="1296144" cy="216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F3FB7-17B0-411C-BF6B-A5EEA1D34481}"/>
              </a:ext>
            </a:extLst>
          </p:cNvPr>
          <p:cNvSpPr/>
          <p:nvPr/>
        </p:nvSpPr>
        <p:spPr>
          <a:xfrm>
            <a:off x="2195736" y="5589240"/>
            <a:ext cx="1008112" cy="216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97B230-C1C3-4FD8-B6B2-BCCA7AEC62FF}"/>
              </a:ext>
            </a:extLst>
          </p:cNvPr>
          <p:cNvSpPr/>
          <p:nvPr/>
        </p:nvSpPr>
        <p:spPr>
          <a:xfrm>
            <a:off x="3563888" y="5589240"/>
            <a:ext cx="1008112" cy="216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E5D09-C8DB-4A60-B9D2-11C1186E43E1}"/>
              </a:ext>
            </a:extLst>
          </p:cNvPr>
          <p:cNvSpPr/>
          <p:nvPr/>
        </p:nvSpPr>
        <p:spPr>
          <a:xfrm>
            <a:off x="2267744" y="4581128"/>
            <a:ext cx="648072" cy="216024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Working with the library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dirty="0"/>
              <a:t>You should: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know some important classes by name;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know how to </a:t>
            </a:r>
            <a:r>
              <a:rPr lang="en-GB" dirty="0"/>
              <a:t>learn about </a:t>
            </a:r>
            <a:r>
              <a:rPr lang="en-GB" sz="2800" dirty="0"/>
              <a:t>classes.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</a:pPr>
            <a:r>
              <a:rPr lang="en-GB" sz="2800" dirty="0"/>
              <a:t>Remember: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dirty="0">
                <a:solidFill>
                  <a:srgbClr val="C00000"/>
                </a:solidFill>
              </a:rPr>
              <a:t>We only need to know the interface, not the implementation</a:t>
            </a:r>
            <a:r>
              <a:rPr lang="en-GB" b="1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 Technical Support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A textual dialog system</a:t>
            </a:r>
          </a:p>
          <a:p>
            <a:pPr eaLnBrk="1" hangingPunct="1"/>
            <a:r>
              <a:rPr lang="en-GB" sz="2800" dirty="0"/>
              <a:t>Idea based on </a:t>
            </a:r>
            <a:r>
              <a:rPr lang="en-GB" sz="2800" i="1" dirty="0"/>
              <a:t>‘Eliza’</a:t>
            </a:r>
            <a:r>
              <a:rPr lang="en-GB" sz="2800" dirty="0"/>
              <a:t> by Joseph </a:t>
            </a:r>
            <a:r>
              <a:rPr lang="en-GB" sz="2800" dirty="0" err="1"/>
              <a:t>Weizenbaum</a:t>
            </a:r>
            <a:r>
              <a:rPr lang="en-GB" sz="2800" dirty="0"/>
              <a:t> (MIT, 1960s)</a:t>
            </a:r>
          </a:p>
          <a:p>
            <a:pPr eaLnBrk="1" hangingPunct="1"/>
            <a:r>
              <a:rPr lang="en-GB" sz="2800" dirty="0"/>
              <a:t>System mimics technical support responses for a </a:t>
            </a:r>
            <a:r>
              <a:rPr lang="en-GB" sz="2800" dirty="0" err="1"/>
              <a:t>fictious</a:t>
            </a:r>
            <a:r>
              <a:rPr lang="en-GB" sz="2800" dirty="0"/>
              <a:t> company</a:t>
            </a:r>
          </a:p>
          <a:p>
            <a:pPr eaLnBrk="1" hangingPunct="1"/>
            <a:r>
              <a:rPr lang="en-GB" sz="2800" b="1" i="1" dirty="0">
                <a:solidFill>
                  <a:srgbClr val="FF0000"/>
                </a:solidFill>
              </a:rPr>
              <a:t>Explore…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3QZJDHEEAQRU-2733-143</_dlc_DocId>
    <_dlc_DocIdUrl xmlns="23cadae7-ae43-4b44-be68-e0ff5e97caf6">
      <Url>http://ecampus.ucn.dk/my-ecampus/classsites/ec-dmaj0914/_layouts/DocIdRedir.aspx?ID=3QZJDHEEAQRU-2733-143</Url>
      <Description>3QZJDHEEAQRU-2733-143</Description>
    </_dlc_DocIdUrl>
  </documentManagement>
</p:properties>
</file>

<file path=customXml/itemProps1.xml><?xml version="1.0" encoding="utf-8"?>
<ds:datastoreItem xmlns:ds="http://schemas.openxmlformats.org/officeDocument/2006/customXml" ds:itemID="{D6726B77-98E9-4D1E-A968-7D650E3D390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2F1A892-93B0-446E-BE3C-A55C1A2E4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FE1227-9AB5-40DA-A5E7-D51B0E0A0AF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1EF827C-7CBC-4FC9-89FA-4D7BD7656E0C}">
  <ds:schemaRefs>
    <ds:schemaRef ds:uri="23cadae7-ae43-4b44-be68-e0ff5e97caf6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2321</TotalTime>
  <Words>2006</Words>
  <Application>Microsoft Office PowerPoint</Application>
  <PresentationFormat>On-screen Show (4:3)</PresentationFormat>
  <Paragraphs>426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Arial</vt:lpstr>
      <vt:lpstr>Calibri</vt:lpstr>
      <vt:lpstr>Courier New</vt:lpstr>
      <vt:lpstr>Helvetica</vt:lpstr>
      <vt:lpstr>Lucida Grande</vt:lpstr>
      <vt:lpstr>Times</vt:lpstr>
      <vt:lpstr>Times New Roman</vt:lpstr>
      <vt:lpstr>Trebuchet MS</vt:lpstr>
      <vt:lpstr>Wingdings 2</vt:lpstr>
      <vt:lpstr>Zapf Dingbats</vt:lpstr>
      <vt:lpstr>UCNT&amp;BMaster</vt:lpstr>
      <vt:lpstr>Session 14: the Java class library</vt:lpstr>
      <vt:lpstr>PowerPoint Presentation</vt:lpstr>
      <vt:lpstr>PowerPoint Presentation</vt:lpstr>
      <vt:lpstr>PowerPoint Presentation</vt:lpstr>
      <vt:lpstr>PowerPoint Presentation</vt:lpstr>
      <vt:lpstr>The Java class library</vt:lpstr>
      <vt:lpstr>Take a look at the Java API</vt:lpstr>
      <vt:lpstr>Working with the library</vt:lpstr>
      <vt:lpstr>A Technical Support System</vt:lpstr>
      <vt:lpstr>Main loop structure</vt:lpstr>
      <vt:lpstr>Main loop body</vt:lpstr>
      <vt:lpstr>Finding documentation </vt:lpstr>
      <vt:lpstr>Interface vs implementation</vt:lpstr>
      <vt:lpstr>Interface vs implementation</vt:lpstr>
      <vt:lpstr>Using library classes</vt:lpstr>
      <vt:lpstr>Packages and import</vt:lpstr>
      <vt:lpstr>Review</vt:lpstr>
      <vt:lpstr>Exercise </vt:lpstr>
      <vt:lpstr>Meet Joe, Joe, and Joe</vt:lpstr>
      <vt:lpstr>Identity vs Equality</vt:lpstr>
      <vt:lpstr>Identity vs Equality 1</vt:lpstr>
      <vt:lpstr>Identity vs Equality 2</vt:lpstr>
      <vt:lpstr>Identity vs Equality 3</vt:lpstr>
      <vt:lpstr>Identity vs Equality (Strings)</vt:lpstr>
      <vt:lpstr>Identity vs Equality (Strings)</vt:lpstr>
      <vt:lpstr>Identity &amp; Equality</vt:lpstr>
      <vt:lpstr>PowerPoint Presentation</vt:lpstr>
      <vt:lpstr>Sets</vt:lpstr>
      <vt:lpstr>Sets</vt:lpstr>
      <vt:lpstr>Sets</vt:lpstr>
      <vt:lpstr>Sets vs. Lists</vt:lpstr>
      <vt:lpstr>Using sets</vt:lpstr>
      <vt:lpstr>Exercise </vt:lpstr>
      <vt:lpstr>Maps</vt:lpstr>
      <vt:lpstr>Using maps</vt:lpstr>
      <vt:lpstr>Using maps</vt:lpstr>
      <vt:lpstr>PowerPoint Presentation</vt:lpstr>
      <vt:lpstr>Exercise</vt:lpstr>
      <vt:lpstr>Using Random</vt:lpstr>
      <vt:lpstr>Generating random responses</vt:lpstr>
      <vt:lpstr>Tokenising Strings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111</cp:revision>
  <dcterms:created xsi:type="dcterms:W3CDTF">2008-01-04T10:39:56Z</dcterms:created>
  <dcterms:modified xsi:type="dcterms:W3CDTF">2017-10-12T19:04:20Z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ce00aa71-339f-42a0-afdb-9c514960f862</vt:lpwstr>
  </property>
</Properties>
</file>