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9"/>
  </p:notesMasterIdLst>
  <p:sldIdLst>
    <p:sldId id="257" r:id="rId6"/>
    <p:sldId id="284" r:id="rId7"/>
    <p:sldId id="274" r:id="rId8"/>
    <p:sldId id="285" r:id="rId9"/>
    <p:sldId id="286" r:id="rId10"/>
    <p:sldId id="294" r:id="rId11"/>
    <p:sldId id="295" r:id="rId12"/>
    <p:sldId id="265" r:id="rId13"/>
    <p:sldId id="269" r:id="rId14"/>
    <p:sldId id="281" r:id="rId15"/>
    <p:sldId id="282" r:id="rId16"/>
    <p:sldId id="270" r:id="rId17"/>
    <p:sldId id="291" r:id="rId18"/>
    <p:sldId id="271" r:id="rId19"/>
    <p:sldId id="273" r:id="rId20"/>
    <p:sldId id="283" r:id="rId21"/>
    <p:sldId id="292" r:id="rId22"/>
    <p:sldId id="275" r:id="rId23"/>
    <p:sldId id="276" r:id="rId24"/>
    <p:sldId id="290" r:id="rId25"/>
    <p:sldId id="277" r:id="rId26"/>
    <p:sldId id="278" r:id="rId27"/>
    <p:sldId id="279" r:id="rId28"/>
    <p:sldId id="287" r:id="rId29"/>
    <p:sldId id="258" r:id="rId30"/>
    <p:sldId id="259" r:id="rId31"/>
    <p:sldId id="288" r:id="rId32"/>
    <p:sldId id="293" r:id="rId33"/>
    <p:sldId id="260" r:id="rId34"/>
    <p:sldId id="266" r:id="rId35"/>
    <p:sldId id="289" r:id="rId36"/>
    <p:sldId id="267" r:id="rId37"/>
    <p:sldId id="280" r:id="rId3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22" autoAdjust="0"/>
  </p:normalViewPr>
  <p:slideViewPr>
    <p:cSldViewPr>
      <p:cViewPr varScale="1">
        <p:scale>
          <a:sx n="101" d="100"/>
          <a:sy n="101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3CC86-7113-477A-B67B-00173B97AECA}" type="datetimeFigureOut">
              <a:rPr lang="da-DK" smtClean="0"/>
              <a:t>16-10-2017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897DD-1B88-4A2B-BA17-7F3FCAFB0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618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23772-7ABE-4BCE-ACC4-90951CAC68B2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38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E426846-FC84-4248-8A5A-4C1A0A34264B}" type="slidenum">
              <a:rPr lang="en-GB" sz="1200" smtClean="0"/>
              <a:pPr/>
              <a:t>17</a:t>
            </a:fld>
            <a:endParaRPr lang="en-GB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36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71227B7-64A1-4D9C-8E7D-CF872FE248A3}" type="slidenum">
              <a:rPr lang="en-GB" sz="1200" smtClean="0">
                <a:latin typeface="Times New Roman" pitchFamily="18" charset="0"/>
              </a:rPr>
              <a:pPr/>
              <a:t>18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3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DD86E4A-4132-4987-8824-7C5FF8712BCC}" type="slidenum">
              <a:rPr lang="en-GB" sz="1200" smtClean="0">
                <a:latin typeface="Times New Roman" pitchFamily="18" charset="0"/>
              </a:rPr>
              <a:pPr/>
              <a:t>19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75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F0BBB58-C967-496C-B423-B15D55410678}" type="slidenum">
              <a:rPr lang="en-GB" sz="1200" smtClean="0">
                <a:latin typeface="Times New Roman" pitchFamily="18" charset="0"/>
              </a:rPr>
              <a:pPr/>
              <a:t>21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a-DK">
                <a:latin typeface="Times New Roman" pitchFamily="18" charset="0"/>
              </a:rPr>
              <a:t>Customer example</a:t>
            </a:r>
          </a:p>
        </p:txBody>
      </p:sp>
    </p:spTree>
    <p:extLst>
      <p:ext uri="{BB962C8B-B14F-4D97-AF65-F5344CB8AC3E}">
        <p14:creationId xmlns:p14="http://schemas.microsoft.com/office/powerpoint/2010/main" val="2636214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EFA35EF-8138-4B0B-909B-9ACF9ED9C687}" type="slidenum">
              <a:rPr lang="en-GB" sz="1200" smtClean="0">
                <a:latin typeface="Times New Roman" pitchFamily="18" charset="0"/>
              </a:rPr>
              <a:pPr/>
              <a:t>22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33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F3C4A36-64A2-4B19-8C42-60E8995E94BF}" type="slidenum">
              <a:rPr lang="en-GB" sz="1200" smtClean="0">
                <a:latin typeface="Times New Roman" pitchFamily="18" charset="0"/>
              </a:rPr>
              <a:pPr/>
              <a:t>23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94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99249FAD-4CD7-4991-B347-287B22BC5BE4}" type="slidenum">
              <a:rPr lang="da-DK" sz="1200" smtClean="0"/>
              <a:pPr/>
              <a:t>25</a:t>
            </a:fld>
            <a:endParaRPr lang="da-DK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902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E426846-FC84-4248-8A5A-4C1A0A34264B}" type="slidenum">
              <a:rPr lang="en-GB" sz="1200" smtClean="0"/>
              <a:pPr/>
              <a:t>28</a:t>
            </a:fld>
            <a:endParaRPr lang="en-GB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3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897DD-1B88-4A2B-BA17-7F3FCAFB0BB1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789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E426846-FC84-4248-8A5A-4C1A0A34264B}" type="slidenum">
              <a:rPr lang="en-GB" sz="1200" smtClean="0"/>
              <a:pPr/>
              <a:t>33</a:t>
            </a:fld>
            <a:endParaRPr lang="en-GB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3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E7B9B08-F905-4153-B0E1-9F0B94E5FDDD}" type="slidenum">
              <a:rPr lang="en-GB" sz="1200" smtClean="0">
                <a:latin typeface="Times New Roman" pitchFamily="18" charset="0"/>
              </a:rPr>
              <a:pPr/>
              <a:t>3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a-DK">
                <a:latin typeface="Times New Roman" pitchFamily="18" charset="0"/>
              </a:rPr>
              <a:t>Look at the solutions for lottonumbers, phonebook, collision eks.</a:t>
            </a:r>
          </a:p>
        </p:txBody>
      </p:sp>
    </p:spTree>
    <p:extLst>
      <p:ext uri="{BB962C8B-B14F-4D97-AF65-F5344CB8AC3E}">
        <p14:creationId xmlns:p14="http://schemas.microsoft.com/office/powerpoint/2010/main" val="366866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B42AA-31CC-4DE1-97DE-1CDE1FC34002}" type="slidenum">
              <a:rPr lang="en-GB" smtClean="0">
                <a:latin typeface="Times New Roman" pitchFamily="18" charset="0"/>
              </a:rPr>
              <a:pPr/>
              <a:t>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8C969-403E-4CC9-8938-071895EA5180}" type="slidenum">
              <a:rPr lang="en-GB" smtClean="0">
                <a:latin typeface="Times New Roman" pitchFamily="18" charset="0"/>
              </a:rPr>
              <a:pPr/>
              <a:t>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5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8C969-403E-4CC9-8938-071895EA5180}" type="slidenum">
              <a:rPr lang="en-GB" smtClean="0">
                <a:latin typeface="Times New Roman" pitchFamily="18" charset="0"/>
              </a:rPr>
              <a:pPr/>
              <a:t>6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9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8C969-403E-4CC9-8938-071895EA5180}" type="slidenum">
              <a:rPr lang="en-GB" smtClean="0">
                <a:latin typeface="Times New Roman" pitchFamily="18" charset="0"/>
              </a:rPr>
              <a:pPr/>
              <a:t>7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6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2830579-FC83-47B4-B29F-0094965035EC}" type="slidenum">
              <a:rPr lang="en-GB" sz="1200" smtClean="0">
                <a:latin typeface="Times New Roman" pitchFamily="18" charset="0"/>
              </a:rPr>
              <a:pPr/>
              <a:t>12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0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0C087AD-6731-4FC1-B69F-CC397FEBAE59}" type="slidenum">
              <a:rPr lang="en-GB" sz="1200" smtClean="0">
                <a:latin typeface="Times New Roman" pitchFamily="18" charset="0"/>
              </a:rPr>
              <a:pPr/>
              <a:t>14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9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C344075-5C41-4571-81BD-4E0F837B67D1}" type="slidenum">
              <a:rPr lang="en-GB" sz="1200" smtClean="0">
                <a:latin typeface="Times New Roman" pitchFamily="18" charset="0"/>
              </a:rPr>
              <a:pPr/>
              <a:t>15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7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DB06A327-9EDE-4E61-844B-FA75A4821FDA}" type="slidenum">
              <a:rPr lang="da-DK" smtClean="0"/>
              <a:t>‹#›</a:t>
            </a:fld>
            <a:endParaRPr lang="da-DK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cumentation/index-137868.html#ta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_keyword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time/format/DateTimeFormatter.html" TargetMode="External"/><Relationship Id="rId2" Type="http://schemas.openxmlformats.org/officeDocument/2006/relationships/hyperlink" Target="http://docs.oracle.com/javase/7/docs/api/java/text/SimpleDateFormat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95975" y="3789040"/>
            <a:ext cx="54006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Class variables -Constants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dirty="0"/>
              <a:t>Using the class from the </a:t>
            </a:r>
            <a:r>
              <a:rPr lang="en-US" dirty="0" err="1"/>
              <a:t>libarary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Random, </a:t>
            </a:r>
            <a:r>
              <a:rPr lang="en-US" dirty="0" err="1"/>
              <a:t>HashMap</a:t>
            </a:r>
            <a:r>
              <a:rPr lang="en-US" dirty="0"/>
              <a:t>, </a:t>
            </a:r>
            <a:r>
              <a:rPr lang="en-US" dirty="0" err="1"/>
              <a:t>HashSet</a:t>
            </a:r>
            <a:r>
              <a:rPr lang="en-US" dirty="0"/>
              <a:t>, Date, Format</a:t>
            </a:r>
          </a:p>
          <a:p>
            <a:pPr>
              <a:lnSpc>
                <a:spcPct val="80000"/>
              </a:lnSpc>
            </a:pPr>
            <a:r>
              <a:rPr lang="en-US" dirty="0"/>
              <a:t>Wrapper classes</a:t>
            </a:r>
          </a:p>
          <a:p>
            <a:pPr>
              <a:lnSpc>
                <a:spcPct val="80000"/>
              </a:lnSpc>
            </a:pPr>
            <a:r>
              <a:rPr lang="da-DK" dirty="0"/>
              <a:t>	</a:t>
            </a:r>
          </a:p>
          <a:p>
            <a:pPr>
              <a:lnSpc>
                <a:spcPct val="80000"/>
              </a:lnSpc>
            </a:pPr>
            <a:endParaRPr lang="da-DK" dirty="0"/>
          </a:p>
          <a:p>
            <a:pPr>
              <a:lnSpc>
                <a:spcPct val="80000"/>
              </a:lnSpc>
            </a:pPr>
            <a:r>
              <a:rPr lang="da-DK" dirty="0"/>
              <a:t>Blue J </a:t>
            </a:r>
            <a:r>
              <a:rPr lang="da-DK" dirty="0" err="1"/>
              <a:t>chap</a:t>
            </a:r>
            <a:r>
              <a:rPr lang="da-DK" dirty="0"/>
              <a:t>. 6.10 – 6.14</a:t>
            </a:r>
          </a:p>
        </p:txBody>
      </p:sp>
      <p:sp>
        <p:nvSpPr>
          <p:cNvPr id="3" name="Rektangel 2"/>
          <p:cNvSpPr/>
          <p:nvPr/>
        </p:nvSpPr>
        <p:spPr>
          <a:xfrm>
            <a:off x="-36512" y="1124744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4800" b="1">
                <a:solidFill>
                  <a:schemeClr val="bg1"/>
                </a:solidFill>
              </a:rPr>
              <a:t>Session 11</a:t>
            </a:r>
            <a:endParaRPr lang="da-DK" sz="4800" b="1" dirty="0">
              <a:solidFill>
                <a:schemeClr val="bg1"/>
              </a:solidFill>
            </a:endParaRPr>
          </a:p>
          <a:p>
            <a:pPr algn="ctr"/>
            <a:endParaRPr lang="da-DK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86371" y="1268760"/>
            <a:ext cx="8028384" cy="569118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naiveGenerator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 7)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(36) + 1;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numbers.contains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None/>
            </a:pPr>
            <a:endParaRPr lang="da-DK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</a:t>
            </a:r>
            <a:r>
              <a:rPr lang="da-DK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endParaRPr lang="da-DK" sz="18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”, ”);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500563" y="620713"/>
            <a:ext cx="311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da-DK"/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179512" y="260648"/>
            <a:ext cx="4686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da-DK" dirty="0">
                <a:solidFill>
                  <a:schemeClr val="bg1"/>
                </a:solidFill>
              </a:rPr>
              <a:t>Lotto </a:t>
            </a:r>
            <a:r>
              <a:rPr lang="da-DK" dirty="0" err="1">
                <a:solidFill>
                  <a:schemeClr val="bg1"/>
                </a:solidFill>
              </a:rPr>
              <a:t>number</a:t>
            </a:r>
            <a:r>
              <a:rPr lang="da-DK" dirty="0">
                <a:solidFill>
                  <a:schemeClr val="bg1"/>
                </a:solidFill>
              </a:rPr>
              <a:t> generator </a:t>
            </a:r>
            <a:r>
              <a:rPr lang="da-DK" dirty="0" err="1">
                <a:solidFill>
                  <a:schemeClr val="bg1"/>
                </a:solidFill>
              </a:rPr>
              <a:t>ArrayList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964488" cy="569118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smartGenerator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drawCount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boardSize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boardSize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</a:t>
            </a:r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boardSize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drawn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drawCount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 ; i &lt;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drawCount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numbers.remove</a:t>
            </a:r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drawn.add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500563" y="620713"/>
            <a:ext cx="311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da-DK"/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179512" y="260648"/>
            <a:ext cx="7492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da-DK" dirty="0">
                <a:solidFill>
                  <a:schemeClr val="bg1"/>
                </a:solidFill>
              </a:rPr>
              <a:t>Lotto </a:t>
            </a:r>
            <a:r>
              <a:rPr lang="da-DK" dirty="0" err="1">
                <a:solidFill>
                  <a:schemeClr val="bg1"/>
                </a:solidFill>
              </a:rPr>
              <a:t>Number</a:t>
            </a:r>
            <a:r>
              <a:rPr lang="da-DK" dirty="0">
                <a:solidFill>
                  <a:schemeClr val="bg1"/>
                </a:solidFill>
              </a:rPr>
              <a:t> Generator </a:t>
            </a:r>
            <a:r>
              <a:rPr lang="da-DK" dirty="0" err="1">
                <a:solidFill>
                  <a:schemeClr val="bg1"/>
                </a:solidFill>
              </a:rPr>
              <a:t>ArrayList</a:t>
            </a:r>
            <a:r>
              <a:rPr lang="da-DK" dirty="0">
                <a:solidFill>
                  <a:schemeClr val="bg1"/>
                </a:solidFill>
              </a:rPr>
              <a:t> – </a:t>
            </a:r>
            <a:r>
              <a:rPr lang="da-DK" dirty="0" err="1">
                <a:solidFill>
                  <a:schemeClr val="bg1"/>
                </a:solidFill>
              </a:rPr>
              <a:t>Anonther</a:t>
            </a:r>
            <a:r>
              <a:rPr lang="da-DK" dirty="0">
                <a:solidFill>
                  <a:schemeClr val="bg1"/>
                </a:solidFill>
              </a:rPr>
              <a:t> Method</a:t>
            </a:r>
          </a:p>
        </p:txBody>
      </p:sp>
      <p:sp>
        <p:nvSpPr>
          <p:cNvPr id="2" name="Tekstboks 1"/>
          <p:cNvSpPr txBox="1"/>
          <p:nvPr/>
        </p:nvSpPr>
        <p:spPr>
          <a:xfrm>
            <a:off x="2915816" y="5773906"/>
            <a:ext cx="60464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Using </a:t>
            </a:r>
            <a:r>
              <a:rPr lang="da-DK" dirty="0" err="1"/>
              <a:t>ArrayList</a:t>
            </a:r>
            <a:r>
              <a:rPr lang="da-DK" dirty="0"/>
              <a:t>, but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check for </a:t>
            </a:r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68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Packages and import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7772400" cy="2232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1600" dirty="0"/>
              <a:t>Classes are organised in packages.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600" dirty="0"/>
              <a:t>Single classes may be imported:</a:t>
            </a:r>
            <a:br>
              <a:rPr lang="en-GB" sz="1600" dirty="0"/>
            </a:br>
            <a:br>
              <a:rPr lang="en-GB" sz="1600" dirty="0"/>
            </a:br>
            <a:endParaRPr lang="en-GB" sz="1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600" dirty="0"/>
              <a:t>Whole packages can be imported:</a:t>
            </a:r>
            <a:br>
              <a:rPr lang="en-GB" sz="1600" dirty="0"/>
            </a:br>
            <a:br>
              <a:rPr lang="en-GB" sz="1600" dirty="0"/>
            </a:br>
            <a:endParaRPr lang="en-GB" sz="1600" dirty="0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00563" y="1484313"/>
            <a:ext cx="3502025" cy="320675"/>
          </a:xfrm>
          <a:prstGeom prst="rect">
            <a:avLst/>
          </a:prstGeom>
          <a:solidFill>
            <a:srgbClr val="264D8B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sz="1600"/>
              <a:t>import java.util.ArrayList;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4500563" y="2276475"/>
            <a:ext cx="3500437" cy="339725"/>
          </a:xfrm>
          <a:prstGeom prst="rect">
            <a:avLst/>
          </a:prstGeom>
          <a:solidFill>
            <a:srgbClr val="264D8B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600"/>
              <a:t>import java.util.*;</a:t>
            </a:r>
          </a:p>
        </p:txBody>
      </p:sp>
      <p:sp>
        <p:nvSpPr>
          <p:cNvPr id="7174" name="Rektangel 6"/>
          <p:cNvSpPr>
            <a:spLocks noChangeArrowheads="1"/>
          </p:cNvSpPr>
          <p:nvPr/>
        </p:nvSpPr>
        <p:spPr bwMode="auto">
          <a:xfrm>
            <a:off x="395288" y="3357563"/>
            <a:ext cx="784860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GB" sz="1800" dirty="0"/>
              <a:t>You should: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know some important classes by name;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know how to find out about other classes.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GB" sz="1800" dirty="0"/>
              <a:t>Remember: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dirty="0"/>
              <a:t>We only need to know the interface, not the implementation.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Questions</a:t>
            </a:r>
            <a:r>
              <a:rPr lang="da-DK" dirty="0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208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Writing class documentation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Your own classes should be documented the same way library classes are.</a:t>
            </a:r>
          </a:p>
          <a:p>
            <a:pPr eaLnBrk="1" hangingPunct="1"/>
            <a:r>
              <a:rPr lang="en-GB" sz="2400" dirty="0"/>
              <a:t>Other people should be able to use your class without reading the implementation.</a:t>
            </a:r>
          </a:p>
          <a:p>
            <a:pPr eaLnBrk="1" hangingPunct="1"/>
            <a:r>
              <a:rPr lang="en-GB" sz="2400" dirty="0"/>
              <a:t>Make your class a 'library class'!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JavaDoc</a:t>
            </a:r>
            <a:r>
              <a:rPr lang="en-GB" dirty="0"/>
              <a:t>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975"/>
            <a:ext cx="8748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b="1" i="1" dirty="0"/>
              <a:t> </a:t>
            </a:r>
            <a:r>
              <a:rPr lang="en-US" sz="2000" b="1" i="1" dirty="0"/>
              <a:t>/**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i="1" dirty="0"/>
              <a:t>     * Constructor for objects of class </a:t>
            </a:r>
            <a:r>
              <a:rPr lang="en-US" sz="2000" b="1" i="1" dirty="0" err="1"/>
              <a:t>BoxBall</a:t>
            </a:r>
            <a:endParaRPr lang="en-US" sz="2000" b="1" i="1" dirty="0"/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i="1" dirty="0"/>
              <a:t>     *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i="1" dirty="0"/>
              <a:t>     * @</a:t>
            </a:r>
            <a:r>
              <a:rPr lang="en-US" sz="2000" b="1" i="1" dirty="0" err="1"/>
              <a:t>param</a:t>
            </a:r>
            <a:r>
              <a:rPr lang="en-US" sz="2000" b="1" i="1" dirty="0"/>
              <a:t> </a:t>
            </a:r>
            <a:r>
              <a:rPr lang="en-US" sz="2000" b="1" i="1" dirty="0" err="1"/>
              <a:t>xPos</a:t>
            </a:r>
            <a:r>
              <a:rPr lang="en-US" sz="2000" b="1" i="1" dirty="0"/>
              <a:t>  the horizontal coordinate of the ball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i="1" dirty="0"/>
              <a:t>     * @</a:t>
            </a:r>
            <a:r>
              <a:rPr lang="en-US" sz="2000" b="1" i="1" dirty="0" err="1"/>
              <a:t>param</a:t>
            </a:r>
            <a:r>
              <a:rPr lang="en-US" sz="2000" b="1" i="1" dirty="0"/>
              <a:t> </a:t>
            </a:r>
            <a:r>
              <a:rPr lang="en-US" sz="2000" b="1" i="1" dirty="0" err="1"/>
              <a:t>yPos</a:t>
            </a:r>
            <a:r>
              <a:rPr lang="en-US" sz="2000" b="1" i="1" dirty="0"/>
              <a:t>  the vertical coordinate of the ball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i="1" dirty="0"/>
              <a:t>     * @</a:t>
            </a:r>
            <a:r>
              <a:rPr lang="en-US" sz="2000" b="1" i="1" dirty="0" err="1"/>
              <a:t>param</a:t>
            </a:r>
            <a:r>
              <a:rPr lang="en-US" sz="2000" b="1" i="1" dirty="0"/>
              <a:t> </a:t>
            </a:r>
            <a:r>
              <a:rPr lang="en-US" sz="2000" b="1" i="1" dirty="0" err="1"/>
              <a:t>ballDiameter</a:t>
            </a:r>
            <a:r>
              <a:rPr lang="en-US" sz="2000" b="1" i="1" dirty="0"/>
              <a:t>  the diameter (in pixels) of the ball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i="1" dirty="0"/>
              <a:t>     * @</a:t>
            </a:r>
            <a:r>
              <a:rPr lang="en-US" sz="2000" b="1" i="1" dirty="0" err="1"/>
              <a:t>param</a:t>
            </a:r>
            <a:r>
              <a:rPr lang="en-US" sz="2000" b="1" i="1" dirty="0"/>
              <a:t> </a:t>
            </a:r>
            <a:r>
              <a:rPr lang="en-US" sz="2000" b="1" i="1" dirty="0" err="1"/>
              <a:t>ballColor</a:t>
            </a:r>
            <a:r>
              <a:rPr lang="en-US" sz="2000" b="1" i="1" dirty="0"/>
              <a:t>  the color of the ball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i="1" dirty="0"/>
              <a:t>     * @</a:t>
            </a:r>
            <a:r>
              <a:rPr lang="en-US" sz="2000" b="1" i="1" dirty="0" err="1"/>
              <a:t>param</a:t>
            </a:r>
            <a:r>
              <a:rPr lang="en-US" sz="2000" b="1" i="1" dirty="0"/>
              <a:t> </a:t>
            </a:r>
            <a:r>
              <a:rPr lang="en-US" sz="2000" b="1" i="1" dirty="0" err="1"/>
              <a:t>groundPos</a:t>
            </a:r>
            <a:r>
              <a:rPr lang="en-US" sz="2000" b="1" i="1" dirty="0"/>
              <a:t>  the position of the ground (where the wall will bounce)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i="1" dirty="0"/>
              <a:t>     * @</a:t>
            </a:r>
            <a:r>
              <a:rPr lang="en-US" sz="2000" b="1" i="1" dirty="0" err="1"/>
              <a:t>param</a:t>
            </a:r>
            <a:r>
              <a:rPr lang="en-US" sz="2000" b="1" i="1" dirty="0"/>
              <a:t> </a:t>
            </a:r>
            <a:r>
              <a:rPr lang="en-US" sz="2000" b="1" i="1" dirty="0" err="1"/>
              <a:t>drawingCanvas</a:t>
            </a:r>
            <a:r>
              <a:rPr lang="en-US" sz="2000" b="1" i="1" dirty="0"/>
              <a:t>  the canvas to draw this ball on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i="1" dirty="0"/>
              <a:t>     */</a:t>
            </a:r>
            <a:endParaRPr lang="en-GB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JavaDoc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11560" y="1124744"/>
            <a:ext cx="77565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This class...</a:t>
            </a:r>
          </a:p>
          <a:p>
            <a:pPr marL="0" indent="0">
              <a:buNone/>
            </a:pP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lang="da-DK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the </a:t>
            </a:r>
            <a:r>
              <a:rPr lang="da-DK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the…</a:t>
            </a:r>
          </a:p>
          <a:p>
            <a:pPr marL="0" indent="0">
              <a:buNone/>
            </a:pP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lang="da-DK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lang="da-DK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lang="da-DK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Joe </a:t>
            </a:r>
          </a:p>
          <a:p>
            <a:pPr marL="0" indent="0">
              <a:buNone/>
            </a:pP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@version ... (</a:t>
            </a:r>
            <a:r>
              <a:rPr lang="da-DK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date)</a:t>
            </a:r>
          </a:p>
          <a:p>
            <a:pPr marL="0" indent="0">
              <a:buNone/>
            </a:pPr>
            <a:r>
              <a:rPr lang="da-DK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179512" y="5373216"/>
            <a:ext cx="885698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http://www.oracle.com/technetwork/java/javase/documentation/index-137868.html#tag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486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 Exercises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991475" cy="41148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264D8B"/>
                </a:solidFill>
              </a:rPr>
              <a:t>BlueJ</a:t>
            </a:r>
            <a:r>
              <a:rPr lang="en-US" dirty="0">
                <a:solidFill>
                  <a:srgbClr val="264D8B"/>
                </a:solidFill>
              </a:rPr>
              <a:t> ex. 6.51 -6.54 creating Java Doc to your </a:t>
            </a:r>
            <a:r>
              <a:rPr lang="en-US" dirty="0" err="1">
                <a:solidFill>
                  <a:srgbClr val="264D8B"/>
                </a:solidFill>
              </a:rPr>
              <a:t>TechSupport</a:t>
            </a:r>
            <a:r>
              <a:rPr lang="en-US" dirty="0">
                <a:solidFill>
                  <a:srgbClr val="264D8B"/>
                </a:solidFill>
              </a:rPr>
              <a:t>  project (6.54: document a few methods only) </a:t>
            </a:r>
          </a:p>
        </p:txBody>
      </p:sp>
    </p:spTree>
    <p:extLst>
      <p:ext uri="{BB962C8B-B14F-4D97-AF65-F5344CB8AC3E}">
        <p14:creationId xmlns:p14="http://schemas.microsoft.com/office/powerpoint/2010/main" val="215194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992" y="150912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Information Hiding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772400" cy="4114800"/>
          </a:xfrm>
        </p:spPr>
        <p:txBody>
          <a:bodyPr/>
          <a:lstStyle/>
          <a:p>
            <a:pPr eaLnBrk="1" hangingPunct="1"/>
            <a:r>
              <a:rPr lang="en-AU" dirty="0"/>
              <a:t>Data belonging to one object is hidden from other objects. </a:t>
            </a:r>
          </a:p>
          <a:p>
            <a:pPr eaLnBrk="1" hangingPunct="1"/>
            <a:r>
              <a:rPr lang="en-AU" dirty="0"/>
              <a:t>Know </a:t>
            </a:r>
            <a:r>
              <a:rPr lang="en-AU" b="1" dirty="0"/>
              <a:t>what</a:t>
            </a:r>
            <a:r>
              <a:rPr lang="en-AU" dirty="0"/>
              <a:t> an object can do, </a:t>
            </a:r>
            <a:r>
              <a:rPr lang="en-AU" b="1" dirty="0"/>
              <a:t>not how</a:t>
            </a:r>
            <a:r>
              <a:rPr lang="en-AU" dirty="0"/>
              <a:t> it does it.</a:t>
            </a:r>
          </a:p>
          <a:p>
            <a:pPr eaLnBrk="1" hangingPunct="1"/>
            <a:r>
              <a:rPr lang="en-AU" dirty="0"/>
              <a:t>Information hiding increases the level of independence.</a:t>
            </a:r>
          </a:p>
          <a:p>
            <a:pPr eaLnBrk="1" hangingPunct="1"/>
            <a:r>
              <a:rPr lang="en-AU" b="1" dirty="0"/>
              <a:t>Independence between modules </a:t>
            </a:r>
            <a:r>
              <a:rPr lang="en-AU" dirty="0"/>
              <a:t>is important for large systems and maintenance.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150912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Public vs. Private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/>
              <a:t>Public attributes (fields, constructors, methods) are accessible to other classes.</a:t>
            </a:r>
          </a:p>
          <a:p>
            <a:pPr eaLnBrk="1" hangingPunct="1"/>
            <a:r>
              <a:rPr lang="en-GB" dirty="0"/>
              <a:t>Attributes should </a:t>
            </a:r>
            <a:r>
              <a:rPr lang="en-GB" dirty="0">
                <a:solidFill>
                  <a:srgbClr val="FF0000"/>
                </a:solidFill>
              </a:rPr>
              <a:t>not be public</a:t>
            </a:r>
            <a:r>
              <a:rPr lang="en-GB" dirty="0"/>
              <a:t>.</a:t>
            </a:r>
          </a:p>
          <a:p>
            <a:pPr eaLnBrk="1" hangingPunct="1"/>
            <a:r>
              <a:rPr lang="en-GB" dirty="0"/>
              <a:t>Private attributes &amp; methods are accessible only within the same class.</a:t>
            </a:r>
          </a:p>
          <a:p>
            <a:pPr eaLnBrk="1" hangingPunct="1"/>
            <a:r>
              <a:rPr lang="en-GB" dirty="0"/>
              <a:t>Only methods that are intended for other classes should be public.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far did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so far?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2014" y="1196752"/>
            <a:ext cx="7756587" cy="4525963"/>
          </a:xfrm>
        </p:spPr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keywords</a:t>
            </a:r>
            <a:br>
              <a:rPr lang="da-DK" dirty="0"/>
            </a:br>
            <a:r>
              <a:rPr lang="da-DK" dirty="0">
                <a:hlinkClick r:id="rId2"/>
              </a:rPr>
              <a:t>https://docs.oracle.com/javase/tutorial/java/nutsandbolts/_keywords.html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69843"/>
              </p:ext>
            </p:extLst>
          </p:nvPr>
        </p:nvGraphicFramePr>
        <p:xfrm>
          <a:off x="395536" y="2708920"/>
          <a:ext cx="8964490" cy="3646190"/>
        </p:xfrm>
        <a:graphic>
          <a:graphicData uri="http://schemas.openxmlformats.org/drawingml/2006/table">
            <a:tbl>
              <a:tblPr/>
              <a:tblGrid>
                <a:gridCol w="179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19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abstract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continue</a:t>
                      </a:r>
                      <a:endParaRPr lang="da-DK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for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new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switch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r>
                        <a:rPr lang="da-DK" dirty="0" err="1"/>
                        <a:t>assert</a:t>
                      </a:r>
                      <a:r>
                        <a:rPr lang="da-DK" baseline="30000" dirty="0"/>
                        <a:t>***</a:t>
                      </a:r>
                      <a:endParaRPr lang="da-DK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default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goto</a:t>
                      </a:r>
                      <a:r>
                        <a:rPr lang="da-DK" baseline="30000"/>
                        <a:t>*</a:t>
                      </a:r>
                      <a:endParaRPr lang="da-DK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package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synchronized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boolean</a:t>
                      </a:r>
                      <a:endParaRPr lang="da-DK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do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if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private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this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break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double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implements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protected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throw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byte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else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import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public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throws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case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enum</a:t>
                      </a:r>
                      <a:r>
                        <a:rPr lang="da-DK" baseline="30000"/>
                        <a:t>****</a:t>
                      </a:r>
                      <a:endParaRPr lang="da-DK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instanceof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return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transient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catch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extends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int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short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try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char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final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interface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static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void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class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finally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long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strictfp</a:t>
                      </a:r>
                      <a:r>
                        <a:rPr lang="da-DK" baseline="30000"/>
                        <a:t>**</a:t>
                      </a:r>
                      <a:endParaRPr lang="da-DK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volatile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const</a:t>
                      </a:r>
                      <a:r>
                        <a:rPr lang="da-DK" baseline="30000"/>
                        <a:t>*</a:t>
                      </a:r>
                      <a:endParaRPr lang="da-DK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float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native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/>
                        <a:t>super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while</a:t>
                      </a:r>
                      <a:endParaRPr lang="da-DK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ktangel 4"/>
          <p:cNvSpPr/>
          <p:nvPr/>
        </p:nvSpPr>
        <p:spPr>
          <a:xfrm>
            <a:off x="107504" y="350100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107504" y="422108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/>
          <p:cNvSpPr/>
          <p:nvPr/>
        </p:nvSpPr>
        <p:spPr>
          <a:xfrm>
            <a:off x="107504" y="530120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107504" y="5696982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1907704" y="386104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1907704" y="4217214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1907704" y="5334325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896015" y="6065246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707904" y="278092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3706048" y="3459733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3706048" y="419214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3702953" y="4971901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3702953" y="5686711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/>
          <p:cNvSpPr/>
          <p:nvPr/>
        </p:nvSpPr>
        <p:spPr>
          <a:xfrm>
            <a:off x="5508104" y="278092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/>
          <p:cNvSpPr/>
          <p:nvPr/>
        </p:nvSpPr>
        <p:spPr>
          <a:xfrm>
            <a:off x="5508104" y="314096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508104" y="350100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5508104" y="386104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5508104" y="422108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508104" y="458112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508104" y="494116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508104" y="5373216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7308304" y="6093296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308304" y="5373216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7308304" y="3501008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ktangel 28"/>
          <p:cNvSpPr/>
          <p:nvPr/>
        </p:nvSpPr>
        <p:spPr>
          <a:xfrm flipV="1">
            <a:off x="114988" y="6191593"/>
            <a:ext cx="1144644" cy="4571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</a:t>
            </a:r>
          </a:p>
        </p:txBody>
      </p:sp>
      <p:sp>
        <p:nvSpPr>
          <p:cNvPr id="30" name="Rektangel 29"/>
          <p:cNvSpPr/>
          <p:nvPr/>
        </p:nvSpPr>
        <p:spPr>
          <a:xfrm flipV="1">
            <a:off x="3643380" y="3284984"/>
            <a:ext cx="1144644" cy="4571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07504" y="27809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107504" y="314096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107504" y="386104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107504" y="45811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107504" y="494116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1907704" y="45811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1907704" y="494116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ktangel 37"/>
          <p:cNvSpPr/>
          <p:nvPr/>
        </p:nvSpPr>
        <p:spPr>
          <a:xfrm>
            <a:off x="1907704" y="566124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ktangel 38"/>
          <p:cNvSpPr/>
          <p:nvPr/>
        </p:nvSpPr>
        <p:spPr>
          <a:xfrm>
            <a:off x="3707904" y="386104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707904" y="45811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3707904" y="530120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5508104" y="6093296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7308304" y="278092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7308304" y="386104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7308304" y="422108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7308304" y="4941168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52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rgbClr val="FFC000"/>
                </a:solidFill>
              </a:rPr>
              <a:t>Example</a:t>
            </a:r>
            <a:r>
              <a:rPr lang="da-DK" dirty="0">
                <a:solidFill>
                  <a:srgbClr val="FFC000"/>
                </a:solidFill>
              </a:rPr>
              <a:t> - </a:t>
            </a:r>
            <a:r>
              <a:rPr lang="da-DK" dirty="0" err="1">
                <a:solidFill>
                  <a:srgbClr val="FFC000"/>
                </a:solidFill>
              </a:rPr>
              <a:t>Exercise</a:t>
            </a:r>
            <a:endParaRPr lang="da-DK" dirty="0">
              <a:solidFill>
                <a:srgbClr val="FFC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a Person (</a:t>
            </a:r>
            <a:r>
              <a:rPr lang="da-DK" dirty="0" err="1"/>
              <a:t>name</a:t>
            </a:r>
            <a:r>
              <a:rPr lang="da-DK" dirty="0"/>
              <a:t>, </a:t>
            </a:r>
            <a:r>
              <a:rPr lang="da-DK" dirty="0" err="1"/>
              <a:t>email</a:t>
            </a:r>
            <a:r>
              <a:rPr lang="da-DK" dirty="0"/>
              <a:t>) and a Club class</a:t>
            </a:r>
          </a:p>
          <a:p>
            <a:pPr lvl="1"/>
            <a:r>
              <a:rPr lang="da-DK" dirty="0"/>
              <a:t>Club </a:t>
            </a:r>
            <a:r>
              <a:rPr lang="da-DK" dirty="0" err="1"/>
              <a:t>aggregates</a:t>
            </a:r>
            <a:r>
              <a:rPr lang="da-DK" dirty="0"/>
              <a:t> Person</a:t>
            </a:r>
          </a:p>
          <a:p>
            <a:pPr lvl="1"/>
            <a:r>
              <a:rPr lang="da-DK" dirty="0" err="1"/>
              <a:t>Only</a:t>
            </a:r>
            <a:r>
              <a:rPr lang="da-DK" dirty="0"/>
              <a:t> Persons with a </a:t>
            </a:r>
            <a:r>
              <a:rPr lang="da-DK" dirty="0" err="1"/>
              <a:t>unique</a:t>
            </a:r>
            <a:r>
              <a:rPr lang="da-DK" dirty="0"/>
              <a:t> </a:t>
            </a:r>
            <a:r>
              <a:rPr lang="da-DK" dirty="0" err="1"/>
              <a:t>email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to Club</a:t>
            </a:r>
          </a:p>
          <a:p>
            <a:r>
              <a:rPr lang="da-DK" dirty="0" err="1"/>
              <a:t>Expose</a:t>
            </a:r>
            <a:r>
              <a:rPr lang="da-DK" dirty="0"/>
              <a:t> the persons </a:t>
            </a:r>
            <a:r>
              <a:rPr lang="da-DK" dirty="0" err="1"/>
              <a:t>attribute</a:t>
            </a:r>
            <a:r>
              <a:rPr lang="da-DK" dirty="0"/>
              <a:t> of Club</a:t>
            </a:r>
          </a:p>
          <a:p>
            <a:pPr lvl="1"/>
            <a:r>
              <a:rPr lang="da-DK" dirty="0" err="1"/>
              <a:t>Directly</a:t>
            </a:r>
            <a:r>
              <a:rPr lang="da-DK" dirty="0"/>
              <a:t> (public)</a:t>
            </a:r>
          </a:p>
          <a:p>
            <a:pPr lvl="1"/>
            <a:r>
              <a:rPr lang="da-DK" dirty="0"/>
              <a:t>By </a:t>
            </a:r>
            <a:r>
              <a:rPr lang="da-DK" dirty="0" err="1"/>
              <a:t>returning</a:t>
            </a:r>
            <a:r>
              <a:rPr lang="da-DK" dirty="0"/>
              <a:t> a reference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getAllPersons</a:t>
            </a:r>
            <a:r>
              <a:rPr lang="da-DK" dirty="0"/>
              <a:t>()</a:t>
            </a:r>
          </a:p>
          <a:p>
            <a:r>
              <a:rPr lang="da-DK" dirty="0"/>
              <a:t>Now </a:t>
            </a:r>
            <a:r>
              <a:rPr lang="da-DK" i="1" dirty="0" err="1"/>
              <a:t>really</a:t>
            </a:r>
            <a:r>
              <a:rPr lang="da-DK" i="1" dirty="0"/>
              <a:t> </a:t>
            </a:r>
            <a:r>
              <a:rPr lang="da-DK" dirty="0" err="1"/>
              <a:t>hide</a:t>
            </a:r>
            <a:r>
              <a:rPr lang="da-DK" dirty="0"/>
              <a:t> the information!</a:t>
            </a:r>
          </a:p>
          <a:p>
            <a:pPr lvl="1"/>
            <a:r>
              <a:rPr lang="da-DK" dirty="0"/>
              <a:t>Return a </a:t>
            </a:r>
            <a:r>
              <a:rPr lang="da-DK" dirty="0" err="1"/>
              <a:t>copy</a:t>
            </a:r>
            <a:r>
              <a:rPr lang="da-DK" dirty="0"/>
              <a:t> of the list in </a:t>
            </a:r>
            <a:r>
              <a:rPr lang="da-DK" dirty="0" err="1"/>
              <a:t>getAllPersons</a:t>
            </a:r>
            <a:r>
              <a:rPr lang="da-DK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424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Class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-36512" y="1935163"/>
            <a:ext cx="3829050" cy="4389437"/>
          </a:xfrm>
        </p:spPr>
        <p:txBody>
          <a:bodyPr/>
          <a:lstStyle/>
          <a:p>
            <a:pPr eaLnBrk="1" hangingPunct="1"/>
            <a:r>
              <a:rPr lang="en-GB" sz="2000" dirty="0"/>
              <a:t>Also known as </a:t>
            </a:r>
            <a:r>
              <a:rPr lang="en-GB" sz="2000" b="1" dirty="0">
                <a:solidFill>
                  <a:srgbClr val="C00000"/>
                </a:solidFill>
              </a:rPr>
              <a:t>static</a:t>
            </a:r>
            <a:r>
              <a:rPr lang="en-GB" sz="2000" b="1" dirty="0"/>
              <a:t>  variables</a:t>
            </a:r>
          </a:p>
          <a:p>
            <a:pPr eaLnBrk="1" hangingPunct="1"/>
            <a:r>
              <a:rPr lang="en-GB" sz="2000" dirty="0"/>
              <a:t>Only one variable exists, independently of the number of objects instantiated </a:t>
            </a:r>
          </a:p>
          <a:p>
            <a:pPr eaLnBrk="1" hangingPunct="1"/>
            <a:r>
              <a:rPr lang="en-GB" sz="2000" dirty="0"/>
              <a:t>Example: Customer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95937" y="2000250"/>
            <a:ext cx="4862314" cy="3083921"/>
          </a:xfrm>
          <a:prstGeom prst="rect">
            <a:avLst/>
          </a:prstGeom>
          <a:solidFill>
            <a:schemeClr val="accent5">
              <a:lumMod val="60000"/>
              <a:lumOff val="4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 {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90000"/>
              </a:lnSpc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Customer() {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Class Variables - Constants</a:t>
            </a:r>
          </a:p>
        </p:txBody>
      </p:sp>
      <p:pic>
        <p:nvPicPr>
          <p:cNvPr id="16387" name="Picture 7" descr="fig5-11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745" y="2422814"/>
            <a:ext cx="641826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710" y="1124744"/>
            <a:ext cx="5264370" cy="1421928"/>
          </a:xfrm>
          <a:prstGeom prst="rect">
            <a:avLst/>
          </a:prstGeom>
          <a:solidFill>
            <a:schemeClr val="accent5">
              <a:lumMod val="60000"/>
              <a:lumOff val="4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BouncingBall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GRAVITY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xPosition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yPosition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kstboks 1"/>
          <p:cNvSpPr txBox="1"/>
          <p:nvPr/>
        </p:nvSpPr>
        <p:spPr>
          <a:xfrm>
            <a:off x="6956850" y="1196752"/>
            <a:ext cx="208823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dirty="0" err="1"/>
              <a:t>Static</a:t>
            </a:r>
            <a:r>
              <a:rPr lang="da-DK" dirty="0"/>
              <a:t> </a:t>
            </a:r>
            <a:r>
              <a:rPr lang="da-DK" b="1" dirty="0"/>
              <a:t>DOESN’T </a:t>
            </a:r>
            <a:r>
              <a:rPr lang="da-DK" dirty="0" err="1"/>
              <a:t>mean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b="1" dirty="0" err="1"/>
              <a:t>value</a:t>
            </a:r>
            <a:endParaRPr lang="da-DK" b="1" dirty="0"/>
          </a:p>
          <a:p>
            <a:r>
              <a:rPr lang="da-DK" dirty="0" err="1"/>
              <a:t>can‘t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changed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6929583" y="2272482"/>
            <a:ext cx="208823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Final DOESN’T </a:t>
            </a:r>
            <a:r>
              <a:rPr lang="da-DK" dirty="0" err="1"/>
              <a:t>mean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it’s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dirty="0"/>
              <a:t>Class Variables - Constants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7772400" cy="4114800"/>
          </a:xfrm>
        </p:spPr>
        <p:txBody>
          <a:bodyPr/>
          <a:lstStyle/>
          <a:p>
            <a:pPr eaLnBrk="1" hangingPunct="1"/>
            <a:endParaRPr lang="en-AU" dirty="0"/>
          </a:p>
          <a:p>
            <a:pPr eaLnBrk="1" hangingPunct="1"/>
            <a:endParaRPr lang="en-AU" sz="1800" dirty="0"/>
          </a:p>
          <a:p>
            <a:pPr eaLnBrk="1" hangingPunct="1"/>
            <a:r>
              <a:rPr lang="en-AU" sz="2000" b="1" dirty="0">
                <a:latin typeface="Courier New" pitchFamily="49" charset="0"/>
              </a:rPr>
              <a:t>private</a:t>
            </a:r>
            <a:r>
              <a:rPr lang="en-AU" sz="2000" dirty="0"/>
              <a:t>: access modifier, as usual</a:t>
            </a:r>
          </a:p>
          <a:p>
            <a:pPr eaLnBrk="1" hangingPunct="1"/>
            <a:r>
              <a:rPr lang="en-AU" sz="2000" b="1" dirty="0">
                <a:latin typeface="Courier New" pitchFamily="49" charset="0"/>
              </a:rPr>
              <a:t>static</a:t>
            </a:r>
            <a:r>
              <a:rPr lang="en-AU" sz="2000" dirty="0"/>
              <a:t>: class variable</a:t>
            </a:r>
          </a:p>
          <a:p>
            <a:pPr eaLnBrk="1" hangingPunct="1"/>
            <a:r>
              <a:rPr lang="en-AU" sz="2000" b="1" dirty="0">
                <a:latin typeface="Courier New" pitchFamily="49" charset="0"/>
              </a:rPr>
              <a:t>final</a:t>
            </a:r>
            <a:r>
              <a:rPr lang="en-AU" sz="2000" dirty="0"/>
              <a:t>: constant</a:t>
            </a:r>
          </a:p>
          <a:p>
            <a:pPr eaLnBrk="1" hangingPunct="1"/>
            <a:endParaRPr lang="en-GB" dirty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76139" y="3998195"/>
            <a:ext cx="7560839" cy="424732"/>
          </a:xfrm>
          <a:prstGeom prst="rect">
            <a:avLst/>
          </a:prstGeom>
          <a:solidFill>
            <a:schemeClr val="accent5">
              <a:lumMod val="60000"/>
              <a:lumOff val="4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gravity = 3;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C000"/>
                </a:solidFill>
              </a:rPr>
              <a:t>Exercise</a:t>
            </a:r>
            <a:endParaRPr lang="da-DK" b="1" dirty="0">
              <a:solidFill>
                <a:srgbClr val="FFC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Take</a:t>
            </a:r>
            <a:r>
              <a:rPr lang="da-DK" dirty="0"/>
              <a:t> the </a:t>
            </a:r>
            <a:r>
              <a:rPr lang="da-DK" dirty="0" err="1"/>
              <a:t>Member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from </a:t>
            </a:r>
            <a:r>
              <a:rPr lang="da-DK" dirty="0" err="1"/>
              <a:t>FidoFitnessClub</a:t>
            </a:r>
            <a:r>
              <a:rPr lang="da-DK" dirty="0"/>
              <a:t> and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automatic</a:t>
            </a:r>
            <a:r>
              <a:rPr lang="da-DK" dirty="0"/>
              <a:t> ID generation for it.</a:t>
            </a:r>
          </a:p>
          <a:p>
            <a:pPr lvl="1"/>
            <a:r>
              <a:rPr lang="da-DK" dirty="0" err="1"/>
              <a:t>Add</a:t>
            </a:r>
            <a:r>
              <a:rPr lang="da-DK" dirty="0"/>
              <a:t> an id </a:t>
            </a:r>
            <a:r>
              <a:rPr lang="da-DK" dirty="0" err="1"/>
              <a:t>attribute</a:t>
            </a:r>
            <a:r>
              <a:rPr lang="da-DK" dirty="0"/>
              <a:t> to the </a:t>
            </a:r>
            <a:r>
              <a:rPr lang="da-DK" dirty="0" err="1"/>
              <a:t>class</a:t>
            </a:r>
            <a:endParaRPr lang="da-DK" dirty="0"/>
          </a:p>
          <a:p>
            <a:pPr lvl="1"/>
            <a:r>
              <a:rPr lang="da-DK" dirty="0" err="1"/>
              <a:t>Every</a:t>
            </a:r>
            <a:r>
              <a:rPr lang="da-DK" dirty="0"/>
              <a:t> time a </a:t>
            </a:r>
            <a:r>
              <a:rPr lang="da-DK" dirty="0" err="1"/>
              <a:t>Member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with a </a:t>
            </a:r>
            <a:r>
              <a:rPr lang="da-DK" dirty="0" err="1"/>
              <a:t>constructor</a:t>
            </a:r>
            <a:r>
              <a:rPr lang="da-DK" dirty="0"/>
              <a:t>, 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receive</a:t>
            </a:r>
            <a:r>
              <a:rPr lang="da-DK" dirty="0"/>
              <a:t> a new, </a:t>
            </a:r>
            <a:r>
              <a:rPr lang="da-DK" dirty="0" err="1"/>
              <a:t>unique</a:t>
            </a:r>
            <a:r>
              <a:rPr lang="da-DK" dirty="0"/>
              <a:t> id </a:t>
            </a:r>
          </a:p>
          <a:p>
            <a:pPr lvl="2"/>
            <a:r>
              <a:rPr lang="da-DK" dirty="0"/>
              <a:t>First </a:t>
            </a:r>
            <a:r>
              <a:rPr lang="da-DK" dirty="0" err="1"/>
              <a:t>member</a:t>
            </a:r>
            <a:r>
              <a:rPr lang="da-DK" dirty="0"/>
              <a:t>: id = 1, Second </a:t>
            </a:r>
            <a:r>
              <a:rPr lang="da-DK" dirty="0" err="1"/>
              <a:t>member</a:t>
            </a:r>
            <a:r>
              <a:rPr lang="da-DK" dirty="0"/>
              <a:t>: id = 2, etc.</a:t>
            </a:r>
          </a:p>
          <a:p>
            <a:pPr lvl="1"/>
            <a:r>
              <a:rPr lang="da-DK" dirty="0" err="1"/>
              <a:t>We</a:t>
            </a:r>
            <a:r>
              <a:rPr lang="da-DK" dirty="0"/>
              <a:t> accept the </a:t>
            </a:r>
            <a:r>
              <a:rPr lang="da-DK" dirty="0" err="1"/>
              <a:t>fact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start over with the Ids </a:t>
            </a:r>
            <a:r>
              <a:rPr lang="da-DK" dirty="0" err="1"/>
              <a:t>when</a:t>
            </a:r>
            <a:r>
              <a:rPr lang="da-DK" dirty="0"/>
              <a:t> the program restarts. </a:t>
            </a:r>
          </a:p>
          <a:p>
            <a:pPr lvl="2"/>
            <a:r>
              <a:rPr lang="da-DK" dirty="0"/>
              <a:t>This is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yet</a:t>
            </a:r>
            <a:r>
              <a:rPr lang="da-DK" dirty="0"/>
              <a:t> have </a:t>
            </a:r>
            <a:r>
              <a:rPr lang="da-DK" dirty="0" err="1"/>
              <a:t>persistent</a:t>
            </a:r>
            <a:r>
              <a:rPr lang="da-DK" dirty="0"/>
              <a:t> </a:t>
            </a:r>
            <a:r>
              <a:rPr lang="da-DK" dirty="0" err="1"/>
              <a:t>storage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730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583612" cy="863600"/>
          </a:xfrm>
        </p:spPr>
        <p:txBody>
          <a:bodyPr/>
          <a:lstStyle/>
          <a:p>
            <a:pPr eaLnBrk="1" hangingPunct="1"/>
            <a:r>
              <a:rPr lang="da-DK" sz="3600"/>
              <a:t>Other classes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3960812" cy="4754562"/>
          </a:xfrm>
        </p:spPr>
        <p:txBody>
          <a:bodyPr/>
          <a:lstStyle/>
          <a:p>
            <a:pPr eaLnBrk="1" hangingPunct="1"/>
            <a:r>
              <a:rPr lang="da-DK" sz="2800" dirty="0" err="1"/>
              <a:t>Wrappers</a:t>
            </a:r>
            <a:r>
              <a:rPr lang="da-DK" sz="2800" dirty="0"/>
              <a:t>:</a:t>
            </a:r>
          </a:p>
          <a:p>
            <a:pPr lvl="1" eaLnBrk="1" hangingPunct="1"/>
            <a:r>
              <a:rPr lang="da-DK" sz="2400" dirty="0" err="1"/>
              <a:t>Primtive</a:t>
            </a:r>
            <a:r>
              <a:rPr lang="da-DK" sz="2400" dirty="0"/>
              <a:t> types in Collections</a:t>
            </a:r>
          </a:p>
          <a:p>
            <a:pPr lvl="1" eaLnBrk="1" hangingPunct="1"/>
            <a:r>
              <a:rPr lang="da-DK" sz="2400" dirty="0"/>
              <a:t>Methods to </a:t>
            </a:r>
            <a:r>
              <a:rPr lang="da-DK" sz="2400" dirty="0" err="1"/>
              <a:t>convert</a:t>
            </a:r>
            <a:r>
              <a:rPr lang="da-DK" sz="2400" dirty="0"/>
              <a:t> from </a:t>
            </a:r>
            <a:r>
              <a:rPr lang="da-DK" sz="2400" dirty="0" err="1"/>
              <a:t>int</a:t>
            </a:r>
            <a:r>
              <a:rPr lang="da-DK" sz="2400" dirty="0"/>
              <a:t> to </a:t>
            </a:r>
            <a:r>
              <a:rPr lang="da-DK" sz="2400" dirty="0" err="1"/>
              <a:t>String</a:t>
            </a:r>
            <a:endParaRPr lang="da-DK" sz="2400" dirty="0"/>
          </a:p>
          <a:p>
            <a:pPr eaLnBrk="1" hangingPunct="1"/>
            <a:r>
              <a:rPr lang="da-DK" sz="2800" dirty="0"/>
              <a:t>Collections:</a:t>
            </a:r>
          </a:p>
          <a:p>
            <a:pPr lvl="1" eaLnBrk="1" hangingPunct="1"/>
            <a:r>
              <a:rPr lang="da-DK" sz="2400" dirty="0"/>
              <a:t>List/</a:t>
            </a:r>
            <a:r>
              <a:rPr lang="da-DK" sz="2400" dirty="0" err="1"/>
              <a:t>sequence</a:t>
            </a:r>
            <a:endParaRPr lang="da-DK" sz="2400" dirty="0"/>
          </a:p>
          <a:p>
            <a:pPr lvl="1" eaLnBrk="1" hangingPunct="1"/>
            <a:r>
              <a:rPr lang="da-DK" sz="2400" dirty="0"/>
              <a:t>Set</a:t>
            </a:r>
          </a:p>
          <a:p>
            <a:pPr lvl="1" eaLnBrk="1" hangingPunct="1"/>
            <a:r>
              <a:rPr lang="da-DK" sz="2400" dirty="0" err="1"/>
              <a:t>Map</a:t>
            </a:r>
            <a:endParaRPr lang="da-DK" sz="2400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787900" y="1557338"/>
            <a:ext cx="396081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da-DK" sz="2800" dirty="0" err="1"/>
              <a:t>Hashing</a:t>
            </a:r>
            <a:endParaRPr lang="da-DK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da-DK" sz="2800" dirty="0" err="1"/>
              <a:t>Other</a:t>
            </a:r>
            <a:r>
              <a:rPr lang="da-DK" sz="2800" dirty="0"/>
              <a:t> </a:t>
            </a:r>
            <a:r>
              <a:rPr lang="da-DK" sz="2800" dirty="0" err="1"/>
              <a:t>classes</a:t>
            </a:r>
            <a:r>
              <a:rPr lang="da-DK" sz="2800" dirty="0"/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da-DK" dirty="0" err="1"/>
              <a:t>String</a:t>
            </a:r>
            <a:endParaRPr lang="da-DK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da-DK" dirty="0" err="1"/>
              <a:t>Random</a:t>
            </a:r>
            <a:endParaRPr lang="da-DK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da-DK" dirty="0"/>
              <a:t>Date og </a:t>
            </a:r>
            <a:r>
              <a:rPr lang="da-DK" dirty="0" err="1"/>
              <a:t>DateFormat</a:t>
            </a:r>
            <a:endParaRPr lang="da-DK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da-DK" dirty="0" err="1"/>
              <a:t>NumberFormat</a:t>
            </a:r>
            <a:r>
              <a:rPr lang="da-DK" dirty="0"/>
              <a:t> og </a:t>
            </a:r>
            <a:r>
              <a:rPr lang="da-DK" dirty="0" err="1"/>
              <a:t>DecimalFormat</a:t>
            </a:r>
            <a:endParaRPr lang="da-DK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/>
              <a:t>Wrappers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63513" y="1412776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Classes where it is possible to transform a primitive type to an object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”1234”;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a-D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intObject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(22);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intObject.valueOf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756166" y="1916832"/>
            <a:ext cx="1995488" cy="1296144"/>
          </a:xfrm>
          <a:prstGeom prst="wedgeRoundRectCallout">
            <a:avLst>
              <a:gd name="adj1" fmla="val -157714"/>
              <a:gd name="adj2" fmla="val 79465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da-DK" dirty="0" err="1"/>
              <a:t>Static</a:t>
            </a:r>
            <a:endParaRPr lang="da-DK" dirty="0"/>
          </a:p>
          <a:p>
            <a:r>
              <a:rPr lang="da-DK" dirty="0" err="1"/>
              <a:t>method</a:t>
            </a:r>
            <a:r>
              <a:rPr lang="da-DK" dirty="0"/>
              <a:t> on the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5292080" y="5739244"/>
            <a:ext cx="36004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a-DK" sz="3200" dirty="0"/>
              <a:t>Check the </a:t>
            </a:r>
            <a:r>
              <a:rPr lang="da-DK" sz="3200" dirty="0" err="1"/>
              <a:t>JavaDoc</a:t>
            </a:r>
            <a:r>
              <a:rPr lang="da-DK" sz="3200" dirty="0"/>
              <a:t>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Wrapper</a:t>
            </a:r>
            <a:r>
              <a:rPr lang="da-DK" dirty="0"/>
              <a:t> Classes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Sort --short</a:t>
            </a:r>
          </a:p>
          <a:p>
            <a:r>
              <a:rPr lang="da-DK" b="1" dirty="0" err="1"/>
              <a:t>Integer</a:t>
            </a:r>
            <a:r>
              <a:rPr lang="da-DK" b="1" dirty="0"/>
              <a:t> – </a:t>
            </a:r>
            <a:r>
              <a:rPr lang="da-DK" b="1" dirty="0" err="1"/>
              <a:t>int</a:t>
            </a:r>
            <a:endParaRPr lang="da-DK" b="1" dirty="0"/>
          </a:p>
          <a:p>
            <a:r>
              <a:rPr lang="da-DK" dirty="0"/>
              <a:t>Long – long</a:t>
            </a:r>
          </a:p>
          <a:p>
            <a:r>
              <a:rPr lang="da-DK" dirty="0" err="1"/>
              <a:t>Float</a:t>
            </a:r>
            <a:r>
              <a:rPr lang="da-DK" dirty="0"/>
              <a:t> -- </a:t>
            </a:r>
            <a:r>
              <a:rPr lang="da-DK" dirty="0" err="1"/>
              <a:t>float</a:t>
            </a:r>
            <a:endParaRPr lang="da-DK" dirty="0"/>
          </a:p>
          <a:p>
            <a:r>
              <a:rPr lang="da-DK" b="1" dirty="0"/>
              <a:t>Double – double</a:t>
            </a:r>
          </a:p>
          <a:p>
            <a:r>
              <a:rPr lang="da-DK" dirty="0" err="1"/>
              <a:t>Boolean</a:t>
            </a:r>
            <a:r>
              <a:rPr lang="da-DK" dirty="0"/>
              <a:t> – </a:t>
            </a:r>
            <a:r>
              <a:rPr lang="da-DK" dirty="0" err="1"/>
              <a:t>boolean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We’ll</a:t>
            </a:r>
            <a:r>
              <a:rPr lang="da-DK" dirty="0"/>
              <a:t> look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in the future.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9525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Exercises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991475" cy="4114800"/>
          </a:xfrm>
        </p:spPr>
        <p:txBody>
          <a:bodyPr>
            <a:normAutofit lnSpcReduction="10000"/>
          </a:bodyPr>
          <a:lstStyle/>
          <a:p>
            <a:r>
              <a:rPr lang="da-DK" b="1" dirty="0">
                <a:solidFill>
                  <a:srgbClr val="264D8B"/>
                </a:solidFill>
              </a:rPr>
              <a:t>Hint: Conversion </a:t>
            </a:r>
            <a:r>
              <a:rPr lang="da-DK" b="1" dirty="0" err="1">
                <a:solidFill>
                  <a:srgbClr val="264D8B"/>
                </a:solidFill>
              </a:rPr>
              <a:t>between</a:t>
            </a:r>
            <a:r>
              <a:rPr lang="da-DK" b="1" dirty="0">
                <a:solidFill>
                  <a:srgbClr val="264D8B"/>
                </a:solidFill>
              </a:rPr>
              <a:t> primitive types and </a:t>
            </a:r>
            <a:r>
              <a:rPr lang="da-DK" b="1" dirty="0" err="1">
                <a:solidFill>
                  <a:srgbClr val="264D8B"/>
                </a:solidFill>
              </a:rPr>
              <a:t>their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wrapper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classes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happens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automatically</a:t>
            </a:r>
            <a:endParaRPr lang="da-DK" b="1" dirty="0">
              <a:solidFill>
                <a:srgbClr val="264D8B"/>
              </a:solidFill>
            </a:endParaRPr>
          </a:p>
          <a:p>
            <a:pPr eaLnBrk="1" hangingPunct="1"/>
            <a:r>
              <a:rPr lang="da-DK" b="1" dirty="0">
                <a:solidFill>
                  <a:srgbClr val="264D8B"/>
                </a:solidFill>
              </a:rPr>
              <a:t>Try </a:t>
            </a:r>
            <a:r>
              <a:rPr lang="da-DK" b="1" dirty="0" err="1">
                <a:solidFill>
                  <a:srgbClr val="264D8B"/>
                </a:solidFill>
              </a:rPr>
              <a:t>some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wrapper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classes</a:t>
            </a:r>
            <a:r>
              <a:rPr lang="da-DK" b="1" dirty="0">
                <a:solidFill>
                  <a:srgbClr val="264D8B"/>
                </a:solidFill>
              </a:rPr>
              <a:t> – </a:t>
            </a:r>
            <a:r>
              <a:rPr lang="da-DK" b="1" dirty="0" err="1">
                <a:solidFill>
                  <a:srgbClr val="264D8B"/>
                </a:solidFill>
              </a:rPr>
              <a:t>pick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Integer</a:t>
            </a:r>
            <a:r>
              <a:rPr lang="da-DK" b="1" dirty="0">
                <a:solidFill>
                  <a:srgbClr val="264D8B"/>
                </a:solidFill>
              </a:rPr>
              <a:t> or Double and </a:t>
            </a:r>
            <a:r>
              <a:rPr lang="da-DK" b="1" dirty="0" err="1">
                <a:solidFill>
                  <a:srgbClr val="264D8B"/>
                </a:solidFill>
              </a:rPr>
              <a:t>Boolean</a:t>
            </a:r>
            <a:endParaRPr lang="da-DK" b="1" dirty="0">
              <a:solidFill>
                <a:srgbClr val="264D8B"/>
              </a:solidFill>
            </a:endParaRPr>
          </a:p>
          <a:p>
            <a:pPr lvl="1"/>
            <a:r>
              <a:rPr lang="da-DK" b="1" dirty="0">
                <a:solidFill>
                  <a:srgbClr val="264D8B"/>
                </a:solidFill>
              </a:rPr>
              <a:t>See </a:t>
            </a:r>
            <a:r>
              <a:rPr lang="da-DK" b="1" dirty="0" err="1">
                <a:solidFill>
                  <a:srgbClr val="264D8B"/>
                </a:solidFill>
              </a:rPr>
              <a:t>how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you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can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convert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between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them</a:t>
            </a:r>
            <a:r>
              <a:rPr lang="da-DK" b="1" dirty="0">
                <a:solidFill>
                  <a:srgbClr val="264D8B"/>
                </a:solidFill>
              </a:rPr>
              <a:t> and </a:t>
            </a:r>
            <a:r>
              <a:rPr lang="da-DK" b="1" dirty="0" err="1">
                <a:solidFill>
                  <a:srgbClr val="264D8B"/>
                </a:solidFill>
              </a:rPr>
              <a:t>their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primitve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counterparts</a:t>
            </a:r>
            <a:endParaRPr lang="da-DK" b="1" dirty="0">
              <a:solidFill>
                <a:srgbClr val="264D8B"/>
              </a:solidFill>
            </a:endParaRPr>
          </a:p>
          <a:p>
            <a:r>
              <a:rPr lang="da-DK" b="1" dirty="0" err="1">
                <a:solidFill>
                  <a:srgbClr val="264D8B"/>
                </a:solidFill>
              </a:rPr>
              <a:t>Create</a:t>
            </a:r>
            <a:r>
              <a:rPr lang="da-DK" b="1" dirty="0">
                <a:solidFill>
                  <a:srgbClr val="264D8B"/>
                </a:solidFill>
              </a:rPr>
              <a:t> an </a:t>
            </a:r>
            <a:r>
              <a:rPr lang="da-DK" b="1" dirty="0" err="1">
                <a:solidFill>
                  <a:srgbClr val="264D8B"/>
                </a:solidFill>
              </a:rPr>
              <a:t>ArrayList</a:t>
            </a:r>
            <a:r>
              <a:rPr lang="da-DK" b="1" dirty="0">
                <a:solidFill>
                  <a:srgbClr val="264D8B"/>
                </a:solidFill>
              </a:rPr>
              <a:t> or </a:t>
            </a:r>
            <a:r>
              <a:rPr lang="da-DK" b="1" dirty="0" err="1">
                <a:solidFill>
                  <a:srgbClr val="264D8B"/>
                </a:solidFill>
              </a:rPr>
              <a:t>another</a:t>
            </a:r>
            <a:r>
              <a:rPr lang="da-DK" b="1" dirty="0">
                <a:solidFill>
                  <a:srgbClr val="264D8B"/>
                </a:solidFill>
              </a:rPr>
              <a:t> class from the Collections framework and </a:t>
            </a:r>
            <a:r>
              <a:rPr lang="da-DK" b="1" dirty="0" err="1">
                <a:solidFill>
                  <a:srgbClr val="264D8B"/>
                </a:solidFill>
              </a:rPr>
              <a:t>use</a:t>
            </a:r>
            <a:r>
              <a:rPr lang="da-DK" b="1" dirty="0">
                <a:solidFill>
                  <a:srgbClr val="264D8B"/>
                </a:solidFill>
              </a:rPr>
              <a:t> a </a:t>
            </a:r>
            <a:r>
              <a:rPr lang="da-DK" b="1" dirty="0" err="1">
                <a:solidFill>
                  <a:srgbClr val="264D8B"/>
                </a:solidFill>
              </a:rPr>
              <a:t>wrapper</a:t>
            </a:r>
            <a:r>
              <a:rPr lang="da-DK" b="1" dirty="0">
                <a:solidFill>
                  <a:srgbClr val="264D8B"/>
                </a:solidFill>
              </a:rPr>
              <a:t> class as type parameter</a:t>
            </a:r>
          </a:p>
          <a:p>
            <a:pPr lvl="1"/>
            <a:r>
              <a:rPr lang="da-DK" b="1" dirty="0">
                <a:solidFill>
                  <a:srgbClr val="264D8B"/>
                </a:solidFill>
              </a:rPr>
              <a:t>See </a:t>
            </a:r>
            <a:r>
              <a:rPr lang="da-DK" b="1" dirty="0" err="1">
                <a:solidFill>
                  <a:srgbClr val="264D8B"/>
                </a:solidFill>
              </a:rPr>
              <a:t>how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you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can</a:t>
            </a:r>
            <a:r>
              <a:rPr lang="da-DK" b="1" dirty="0">
                <a:solidFill>
                  <a:srgbClr val="264D8B"/>
                </a:solidFill>
              </a:rPr>
              <a:t> </a:t>
            </a:r>
            <a:r>
              <a:rPr lang="da-DK" b="1" dirty="0" err="1">
                <a:solidFill>
                  <a:srgbClr val="264D8B"/>
                </a:solidFill>
              </a:rPr>
              <a:t>extract</a:t>
            </a:r>
            <a:r>
              <a:rPr lang="da-DK" b="1" dirty="0">
                <a:solidFill>
                  <a:srgbClr val="264D8B"/>
                </a:solidFill>
              </a:rPr>
              <a:t> and </a:t>
            </a:r>
            <a:r>
              <a:rPr lang="da-DK" b="1" dirty="0" err="1">
                <a:solidFill>
                  <a:srgbClr val="264D8B"/>
                </a:solidFill>
              </a:rPr>
              <a:t>add</a:t>
            </a:r>
            <a:r>
              <a:rPr lang="da-DK" b="1" dirty="0">
                <a:solidFill>
                  <a:srgbClr val="264D8B"/>
                </a:solidFill>
              </a:rPr>
              <a:t>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92671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da-DK" dirty="0"/>
              <a:t>Type Casting Primitive Types</a:t>
            </a:r>
          </a:p>
        </p:txBody>
      </p:sp>
      <p:sp>
        <p:nvSpPr>
          <p:cNvPr id="5123" name="Pladsholder til indhold 2"/>
          <p:cNvSpPr>
            <a:spLocks noGrp="1"/>
          </p:cNvSpPr>
          <p:nvPr>
            <p:ph idx="1"/>
          </p:nvPr>
        </p:nvSpPr>
        <p:spPr>
          <a:xfrm>
            <a:off x="179512" y="1196752"/>
            <a:ext cx="856456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Scribble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da-DK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drawFrame2() {</a:t>
            </a: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Dimension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myCanvas.getSize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with =  </a:t>
            </a:r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size.getWidth() - 40;</a:t>
            </a: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heigth = </a:t>
            </a:r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size.getHeight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- 40;</a:t>
            </a: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Rectangle rect = new Rectangle(20, 20, with, heigth);</a:t>
            </a: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myCanvas.draw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2" name="Tekstboks 1"/>
          <p:cNvSpPr txBox="1"/>
          <p:nvPr/>
        </p:nvSpPr>
        <p:spPr>
          <a:xfrm>
            <a:off x="6516216" y="2204864"/>
            <a:ext cx="26642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dirty="0" err="1"/>
              <a:t>returns</a:t>
            </a:r>
            <a:r>
              <a:rPr lang="da-DK" dirty="0"/>
              <a:t> a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da-DK" dirty="0" err="1"/>
              <a:t>value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List vs. set vs. 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77724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GB" sz="2400" dirty="0"/>
              <a:t>Lists</a:t>
            </a:r>
          </a:p>
          <a:p>
            <a:pPr lvl="2" eaLnBrk="1" hangingPunct="1"/>
            <a:r>
              <a:rPr lang="en-GB" dirty="0"/>
              <a:t>Store objects in the order they are added</a:t>
            </a:r>
          </a:p>
          <a:p>
            <a:pPr lvl="2" eaLnBrk="1" hangingPunct="1"/>
            <a:r>
              <a:rPr lang="en-GB" dirty="0"/>
              <a:t>Same object can exist in the same list several times</a:t>
            </a:r>
          </a:p>
          <a:p>
            <a:pPr eaLnBrk="1" hangingPunct="1"/>
            <a:r>
              <a:rPr lang="en-GB" sz="2400" dirty="0"/>
              <a:t>Sets</a:t>
            </a:r>
          </a:p>
          <a:p>
            <a:pPr lvl="2" eaLnBrk="1" hangingPunct="1"/>
            <a:r>
              <a:rPr lang="en-GB" dirty="0"/>
              <a:t>Are collections similar to lists</a:t>
            </a:r>
          </a:p>
          <a:p>
            <a:pPr lvl="2" eaLnBrk="1" hangingPunct="1"/>
            <a:r>
              <a:rPr lang="en-GB" dirty="0"/>
              <a:t>Do not maintain any order</a:t>
            </a:r>
          </a:p>
          <a:p>
            <a:pPr lvl="2" eaLnBrk="1" hangingPunct="1"/>
            <a:r>
              <a:rPr lang="en-GB" dirty="0"/>
              <a:t>Ensure that each element exist only once</a:t>
            </a:r>
          </a:p>
          <a:p>
            <a:pPr eaLnBrk="1" hangingPunct="1"/>
            <a:r>
              <a:rPr lang="en-GB" sz="2400" dirty="0"/>
              <a:t>Maps</a:t>
            </a:r>
          </a:p>
          <a:p>
            <a:pPr lvl="2" eaLnBrk="1" hangingPunct="1"/>
            <a:r>
              <a:rPr lang="en-GB" dirty="0"/>
              <a:t>Store pairs of values, consisting of a key and a value</a:t>
            </a:r>
          </a:p>
          <a:p>
            <a:pPr lvl="2" eaLnBrk="1" hangingPunct="1"/>
            <a:r>
              <a:rPr lang="en-GB" dirty="0"/>
              <a:t>Lookup works by supplying a key, and retrieving a value</a:t>
            </a:r>
          </a:p>
          <a:p>
            <a:pPr eaLnBrk="1" hangingPunct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27384"/>
            <a:ext cx="7345363" cy="1008062"/>
          </a:xfrm>
        </p:spPr>
        <p:txBody>
          <a:bodyPr/>
          <a:lstStyle/>
          <a:p>
            <a:pPr eaLnBrk="1" hangingPunct="1"/>
            <a:r>
              <a:rPr lang="en-GB"/>
              <a:t>Date og DateFormat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5859"/>
            <a:ext cx="8856984" cy="4897437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import </a:t>
            </a:r>
            <a:r>
              <a:rPr lang="en-GB" sz="1800" b="1" dirty="0" err="1">
                <a:latin typeface="Courier New" pitchFamily="49" charset="0"/>
              </a:rPr>
              <a:t>java.text</a:t>
            </a:r>
            <a:r>
              <a:rPr lang="en-GB" sz="1800" b="1" dirty="0">
                <a:latin typeface="Courier New" pitchFamily="49" charset="0"/>
              </a:rPr>
              <a:t>.*;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import </a:t>
            </a:r>
            <a:r>
              <a:rPr lang="en-GB" sz="1800" b="1" dirty="0" err="1">
                <a:latin typeface="Courier New" pitchFamily="49" charset="0"/>
              </a:rPr>
              <a:t>java.util</a:t>
            </a:r>
            <a:r>
              <a:rPr lang="en-GB" sz="1800" b="1" dirty="0">
                <a:latin typeface="Courier New" pitchFamily="49" charset="0"/>
              </a:rPr>
              <a:t>.*;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public class </a:t>
            </a:r>
            <a:r>
              <a:rPr lang="en-GB" sz="1800" b="1" dirty="0" err="1">
                <a:latin typeface="Courier New" pitchFamily="49" charset="0"/>
              </a:rPr>
              <a:t>ToDaysDate</a:t>
            </a:r>
            <a:r>
              <a:rPr lang="en-GB" sz="1800" b="1" dirty="0">
                <a:latin typeface="Courier New" pitchFamily="49" charset="0"/>
              </a:rPr>
              <a:t>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    public void </a:t>
            </a:r>
            <a:r>
              <a:rPr lang="en-GB" sz="1800" b="1" dirty="0" err="1">
                <a:latin typeface="Courier New" pitchFamily="49" charset="0"/>
              </a:rPr>
              <a:t>toDaysDate</a:t>
            </a:r>
            <a:r>
              <a:rPr lang="en-GB" sz="1800" b="1" dirty="0">
                <a:latin typeface="Courier New" pitchFamily="49" charset="0"/>
              </a:rPr>
              <a:t>(){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       //find today’s date and print it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       String </a:t>
            </a:r>
            <a:r>
              <a:rPr lang="en-GB" sz="1800" b="1" dirty="0" err="1">
                <a:latin typeface="Courier New" pitchFamily="49" charset="0"/>
              </a:rPr>
              <a:t>toDay</a:t>
            </a:r>
            <a:r>
              <a:rPr lang="en-GB" sz="1800" b="1" dirty="0">
                <a:latin typeface="Courier New" pitchFamily="49" charset="0"/>
              </a:rPr>
              <a:t> =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              </a:t>
            </a:r>
            <a:r>
              <a:rPr lang="en-GB" sz="1800" b="1" dirty="0" err="1">
                <a:latin typeface="Courier New" pitchFamily="49" charset="0"/>
              </a:rPr>
              <a:t>DateFormat.getDateInstance</a:t>
            </a:r>
            <a:r>
              <a:rPr lang="en-GB" sz="1800" b="1" dirty="0">
                <a:latin typeface="Courier New" pitchFamily="49" charset="0"/>
              </a:rPr>
              <a:t>().format(new Date());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       </a:t>
            </a:r>
            <a:r>
              <a:rPr lang="en-GB" sz="1800" b="1" dirty="0" err="1">
                <a:latin typeface="Courier New" pitchFamily="49" charset="0"/>
              </a:rPr>
              <a:t>System.out.println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toDay</a:t>
            </a:r>
            <a:r>
              <a:rPr lang="en-GB" sz="1800" b="1" dirty="0">
                <a:latin typeface="Courier New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148064" y="3644577"/>
            <a:ext cx="3095625" cy="1366838"/>
            <a:chOff x="3017" y="2115"/>
            <a:chExt cx="1950" cy="861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3606" y="2568"/>
              <a:ext cx="1361" cy="40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400" b="1" dirty="0">
                  <a:latin typeface="Comic Sans MS" pitchFamily="66" charset="0"/>
                </a:rPr>
                <a:t>What happens here?</a:t>
              </a: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H="1" flipV="1">
              <a:off x="3991" y="2115"/>
              <a:ext cx="296" cy="45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H="1" flipV="1">
              <a:off x="3017" y="2115"/>
              <a:ext cx="997" cy="45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Custom Date Formatting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5859"/>
            <a:ext cx="8856984" cy="4897437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SimpleDateFormat</a:t>
            </a:r>
            <a:r>
              <a:rPr lang="en-GB" sz="1800" b="1" dirty="0">
                <a:latin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</a:rPr>
              <a:t>sdf</a:t>
            </a:r>
            <a:r>
              <a:rPr lang="en-GB" sz="1800" b="1" dirty="0">
                <a:latin typeface="Courier New" pitchFamily="49" charset="0"/>
              </a:rPr>
              <a:t> = new </a:t>
            </a:r>
            <a:r>
              <a:rPr lang="en-GB" sz="1800" b="1" dirty="0" err="1">
                <a:latin typeface="Courier New" pitchFamily="49" charset="0"/>
              </a:rPr>
              <a:t>SimpleDateFormat</a:t>
            </a:r>
            <a:r>
              <a:rPr lang="en-GB" sz="1800" b="1" dirty="0">
                <a:latin typeface="Courier New" pitchFamily="49" charset="0"/>
              </a:rPr>
              <a:t>(“</a:t>
            </a:r>
            <a:r>
              <a:rPr lang="en-GB" sz="1800" b="1" dirty="0" err="1">
                <a:latin typeface="Courier New" pitchFamily="49" charset="0"/>
              </a:rPr>
              <a:t>yy</a:t>
            </a:r>
            <a:r>
              <a:rPr lang="en-GB" sz="1800" b="1" dirty="0">
                <a:latin typeface="Courier New" pitchFamily="49" charset="0"/>
              </a:rPr>
              <a:t>-MM-</a:t>
            </a:r>
            <a:r>
              <a:rPr lang="en-GB" sz="1800" b="1" dirty="0" err="1">
                <a:latin typeface="Courier New" pitchFamily="49" charset="0"/>
              </a:rPr>
              <a:t>dd</a:t>
            </a:r>
            <a:r>
              <a:rPr lang="en-GB" sz="1800" b="1" dirty="0">
                <a:latin typeface="Courier New" pitchFamily="49" charset="0"/>
              </a:rPr>
              <a:t>”);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sdf.format</a:t>
            </a:r>
            <a:r>
              <a:rPr lang="en-GB" sz="1800" b="1" dirty="0">
                <a:latin typeface="Courier New" pitchFamily="49" charset="0"/>
              </a:rPr>
              <a:t>(new Date());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For custom formatting, use </a:t>
            </a:r>
            <a:r>
              <a:rPr lang="en-GB" sz="1800" b="1" dirty="0" err="1">
                <a:latin typeface="Courier New" pitchFamily="49" charset="0"/>
              </a:rPr>
              <a:t>SimpleDateFormat</a:t>
            </a:r>
            <a:endParaRPr lang="en-GB" sz="18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  <a:hlinkClick r:id="rId2"/>
              </a:rPr>
              <a:t>http://docs.oracle.com/javase/7/docs/api/java/text/SimpleDateFormat.html</a:t>
            </a:r>
            <a:endParaRPr lang="en-GB" sz="18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</a:rPr>
              <a:t>For new features in Java8, learn to use </a:t>
            </a:r>
            <a:r>
              <a:rPr lang="en-GB" sz="1800" b="1" dirty="0" err="1">
                <a:latin typeface="Courier New" pitchFamily="49" charset="0"/>
              </a:rPr>
              <a:t>LocalDate</a:t>
            </a:r>
            <a:r>
              <a:rPr lang="en-GB" sz="1800" b="1" dirty="0">
                <a:latin typeface="Courier New" pitchFamily="49" charset="0"/>
              </a:rPr>
              <a:t> and </a:t>
            </a:r>
            <a:r>
              <a:rPr lang="en-GB" sz="1800" b="1" dirty="0" err="1">
                <a:latin typeface="Courier New" pitchFamily="49" charset="0"/>
              </a:rPr>
              <a:t>DateTimeFormatter</a:t>
            </a:r>
            <a:r>
              <a:rPr lang="en-GB" sz="1800" b="1" dirty="0">
                <a:latin typeface="Courier New" pitchFamily="49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latin typeface="Courier New" pitchFamily="49" charset="0"/>
                <a:hlinkClick r:id="rId3"/>
              </a:rPr>
              <a:t>https://docs.oracle.com/javase/8/docs/api/java/time/format/DateTimeFormatter.html</a:t>
            </a:r>
            <a:endParaRPr lang="en-GB" sz="18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67175" cy="863600"/>
          </a:xfrm>
        </p:spPr>
        <p:txBody>
          <a:bodyPr/>
          <a:lstStyle/>
          <a:p>
            <a:pPr eaLnBrk="1" hangingPunct="1"/>
            <a:r>
              <a:rPr lang="en-GB"/>
              <a:t>NumberFormat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356100" y="260350"/>
            <a:ext cx="4608513" cy="2592388"/>
          </a:xfrm>
          <a:solidFill>
            <a:srgbClr val="FFCC00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1500" b="1" dirty="0">
                <a:latin typeface="Courier New" pitchFamily="49" charset="0"/>
              </a:rPr>
              <a:t>import </a:t>
            </a:r>
            <a:r>
              <a:rPr lang="en-GB" sz="1500" b="1" dirty="0" err="1">
                <a:latin typeface="Courier New" pitchFamily="49" charset="0"/>
              </a:rPr>
              <a:t>java.text.NumberFormat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GB" sz="1500" b="1" dirty="0">
                <a:latin typeface="Courier New" pitchFamily="49" charset="0"/>
              </a:rPr>
              <a:t>import </a:t>
            </a:r>
            <a:r>
              <a:rPr lang="en-GB" sz="1500" b="1" dirty="0" err="1">
                <a:latin typeface="Courier New" pitchFamily="49" charset="0"/>
              </a:rPr>
              <a:t>java.text.DecimalFormat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1500" b="1" dirty="0">
                <a:latin typeface="Courier New" pitchFamily="49" charset="0"/>
              </a:rPr>
              <a:t>public class </a:t>
            </a:r>
            <a:r>
              <a:rPr lang="en-GB" sz="1500" b="1" dirty="0" err="1">
                <a:latin typeface="Courier New" pitchFamily="49" charset="0"/>
              </a:rPr>
              <a:t>FormatEx</a:t>
            </a:r>
            <a:r>
              <a:rPr lang="en-GB" sz="15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sz="1500" b="1" dirty="0">
                <a:latin typeface="Courier New" pitchFamily="49" charset="0"/>
              </a:rPr>
              <a:t>	private double amount;</a:t>
            </a:r>
          </a:p>
          <a:p>
            <a:pPr eaLnBrk="1" hangingPunct="1">
              <a:lnSpc>
                <a:spcPct val="80000"/>
              </a:lnSpc>
            </a:pPr>
            <a:r>
              <a:rPr lang="en-GB" sz="1500" b="1" dirty="0">
                <a:latin typeface="Courier New" pitchFamily="49" charset="0"/>
              </a:rPr>
              <a:t>	private double price;</a:t>
            </a:r>
          </a:p>
          <a:p>
            <a:pPr eaLnBrk="1" hangingPunct="1">
              <a:lnSpc>
                <a:spcPct val="80000"/>
              </a:lnSpc>
            </a:pPr>
            <a:endParaRPr lang="en-GB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1500" b="1" dirty="0">
                <a:latin typeface="Courier New" pitchFamily="49" charset="0"/>
              </a:rPr>
              <a:t>	public </a:t>
            </a:r>
            <a:r>
              <a:rPr lang="en-GB" sz="1500" b="1" dirty="0" err="1">
                <a:latin typeface="Courier New" pitchFamily="49" charset="0"/>
              </a:rPr>
              <a:t>FormatEx</a:t>
            </a:r>
            <a:r>
              <a:rPr lang="en-GB" sz="1500" b="1" dirty="0">
                <a:latin typeface="Courier New" pitchFamily="49" charset="0"/>
              </a:rPr>
              <a:t>(double amount){</a:t>
            </a:r>
          </a:p>
          <a:p>
            <a:pPr eaLnBrk="1" hangingPunct="1">
              <a:lnSpc>
                <a:spcPct val="80000"/>
              </a:lnSpc>
            </a:pPr>
            <a:r>
              <a:rPr lang="en-GB" sz="1500" b="1" dirty="0">
                <a:latin typeface="Courier New" pitchFamily="49" charset="0"/>
              </a:rPr>
              <a:t>	    </a:t>
            </a:r>
            <a:r>
              <a:rPr lang="en-GB" sz="1500" b="1" dirty="0" err="1">
                <a:latin typeface="Courier New" pitchFamily="49" charset="0"/>
              </a:rPr>
              <a:t>this.amount</a:t>
            </a:r>
            <a:r>
              <a:rPr lang="en-GB" sz="1500" b="1" dirty="0">
                <a:latin typeface="Courier New" pitchFamily="49" charset="0"/>
              </a:rPr>
              <a:t> = amount;</a:t>
            </a:r>
          </a:p>
          <a:p>
            <a:pPr eaLnBrk="1" hangingPunct="1">
              <a:lnSpc>
                <a:spcPct val="80000"/>
              </a:lnSpc>
            </a:pPr>
            <a:r>
              <a:rPr lang="en-GB" sz="1500" b="1" dirty="0">
                <a:latin typeface="Courier New" pitchFamily="49" charset="0"/>
              </a:rPr>
              <a:t>	    </a:t>
            </a:r>
            <a:r>
              <a:rPr lang="en-GB" sz="1500" b="1" dirty="0" err="1">
                <a:latin typeface="Courier New" pitchFamily="49" charset="0"/>
              </a:rPr>
              <a:t>this.price</a:t>
            </a:r>
            <a:r>
              <a:rPr lang="en-GB" sz="1500" b="1" dirty="0">
                <a:latin typeface="Courier New" pitchFamily="49" charset="0"/>
              </a:rPr>
              <a:t> = 345.444444;</a:t>
            </a:r>
          </a:p>
          <a:p>
            <a:pPr eaLnBrk="1" hangingPunct="1">
              <a:lnSpc>
                <a:spcPct val="80000"/>
              </a:lnSpc>
            </a:pPr>
            <a:r>
              <a:rPr lang="en-GB" sz="1500" b="1" dirty="0">
                <a:latin typeface="Courier New" pitchFamily="49" charset="0"/>
              </a:rPr>
              <a:t>	}</a:t>
            </a:r>
            <a:endParaRPr lang="en-GB" dirty="0">
              <a:latin typeface="Courier New" pitchFamily="49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42875" y="2852738"/>
            <a:ext cx="9001125" cy="28082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public void </a:t>
            </a:r>
            <a:r>
              <a:rPr lang="en-GB" sz="1500" b="1" dirty="0" err="1">
                <a:latin typeface="Courier New" pitchFamily="49" charset="0"/>
              </a:rPr>
              <a:t>printOut</a:t>
            </a:r>
            <a:r>
              <a:rPr lang="en-GB" sz="1500" b="1" dirty="0">
                <a:latin typeface="Courier New" pitchFamily="49" charset="0"/>
              </a:rPr>
              <a:t>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	//two decimals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DecimalFormat</a:t>
            </a:r>
            <a:r>
              <a:rPr lang="en-GB" sz="1500" b="1" dirty="0">
                <a:latin typeface="Courier New" pitchFamily="49" charset="0"/>
              </a:rPr>
              <a:t> </a:t>
            </a:r>
            <a:r>
              <a:rPr lang="en-GB" sz="1500" b="1" dirty="0" err="1">
                <a:latin typeface="Courier New" pitchFamily="49" charset="0"/>
              </a:rPr>
              <a:t>fmt</a:t>
            </a:r>
            <a:r>
              <a:rPr lang="en-GB" sz="1500" b="1" dirty="0">
                <a:latin typeface="Courier New" pitchFamily="49" charset="0"/>
              </a:rPr>
              <a:t> = </a:t>
            </a:r>
            <a:r>
              <a:rPr lang="en-GB" sz="15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new </a:t>
            </a:r>
            <a:r>
              <a:rPr lang="en-GB" sz="15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DecimalFormat</a:t>
            </a:r>
            <a:r>
              <a:rPr lang="en-GB" sz="15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("#.##")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System.out.println</a:t>
            </a:r>
            <a:r>
              <a:rPr lang="en-GB" sz="1500" b="1" dirty="0">
                <a:latin typeface="Courier New" pitchFamily="49" charset="0"/>
              </a:rPr>
              <a:t>("Amount with 2 decimal " + </a:t>
            </a:r>
            <a:r>
              <a:rPr lang="en-GB" sz="1500" b="1" dirty="0" err="1">
                <a:latin typeface="Courier New" pitchFamily="49" charset="0"/>
              </a:rPr>
              <a:t>fmt.format</a:t>
            </a:r>
            <a:r>
              <a:rPr lang="en-GB" sz="1500" b="1" dirty="0">
                <a:latin typeface="Courier New" pitchFamily="49" charset="0"/>
              </a:rPr>
              <a:t>(amount));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System.out.println</a:t>
            </a:r>
            <a:r>
              <a:rPr lang="en-GB" sz="1500" b="1" dirty="0">
                <a:latin typeface="Courier New" pitchFamily="49" charset="0"/>
              </a:rPr>
              <a:t>("Price with 2 decimal " + </a:t>
            </a:r>
            <a:r>
              <a:rPr lang="en-GB" sz="1500" b="1" dirty="0" err="1">
                <a:latin typeface="Courier New" pitchFamily="49" charset="0"/>
              </a:rPr>
              <a:t>fmt.format</a:t>
            </a:r>
            <a:r>
              <a:rPr lang="en-GB" sz="1500" b="1" dirty="0">
                <a:latin typeface="Courier New" pitchFamily="49" charset="0"/>
              </a:rPr>
              <a:t>(price));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	//get local information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NumberFormat</a:t>
            </a:r>
            <a:r>
              <a:rPr lang="en-GB" sz="1500" b="1" dirty="0">
                <a:latin typeface="Courier New" pitchFamily="49" charset="0"/>
              </a:rPr>
              <a:t> fmt1 = </a:t>
            </a:r>
            <a:r>
              <a:rPr lang="en-GB" sz="15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NumberFormat.getCurrencyInstance</a:t>
            </a:r>
            <a:r>
              <a:rPr lang="en-GB" sz="15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()</a:t>
            </a:r>
            <a:r>
              <a:rPr lang="en-GB" sz="1500" b="1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System.out.println</a:t>
            </a:r>
            <a:r>
              <a:rPr lang="en-GB" sz="1500" b="1" dirty="0">
                <a:latin typeface="Courier New" pitchFamily="49" charset="0"/>
              </a:rPr>
              <a:t>("Amount with local currency " + fmt1.format(amount));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	</a:t>
            </a:r>
            <a:r>
              <a:rPr lang="en-GB" sz="1500" b="1" dirty="0" err="1">
                <a:latin typeface="Courier New" pitchFamily="49" charset="0"/>
              </a:rPr>
              <a:t>System.out.println</a:t>
            </a:r>
            <a:r>
              <a:rPr lang="en-GB" sz="1500" b="1" dirty="0">
                <a:latin typeface="Courier New" pitchFamily="49" charset="0"/>
              </a:rPr>
              <a:t>("Price with local currency " + fmt1.format(price));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500" b="1" dirty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5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 Exercises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991475" cy="41148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>
                <a:solidFill>
                  <a:srgbClr val="264D8B"/>
                </a:solidFill>
              </a:rPr>
              <a:t>Try converting an </a:t>
            </a:r>
            <a:r>
              <a:rPr lang="en-US" b="1" dirty="0" err="1">
                <a:solidFill>
                  <a:srgbClr val="264D8B"/>
                </a:solidFill>
              </a:rPr>
              <a:t>int</a:t>
            </a:r>
            <a:r>
              <a:rPr lang="en-US" b="1" dirty="0">
                <a:solidFill>
                  <a:srgbClr val="264D8B"/>
                </a:solidFill>
              </a:rPr>
              <a:t> to a double and a double to an </a:t>
            </a:r>
            <a:r>
              <a:rPr lang="en-US" b="1" dirty="0" err="1">
                <a:solidFill>
                  <a:srgbClr val="264D8B"/>
                </a:solidFill>
              </a:rPr>
              <a:t>int</a:t>
            </a:r>
            <a:endParaRPr lang="en-US" b="1" dirty="0">
              <a:solidFill>
                <a:srgbClr val="264D8B"/>
              </a:solidFill>
            </a:endParaRPr>
          </a:p>
          <a:p>
            <a:pPr lvl="1"/>
            <a:r>
              <a:rPr lang="en-US" b="1" dirty="0">
                <a:solidFill>
                  <a:srgbClr val="264D8B"/>
                </a:solidFill>
              </a:rPr>
              <a:t>Use type casting where necessary</a:t>
            </a:r>
          </a:p>
          <a:p>
            <a:r>
              <a:rPr lang="en-US" b="1" dirty="0">
                <a:solidFill>
                  <a:srgbClr val="264D8B"/>
                </a:solidFill>
              </a:rPr>
              <a:t>Try formatting a date and a number</a:t>
            </a:r>
          </a:p>
          <a:p>
            <a:pPr eaLnBrk="1" hangingPunct="1"/>
            <a:r>
              <a:rPr lang="en-US" b="1" dirty="0">
                <a:solidFill>
                  <a:srgbClr val="264D8B"/>
                </a:solidFill>
              </a:rPr>
              <a:t>Finish any unfinished exercises from this session     </a:t>
            </a:r>
          </a:p>
          <a:p>
            <a:r>
              <a:rPr lang="en-US" b="1" dirty="0">
                <a:solidFill>
                  <a:srgbClr val="264D8B"/>
                </a:solidFill>
              </a:rPr>
              <a:t>Finish the </a:t>
            </a:r>
            <a:r>
              <a:rPr lang="en-US" b="1" dirty="0" err="1">
                <a:solidFill>
                  <a:srgbClr val="264D8B"/>
                </a:solidFill>
              </a:rPr>
              <a:t>BlueJ</a:t>
            </a:r>
            <a:r>
              <a:rPr lang="en-US" b="1" dirty="0">
                <a:solidFill>
                  <a:srgbClr val="264D8B"/>
                </a:solidFill>
              </a:rPr>
              <a:t> book exercises from </a:t>
            </a:r>
            <a:r>
              <a:rPr lang="en-US" b="1">
                <a:solidFill>
                  <a:srgbClr val="264D8B"/>
                </a:solidFill>
              </a:rPr>
              <a:t>the previous </a:t>
            </a:r>
            <a:endParaRPr lang="en-US" b="1" dirty="0">
              <a:solidFill>
                <a:srgbClr val="264D8B"/>
              </a:solidFill>
            </a:endParaRPr>
          </a:p>
          <a:p>
            <a:pPr eaLnBrk="1" hangingPunct="1"/>
            <a:endParaRPr lang="en-US" b="1" dirty="0">
              <a:solidFill>
                <a:srgbClr val="264D8B"/>
              </a:solidFill>
            </a:endParaRPr>
          </a:p>
          <a:p>
            <a:pPr eaLnBrk="1" hangingPunct="1"/>
            <a:r>
              <a:rPr lang="da-DK" dirty="0" err="1">
                <a:solidFill>
                  <a:srgbClr val="264D8B"/>
                </a:solidFill>
              </a:rPr>
              <a:t>BlueJ</a:t>
            </a:r>
            <a:r>
              <a:rPr lang="da-DK" dirty="0">
                <a:solidFill>
                  <a:srgbClr val="264D8B"/>
                </a:solidFill>
              </a:rPr>
              <a:t> ex. 6.68- 6.70  </a:t>
            </a:r>
            <a:r>
              <a:rPr lang="da-DK" dirty="0" err="1">
                <a:solidFill>
                  <a:srgbClr val="264D8B"/>
                </a:solidFill>
              </a:rPr>
              <a:t>Bouncing</a:t>
            </a:r>
            <a:r>
              <a:rPr lang="da-DK" dirty="0">
                <a:solidFill>
                  <a:srgbClr val="264D8B"/>
                </a:solidFill>
              </a:rPr>
              <a:t> Ball</a:t>
            </a:r>
          </a:p>
          <a:p>
            <a:pPr eaLnBrk="1" hangingPunct="1"/>
            <a:r>
              <a:rPr lang="da-DK" dirty="0" err="1">
                <a:solidFill>
                  <a:srgbClr val="264D8B"/>
                </a:solidFill>
              </a:rPr>
              <a:t>BlueJ</a:t>
            </a:r>
            <a:r>
              <a:rPr lang="da-DK" dirty="0">
                <a:solidFill>
                  <a:srgbClr val="264D8B"/>
                </a:solidFill>
              </a:rPr>
              <a:t> ex. 6.80 – </a:t>
            </a:r>
            <a:r>
              <a:rPr lang="da-DK" dirty="0" err="1">
                <a:solidFill>
                  <a:srgbClr val="264D8B"/>
                </a:solidFill>
              </a:rPr>
              <a:t>static</a:t>
            </a:r>
            <a:r>
              <a:rPr lang="da-DK" dirty="0">
                <a:solidFill>
                  <a:srgbClr val="264D8B"/>
                </a:solidFill>
              </a:rPr>
              <a:t> and </a:t>
            </a:r>
            <a:r>
              <a:rPr lang="da-DK" dirty="0" err="1">
                <a:solidFill>
                  <a:srgbClr val="264D8B"/>
                </a:solidFill>
              </a:rPr>
              <a:t>instance</a:t>
            </a:r>
            <a:r>
              <a:rPr lang="da-DK" dirty="0">
                <a:solidFill>
                  <a:srgbClr val="264D8B"/>
                </a:solidFill>
              </a:rPr>
              <a:t> </a:t>
            </a:r>
            <a:r>
              <a:rPr lang="da-DK" dirty="0" err="1">
                <a:solidFill>
                  <a:srgbClr val="264D8B"/>
                </a:solidFill>
              </a:rPr>
              <a:t>method</a:t>
            </a:r>
            <a:r>
              <a:rPr lang="da-DK" dirty="0">
                <a:solidFill>
                  <a:srgbClr val="264D8B"/>
                </a:solidFill>
              </a:rPr>
              <a:t> </a:t>
            </a:r>
            <a:r>
              <a:rPr lang="da-DK" dirty="0" err="1">
                <a:solidFill>
                  <a:srgbClr val="264D8B"/>
                </a:solidFill>
              </a:rPr>
              <a:t>interaction</a:t>
            </a:r>
            <a:endParaRPr lang="da-DK" dirty="0">
              <a:solidFill>
                <a:srgbClr val="264D8B"/>
              </a:solidFill>
            </a:endParaRPr>
          </a:p>
          <a:p>
            <a:pPr eaLnBrk="1" hangingPunct="1"/>
            <a:r>
              <a:rPr lang="da-DK" dirty="0">
                <a:solidFill>
                  <a:srgbClr val="264D8B"/>
                </a:solidFill>
              </a:rPr>
              <a:t>Extra for the </a:t>
            </a:r>
            <a:r>
              <a:rPr lang="da-DK" dirty="0" err="1">
                <a:solidFill>
                  <a:srgbClr val="264D8B"/>
                </a:solidFill>
              </a:rPr>
              <a:t>quick</a:t>
            </a:r>
            <a:r>
              <a:rPr lang="da-DK" dirty="0">
                <a:solidFill>
                  <a:srgbClr val="264D8B"/>
                </a:solidFill>
              </a:rPr>
              <a:t> and </a:t>
            </a:r>
            <a:r>
              <a:rPr lang="da-DK" dirty="0" err="1">
                <a:solidFill>
                  <a:srgbClr val="264D8B"/>
                </a:solidFill>
              </a:rPr>
              <a:t>skilled</a:t>
            </a:r>
            <a:r>
              <a:rPr lang="da-DK" dirty="0">
                <a:solidFill>
                  <a:srgbClr val="264D8B"/>
                </a:solidFill>
              </a:rPr>
              <a:t>:</a:t>
            </a:r>
          </a:p>
          <a:p>
            <a:pPr lvl="1"/>
            <a:r>
              <a:rPr lang="da-DK" dirty="0">
                <a:solidFill>
                  <a:srgbClr val="264D8B"/>
                </a:solidFill>
              </a:rPr>
              <a:t>6.71 + 6.72 (</a:t>
            </a:r>
            <a:r>
              <a:rPr lang="da-DK" dirty="0" err="1">
                <a:solidFill>
                  <a:srgbClr val="264D8B"/>
                </a:solidFill>
              </a:rPr>
              <a:t>boxed</a:t>
            </a:r>
            <a:r>
              <a:rPr lang="da-DK" dirty="0">
                <a:solidFill>
                  <a:srgbClr val="264D8B"/>
                </a:solidFill>
              </a:rPr>
              <a:t> </a:t>
            </a:r>
            <a:r>
              <a:rPr lang="da-DK" dirty="0" err="1">
                <a:solidFill>
                  <a:srgbClr val="264D8B"/>
                </a:solidFill>
              </a:rPr>
              <a:t>bounce</a:t>
            </a:r>
            <a:r>
              <a:rPr lang="da-DK" dirty="0">
                <a:solidFill>
                  <a:srgbClr val="264D8B"/>
                </a:solidFill>
              </a:rPr>
              <a:t>)</a:t>
            </a:r>
          </a:p>
          <a:p>
            <a:pPr marL="309600" lvl="1" indent="0">
              <a:buNone/>
            </a:pPr>
            <a:endParaRPr lang="en-US" dirty="0">
              <a:solidFill>
                <a:srgbClr val="264D8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Sets vs. Lists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325442" y="5190236"/>
            <a:ext cx="709662" cy="35404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4941168"/>
            <a:ext cx="5931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set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122242" y="499973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pic>
        <p:nvPicPr>
          <p:cNvPr id="9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52" y="2978775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e 9"/>
          <p:cNvGrpSpPr/>
          <p:nvPr/>
        </p:nvGrpSpPr>
        <p:grpSpPr>
          <a:xfrm>
            <a:off x="4373867" y="2991311"/>
            <a:ext cx="1247849" cy="1731835"/>
            <a:chOff x="3131841" y="1052737"/>
            <a:chExt cx="3141586" cy="4258762"/>
          </a:xfrm>
        </p:grpSpPr>
        <p:pic>
          <p:nvPicPr>
            <p:cNvPr id="11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68" y="3018904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frundet rektangel 2"/>
          <p:cNvSpPr/>
          <p:nvPr/>
        </p:nvSpPr>
        <p:spPr>
          <a:xfrm>
            <a:off x="2035104" y="5367259"/>
            <a:ext cx="2808312" cy="1230093"/>
          </a:xfrm>
          <a:prstGeom prst="roundRect">
            <a:avLst/>
          </a:prstGeom>
          <a:noFill/>
          <a:ln w="1143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2454328" y="4710609"/>
            <a:ext cx="626388" cy="1069129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251128" y="558924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4398544" y="4727408"/>
            <a:ext cx="1973656" cy="110202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195344" y="562075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V="1">
            <a:off x="3318424" y="4710610"/>
            <a:ext cx="1257675" cy="14606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115224" y="598079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graphicFrame>
        <p:nvGraphicFramePr>
          <p:cNvPr id="25" name="Tabel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19586"/>
              </p:ext>
            </p:extLst>
          </p:nvPr>
        </p:nvGraphicFramePr>
        <p:xfrm>
          <a:off x="2076400" y="12958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1342058" y="1418769"/>
            <a:ext cx="709662" cy="35404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84160" y="1169701"/>
            <a:ext cx="55944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list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138858" y="122827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710210" y="1871876"/>
            <a:ext cx="205606" cy="108012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 flipH="1">
            <a:off x="3347864" y="1871876"/>
            <a:ext cx="504056" cy="112507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5014466" y="1844824"/>
            <a:ext cx="102803" cy="111485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6372199" y="1844824"/>
            <a:ext cx="1043205" cy="11740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5638332" y="1844824"/>
            <a:ext cx="1968422" cy="111485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31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-27384"/>
            <a:ext cx="91440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p1 = new Person(“banana_joe.jpg”);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p2 = new Person(“cotton_eyed_joe.png”);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p3 = new Person(“joe_sixpack.jpeg”);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p4 = new Person(“arnold.jpg”);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Person&gt; map = new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(“Banana Joe”, p1);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(“Bud Spencer”, p1); 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(“Cotton Eyed Joe”, p2);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Sixpack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p4); 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893394" y="4083065"/>
            <a:ext cx="582262" cy="294391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496" y="3833997"/>
            <a:ext cx="7822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map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90194" y="389256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pic>
        <p:nvPicPr>
          <p:cNvPr id="8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95" y="1124744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e 8"/>
          <p:cNvGrpSpPr/>
          <p:nvPr/>
        </p:nvGrpSpPr>
        <p:grpSpPr>
          <a:xfrm>
            <a:off x="7140575" y="2941679"/>
            <a:ext cx="1247849" cy="1731835"/>
            <a:chOff x="3131841" y="1052737"/>
            <a:chExt cx="3141586" cy="4258762"/>
          </a:xfrm>
        </p:grpSpPr>
        <p:pic>
          <p:nvPicPr>
            <p:cNvPr id="10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82" y="4797152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frundet rektangel 12"/>
          <p:cNvSpPr/>
          <p:nvPr/>
        </p:nvSpPr>
        <p:spPr>
          <a:xfrm>
            <a:off x="1580568" y="3807597"/>
            <a:ext cx="3639503" cy="2847229"/>
          </a:xfrm>
          <a:prstGeom prst="roundRect">
            <a:avLst/>
          </a:prstGeom>
          <a:noFill/>
          <a:ln w="1143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22648" y="549627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907704" y="4772447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“Bud Spencer”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139952" y="4772447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4448944" y="2276870"/>
            <a:ext cx="2712351" cy="265194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907704" y="4221088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“Banana Joe”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136554" y="4221088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4448944" y="1819274"/>
            <a:ext cx="2712351" cy="261783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907704" y="527650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“Cotton Eyed Joe”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139952" y="5276503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4448943" y="4063544"/>
            <a:ext cx="2712351" cy="13693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907704" y="5780559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</a:t>
            </a:r>
            <a:r>
              <a:rPr lang="en-AU" sz="1800" b="0" dirty="0" err="1">
                <a:latin typeface="Trebuchet MS" pitchFamily="34" charset="0"/>
              </a:rPr>
              <a:t>Sixpack</a:t>
            </a:r>
            <a:r>
              <a:rPr lang="en-AU" sz="1800" b="0" dirty="0">
                <a:latin typeface="Trebuchet MS" pitchFamily="34" charset="0"/>
              </a:rPr>
              <a:t>”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139952" y="5780559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V="1">
            <a:off x="4448944" y="5651403"/>
            <a:ext cx="2595938" cy="28552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5" name="Afrundet rektangel 34"/>
          <p:cNvSpPr/>
          <p:nvPr/>
        </p:nvSpPr>
        <p:spPr>
          <a:xfrm>
            <a:off x="2051720" y="4063546"/>
            <a:ext cx="1944216" cy="2245774"/>
          </a:xfrm>
          <a:prstGeom prst="roundRect">
            <a:avLst/>
          </a:prstGeom>
          <a:noFill/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1213148" y="5654890"/>
            <a:ext cx="838572" cy="31882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-8089" y="5490180"/>
            <a:ext cx="11237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 err="1"/>
              <a:t>keySet</a:t>
            </a:r>
            <a:endParaRPr lang="en-AU" dirty="0"/>
          </a:p>
        </p:txBody>
      </p:sp>
      <p:sp>
        <p:nvSpPr>
          <p:cNvPr id="38" name="Afrundet rektangel 37"/>
          <p:cNvSpPr/>
          <p:nvPr/>
        </p:nvSpPr>
        <p:spPr>
          <a:xfrm>
            <a:off x="4283968" y="4077072"/>
            <a:ext cx="648072" cy="2245774"/>
          </a:xfrm>
          <a:prstGeom prst="roundRect">
            <a:avLst/>
          </a:prstGeom>
          <a:noFill/>
          <a:ln w="952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27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6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-27384"/>
            <a:ext cx="91440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p1 = new Person(“banana_joe.jpg”);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p2 = new Person(“cotton_eyed_joe.png”);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p3 = new Person(“joe_sixpack.jpeg”);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p4 = new Person(“arnold.jpg”);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Person&gt; map = new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(“Banana Joe”, p1);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(“Bud Spencer”, p1); 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(“Cotton Eyed Joe”, p2);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Sixpack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p4); 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893393" y="4083066"/>
            <a:ext cx="832499" cy="25157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3617902"/>
            <a:ext cx="97725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 err="1"/>
              <a:t>entrySet</a:t>
            </a:r>
            <a:endParaRPr lang="en-AU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90194" y="389256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pic>
        <p:nvPicPr>
          <p:cNvPr id="8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95" y="1124744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e 8"/>
          <p:cNvGrpSpPr/>
          <p:nvPr/>
        </p:nvGrpSpPr>
        <p:grpSpPr>
          <a:xfrm>
            <a:off x="7140575" y="2941679"/>
            <a:ext cx="1247849" cy="1731835"/>
            <a:chOff x="3131841" y="1052737"/>
            <a:chExt cx="3141586" cy="4258762"/>
          </a:xfrm>
        </p:grpSpPr>
        <p:pic>
          <p:nvPicPr>
            <p:cNvPr id="10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82" y="4797152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frundet rektangel 12"/>
          <p:cNvSpPr/>
          <p:nvPr/>
        </p:nvSpPr>
        <p:spPr>
          <a:xfrm>
            <a:off x="1580568" y="3807597"/>
            <a:ext cx="3639503" cy="2847229"/>
          </a:xfrm>
          <a:prstGeom prst="roundRect">
            <a:avLst/>
          </a:prstGeom>
          <a:noFill/>
          <a:ln w="1143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22648" y="549627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907704" y="4772447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“Bud Spencer”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139952" y="4772447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4448944" y="2276870"/>
            <a:ext cx="2712351" cy="265194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907704" y="4221088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“Banana Joe”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136554" y="4221088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4448944" y="1819274"/>
            <a:ext cx="2712351" cy="261783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907704" y="527650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“Cotton Eyed Joe”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139952" y="5276503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4448943" y="4063544"/>
            <a:ext cx="2712351" cy="13693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907704" y="5780559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</a:t>
            </a:r>
            <a:r>
              <a:rPr lang="en-AU" sz="1800" b="0" dirty="0" err="1">
                <a:latin typeface="Trebuchet MS" pitchFamily="34" charset="0"/>
              </a:rPr>
              <a:t>Sixpack</a:t>
            </a:r>
            <a:r>
              <a:rPr lang="en-AU" sz="1800" b="0" dirty="0">
                <a:latin typeface="Trebuchet MS" pitchFamily="34" charset="0"/>
              </a:rPr>
              <a:t>”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139952" y="5780559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V="1">
            <a:off x="4448944" y="5651403"/>
            <a:ext cx="2595938" cy="28552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5" name="Afrundet rektangel 34"/>
          <p:cNvSpPr/>
          <p:nvPr/>
        </p:nvSpPr>
        <p:spPr>
          <a:xfrm>
            <a:off x="1725893" y="3933056"/>
            <a:ext cx="3395464" cy="2572600"/>
          </a:xfrm>
          <a:prstGeom prst="roundRect">
            <a:avLst/>
          </a:prstGeom>
          <a:noFill/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1213148" y="5101810"/>
            <a:ext cx="741630" cy="584961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49125" y="5479645"/>
            <a:ext cx="6803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entry</a:t>
            </a:r>
          </a:p>
        </p:txBody>
      </p:sp>
      <p:sp>
        <p:nvSpPr>
          <p:cNvPr id="38" name="Afrundet rektangel 37"/>
          <p:cNvSpPr/>
          <p:nvPr/>
        </p:nvSpPr>
        <p:spPr>
          <a:xfrm>
            <a:off x="1818065" y="4648174"/>
            <a:ext cx="3098038" cy="583241"/>
          </a:xfrm>
          <a:prstGeom prst="roundRect">
            <a:avLst/>
          </a:prstGeom>
          <a:noFill/>
          <a:ln w="952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22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6" grpId="0" animBg="1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-27384"/>
            <a:ext cx="9144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p1 = new Person(“banana_joe.jpg”);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map = new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(“Banana Joe”, p1);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GB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GB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“ -&gt; 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+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GB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3617902"/>
            <a:ext cx="97725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 err="1"/>
              <a:t>entrySet</a:t>
            </a:r>
            <a:endParaRPr lang="en-AU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90194" y="389256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pic>
        <p:nvPicPr>
          <p:cNvPr id="8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95" y="1124744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e 8"/>
          <p:cNvGrpSpPr/>
          <p:nvPr/>
        </p:nvGrpSpPr>
        <p:grpSpPr>
          <a:xfrm>
            <a:off x="7140575" y="2941679"/>
            <a:ext cx="1247849" cy="1731835"/>
            <a:chOff x="3131841" y="1052737"/>
            <a:chExt cx="3141586" cy="4258762"/>
          </a:xfrm>
        </p:grpSpPr>
        <p:pic>
          <p:nvPicPr>
            <p:cNvPr id="10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82" y="4797152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frundet rektangel 12"/>
          <p:cNvSpPr/>
          <p:nvPr/>
        </p:nvSpPr>
        <p:spPr>
          <a:xfrm>
            <a:off x="1580568" y="3807597"/>
            <a:ext cx="3639503" cy="2847229"/>
          </a:xfrm>
          <a:prstGeom prst="roundRect">
            <a:avLst/>
          </a:prstGeom>
          <a:noFill/>
          <a:ln w="1143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22648" y="549627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907704" y="4772447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“Bud Spencer”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139952" y="4772447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4448944" y="2276870"/>
            <a:ext cx="2712351" cy="265194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907704" y="4221088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“Banana Joe”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136554" y="4221088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4448944" y="1819274"/>
            <a:ext cx="2712351" cy="261783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907704" y="527650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“Cotton Eyed Joe”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139952" y="5276503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4448943" y="4063544"/>
            <a:ext cx="2712351" cy="13693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907704" y="5780559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</a:t>
            </a:r>
            <a:r>
              <a:rPr lang="en-AU" sz="1800" b="0" dirty="0" err="1">
                <a:latin typeface="Trebuchet MS" pitchFamily="34" charset="0"/>
              </a:rPr>
              <a:t>Sixpack</a:t>
            </a:r>
            <a:r>
              <a:rPr lang="en-AU" sz="1800" b="0" dirty="0">
                <a:latin typeface="Trebuchet MS" pitchFamily="34" charset="0"/>
              </a:rPr>
              <a:t>”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139952" y="5780559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V="1">
            <a:off x="4448944" y="5651403"/>
            <a:ext cx="2595938" cy="28552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5" name="Afrundet rektangel 34"/>
          <p:cNvSpPr/>
          <p:nvPr/>
        </p:nvSpPr>
        <p:spPr>
          <a:xfrm>
            <a:off x="1725893" y="3933056"/>
            <a:ext cx="3395464" cy="2572600"/>
          </a:xfrm>
          <a:prstGeom prst="roundRect">
            <a:avLst/>
          </a:prstGeom>
          <a:noFill/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49125" y="5479645"/>
            <a:ext cx="6803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entry</a:t>
            </a:r>
          </a:p>
        </p:txBody>
      </p:sp>
      <p:sp>
        <p:nvSpPr>
          <p:cNvPr id="38" name="Afrundet rektangel 37"/>
          <p:cNvSpPr/>
          <p:nvPr/>
        </p:nvSpPr>
        <p:spPr>
          <a:xfrm>
            <a:off x="1907704" y="4637193"/>
            <a:ext cx="3058871" cy="583241"/>
          </a:xfrm>
          <a:prstGeom prst="roundRect">
            <a:avLst/>
          </a:prstGeom>
          <a:noFill/>
          <a:ln w="952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893393" y="4083066"/>
            <a:ext cx="832499" cy="25157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1213148" y="5101810"/>
            <a:ext cx="741630" cy="584961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72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/>
      <p:bldP spid="38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/>
              <a:t>Random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772400" cy="41148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da-DK" sz="2400" dirty="0"/>
              <a:t>//Draw a </a:t>
            </a:r>
            <a:r>
              <a:rPr lang="da-DK" sz="2400" dirty="0" err="1"/>
              <a:t>random</a:t>
            </a:r>
            <a:r>
              <a:rPr lang="da-DK" sz="2400" dirty="0"/>
              <a:t> </a:t>
            </a:r>
            <a:r>
              <a:rPr lang="da-DK" sz="2400" dirty="0" err="1"/>
              <a:t>number</a:t>
            </a:r>
            <a:endParaRPr lang="da-DK" sz="2400" dirty="0"/>
          </a:p>
          <a:p>
            <a:pPr marL="0" indent="0" eaLnBrk="1" hangingPunct="1">
              <a:buNone/>
            </a:pPr>
            <a:r>
              <a:rPr lang="da-DK" sz="2400" dirty="0"/>
              <a:t>	…….</a:t>
            </a:r>
          </a:p>
          <a:p>
            <a:pPr marL="0" indent="0" eaLnBrk="1" hangingPunct="1"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pPr marL="0" indent="0" eaLnBrk="1" hangingPunct="1"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pPr marL="0" indent="0" eaLnBrk="1" hangingPunct="1"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rnd.nextInt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(36);</a:t>
            </a:r>
          </a:p>
          <a:p>
            <a:pPr marL="0" indent="0" eaLnBrk="1" hangingPunct="1"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504056" y="1554236"/>
            <a:ext cx="8028384" cy="569118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naiveGenerator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 7)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(36) + 1;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None/>
            </a:pPr>
            <a:endParaRPr lang="da-DK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</a:t>
            </a:r>
            <a:r>
              <a:rPr lang="da-DK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endParaRPr lang="da-DK" sz="18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”, ”);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500563" y="620713"/>
            <a:ext cx="311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da-DK"/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179512" y="260648"/>
            <a:ext cx="4669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da-DK" dirty="0">
                <a:solidFill>
                  <a:schemeClr val="bg1"/>
                </a:solidFill>
              </a:rPr>
              <a:t>Lotto </a:t>
            </a:r>
            <a:r>
              <a:rPr lang="da-DK" dirty="0" err="1">
                <a:solidFill>
                  <a:schemeClr val="bg1"/>
                </a:solidFill>
              </a:rPr>
              <a:t>number</a:t>
            </a:r>
            <a:r>
              <a:rPr lang="da-DK" dirty="0">
                <a:solidFill>
                  <a:schemeClr val="bg1"/>
                </a:solidFill>
              </a:rPr>
              <a:t> generator </a:t>
            </a:r>
            <a:r>
              <a:rPr lang="da-DK" dirty="0" err="1">
                <a:solidFill>
                  <a:schemeClr val="bg1"/>
                </a:solidFill>
              </a:rPr>
              <a:t>HashSet</a:t>
            </a: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3QZJDHEEAQRU-2733-157</_dlc_DocId>
    <_dlc_DocIdUrl xmlns="23cadae7-ae43-4b44-be68-e0ff5e97caf6">
      <Url>http://ecampus.ucn.dk/my-ecampus/classsites/ec-dmaj0914/_layouts/DocIdRedir.aspx?ID=3QZJDHEEAQRU-2733-157</Url>
      <Description>3QZJDHEEAQRU-2733-157</Description>
    </_dlc_DocIdUrl>
  </documentManagement>
</p:properties>
</file>

<file path=customXml/itemProps1.xml><?xml version="1.0" encoding="utf-8"?>
<ds:datastoreItem xmlns:ds="http://schemas.openxmlformats.org/officeDocument/2006/customXml" ds:itemID="{D66E12E2-288C-495B-AD49-D5BCE40764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E8B5E-F5A2-4A95-8844-01A03655828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756149C-55F7-498A-BC2D-11CDFA5BD2C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0F1EC92-BA48-4238-B34F-D6D587D007C6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23cadae7-ae43-4b44-be68-e0ff5e97caf6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764</TotalTime>
  <Words>2100</Words>
  <Application>Microsoft Office PowerPoint</Application>
  <PresentationFormat>On-screen Show (4:3)</PresentationFormat>
  <Paragraphs>459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MS PGothic</vt:lpstr>
      <vt:lpstr>MS PGothic</vt:lpstr>
      <vt:lpstr>Arial</vt:lpstr>
      <vt:lpstr>Calibri</vt:lpstr>
      <vt:lpstr>Comic Sans MS</vt:lpstr>
      <vt:lpstr>Courier New</vt:lpstr>
      <vt:lpstr>Lucida Grande</vt:lpstr>
      <vt:lpstr>Times</vt:lpstr>
      <vt:lpstr>Times New Roman</vt:lpstr>
      <vt:lpstr>Trebuchet MS</vt:lpstr>
      <vt:lpstr>UCNT&amp;BMaster</vt:lpstr>
      <vt:lpstr>PowerPoint Presentation</vt:lpstr>
      <vt:lpstr>How far did we get so far?</vt:lpstr>
      <vt:lpstr>List vs. set vs. map</vt:lpstr>
      <vt:lpstr>Sets vs. Lists</vt:lpstr>
      <vt:lpstr>PowerPoint Presentation</vt:lpstr>
      <vt:lpstr>PowerPoint Presentation</vt:lpstr>
      <vt:lpstr>PowerPoint Presentation</vt:lpstr>
      <vt:lpstr>Random</vt:lpstr>
      <vt:lpstr>PowerPoint Presentation</vt:lpstr>
      <vt:lpstr>PowerPoint Presentation</vt:lpstr>
      <vt:lpstr>PowerPoint Presentation</vt:lpstr>
      <vt:lpstr>Packages and import</vt:lpstr>
      <vt:lpstr>Questions?</vt:lpstr>
      <vt:lpstr>Writing class documentation</vt:lpstr>
      <vt:lpstr>JavaDoc Example</vt:lpstr>
      <vt:lpstr>JavaDoc</vt:lpstr>
      <vt:lpstr> Exercises</vt:lpstr>
      <vt:lpstr>Information Hiding</vt:lpstr>
      <vt:lpstr>Public vs. Private</vt:lpstr>
      <vt:lpstr>Example - Exercise</vt:lpstr>
      <vt:lpstr>Class Variables</vt:lpstr>
      <vt:lpstr>Class Variables - Constants</vt:lpstr>
      <vt:lpstr>Class Variables - Constants</vt:lpstr>
      <vt:lpstr>Exercise</vt:lpstr>
      <vt:lpstr>Other classes</vt:lpstr>
      <vt:lpstr>Wrappers</vt:lpstr>
      <vt:lpstr>Wrapper Classes</vt:lpstr>
      <vt:lpstr> Exercises</vt:lpstr>
      <vt:lpstr>Type Casting Primitive Types</vt:lpstr>
      <vt:lpstr>Date og DateFormat</vt:lpstr>
      <vt:lpstr>Custom Date Formatting</vt:lpstr>
      <vt:lpstr>NumberFormat</vt:lpstr>
      <vt:lpstr>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kbha</dc:creator>
  <cp:lastModifiedBy>István Knoll</cp:lastModifiedBy>
  <cp:revision>57</cp:revision>
  <dcterms:created xsi:type="dcterms:W3CDTF">2011-10-18T11:43:06Z</dcterms:created>
  <dcterms:modified xsi:type="dcterms:W3CDTF">2017-10-16T20:21:45Z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0x0101000F1A65B4EAC744439DD09402C696A92B</vt:lpwstr>
  </property>
  <property fmtid="{D5CDD505-2E9C-101B-9397-08002B2CF9AE}" pid="3" name="_dlc_DocIdItemGuid">
    <vt:lpwstr>ea50386b-485c-4d5f-b156-3de273335f5b</vt:lpwstr>
  </property>
</Properties>
</file>