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</p:sldMasterIdLst>
  <p:notesMasterIdLst>
    <p:notesMasterId r:id="rId18"/>
  </p:notesMasterIdLst>
  <p:handoutMasterIdLst>
    <p:handoutMasterId r:id="rId19"/>
  </p:handoutMasterIdLst>
  <p:sldIdLst>
    <p:sldId id="259" r:id="rId6"/>
    <p:sldId id="281" r:id="rId7"/>
    <p:sldId id="287" r:id="rId8"/>
    <p:sldId id="288" r:id="rId9"/>
    <p:sldId id="289" r:id="rId10"/>
    <p:sldId id="291" r:id="rId11"/>
    <p:sldId id="261" r:id="rId12"/>
    <p:sldId id="282" r:id="rId13"/>
    <p:sldId id="283" r:id="rId14"/>
    <p:sldId id="286" r:id="rId15"/>
    <p:sldId id="292" r:id="rId16"/>
    <p:sldId id="290" r:id="rId17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952" autoAdjust="0"/>
  </p:normalViewPr>
  <p:slideViewPr>
    <p:cSldViewPr>
      <p:cViewPr varScale="1">
        <p:scale>
          <a:sx n="66" d="100"/>
          <a:sy n="66" d="100"/>
        </p:scale>
        <p:origin x="58" y="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22-10-2017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00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508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501008"/>
            <a:ext cx="5760640" cy="2448272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/>
              <a:t>Enumerated types,</a:t>
            </a:r>
          </a:p>
          <a:p>
            <a:pPr eaLnBrk="1" hangingPunct="1"/>
            <a:r>
              <a:rPr lang="en-GB" sz="3200" dirty="0"/>
              <a:t>Switch,</a:t>
            </a:r>
          </a:p>
          <a:p>
            <a:pPr eaLnBrk="1" hangingPunct="1"/>
            <a:r>
              <a:rPr lang="en-GB" sz="3200" dirty="0"/>
              <a:t>Class methods</a:t>
            </a:r>
          </a:p>
          <a:p>
            <a:pPr eaLnBrk="1" hangingPunct="1"/>
            <a:r>
              <a:rPr lang="en-GB" sz="3200" dirty="0"/>
              <a:t>Executing without </a:t>
            </a:r>
            <a:r>
              <a:rPr lang="en-GB" sz="3200" dirty="0" err="1"/>
              <a:t>BlueJ</a:t>
            </a:r>
            <a:endParaRPr lang="en-GB" sz="32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340768"/>
            <a:ext cx="7772400" cy="59212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-  Session 17</a:t>
            </a:r>
            <a:endParaRPr lang="en-GB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3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>
                <a:latin typeface="Trebuchet MS" pitchFamily="34" charset="0"/>
              </a:rPr>
              <a:t>2.0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712968" cy="42050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AU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da-DK" dirty="0">
                <a:cs typeface="Courier New" pitchFamily="49" charset="0"/>
              </a:rPr>
              <a:t>To start a Java </a:t>
            </a:r>
            <a:r>
              <a:rPr lang="da-DK" dirty="0" err="1">
                <a:cs typeface="Courier New" pitchFamily="49" charset="0"/>
              </a:rPr>
              <a:t>application</a:t>
            </a:r>
            <a:r>
              <a:rPr lang="da-DK" dirty="0"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You start your program with java </a:t>
            </a:r>
            <a:r>
              <a:rPr lang="en-US" dirty="0" err="1">
                <a:latin typeface="+mj-lt"/>
                <a:cs typeface="Courier New" pitchFamily="49" charset="0"/>
              </a:rPr>
              <a:t>MyClass</a:t>
            </a:r>
            <a:endParaRPr lang="en-US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The JVM looks for a main method in </a:t>
            </a:r>
            <a:r>
              <a:rPr lang="en-US" dirty="0" err="1">
                <a:latin typeface="+mj-lt"/>
                <a:cs typeface="Courier New" pitchFamily="49" charset="0"/>
              </a:rPr>
              <a:t>MyClass</a:t>
            </a:r>
            <a:endParaRPr lang="en-US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…puts any command line arguments into </a:t>
            </a:r>
            <a:r>
              <a:rPr lang="en-US" dirty="0" err="1">
                <a:latin typeface="+mj-lt"/>
                <a:cs typeface="Courier New" pitchFamily="49" charset="0"/>
              </a:rPr>
              <a:t>args</a:t>
            </a:r>
            <a:r>
              <a:rPr lang="en-US" dirty="0">
                <a:latin typeface="+mj-lt"/>
                <a:cs typeface="Courier New" pitchFamily="49" charset="0"/>
              </a:rPr>
              <a:t> (whitespace = new element)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…executes the main method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…any objects, methods, etc. you make will run until you finally return to the main </a:t>
            </a:r>
            <a:r>
              <a:rPr lang="en-US" dirty="0" err="1">
                <a:latin typeface="+mj-lt"/>
                <a:cs typeface="Courier New" pitchFamily="49" charset="0"/>
              </a:rPr>
              <a:t>methohd</a:t>
            </a:r>
            <a:r>
              <a:rPr lang="en-US" dirty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3C2A-A1DC-48DD-8A89-85F648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lang="en-US" dirty="0"/>
              <a:t>method works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FBBF-FD56-44C2-A4ED-0F4AD7FC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2" y="2960368"/>
            <a:ext cx="5472608" cy="18367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Calculator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(“sum: “ + (a + b));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236E81-EE15-4DB5-AE9F-E06AF0E79E24}"/>
              </a:ext>
            </a:extLst>
          </p:cNvPr>
          <p:cNvSpPr txBox="1">
            <a:spLocks/>
          </p:cNvSpPr>
          <p:nvPr/>
        </p:nvSpPr>
        <p:spPr>
          <a:xfrm>
            <a:off x="35496" y="1124744"/>
            <a:ext cx="4248472" cy="432048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sz="1800" b="1" dirty="0" err="1"/>
              <a:t>knol@knol</a:t>
            </a:r>
            <a:r>
              <a:rPr lang="en-US" sz="1800" b="1" dirty="0"/>
              <a:t>:~$ java Calculator 20 22</a:t>
            </a:r>
            <a:endParaRPr lang="da-DK" sz="1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3955F2-C77F-4B56-9AD7-15A39FDC2B54}"/>
              </a:ext>
            </a:extLst>
          </p:cNvPr>
          <p:cNvSpPr txBox="1">
            <a:spLocks/>
          </p:cNvSpPr>
          <p:nvPr/>
        </p:nvSpPr>
        <p:spPr>
          <a:xfrm>
            <a:off x="50382" y="1670324"/>
            <a:ext cx="4248472" cy="1176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sz="1800" b="1" dirty="0"/>
              <a:t>JVM </a:t>
            </a:r>
            <a:r>
              <a:rPr lang="en-US" sz="1800" b="1"/>
              <a:t>(logically):</a:t>
            </a:r>
            <a:endParaRPr lang="en-US" sz="1800" b="1" dirty="0"/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{“20”, “22”};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Calculator.main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2F8007-CF73-45A8-977C-97FD81039501}"/>
              </a:ext>
            </a:extLst>
          </p:cNvPr>
          <p:cNvSpPr/>
          <p:nvPr/>
        </p:nvSpPr>
        <p:spPr>
          <a:xfrm>
            <a:off x="1824171" y="1454300"/>
            <a:ext cx="360040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F2A01F9-0239-47F9-B05E-F512A5D2DB99}"/>
              </a:ext>
            </a:extLst>
          </p:cNvPr>
          <p:cNvSpPr/>
          <p:nvPr/>
        </p:nvSpPr>
        <p:spPr>
          <a:xfrm>
            <a:off x="1824171" y="2630812"/>
            <a:ext cx="360040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4BDA53-E231-467D-B486-9A4CA3ED1DC8}"/>
              </a:ext>
            </a:extLst>
          </p:cNvPr>
          <p:cNvCxnSpPr>
            <a:cxnSpLocks/>
          </p:cNvCxnSpPr>
          <p:nvPr/>
        </p:nvCxnSpPr>
        <p:spPr>
          <a:xfrm>
            <a:off x="1547664" y="2258580"/>
            <a:ext cx="4568426" cy="37223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7901AB-58AE-4173-B9A0-821F08549B3D}"/>
              </a:ext>
            </a:extLst>
          </p:cNvPr>
          <p:cNvSpPr txBox="1">
            <a:spLocks/>
          </p:cNvSpPr>
          <p:nvPr/>
        </p:nvSpPr>
        <p:spPr>
          <a:xfrm>
            <a:off x="59974" y="4795992"/>
            <a:ext cx="4296001" cy="108128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sz="1800" b="1" dirty="0" err="1"/>
              <a:t>knol@knol</a:t>
            </a:r>
            <a:r>
              <a:rPr lang="en-US" sz="1800" b="1" dirty="0"/>
              <a:t>:~$ java Calculator 20 22</a:t>
            </a:r>
          </a:p>
          <a:p>
            <a:pPr marL="0" indent="0" fontAlgn="auto">
              <a:spcAft>
                <a:spcPts val="0"/>
              </a:spcAft>
              <a:buFontTx/>
              <a:buNone/>
            </a:pPr>
            <a:r>
              <a:rPr lang="en-US" sz="1800" b="1" dirty="0"/>
              <a:t>sum: 42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800" b="1" dirty="0" err="1"/>
              <a:t>knol@knol</a:t>
            </a:r>
            <a:r>
              <a:rPr lang="en-US" sz="1800" b="1" dirty="0"/>
              <a:t>:~$</a:t>
            </a:r>
            <a:endParaRPr lang="da-DK" sz="1800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1099326-477E-4FEA-933E-460E6D1AC12F}"/>
              </a:ext>
            </a:extLst>
          </p:cNvPr>
          <p:cNvSpPr/>
          <p:nvPr/>
        </p:nvSpPr>
        <p:spPr>
          <a:xfrm>
            <a:off x="1824402" y="4478636"/>
            <a:ext cx="360040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DFD51F-9AC1-4D31-9AAC-9FD707323012}"/>
              </a:ext>
            </a:extLst>
          </p:cNvPr>
          <p:cNvSpPr/>
          <p:nvPr/>
        </p:nvSpPr>
        <p:spPr>
          <a:xfrm>
            <a:off x="6116090" y="1910732"/>
            <a:ext cx="2361378" cy="187830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: String[]</a:t>
            </a:r>
          </a:p>
          <a:p>
            <a:pPr algn="ctr"/>
            <a:r>
              <a:rPr lang="en-US" b="1" dirty="0"/>
              <a:t>_____________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da-DK" b="1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8B2476D-6DD8-4BA3-B9B7-ABB70A910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64455"/>
              </p:ext>
            </p:extLst>
          </p:nvPr>
        </p:nvGraphicFramePr>
        <p:xfrm>
          <a:off x="6300192" y="2805361"/>
          <a:ext cx="2039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3491883133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3515938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“20”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“22”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30115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0EFDC9-3773-408C-B5A0-97879B78498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644008" y="2849886"/>
            <a:ext cx="1472082" cy="45223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BFD678C-333B-4C14-86C7-C9E8CB44558A}"/>
              </a:ext>
            </a:extLst>
          </p:cNvPr>
          <p:cNvCxnSpPr>
            <a:cxnSpLocks/>
          </p:cNvCxnSpPr>
          <p:nvPr/>
        </p:nvCxnSpPr>
        <p:spPr>
          <a:xfrm rot="3960000" flipV="1">
            <a:off x="2926358" y="2222576"/>
            <a:ext cx="1440160" cy="1362052"/>
          </a:xfrm>
          <a:prstGeom prst="curvedConnector3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4BA533-24CD-4F77-890D-7C3A195E8390}"/>
              </a:ext>
            </a:extLst>
          </p:cNvPr>
          <p:cNvCxnSpPr>
            <a:cxnSpLocks/>
          </p:cNvCxnSpPr>
          <p:nvPr/>
        </p:nvCxnSpPr>
        <p:spPr>
          <a:xfrm flipH="1">
            <a:off x="2339752" y="1420902"/>
            <a:ext cx="648072" cy="639946"/>
          </a:xfrm>
          <a:prstGeom prst="straightConnector1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606E3E-B25E-4F87-8C43-09174237A717}"/>
              </a:ext>
            </a:extLst>
          </p:cNvPr>
          <p:cNvCxnSpPr>
            <a:cxnSpLocks/>
          </p:cNvCxnSpPr>
          <p:nvPr/>
        </p:nvCxnSpPr>
        <p:spPr>
          <a:xfrm flipH="1">
            <a:off x="3143365" y="1399560"/>
            <a:ext cx="159368" cy="661288"/>
          </a:xfrm>
          <a:prstGeom prst="straightConnector1">
            <a:avLst/>
          </a:prstGeom>
          <a:ln w="6032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Low </a:t>
            </a:r>
            <a:r>
              <a:rPr lang="da-DK" dirty="0" err="1"/>
              <a:t>Coupling</a:t>
            </a:r>
            <a:r>
              <a:rPr lang="da-DK" dirty="0"/>
              <a:t> – High </a:t>
            </a:r>
            <a:r>
              <a:rPr lang="da-DK" dirty="0" err="1"/>
              <a:t>Cohesion</a:t>
            </a:r>
            <a:r>
              <a:rPr lang="da-DK" dirty="0"/>
              <a:t>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2014" y="1340768"/>
            <a:ext cx="7756587" cy="518457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Classes </a:t>
            </a:r>
            <a:r>
              <a:rPr lang="da-DK" dirty="0" err="1"/>
              <a:t>should</a:t>
            </a:r>
            <a:r>
              <a:rPr lang="da-DK" dirty="0"/>
              <a:t> have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coupling</a:t>
            </a:r>
            <a:endParaRPr lang="da-DK" dirty="0"/>
          </a:p>
          <a:p>
            <a:pPr lvl="1"/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expose</a:t>
            </a:r>
            <a:r>
              <a:rPr lang="da-DK" dirty="0"/>
              <a:t> the </a:t>
            </a:r>
            <a:r>
              <a:rPr lang="da-DK" dirty="0" err="1"/>
              <a:t>internals</a:t>
            </a:r>
            <a:endParaRPr lang="da-DK" dirty="0"/>
          </a:p>
          <a:p>
            <a:pPr lvl="2"/>
            <a:r>
              <a:rPr lang="da-DK" dirty="0"/>
              <a:t>Data </a:t>
            </a:r>
            <a:r>
              <a:rPr lang="da-DK" dirty="0" err="1"/>
              <a:t>representation</a:t>
            </a:r>
            <a:endParaRPr lang="da-DK" dirty="0"/>
          </a:p>
          <a:p>
            <a:pPr lvl="2"/>
            <a:r>
              <a:rPr lang="da-DK" dirty="0"/>
              <a:t>Methods not </a:t>
            </a:r>
            <a:r>
              <a:rPr lang="da-DK" dirty="0" err="1"/>
              <a:t>intended</a:t>
            </a:r>
            <a:r>
              <a:rPr lang="da-DK" dirty="0"/>
              <a:t>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lvl="1"/>
            <a:r>
              <a:rPr lang="da-DK" dirty="0" err="1"/>
              <a:t>Remove</a:t>
            </a:r>
            <a:r>
              <a:rPr lang="da-DK" dirty="0"/>
              <a:t> all </a:t>
            </a:r>
            <a:r>
              <a:rPr lang="da-DK" dirty="0" err="1"/>
              <a:t>unnecessary</a:t>
            </a:r>
            <a:r>
              <a:rPr lang="da-DK" dirty="0"/>
              <a:t> associations</a:t>
            </a:r>
          </a:p>
          <a:p>
            <a:r>
              <a:rPr lang="da-DK" dirty="0"/>
              <a:t>Classes and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have </a:t>
            </a:r>
            <a:r>
              <a:rPr lang="da-DK" dirty="0" err="1"/>
              <a:t>high</a:t>
            </a:r>
            <a:r>
              <a:rPr lang="da-DK" dirty="0"/>
              <a:t> </a:t>
            </a:r>
            <a:r>
              <a:rPr lang="da-DK" dirty="0" err="1"/>
              <a:t>cohesion</a:t>
            </a:r>
            <a:endParaRPr lang="da-DK" dirty="0"/>
          </a:p>
          <a:p>
            <a:pPr lvl="1"/>
            <a:r>
              <a:rPr lang="da-DK" dirty="0"/>
              <a:t>1 ”</a:t>
            </a:r>
            <a:r>
              <a:rPr lang="da-DK" dirty="0" err="1"/>
              <a:t>thing</a:t>
            </a:r>
            <a:r>
              <a:rPr lang="da-DK" dirty="0"/>
              <a:t>” per </a:t>
            </a:r>
            <a:r>
              <a:rPr lang="da-DK" dirty="0" err="1"/>
              <a:t>class</a:t>
            </a:r>
            <a:endParaRPr lang="da-DK" dirty="0"/>
          </a:p>
          <a:p>
            <a:pPr lvl="1"/>
            <a:r>
              <a:rPr lang="da-DK" dirty="0"/>
              <a:t>1 </a:t>
            </a:r>
            <a:r>
              <a:rPr lang="da-DK" dirty="0" err="1"/>
              <a:t>task</a:t>
            </a:r>
            <a:r>
              <a:rPr lang="da-DK" dirty="0"/>
              <a:t> per </a:t>
            </a:r>
            <a:r>
              <a:rPr lang="da-DK" dirty="0" err="1"/>
              <a:t>method</a:t>
            </a:r>
            <a:endParaRPr lang="da-DK" dirty="0"/>
          </a:p>
          <a:p>
            <a:r>
              <a:rPr lang="da-DK" dirty="0" err="1"/>
              <a:t>Responsibility</a:t>
            </a:r>
            <a:r>
              <a:rPr lang="da-DK" dirty="0"/>
              <a:t> driven design</a:t>
            </a:r>
          </a:p>
          <a:p>
            <a:r>
              <a:rPr lang="da-DK" dirty="0" err="1"/>
              <a:t>Refactoring</a:t>
            </a:r>
            <a:endParaRPr lang="da-DK" dirty="0"/>
          </a:p>
          <a:p>
            <a:pPr lvl="1"/>
            <a:r>
              <a:rPr lang="da-DK" dirty="0" err="1"/>
              <a:t>Move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new </a:t>
            </a:r>
            <a:r>
              <a:rPr lang="da-DK" dirty="0" err="1"/>
              <a:t>methods</a:t>
            </a:r>
            <a:r>
              <a:rPr lang="da-DK" dirty="0"/>
              <a:t>/</a:t>
            </a:r>
            <a:r>
              <a:rPr lang="da-DK" dirty="0" err="1"/>
              <a:t>classes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If </a:t>
            </a:r>
            <a:r>
              <a:rPr lang="da-DK" dirty="0" err="1"/>
              <a:t>reusable</a:t>
            </a:r>
            <a:endParaRPr lang="da-DK" dirty="0"/>
          </a:p>
          <a:p>
            <a:pPr lvl="2"/>
            <a:r>
              <a:rPr lang="da-DK" dirty="0"/>
              <a:t>If </a:t>
            </a:r>
            <a:r>
              <a:rPr lang="da-DK" dirty="0" err="1"/>
              <a:t>too</a:t>
            </a:r>
            <a:r>
              <a:rPr lang="da-DK" dirty="0"/>
              <a:t> </a:t>
            </a:r>
            <a:r>
              <a:rPr lang="da-DK" dirty="0" err="1"/>
              <a:t>bloated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888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Enum</a:t>
            </a:r>
            <a:r>
              <a:rPr lang="en-US" dirty="0"/>
              <a:t> Types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772816"/>
            <a:ext cx="7772400" cy="355640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Day { SUNDAY,  MONDAY, TUESDAY, WEDNESDAY, THURSDAY, FRIDAY, SATURDAY }</a:t>
            </a:r>
          </a:p>
        </p:txBody>
      </p:sp>
    </p:spTree>
    <p:extLst>
      <p:ext uri="{BB962C8B-B14F-4D97-AF65-F5344CB8AC3E}">
        <p14:creationId xmlns:p14="http://schemas.microsoft.com/office/powerpoint/2010/main" val="27714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Enum</a:t>
            </a:r>
            <a:r>
              <a:rPr lang="en-US" dirty="0"/>
              <a:t> Types – Advanced Features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052736"/>
            <a:ext cx="77724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 {</a:t>
            </a:r>
          </a:p>
          <a:p>
            <a:pPr marL="0" indent="0">
              <a:buNone/>
            </a:pPr>
            <a:r>
              <a:rPr lang="da-DK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MONDAY(1, "Mandag"),</a:t>
            </a:r>
          </a:p>
          <a:p>
            <a:pPr marL="0" indent="0">
              <a:buNone/>
            </a:pPr>
            <a:r>
              <a:rPr lang="da-DK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TUESDAY(2, "Tirsdag"), </a:t>
            </a:r>
          </a:p>
          <a:p>
            <a:pPr marL="0" indent="0">
              <a:buNone/>
            </a:pPr>
            <a:r>
              <a:rPr lang="da-DK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WEDNEDAY(3, "Onsdag"),</a:t>
            </a:r>
          </a:p>
          <a:p>
            <a:pPr marL="0" indent="0">
              <a:buNone/>
            </a:pPr>
            <a:r>
              <a:rPr lang="da-DK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THURSDAY(4, "Torsdag"),</a:t>
            </a:r>
          </a:p>
          <a:p>
            <a:pPr marL="0" indent="0">
              <a:buNone/>
            </a:pPr>
            <a:r>
              <a:rPr lang="da-DK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FRIDAY(5, "Fredag"),</a:t>
            </a:r>
          </a:p>
          <a:p>
            <a:pPr marL="0" indent="0">
              <a:buNone/>
            </a:pPr>
            <a:r>
              <a:rPr lang="da-DK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SATURDAY(6, "Lørdag"),</a:t>
            </a:r>
          </a:p>
          <a:p>
            <a:pPr marL="0" indent="0">
              <a:buNone/>
            </a:pPr>
            <a:r>
              <a:rPr lang="da-DK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SUNDAY(7, "Søndag")</a:t>
            </a:r>
            <a:r>
              <a:rPr lang="da-DK" sz="32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Enum</a:t>
            </a:r>
            <a:r>
              <a:rPr lang="en-US" dirty="0"/>
              <a:t> Types – Advanced Features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052736"/>
            <a:ext cx="7772400" cy="56886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 {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a-DK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final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WEEK_LENGTH = 7;</a:t>
            </a:r>
          </a:p>
          <a:p>
            <a:pPr marL="0" indent="0">
              <a:buNone/>
            </a:pPr>
            <a:endParaRPr lang="da-DK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Day(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this.day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da-DK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(" +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")";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Enum</a:t>
            </a:r>
            <a:r>
              <a:rPr lang="en-US" dirty="0"/>
              <a:t> Types – Advanced Features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052736"/>
            <a:ext cx="77724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for(Day d :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</a:t>
            </a:r>
            <a:r>
              <a:rPr lang="da-DK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a-DK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da-DK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da-DK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/>
              <a:buChar char="à"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Mandag (1)</a:t>
            </a:r>
          </a:p>
          <a:p>
            <a:pPr>
              <a:buFont typeface="Wingdings"/>
              <a:buChar char="à"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Tirsdag (2)</a:t>
            </a:r>
          </a:p>
          <a:p>
            <a:pPr>
              <a:buFont typeface="Wingdings"/>
              <a:buChar char="à"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...</a:t>
            </a: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</a:t>
            </a:r>
            <a:r>
              <a:rPr lang="da-DK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da-DK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Day.class</a:t>
            </a:r>
            <a:r>
              <a:rPr lang="da-DK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"TUESDAY")</a:t>
            </a:r>
          </a:p>
          <a:p>
            <a:pPr marL="0" indent="0">
              <a:buNone/>
            </a:pPr>
            <a:r>
              <a:rPr lang="da-DK" sz="2000" b="1" dirty="0">
                <a:cs typeface="Courier New" panose="02070309020205020404" pitchFamily="49" charset="0"/>
                <a:sym typeface="Wingdings" panose="05000000000000000000" pitchFamily="2" charset="2"/>
              </a:rPr>
              <a:t> Tirsdag (2)</a:t>
            </a:r>
            <a:endParaRPr lang="en-US" sz="2000" b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5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rgbClr val="FFFF00"/>
                </a:solidFill>
              </a:rPr>
              <a:t>Enum</a:t>
            </a:r>
            <a:r>
              <a:rPr lang="da-DK" dirty="0"/>
              <a:t> Types – More </a:t>
            </a:r>
            <a:r>
              <a:rPr lang="da-DK" dirty="0" err="1"/>
              <a:t>Feautres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11560" y="1124744"/>
            <a:ext cx="7756587" cy="5040560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To </a:t>
            </a:r>
            <a:r>
              <a:rPr lang="da-DK" dirty="0" err="1"/>
              <a:t>get</a:t>
            </a:r>
            <a:r>
              <a:rPr lang="da-DK" dirty="0"/>
              <a:t> a list of all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myEnum.</a:t>
            </a:r>
            <a:r>
              <a:rPr lang="da-DK" b="1" dirty="0" err="1">
                <a:highlight>
                  <a:srgbClr val="FFFF00"/>
                </a:highlight>
              </a:rPr>
              <a:t>values</a:t>
            </a:r>
            <a:r>
              <a:rPr lang="da-DK" b="1" dirty="0">
                <a:highlight>
                  <a:srgbClr val="FFFF00"/>
                </a:highlight>
              </a:rPr>
              <a:t>()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MyEnum</a:t>
            </a:r>
            <a:r>
              <a:rPr lang="da-DK" dirty="0">
                <a:sym typeface="Wingdings" panose="05000000000000000000" pitchFamily="2" charset="2"/>
              </a:rPr>
              <a:t>[]</a:t>
            </a:r>
          </a:p>
          <a:p>
            <a:r>
              <a:rPr lang="da-DK" dirty="0">
                <a:sym typeface="Wingdings" panose="05000000000000000000" pitchFamily="2" charset="2"/>
              </a:rPr>
              <a:t>To </a:t>
            </a:r>
            <a:r>
              <a:rPr lang="da-DK" dirty="0" err="1">
                <a:sym typeface="Wingdings" panose="05000000000000000000" pitchFamily="2" charset="2"/>
              </a:rPr>
              <a:t>get</a:t>
            </a:r>
            <a:r>
              <a:rPr lang="da-DK" dirty="0">
                <a:sym typeface="Wingdings" panose="05000000000000000000" pitchFamily="2" charset="2"/>
              </a:rPr>
              <a:t> the </a:t>
            </a:r>
            <a:r>
              <a:rPr lang="da-DK" dirty="0" err="1">
                <a:sym typeface="Wingdings" panose="05000000000000000000" pitchFamily="2" charset="2"/>
              </a:rPr>
              <a:t>ordinal</a:t>
            </a:r>
            <a:r>
              <a:rPr lang="da-DK" dirty="0">
                <a:sym typeface="Wingdings" panose="05000000000000000000" pitchFamily="2" charset="2"/>
              </a:rPr>
              <a:t> (”</a:t>
            </a:r>
            <a:r>
              <a:rPr lang="da-DK" dirty="0" err="1">
                <a:sym typeface="Wingdings" panose="05000000000000000000" pitchFamily="2" charset="2"/>
              </a:rPr>
              <a:t>index</a:t>
            </a:r>
            <a:r>
              <a:rPr lang="da-DK" dirty="0">
                <a:sym typeface="Wingdings" panose="05000000000000000000" pitchFamily="2" charset="2"/>
              </a:rPr>
              <a:t>”) of an </a:t>
            </a:r>
            <a:r>
              <a:rPr lang="da-DK" dirty="0" err="1">
                <a:sym typeface="Wingdings" panose="05000000000000000000" pitchFamily="2" charset="2"/>
              </a:rPr>
              <a:t>enum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value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myEnum.</a:t>
            </a:r>
            <a:r>
              <a:rPr lang="da-DK" b="1" dirty="0" err="1">
                <a:highlight>
                  <a:srgbClr val="FFFF00"/>
                </a:highlight>
                <a:sym typeface="Wingdings" panose="05000000000000000000" pitchFamily="2" charset="2"/>
              </a:rPr>
              <a:t>ordinal</a:t>
            </a:r>
            <a:r>
              <a:rPr lang="da-DK" b="1" dirty="0">
                <a:highlight>
                  <a:srgbClr val="FFFF00"/>
                </a:highlight>
                <a:sym typeface="Wingdings" panose="05000000000000000000" pitchFamily="2" charset="2"/>
              </a:rPr>
              <a:t>()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int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To </a:t>
            </a:r>
            <a:r>
              <a:rPr lang="da-DK" dirty="0" err="1">
                <a:sym typeface="Wingdings" panose="05000000000000000000" pitchFamily="2" charset="2"/>
              </a:rPr>
              <a:t>get</a:t>
            </a:r>
            <a:r>
              <a:rPr lang="da-DK" dirty="0">
                <a:sym typeface="Wingdings" panose="05000000000000000000" pitchFamily="2" charset="2"/>
              </a:rPr>
              <a:t> the </a:t>
            </a:r>
            <a:r>
              <a:rPr lang="da-DK" dirty="0" err="1">
                <a:sym typeface="Wingdings" panose="05000000000000000000" pitchFamily="2" charset="2"/>
              </a:rPr>
              <a:t>name</a:t>
            </a:r>
            <a:r>
              <a:rPr lang="da-DK" dirty="0">
                <a:sym typeface="Wingdings" panose="05000000000000000000" pitchFamily="2" charset="2"/>
              </a:rPr>
              <a:t> of an </a:t>
            </a:r>
            <a:r>
              <a:rPr lang="da-DK" dirty="0" err="1">
                <a:sym typeface="Wingdings" panose="05000000000000000000" pitchFamily="2" charset="2"/>
              </a:rPr>
              <a:t>enum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value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myEnum.</a:t>
            </a:r>
            <a:r>
              <a:rPr lang="da-DK" b="1" dirty="0">
                <a:highlight>
                  <a:srgbClr val="FFFF00"/>
                </a:highlight>
                <a:sym typeface="Wingdings" panose="05000000000000000000" pitchFamily="2" charset="2"/>
              </a:rPr>
              <a:t>name()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String</a:t>
            </a:r>
            <a:r>
              <a:rPr lang="da-DK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This is the </a:t>
            </a:r>
            <a:r>
              <a:rPr lang="da-DK" dirty="0" err="1">
                <a:sym typeface="Wingdings" panose="05000000000000000000" pitchFamily="2" charset="2"/>
              </a:rPr>
              <a:t>name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that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you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use</a:t>
            </a:r>
            <a:r>
              <a:rPr lang="da-DK" dirty="0">
                <a:sym typeface="Wingdings" panose="05000000000000000000" pitchFamily="2" charset="2"/>
              </a:rPr>
              <a:t> in the </a:t>
            </a:r>
            <a:r>
              <a:rPr lang="da-DK" dirty="0" err="1">
                <a:sym typeface="Wingdings" panose="05000000000000000000" pitchFamily="2" charset="2"/>
              </a:rPr>
              <a:t>code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E.g</a:t>
            </a:r>
            <a:r>
              <a:rPr lang="da-DK" dirty="0">
                <a:sym typeface="Wingdings" panose="05000000000000000000" pitchFamily="2" charset="2"/>
              </a:rPr>
              <a:t>.: </a:t>
            </a:r>
            <a:r>
              <a:rPr lang="da-DK" dirty="0" err="1">
                <a:sym typeface="Wingdings" panose="05000000000000000000" pitchFamily="2" charset="2"/>
              </a:rPr>
              <a:t>Days.MONDAY</a:t>
            </a:r>
            <a:r>
              <a:rPr lang="da-DK" dirty="0">
                <a:sym typeface="Wingdings" panose="05000000000000000000" pitchFamily="2" charset="2"/>
              </a:rPr>
              <a:t>  ”MONDAY”</a:t>
            </a:r>
          </a:p>
          <a:p>
            <a:r>
              <a:rPr lang="da-DK" dirty="0"/>
              <a:t>To </a:t>
            </a:r>
            <a:r>
              <a:rPr lang="da-DK" dirty="0" err="1"/>
              <a:t>get</a:t>
            </a:r>
            <a:r>
              <a:rPr lang="da-DK" dirty="0"/>
              <a:t> the </a:t>
            </a:r>
            <a:r>
              <a:rPr lang="da-DK" dirty="0" err="1"/>
              <a:t>enum</a:t>
            </a:r>
            <a:r>
              <a:rPr lang="da-DK" dirty="0"/>
              <a:t> with a given </a:t>
            </a:r>
            <a:r>
              <a:rPr lang="da-DK" dirty="0" err="1"/>
              <a:t>name</a:t>
            </a:r>
            <a:endParaRPr lang="da-DK" dirty="0"/>
          </a:p>
          <a:p>
            <a:pPr lvl="1"/>
            <a:r>
              <a:rPr lang="da-DK" dirty="0" err="1"/>
              <a:t>myEnum.</a:t>
            </a:r>
            <a:r>
              <a:rPr lang="da-DK" b="1" dirty="0" err="1">
                <a:highlight>
                  <a:srgbClr val="FFFF00"/>
                </a:highlight>
              </a:rPr>
              <a:t>valueOf</a:t>
            </a:r>
            <a:r>
              <a:rPr lang="da-DK" b="1" dirty="0">
                <a:highlight>
                  <a:srgbClr val="FFFF00"/>
                </a:highlight>
              </a:rPr>
              <a:t>(”VALUE”)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MyEnum.VALUE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E.g</a:t>
            </a:r>
            <a:r>
              <a:rPr lang="da-DK" dirty="0">
                <a:sym typeface="Wingdings" panose="05000000000000000000" pitchFamily="2" charset="2"/>
              </a:rPr>
              <a:t>.: </a:t>
            </a:r>
            <a:r>
              <a:rPr lang="da-DK" dirty="0" err="1">
                <a:sym typeface="Wingdings" panose="05000000000000000000" pitchFamily="2" charset="2"/>
              </a:rPr>
              <a:t>day.ValueOf</a:t>
            </a:r>
            <a:r>
              <a:rPr lang="da-DK" dirty="0">
                <a:sym typeface="Wingdings" panose="05000000000000000000" pitchFamily="2" charset="2"/>
              </a:rPr>
              <a:t>(”TUESDAY”)  </a:t>
            </a:r>
            <a:r>
              <a:rPr lang="da-DK" dirty="0" err="1">
                <a:sym typeface="Wingdings" panose="05000000000000000000" pitchFamily="2" charset="2"/>
              </a:rPr>
              <a:t>Days.TUESDAY</a:t>
            </a:r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olidFill>
                  <a:srgbClr val="002060"/>
                </a:solidFill>
                <a:sym typeface="Wingdings" panose="05000000000000000000" pitchFamily="2" charset="2"/>
              </a:rPr>
              <a:t>Check the </a:t>
            </a:r>
            <a:r>
              <a:rPr lang="da-DK" dirty="0" err="1">
                <a:solidFill>
                  <a:srgbClr val="002060"/>
                </a:solidFill>
                <a:sym typeface="Wingdings" panose="05000000000000000000" pitchFamily="2" charset="2"/>
              </a:rPr>
              <a:t>EnumAdvancedExample</a:t>
            </a:r>
            <a:r>
              <a:rPr lang="da-DK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a-DK" dirty="0" err="1">
                <a:solidFill>
                  <a:srgbClr val="002060"/>
                </a:solidFill>
                <a:sym typeface="Wingdings" panose="05000000000000000000" pitchFamily="2" charset="2"/>
              </a:rPr>
              <a:t>project</a:t>
            </a:r>
            <a:r>
              <a:rPr lang="da-DK" dirty="0">
                <a:solidFill>
                  <a:srgbClr val="002060"/>
                </a:solidFill>
                <a:sym typeface="Wingdings" panose="05000000000000000000" pitchFamily="2" charset="2"/>
              </a:rPr>
              <a:t> for </a:t>
            </a:r>
            <a:r>
              <a:rPr lang="da-DK" dirty="0" err="1">
                <a:solidFill>
                  <a:srgbClr val="002060"/>
                </a:solidFill>
                <a:sym typeface="Wingdings" panose="05000000000000000000" pitchFamily="2" charset="2"/>
              </a:rPr>
              <a:t>usage</a:t>
            </a:r>
            <a:endParaRPr lang="da-D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Switch statement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124744"/>
            <a:ext cx="7772400" cy="5472608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</a:pPr>
            <a:r>
              <a:rPr lang="da-DK" sz="32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3200" dirty="0" err="1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sz="32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 value1: 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32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a-DK" sz="32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 value2: 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32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da-DK" sz="3200" b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  statement;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3200" b="1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da-DK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da-DK" sz="3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Switch statement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9145016" cy="5112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MONDAY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("Mondays are bad.");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FRIDAY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("Fridays are better.");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 break;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SATURDAY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SUNDAY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("Weekends are best.");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break;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default: 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("Midweek days are so-so.");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0" indent="0">
              <a:buNone/>
            </a:pPr>
            <a:r>
              <a:rPr lang="da-DK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14" y="1196752"/>
            <a:ext cx="7756587" cy="4929411"/>
          </a:xfrm>
        </p:spPr>
        <p:txBody>
          <a:bodyPr>
            <a:normAutofit/>
          </a:bodyPr>
          <a:lstStyle/>
          <a:p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endParaRPr lang="en-US" dirty="0"/>
          </a:p>
          <a:p>
            <a:endParaRPr lang="da-DK" dirty="0"/>
          </a:p>
          <a:p>
            <a:pPr marL="0" indent="0" algn="ctr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ClassName.methodName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da-DK" dirty="0"/>
          </a:p>
          <a:p>
            <a:endParaRPr lang="en-US" dirty="0"/>
          </a:p>
          <a:p>
            <a:r>
              <a:rPr lang="en-US" dirty="0"/>
              <a:t>Class methods </a:t>
            </a:r>
            <a:r>
              <a:rPr lang="en-US" b="1" i="1" dirty="0"/>
              <a:t>cannot</a:t>
            </a:r>
            <a:r>
              <a:rPr lang="en-US" dirty="0"/>
              <a:t> access instance variables or instance methods directly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9757390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3QZJDHEEAQRU-1452-206</_dlc_DocId>
    <_dlc_DocIdUrl xmlns="23cadae7-ae43-4b44-be68-e0ff5e97caf6">
      <Url>http://ecampus.ucn.dk/my-ecampus/holdsites/ec-dmaa0214/_layouts/DocIdRedir.aspx?ID=3QZJDHEEAQRU-1452-206</Url>
      <Description>3QZJDHEEAQRU-1452-206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BACDFDB2B7514B957DE92B20113928" ma:contentTypeVersion="1" ma:contentTypeDescription="Opret et nyt dokument." ma:contentTypeScope="" ma:versionID="c5bc87d2532e3408d1dd379f735bf2dd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f463c04546d936cbe43a6dac817e4489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59B903-68F2-470C-85AA-A588BBCBB534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23cadae7-ae43-4b44-be68-e0ff5e97caf6"/>
  </ds:schemaRefs>
</ds:datastoreItem>
</file>

<file path=customXml/itemProps2.xml><?xml version="1.0" encoding="utf-8"?>
<ds:datastoreItem xmlns:ds="http://schemas.openxmlformats.org/officeDocument/2006/customXml" ds:itemID="{DD2BB5E9-8FDC-4FDE-AB99-9D0EE7F15C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4A3E1B-5E50-4978-8301-34A20436D42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79C0547-5F93-438F-8F1C-E5B5AD49C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1690</TotalTime>
  <Words>700</Words>
  <Application>Microsoft Office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Lucida Grande</vt:lpstr>
      <vt:lpstr>Trebuchet MS</vt:lpstr>
      <vt:lpstr>Wingdings</vt:lpstr>
      <vt:lpstr>UCNT&amp;BMaster</vt:lpstr>
      <vt:lpstr>Programming -  Session 17</vt:lpstr>
      <vt:lpstr>Enum Types</vt:lpstr>
      <vt:lpstr>Enum Types – Advanced Features</vt:lpstr>
      <vt:lpstr>Enum Types – Advanced Features</vt:lpstr>
      <vt:lpstr>Enum Types – Advanced Features</vt:lpstr>
      <vt:lpstr>Enum Types – More Feautres</vt:lpstr>
      <vt:lpstr>Switch statement</vt:lpstr>
      <vt:lpstr>Switch statement</vt:lpstr>
      <vt:lpstr>Class methods</vt:lpstr>
      <vt:lpstr>Main method</vt:lpstr>
      <vt:lpstr>How the main method works</vt:lpstr>
      <vt:lpstr>Low Coupling – High Cohesion 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104</cp:revision>
  <dcterms:created xsi:type="dcterms:W3CDTF">2008-01-04T10:39:56Z</dcterms:created>
  <dcterms:modified xsi:type="dcterms:W3CDTF">2017-10-22T12:21:37Z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0x0101009DBACDFDB2B7514B957DE92B20113928</vt:lpwstr>
  </property>
  <property fmtid="{D5CDD505-2E9C-101B-9397-08002B2CF9AE}" pid="3" name="_dlc_DocIdItemGuid">
    <vt:lpwstr>8c7aa1a0-7bf7-4154-a6ae-a77fff6fc024</vt:lpwstr>
  </property>
</Properties>
</file>