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5"/>
  </p:sldMasterIdLst>
  <p:notesMasterIdLst>
    <p:notesMasterId r:id="rId44"/>
  </p:notesMasterIdLst>
  <p:sldIdLst>
    <p:sldId id="258" r:id="rId6"/>
    <p:sldId id="307" r:id="rId7"/>
    <p:sldId id="308" r:id="rId8"/>
    <p:sldId id="309" r:id="rId9"/>
    <p:sldId id="310" r:id="rId10"/>
    <p:sldId id="311" r:id="rId11"/>
    <p:sldId id="318" r:id="rId12"/>
    <p:sldId id="312" r:id="rId13"/>
    <p:sldId id="319" r:id="rId14"/>
    <p:sldId id="314" r:id="rId15"/>
    <p:sldId id="315" r:id="rId16"/>
    <p:sldId id="316" r:id="rId17"/>
    <p:sldId id="306" r:id="rId18"/>
    <p:sldId id="277" r:id="rId19"/>
    <p:sldId id="278" r:id="rId20"/>
    <p:sldId id="299" r:id="rId21"/>
    <p:sldId id="279" r:id="rId22"/>
    <p:sldId id="280" r:id="rId23"/>
    <p:sldId id="281" r:id="rId24"/>
    <p:sldId id="283" r:id="rId25"/>
    <p:sldId id="301" r:id="rId26"/>
    <p:sldId id="284" r:id="rId27"/>
    <p:sldId id="286" r:id="rId28"/>
    <p:sldId id="287" r:id="rId29"/>
    <p:sldId id="302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3" r:id="rId40"/>
    <p:sldId id="297" r:id="rId41"/>
    <p:sldId id="298" r:id="rId42"/>
    <p:sldId id="305" r:id="rId43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C35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0" autoAdjust="0"/>
    <p:restoredTop sz="90929"/>
  </p:normalViewPr>
  <p:slideViewPr>
    <p:cSldViewPr>
      <p:cViewPr varScale="1">
        <p:scale>
          <a:sx n="67" d="100"/>
          <a:sy n="67" d="100"/>
        </p:scale>
        <p:origin x="58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Click to edit Master text styles</a:t>
            </a:r>
          </a:p>
          <a:p>
            <a:pPr lvl="1"/>
            <a:r>
              <a:rPr lang="da-DK" noProof="0"/>
              <a:t>Second level</a:t>
            </a:r>
          </a:p>
          <a:p>
            <a:pPr lvl="2"/>
            <a:r>
              <a:rPr lang="da-DK" noProof="0"/>
              <a:t>Third level</a:t>
            </a:r>
          </a:p>
          <a:p>
            <a:pPr lvl="3"/>
            <a:r>
              <a:rPr lang="da-DK" noProof="0"/>
              <a:t>Fourth level</a:t>
            </a:r>
          </a:p>
          <a:p>
            <a:pPr lvl="4"/>
            <a:r>
              <a:rPr lang="da-DK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1" charset="-128"/>
              </a:defRPr>
            </a:lvl1pPr>
          </a:lstStyle>
          <a:p>
            <a:pPr>
              <a:defRPr/>
            </a:pPr>
            <a:fld id="{4DFFE71E-9757-4555-8957-02246ED53AF7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218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FE71E-9757-4555-8957-02246ED53AF7}" type="slidenum">
              <a:rPr lang="da-DK" smtClean="0"/>
              <a:pPr>
                <a:defRPr/>
              </a:pPr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50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134DB-5F8F-4449-A9EE-9A0D120EE50F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536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16E2E-CE87-457D-99EB-0156A617451E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070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1186A-FB38-4CBC-A802-0C73DB42E58B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673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62DEF-D0CC-4DE7-8B96-E4B886878DBC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0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A763-9FCF-4737-B8B8-E9AFE0E5DD5A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6067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D39FC-1BC8-4407-AF04-1B272915687E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6252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88AA52-372C-45FB-88E4-0BEF160F64C3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23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DD784-69AA-42AF-9523-81320A407ADC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4727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9493A-79B7-4380-A13A-51C61B9F0B7A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543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AF01-9945-49C8-96FC-22A46A40FC2D}" type="slidenum">
              <a:rPr lang="da-DK" smtClean="0">
                <a:ea typeface="ＭＳ Ｐゴシック" pitchFamily="34" charset="-128"/>
              </a:rPr>
              <a:pPr/>
              <a:t>14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187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FD60E-0D4E-499E-A78F-DEE742710B5D}" type="slidenum">
              <a:rPr lang="da-DK" smtClean="0">
                <a:ea typeface="ＭＳ Ｐゴシック" pitchFamily="34" charset="-128"/>
              </a:rPr>
              <a:pPr/>
              <a:t>16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23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6521D-369B-4023-AB25-CFC3AD64615A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sz="1600" dirty="0">
              <a:latin typeface="Lucida Grande" pitchFamily="-32" charset="0"/>
              <a:ea typeface="Lucida Grande" pitchFamily="-32" charset="0"/>
              <a:cs typeface="Lucida Grande" pitchFamily="-32" charset="0"/>
              <a:sym typeface="Lucida Grande" pitchFamily="-32" charset="0"/>
            </a:endParaRPr>
          </a:p>
          <a:p>
            <a:pPr eaLnBrk="1" hangingPunct="1"/>
            <a:endParaRPr lang="en-US" sz="1600" dirty="0">
              <a:latin typeface="Lucida Grande" pitchFamily="-32" charset="0"/>
              <a:ea typeface="Lucida Grande" pitchFamily="-32" charset="0"/>
              <a:cs typeface="Lucida Grande" pitchFamily="-32" charset="0"/>
              <a:sym typeface="Lucida Grande" pitchFamily="-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2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D2E4C-FD3C-45A2-AD3E-FC7F245D6636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953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D70CC-44B8-409F-8C18-E01248A80767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51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557F5-6CA8-4202-B286-4B4A869A907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2746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E1D9C-7BEC-4494-8F1F-6C110E645049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039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4A6CCE-294E-40F5-A0C4-BD28493648CB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066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pPr>
              <a:defRPr/>
            </a:pPr>
            <a:fld id="{7249A8BC-5D7B-4F13-A7A3-203D2B14BAAB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UCN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131772"/>
            <a:ext cx="1536700" cy="431800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2" name="Billede 11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8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424591"/>
            <a:ext cx="9144000" cy="34334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418374" y="6309647"/>
            <a:ext cx="5091831" cy="365125"/>
          </a:xfrm>
        </p:spPr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250726" y="6309647"/>
            <a:ext cx="609794" cy="365125"/>
          </a:xfrm>
        </p:spPr>
        <p:txBody>
          <a:bodyPr/>
          <a:lstStyle/>
          <a:p>
            <a:pPr>
              <a:defRPr/>
            </a:pPr>
            <a:fld id="{77DCEF52-64A4-4576-B2C2-F027C3CC1086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  <p:sp>
        <p:nvSpPr>
          <p:cNvPr id="9" name="Undertitel 2"/>
          <p:cNvSpPr>
            <a:spLocks noGrp="1"/>
          </p:cNvSpPr>
          <p:nvPr>
            <p:ph type="subTitle" idx="1"/>
          </p:nvPr>
        </p:nvSpPr>
        <p:spPr>
          <a:xfrm>
            <a:off x="685800" y="3574143"/>
            <a:ext cx="2137229" cy="1752600"/>
          </a:xfrm>
        </p:spPr>
        <p:txBody>
          <a:bodyPr anchor="t">
            <a:normAutofit/>
          </a:bodyPr>
          <a:lstStyle>
            <a:lvl1pPr marL="0" indent="0" algn="l">
              <a:lnSpc>
                <a:spcPct val="90000"/>
              </a:lnSpc>
              <a:buNone/>
              <a:defRPr sz="1600">
                <a:solidFill>
                  <a:srgbClr val="776F6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4" name="Billede 13" descr="FØ_Logo_forside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679757"/>
            <a:ext cx="1562100" cy="889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910" y="2193909"/>
            <a:ext cx="11057500" cy="6478904"/>
          </a:xfrm>
          <a:prstGeom prst="rect">
            <a:avLst/>
          </a:prstGeom>
        </p:spPr>
      </p:pic>
      <p:pic>
        <p:nvPicPr>
          <p:cNvPr id="13" name="Billede 12" descr="Bjælke uden grafik_forside.a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662282" y="1741736"/>
            <a:ext cx="777240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pic>
        <p:nvPicPr>
          <p:cNvPr id="10" name="Billede 9" descr="UCN_Payoff_DK_neg.ai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81" y="405128"/>
            <a:ext cx="14224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/>
        </p:nvSpPr>
        <p:spPr>
          <a:xfrm>
            <a:off x="0" y="5711086"/>
            <a:ext cx="1911113" cy="1146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DCEF52-64A4-4576-B2C2-F027C3CC1086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  <p:sp>
        <p:nvSpPr>
          <p:cNvPr id="8" name="Pladsholder til tekst 2"/>
          <p:cNvSpPr>
            <a:spLocks noGrp="1"/>
          </p:cNvSpPr>
          <p:nvPr>
            <p:ph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9" name="Pladsholder til diasnummer 5"/>
          <p:cNvSpPr txBox="1">
            <a:spLocks/>
          </p:cNvSpPr>
          <p:nvPr/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r" defTabSz="457200" rtl="0" eaLnBrk="1" latinLnBrk="0" hangingPunct="1">
              <a:defRPr sz="1100" kern="1200">
                <a:solidFill>
                  <a:srgbClr val="776F65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7AB382F-E9E6-CE49-B414-1E064FB7F064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0" name="Tekstfelt 9"/>
          <p:cNvSpPr txBox="1"/>
          <p:nvPr/>
        </p:nvSpPr>
        <p:spPr>
          <a:xfrm>
            <a:off x="1464336" y="469781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a-DK" dirty="0"/>
          </a:p>
        </p:txBody>
      </p:sp>
      <p:pic>
        <p:nvPicPr>
          <p:cNvPr id="13" name="Billede 12" descr="FØ_Logo_side 2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5936065"/>
            <a:ext cx="1143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1219200"/>
            <a:ext cx="7772400" cy="685800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>
          <a:xfrm>
            <a:off x="1143000" y="1981200"/>
            <a:ext cx="3810000" cy="4114800"/>
          </a:xfrm>
        </p:spPr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105400" y="1981200"/>
            <a:ext cx="3810000" cy="4114800"/>
          </a:xfrm>
        </p:spPr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FE6E5-B6C2-42DC-8E2D-3818DDE43C74}" type="slidenum">
              <a:rPr lang="da-DK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6329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E0985-9907-4DEE-A570-5BC32AE96B21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944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7DE00-D1F0-4410-A8D5-B4FE90B8B19C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062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2014" y="1600200"/>
            <a:ext cx="381378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904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9BC4F-9A74-442E-857F-F0380F6ECF67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4063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535113"/>
            <a:ext cx="38153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82014" y="2174875"/>
            <a:ext cx="38153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3793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935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106A2-380C-4833-8D08-CB9AC7D64E23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48043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3DCE4-4620-45DD-A0D5-7610D2116FAF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6844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CEF52-64A4-4576-B2C2-F027C3CC1086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15403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82014" y="1435100"/>
            <a:ext cx="2783499" cy="5853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D4253-1CDF-4968-ABD1-0D5FF3B1C1E8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149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4565" y="4800600"/>
            <a:ext cx="76740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i master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764565" y="1302429"/>
            <a:ext cx="7674036" cy="342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764565" y="5367338"/>
            <a:ext cx="7120819" cy="4903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17635-A89C-4EB4-8592-F7C0192562C5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9245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 descr="Bjælke med grafik.ai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92200"/>
          </a:xfrm>
          <a:prstGeom prst="rect">
            <a:avLst/>
          </a:prstGeom>
        </p:spPr>
      </p:pic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82014" y="293956"/>
            <a:ext cx="7756587" cy="71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82014" y="1600200"/>
            <a:ext cx="77565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931382" y="6347672"/>
            <a:ext cx="5578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8250726" y="6347672"/>
            <a:ext cx="609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776F65"/>
                </a:solidFill>
              </a:defRPr>
            </a:lvl1pPr>
          </a:lstStyle>
          <a:p>
            <a:pPr>
              <a:defRPr/>
            </a:pPr>
            <a:fld id="{77DCEF52-64A4-4576-B2C2-F027C3CC1086}" type="slidenum">
              <a:rPr lang="da-DK" smtClean="0"/>
              <a:pPr>
                <a:defRPr/>
              </a:pPr>
              <a:t>‹#›</a:t>
            </a:fld>
            <a:endParaRPr lang="da-DK" sz="1400"/>
          </a:p>
        </p:txBody>
      </p:sp>
      <p:pic>
        <p:nvPicPr>
          <p:cNvPr id="18" name="Billede 17" descr="UCN_Logo_side 2.ai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13" y="6329765"/>
            <a:ext cx="927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Tx/>
        <a:buBlip>
          <a:blip r:embed="rId16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8000" indent="-284400" algn="l" defTabSz="457200" rtl="0" eaLnBrk="1" latinLnBrk="0" hangingPunct="1">
        <a:spcBef>
          <a:spcPct val="20000"/>
        </a:spcBef>
        <a:buSzPct val="100000"/>
        <a:buFontTx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49200" indent="-176400" algn="l" defTabSz="457200" rtl="0" eaLnBrk="1" latinLnBrk="0" hangingPunct="1">
        <a:spcBef>
          <a:spcPct val="20000"/>
        </a:spcBef>
        <a:buFont typeface="Lucida Grande"/>
        <a:buChar char="⋅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EE902091-BAD9-49ED-B588-1614F8BA4EFC}" type="slidenum">
              <a:rPr lang="da-DK" smtClean="0">
                <a:ea typeface="ＭＳ Ｐゴシック" pitchFamily="34" charset="-128"/>
              </a:rPr>
              <a:pPr/>
              <a:t>1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512" y="3501008"/>
            <a:ext cx="7170737" cy="2808312"/>
          </a:xfrm>
        </p:spPr>
        <p:txBody>
          <a:bodyPr>
            <a:normAutofit/>
          </a:bodyPr>
          <a:lstStyle/>
          <a:p>
            <a:pPr algn="l" eaLnBrk="1" hangingPunct="1"/>
            <a:r>
              <a:rPr lang="da-DK" sz="3000" dirty="0"/>
              <a:t>Test </a:t>
            </a:r>
            <a:r>
              <a:rPr lang="da-DK" sz="2800" dirty="0"/>
              <a:t>automation</a:t>
            </a:r>
            <a:r>
              <a:rPr lang="da-DK" sz="3000" dirty="0"/>
              <a:t>, debugging</a:t>
            </a:r>
          </a:p>
          <a:p>
            <a:pPr algn="l" eaLnBrk="1" hangingPunct="1"/>
            <a:r>
              <a:rPr lang="da-DK" sz="3000" dirty="0"/>
              <a:t>Architecture /Singelton </a:t>
            </a:r>
          </a:p>
          <a:p>
            <a:pPr algn="l" eaLnBrk="1" hangingPunct="1"/>
            <a:r>
              <a:rPr lang="da-DK" sz="3000" dirty="0" err="1"/>
              <a:t>Exercise</a:t>
            </a:r>
            <a:r>
              <a:rPr lang="da-DK" sz="3000" dirty="0"/>
              <a:t> in 3 </a:t>
            </a:r>
            <a:r>
              <a:rPr lang="da-DK" sz="3000" dirty="0" err="1"/>
              <a:t>layered</a:t>
            </a:r>
            <a:r>
              <a:rPr lang="da-DK" sz="3000" dirty="0"/>
              <a:t> </a:t>
            </a:r>
            <a:r>
              <a:rPr lang="da-DK" sz="3000" dirty="0" err="1"/>
              <a:t>architecture</a:t>
            </a:r>
            <a:endParaRPr lang="da-DK" sz="3000" dirty="0"/>
          </a:p>
          <a:p>
            <a:pPr algn="l" eaLnBrk="1" hangingPunct="1"/>
            <a:endParaRPr lang="da-DK" sz="2400" dirty="0"/>
          </a:p>
          <a:p>
            <a:pPr algn="l" eaLnBrk="1" hangingPunct="1"/>
            <a:endParaRPr lang="da-DK" dirty="0"/>
          </a:p>
          <a:p>
            <a:pPr eaLnBrk="1" hangingPunct="1"/>
            <a:endParaRPr lang="da-DK" dirty="0"/>
          </a:p>
          <a:p>
            <a:pPr eaLnBrk="1" hangingPunct="1"/>
            <a:endParaRPr lang="da-DK" dirty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692696"/>
            <a:ext cx="7772400" cy="2232248"/>
          </a:xfrm>
        </p:spPr>
        <p:txBody>
          <a:bodyPr>
            <a:normAutofit fontScale="90000"/>
          </a:bodyPr>
          <a:lstStyle/>
          <a:p>
            <a:r>
              <a:rPr lang="da-DK" dirty="0"/>
              <a:t>Programming</a:t>
            </a:r>
            <a:br>
              <a:rPr lang="da-DK" dirty="0"/>
            </a:br>
            <a:r>
              <a:rPr lang="da-DK" dirty="0"/>
              <a:t>Session 19</a:t>
            </a:r>
            <a:br>
              <a:rPr lang="da-DK" dirty="0"/>
            </a:br>
            <a:br>
              <a:rPr lang="da-DK" dirty="0"/>
            </a:br>
            <a:endParaRPr lang="da-D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Singleton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a-DK" b="1" dirty="0"/>
              <a:t>Private</a:t>
            </a:r>
            <a:r>
              <a:rPr lang="da-DK" dirty="0"/>
              <a:t> </a:t>
            </a:r>
            <a:r>
              <a:rPr lang="da-DK" dirty="0" err="1">
                <a:highlight>
                  <a:srgbClr val="FFFF00"/>
                </a:highlight>
              </a:rPr>
              <a:t>c</a:t>
            </a:r>
            <a:r>
              <a:rPr lang="da-DK" b="1" dirty="0" err="1">
                <a:highlight>
                  <a:srgbClr val="FFFF00"/>
                </a:highlight>
              </a:rPr>
              <a:t>onstructor</a:t>
            </a:r>
            <a:r>
              <a:rPr lang="da-DK" dirty="0"/>
              <a:t>: </a:t>
            </a:r>
            <a:r>
              <a:rPr lang="da-DK" dirty="0" err="1"/>
              <a:t>ensures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class 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b="1" dirty="0" err="1"/>
              <a:t>Static</a:t>
            </a:r>
            <a:r>
              <a:rPr lang="da-DK" dirty="0"/>
              <a:t> </a:t>
            </a:r>
            <a:r>
              <a:rPr lang="da-DK" b="1" i="1" dirty="0" err="1">
                <a:highlight>
                  <a:srgbClr val="FFFF00"/>
                </a:highlight>
              </a:rPr>
              <a:t>instance</a:t>
            </a:r>
            <a:r>
              <a:rPr lang="da-DK" dirty="0">
                <a:highlight>
                  <a:srgbClr val="FFFF00"/>
                </a:highlight>
              </a:rPr>
              <a:t> variabel </a:t>
            </a:r>
            <a:r>
              <a:rPr lang="da-DK" dirty="0"/>
              <a:t>of the </a:t>
            </a:r>
            <a:r>
              <a:rPr lang="da-DK" dirty="0" err="1"/>
              <a:t>class</a:t>
            </a: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b="1" dirty="0" err="1"/>
              <a:t>Implement</a:t>
            </a:r>
            <a:r>
              <a:rPr lang="da-DK" dirty="0"/>
              <a:t> a </a:t>
            </a:r>
            <a:r>
              <a:rPr lang="da-DK" b="1" dirty="0" err="1"/>
              <a:t>static</a:t>
            </a:r>
            <a:r>
              <a:rPr lang="da-DK" dirty="0"/>
              <a:t> </a:t>
            </a:r>
            <a:r>
              <a:rPr lang="da-DK" b="1" i="1" dirty="0" err="1">
                <a:highlight>
                  <a:srgbClr val="FFFF00"/>
                </a:highlight>
              </a:rPr>
              <a:t>getInstance</a:t>
            </a:r>
            <a:r>
              <a:rPr lang="da-DK" b="1" i="1" dirty="0">
                <a:highlight>
                  <a:srgbClr val="FFFF00"/>
                </a:highlight>
              </a:rPr>
              <a:t>()</a:t>
            </a:r>
            <a:r>
              <a:rPr lang="da-DK" i="1" dirty="0">
                <a:highlight>
                  <a:srgbClr val="FFFF00"/>
                </a:highlight>
              </a:rPr>
              <a:t> </a:t>
            </a:r>
            <a:r>
              <a:rPr lang="da-DK" dirty="0" err="1"/>
              <a:t>method</a:t>
            </a:r>
            <a:r>
              <a:rPr lang="da-DK" dirty="0"/>
              <a:t>. </a:t>
            </a:r>
          </a:p>
          <a:p>
            <a:pPr>
              <a:buNone/>
            </a:pPr>
            <a:r>
              <a:rPr lang="da-DK" dirty="0"/>
              <a:t>	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exists</a:t>
            </a:r>
            <a:r>
              <a:rPr lang="da-DK" dirty="0"/>
              <a:t>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object</a:t>
            </a:r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E0985-9907-4DEE-A570-5BC32AE96B21}" type="slidenum">
              <a:rPr lang="da-DK" smtClean="0"/>
              <a:pPr>
                <a:defRPr/>
              </a:pPr>
              <a:t>10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219999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2716"/>
            <a:ext cx="6557032" cy="517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14313"/>
            <a:ext cx="7772400" cy="838200"/>
          </a:xfrm>
        </p:spPr>
        <p:txBody>
          <a:bodyPr/>
          <a:lstStyle/>
          <a:p>
            <a:pPr eaLnBrk="1" hangingPunct="1"/>
            <a:r>
              <a:rPr lang="en-GB" sz="4000" dirty="0"/>
              <a:t>Singleton</a:t>
            </a:r>
          </a:p>
        </p:txBody>
      </p:sp>
      <p:sp>
        <p:nvSpPr>
          <p:cNvPr id="2" name="Højrepil 1"/>
          <p:cNvSpPr/>
          <p:nvPr/>
        </p:nvSpPr>
        <p:spPr>
          <a:xfrm rot="21228965">
            <a:off x="518912" y="3139623"/>
            <a:ext cx="2706947" cy="107449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Private </a:t>
            </a:r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constructor</a:t>
            </a:r>
            <a:endParaRPr lang="da-DK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" name="Højrepil 2"/>
          <p:cNvSpPr/>
          <p:nvPr/>
        </p:nvSpPr>
        <p:spPr>
          <a:xfrm>
            <a:off x="382242" y="4077072"/>
            <a:ext cx="2821606" cy="12961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Static</a:t>
            </a:r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metod</a:t>
            </a:r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to </a:t>
            </a:r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get</a:t>
            </a:r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the </a:t>
            </a:r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object</a:t>
            </a:r>
            <a:endParaRPr lang="da-DK" sz="2000" dirty="0">
              <a:solidFill>
                <a:schemeClr val="tx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Højrepil 7"/>
          <p:cNvSpPr/>
          <p:nvPr/>
        </p:nvSpPr>
        <p:spPr>
          <a:xfrm rot="933103">
            <a:off x="508960" y="1897414"/>
            <a:ext cx="2706947" cy="121575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Static</a:t>
            </a:r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  <a:r>
              <a:rPr lang="da-DK" sz="2000" dirty="0" err="1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instance</a:t>
            </a:r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 </a:t>
            </a:r>
          </a:p>
          <a:p>
            <a:pPr algn="ctr"/>
            <a:r>
              <a:rPr lang="da-DK" sz="2000" dirty="0">
                <a:solidFill>
                  <a:schemeClr val="tx1"/>
                </a:solidFill>
                <a:latin typeface="Arial" charset="0"/>
                <a:ea typeface="ＭＳ Ｐゴシック" pitchFamily="34" charset="-128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1411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56587" cy="532859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FidoFitnessClub</a:t>
            </a:r>
            <a:r>
              <a:rPr lang="en-US" dirty="0"/>
              <a:t>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CRUD use cases for a Member (disregard dogs for now)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Document as you see fit. A use case diagram may be the solution</a:t>
            </a:r>
          </a:p>
          <a:p>
            <a:pPr marL="0" indent="0">
              <a:buNone/>
            </a:pPr>
            <a:r>
              <a:rPr lang="en-US" b="1" dirty="0"/>
              <a:t>In the following, we use open three-layered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interaction diagrams for Create and Read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You decide if you use sequence diagrams or communication diagrams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Remember to include a </a:t>
            </a:r>
            <a:r>
              <a:rPr lang="en-US" b="1" dirty="0"/>
              <a:t>container </a:t>
            </a:r>
            <a:r>
              <a:rPr lang="en-US" dirty="0"/>
              <a:t>class!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the classes 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Make a design class diagram for the control and model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your design bottom-up or top-down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Bottom-up: Add the container, add the controller that uses the container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Top-down: Add the controller, use the </a:t>
            </a:r>
            <a:r>
              <a:rPr lang="en-US" dirty="0" err="1"/>
              <a:t>Mañana</a:t>
            </a:r>
            <a:r>
              <a:rPr lang="en-US" dirty="0"/>
              <a:t> principle to implement the Container</a:t>
            </a:r>
          </a:p>
          <a:p>
            <a:pPr marL="765450" lvl="1" indent="-514350">
              <a:buFont typeface="+mj-lt"/>
              <a:buAutoNum type="arabicPeriod"/>
            </a:pPr>
            <a:r>
              <a:rPr lang="en-US" dirty="0"/>
              <a:t>Remember to make the </a:t>
            </a:r>
            <a:r>
              <a:rPr lang="en-US" dirty="0" err="1"/>
              <a:t>MemberContainer</a:t>
            </a:r>
            <a:r>
              <a:rPr lang="en-US" dirty="0"/>
              <a:t> a singleton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Optional: Create a TUI that uses the 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Challenge: Create a re-usable TUI library and use it</a:t>
            </a:r>
          </a:p>
          <a:p>
            <a:pPr marL="7654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E0985-9907-4DEE-A570-5BC32AE96B21}" type="slidenum">
              <a:rPr lang="da-DK" smtClean="0"/>
              <a:pPr>
                <a:defRPr/>
              </a:pPr>
              <a:t>12</a:t>
            </a:fld>
            <a:endParaRPr lang="da-DK" sz="1400"/>
          </a:p>
        </p:txBody>
      </p:sp>
    </p:spTree>
    <p:extLst>
      <p:ext uri="{BB962C8B-B14F-4D97-AF65-F5344CB8AC3E}">
        <p14:creationId xmlns:p14="http://schemas.microsoft.com/office/powerpoint/2010/main" val="306544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21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583612" cy="5746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sz="3600"/>
              <a:t>Refactoring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313"/>
            <a:ext cx="6985000" cy="4754562"/>
          </a:xfrm>
        </p:spPr>
        <p:txBody>
          <a:bodyPr/>
          <a:lstStyle/>
          <a:p>
            <a:pPr eaLnBrk="1" hangingPunct="1"/>
            <a:r>
              <a:rPr lang="en-GB" dirty="0"/>
              <a:t>Class</a:t>
            </a:r>
          </a:p>
          <a:p>
            <a:pPr lvl="1"/>
            <a:r>
              <a:rPr lang="en-GB" sz="2400" dirty="0"/>
              <a:t>Code added</a:t>
            </a:r>
          </a:p>
          <a:p>
            <a:pPr lvl="1"/>
            <a:r>
              <a:rPr lang="en-GB" dirty="0"/>
              <a:t>Longer &amp; more methods</a:t>
            </a:r>
          </a:p>
          <a:p>
            <a:r>
              <a:rPr lang="en-GB" sz="2800" dirty="0"/>
              <a:t>Refactoring</a:t>
            </a:r>
          </a:p>
          <a:p>
            <a:pPr lvl="1"/>
            <a:r>
              <a:rPr lang="en-GB" sz="2400" dirty="0"/>
              <a:t>Low coupling</a:t>
            </a:r>
          </a:p>
          <a:p>
            <a:pPr lvl="1"/>
            <a:r>
              <a:rPr lang="en-GB" dirty="0"/>
              <a:t>High cohesion</a:t>
            </a:r>
            <a:endParaRPr lang="en-GB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/>
              <a:t>Refactoring and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7772400" cy="4114800"/>
          </a:xfrm>
        </p:spPr>
        <p:txBody>
          <a:bodyPr/>
          <a:lstStyle/>
          <a:p>
            <a:pPr eaLnBrk="1" hangingPunct="1"/>
            <a:r>
              <a:rPr lang="en-GB" sz="2400" dirty="0"/>
              <a:t>When refactoring code, separate the refactoring from making other changes.</a:t>
            </a:r>
          </a:p>
          <a:p>
            <a:pPr eaLnBrk="1" hangingPunct="1"/>
            <a:r>
              <a:rPr lang="en-GB" sz="2400" dirty="0"/>
              <a:t>1. Refactor only</a:t>
            </a:r>
          </a:p>
          <a:p>
            <a:pPr lvl="1"/>
            <a:r>
              <a:rPr lang="en-GB" sz="2000" dirty="0"/>
              <a:t>Functionality stays the same</a:t>
            </a:r>
          </a:p>
          <a:p>
            <a:r>
              <a:rPr lang="en-GB" sz="2400" dirty="0"/>
              <a:t>2</a:t>
            </a:r>
            <a:r>
              <a:rPr lang="en-GB" dirty="0"/>
              <a:t>. </a:t>
            </a:r>
            <a:r>
              <a:rPr lang="en-GB" sz="2400" dirty="0"/>
              <a:t>Test</a:t>
            </a:r>
            <a:r>
              <a:rPr lang="en-GB" dirty="0"/>
              <a:t> </a:t>
            </a:r>
          </a:p>
          <a:p>
            <a:pPr lvl="1"/>
            <a:r>
              <a:rPr lang="en-GB" sz="2000" dirty="0"/>
              <a:t>Should behave the same</a:t>
            </a:r>
          </a:p>
          <a:p>
            <a:pPr lvl="1"/>
            <a:r>
              <a:rPr lang="en-GB" sz="2000" dirty="0"/>
              <a:t>Nothing broken</a:t>
            </a:r>
          </a:p>
          <a:p>
            <a:r>
              <a:rPr lang="en-GB" sz="2400" dirty="0"/>
              <a:t>3. Now, you can add new functionality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25538"/>
          </a:xfrm>
        </p:spPr>
        <p:txBody>
          <a:bodyPr>
            <a:normAutofit fontScale="90000"/>
          </a:bodyPr>
          <a:lstStyle/>
          <a:p>
            <a:r>
              <a:rPr lang="en-GB"/>
              <a:t>When refactoring remember </a:t>
            </a:r>
            <a:br>
              <a:rPr lang="en-GB"/>
            </a:br>
            <a:r>
              <a:rPr lang="en-GB"/>
              <a:t>The Mañana Principle Specific Rules</a:t>
            </a:r>
          </a:p>
        </p:txBody>
      </p:sp>
      <p:sp>
        <p:nvSpPr>
          <p:cNvPr id="5122" name="Pladsholder til diasnumm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/>
          <a:lstStyle/>
          <a:p>
            <a:fld id="{2853B3C5-71E3-40C2-94D6-C215E211933C}" type="slidenum">
              <a:rPr lang="da-DK" smtClean="0">
                <a:ea typeface="ＭＳ Ｐゴシック" pitchFamily="34" charset="-128"/>
              </a:rPr>
              <a:pPr/>
              <a:t>16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900113" y="1557338"/>
            <a:ext cx="74882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GB"/>
              <a:t>When, during implementation of a method,</a:t>
            </a:r>
          </a:p>
          <a:p>
            <a:pPr algn="ctr"/>
            <a:r>
              <a:rPr lang="en-GB"/>
              <a:t>you wish you had a certain support method or object,</a:t>
            </a:r>
          </a:p>
          <a:p>
            <a:pPr algn="ctr"/>
            <a:r>
              <a:rPr lang="en-GB"/>
              <a:t>write your code as if you had it.</a:t>
            </a:r>
          </a:p>
          <a:p>
            <a:pPr algn="ctr"/>
            <a:endParaRPr lang="en-GB"/>
          </a:p>
          <a:p>
            <a:pPr algn="ctr"/>
            <a:r>
              <a:rPr lang="en-GB"/>
              <a:t>Implement it later.</a:t>
            </a:r>
          </a:p>
        </p:txBody>
      </p:sp>
      <p:sp>
        <p:nvSpPr>
          <p:cNvPr id="722964" name="Text Box 20"/>
          <p:cNvSpPr txBox="1">
            <a:spLocks noChangeArrowheads="1"/>
          </p:cNvSpPr>
          <p:nvPr/>
        </p:nvSpPr>
        <p:spPr bwMode="auto">
          <a:xfrm>
            <a:off x="828675" y="3883025"/>
            <a:ext cx="74882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/>
            <a:r>
              <a:rPr lang="en-GB" b="1">
                <a:solidFill>
                  <a:srgbClr val="000066"/>
                </a:solidFill>
              </a:rPr>
              <a:t>Specific Rules</a:t>
            </a:r>
          </a:p>
          <a:p>
            <a:pPr algn="ctr"/>
            <a:r>
              <a:rPr lang="en-GB"/>
              <a:t>Special Case</a:t>
            </a:r>
          </a:p>
          <a:p>
            <a:pPr algn="ctr"/>
            <a:r>
              <a:rPr lang="en-GB"/>
              <a:t>Nested Loop</a:t>
            </a:r>
          </a:p>
          <a:p>
            <a:pPr algn="ctr"/>
            <a:r>
              <a:rPr lang="en-GB"/>
              <a:t>Code Duplication</a:t>
            </a:r>
          </a:p>
          <a:p>
            <a:pPr algn="ctr"/>
            <a:r>
              <a:rPr lang="en-GB"/>
              <a:t>Hard Problem</a:t>
            </a:r>
          </a:p>
          <a:p>
            <a:pPr algn="ctr"/>
            <a:r>
              <a:rPr lang="en-GB"/>
              <a:t>Heavy Functionality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60475" y="4364632"/>
            <a:ext cx="6624638" cy="1944688"/>
            <a:chOff x="1111" y="2976"/>
            <a:chExt cx="4173" cy="1225"/>
          </a:xfrm>
        </p:grpSpPr>
        <p:sp>
          <p:nvSpPr>
            <p:cNvPr id="5128" name="AutoShape 22"/>
            <p:cNvSpPr>
              <a:spLocks noChangeArrowheads="1"/>
            </p:cNvSpPr>
            <p:nvPr/>
          </p:nvSpPr>
          <p:spPr bwMode="auto">
            <a:xfrm>
              <a:off x="1111" y="2976"/>
              <a:ext cx="4173" cy="122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a-DK"/>
            </a:p>
          </p:txBody>
        </p:sp>
        <p:sp>
          <p:nvSpPr>
            <p:cNvPr id="5129" name="Text Box 23"/>
            <p:cNvSpPr txBox="1">
              <a:spLocks noChangeArrowheads="1"/>
            </p:cNvSpPr>
            <p:nvPr/>
          </p:nvSpPr>
          <p:spPr bwMode="auto">
            <a:xfrm>
              <a:off x="1247" y="3362"/>
              <a:ext cx="385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GB" dirty="0">
                  <a:solidFill>
                    <a:srgbClr val="000066"/>
                  </a:solidFill>
                </a:rPr>
                <a:t>If you write code to treat a special case in your algorithm, treat the special case in a separate (private) method.</a:t>
              </a:r>
            </a:p>
          </p:txBody>
        </p:sp>
        <p:sp>
          <p:nvSpPr>
            <p:cNvPr id="5130" name="Text Box 25"/>
            <p:cNvSpPr txBox="1">
              <a:spLocks noChangeArrowheads="1"/>
            </p:cNvSpPr>
            <p:nvPr/>
          </p:nvSpPr>
          <p:spPr bwMode="auto">
            <a:xfrm>
              <a:off x="1292" y="3067"/>
              <a:ext cx="38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en-GB"/>
                <a:t>Special Case Rule</a:t>
              </a:r>
              <a:endParaRPr lang="da-DK"/>
            </a:p>
          </p:txBody>
        </p:sp>
      </p:grpSp>
      <p:sp>
        <p:nvSpPr>
          <p:cNvPr id="5127" name="AutoShape 27"/>
          <p:cNvSpPr>
            <a:spLocks noChangeArrowheads="1"/>
          </p:cNvSpPr>
          <p:nvPr/>
        </p:nvSpPr>
        <p:spPr bwMode="auto">
          <a:xfrm>
            <a:off x="755650" y="1412875"/>
            <a:ext cx="7777163" cy="216058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66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 rIns="81279">
            <a:normAutofit fontScale="90000"/>
          </a:bodyPr>
          <a:lstStyle/>
          <a:p>
            <a:pPr eaLnBrk="1" hangingPunct="1"/>
            <a:r>
              <a:rPr lang="en-US" dirty="0"/>
              <a:t>Code snippet of the day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9457" y="3259411"/>
            <a:ext cx="6121072" cy="3598589"/>
          </a:xfrm>
          <a:solidFill>
            <a:schemeClr val="accent2">
              <a:lumMod val="40000"/>
              <a:lumOff val="60000"/>
            </a:schemeClr>
          </a:solidFill>
        </p:spPr>
        <p:txBody>
          <a:bodyPr rIns="132080" anchor="ctr">
            <a:normAutofit/>
          </a:bodyPr>
          <a:lstStyle/>
          <a:p>
            <a:pPr marL="39688" indent="0" eaLnBrk="1" hangingPunct="1">
              <a:buFont typeface="Times" pitchFamily="-32" charset="0"/>
              <a:buNone/>
            </a:pPr>
            <a:r>
              <a:rPr lang="en-US" sz="1800" b="1" dirty="0">
                <a:latin typeface="Courier" pitchFamily="-32" charset="0"/>
              </a:rPr>
              <a:t>public void test() {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eaLnBrk="1" hangingPunct="1">
              <a:buFontTx/>
              <a:buNone/>
            </a:pPr>
            <a:r>
              <a:rPr lang="en-US" sz="1800" b="1" dirty="0" err="1">
                <a:latin typeface="Courier" pitchFamily="-32" charset="0"/>
              </a:rPr>
              <a:t>int</a:t>
            </a:r>
            <a:r>
              <a:rPr lang="en-US" sz="1800" b="1" dirty="0">
                <a:latin typeface="Courier" pitchFamily="-32" charset="0"/>
              </a:rPr>
              <a:t> sum = 1;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eaLnBrk="1" hangingPunct="1">
              <a:buFontTx/>
              <a:buNone/>
            </a:pPr>
            <a:r>
              <a:rPr lang="en-US" sz="1800" b="1" dirty="0">
                <a:latin typeface="Courier" pitchFamily="-32" charset="0"/>
              </a:rPr>
              <a:t>for (</a:t>
            </a:r>
            <a:r>
              <a:rPr lang="en-US" sz="1800" b="1" dirty="0" err="1">
                <a:latin typeface="Courier" pitchFamily="-32" charset="0"/>
              </a:rPr>
              <a:t>int</a:t>
            </a:r>
            <a:r>
              <a:rPr lang="en-US" sz="1800" b="1" dirty="0">
                <a:latin typeface="Courier" pitchFamily="-32" charset="0"/>
              </a:rPr>
              <a:t> </a:t>
            </a:r>
            <a:r>
              <a:rPr lang="en-US" sz="1800" b="1" dirty="0" err="1">
                <a:latin typeface="Courier" pitchFamily="-32" charset="0"/>
              </a:rPr>
              <a:t>i</a:t>
            </a:r>
            <a:r>
              <a:rPr lang="en-US" sz="1800" b="1" dirty="0">
                <a:latin typeface="Courier" pitchFamily="-32" charset="0"/>
              </a:rPr>
              <a:t> = 0; </a:t>
            </a:r>
            <a:r>
              <a:rPr lang="en-US" sz="1800" b="1" dirty="0" err="1">
                <a:latin typeface="Courier" pitchFamily="-32" charset="0"/>
              </a:rPr>
              <a:t>i</a:t>
            </a:r>
            <a:r>
              <a:rPr lang="en-US" sz="1800" b="1" dirty="0">
                <a:latin typeface="Courier" pitchFamily="-32" charset="0"/>
              </a:rPr>
              <a:t> &lt;= 4; </a:t>
            </a:r>
            <a:r>
              <a:rPr lang="en-US" sz="1800" b="1" dirty="0" err="1">
                <a:latin typeface="Courier" pitchFamily="-32" charset="0"/>
              </a:rPr>
              <a:t>i</a:t>
            </a:r>
            <a:r>
              <a:rPr lang="en-US" sz="1800" b="1" dirty="0">
                <a:latin typeface="Courier" pitchFamily="-32" charset="0"/>
              </a:rPr>
              <a:t>++); 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eaLnBrk="1" hangingPunct="1">
              <a:buFontTx/>
              <a:buNone/>
            </a:pPr>
            <a:r>
              <a:rPr lang="en-US" sz="1800" b="1" dirty="0">
                <a:latin typeface="Courier" pitchFamily="-32" charset="0"/>
              </a:rPr>
              <a:t>{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954088" lvl="2" indent="0" eaLnBrk="1" hangingPunct="1">
              <a:buFontTx/>
              <a:buNone/>
            </a:pPr>
            <a:r>
              <a:rPr lang="en-US" sz="1800" b="1" dirty="0">
                <a:latin typeface="Courier" pitchFamily="-32" charset="0"/>
              </a:rPr>
              <a:t>sum = sum + 1;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eaLnBrk="1" hangingPunct="1">
              <a:buFontTx/>
              <a:buNone/>
            </a:pPr>
            <a:r>
              <a:rPr lang="en-US" sz="1800" b="1" dirty="0">
                <a:latin typeface="Courier" pitchFamily="-32" charset="0"/>
              </a:rPr>
              <a:t>}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eaLnBrk="1" hangingPunct="1">
              <a:buFontTx/>
              <a:buNone/>
            </a:pPr>
            <a:r>
              <a:rPr lang="en-US" sz="1800" b="1" dirty="0" err="1">
                <a:latin typeface="Courier" pitchFamily="-32" charset="0"/>
              </a:rPr>
              <a:t>System.out.println</a:t>
            </a:r>
            <a:r>
              <a:rPr lang="en-US" sz="1800" b="1" dirty="0">
                <a:latin typeface="Courier" pitchFamily="-32" charset="0"/>
              </a:rPr>
              <a:t>("The result is: " + sum);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eaLnBrk="1" hangingPunct="1">
              <a:buFontTx/>
              <a:buNone/>
            </a:pPr>
            <a:r>
              <a:rPr lang="en-US" sz="1800" b="1" dirty="0" err="1">
                <a:latin typeface="Courier" pitchFamily="-32" charset="0"/>
              </a:rPr>
              <a:t>System.out.println</a:t>
            </a:r>
            <a:r>
              <a:rPr lang="en-US" sz="1800" b="1" dirty="0">
                <a:latin typeface="Courier" pitchFamily="-32" charset="0"/>
              </a:rPr>
              <a:t>("Double up: " + </a:t>
            </a:r>
            <a:r>
              <a:rPr lang="en-US" sz="1800" b="1" dirty="0" err="1">
                <a:latin typeface="Courier" pitchFamily="-32" charset="0"/>
              </a:rPr>
              <a:t>sum+sum</a:t>
            </a:r>
            <a:r>
              <a:rPr lang="en-US" sz="1800" b="1" dirty="0">
                <a:latin typeface="Courier" pitchFamily="-32" charset="0"/>
              </a:rPr>
              <a:t>);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39688" indent="0" eaLnBrk="1" hangingPunct="1">
              <a:buFont typeface="Times" pitchFamily="-32" charset="0"/>
              <a:buNone/>
            </a:pPr>
            <a:r>
              <a:rPr lang="en-US" sz="1800" b="1" dirty="0">
                <a:latin typeface="Courier" pitchFamily="-32" charset="0"/>
              </a:rPr>
              <a:t>}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456779" y="1695723"/>
            <a:ext cx="24590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40639" bIns="0">
            <a:spAutoFit/>
          </a:bodyPr>
          <a:lstStyle/>
          <a:p>
            <a:pPr marL="39688" eaLnBrk="1" hangingPunct="1"/>
            <a:r>
              <a:rPr lang="en-US" b="0" dirty="0">
                <a:solidFill>
                  <a:srgbClr val="A57133"/>
                </a:solidFill>
                <a:latin typeface="Times New Roman" pitchFamily="-32" charset="0"/>
                <a:cs typeface="Times New Roman" pitchFamily="-32" charset="0"/>
                <a:sym typeface="Times New Roman" pitchFamily="-32" charset="0"/>
              </a:rPr>
              <a:t>What is the output?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952" y="548680"/>
            <a:ext cx="5905048" cy="33123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13208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000" indent="-2844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49200" indent="-176400" algn="l" defTabSz="457200" rtl="0" eaLnBrk="1" latinLnBrk="0" hangingPunct="1">
              <a:spcBef>
                <a:spcPct val="20000"/>
              </a:spcBef>
              <a:buFont typeface="Lucida Grande"/>
              <a:buChar char="⋅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8" indent="0" fontAlgn="auto">
              <a:spcAft>
                <a:spcPts val="0"/>
              </a:spcAft>
              <a:buFont typeface="Times" pitchFamily="-32" charset="0"/>
              <a:buNone/>
            </a:pPr>
            <a:r>
              <a:rPr lang="en-US" sz="1800" b="1" dirty="0">
                <a:latin typeface="Courier" pitchFamily="-32" charset="0"/>
              </a:rPr>
              <a:t>public void test() {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fontAlgn="auto">
              <a:spcAft>
                <a:spcPts val="0"/>
              </a:spcAft>
              <a:buFontTx/>
              <a:buNone/>
            </a:pPr>
            <a:r>
              <a:rPr lang="en-US" sz="1800" b="1" dirty="0" err="1">
                <a:latin typeface="Courier" pitchFamily="-32" charset="0"/>
              </a:rPr>
              <a:t>int</a:t>
            </a:r>
            <a:r>
              <a:rPr lang="en-US" sz="1800" b="1" dirty="0">
                <a:latin typeface="Courier" pitchFamily="-32" charset="0"/>
              </a:rPr>
              <a:t> sum = 1;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Courier" pitchFamily="-32" charset="0"/>
              </a:rPr>
              <a:t>for (</a:t>
            </a:r>
            <a:r>
              <a:rPr lang="en-US" sz="1800" b="1" dirty="0" err="1">
                <a:latin typeface="Courier" pitchFamily="-32" charset="0"/>
              </a:rPr>
              <a:t>int</a:t>
            </a:r>
            <a:r>
              <a:rPr lang="en-US" sz="1800" b="1" dirty="0">
                <a:latin typeface="Courier" pitchFamily="-32" charset="0"/>
              </a:rPr>
              <a:t> </a:t>
            </a:r>
            <a:r>
              <a:rPr lang="en-US" sz="1800" b="1" dirty="0" err="1">
                <a:latin typeface="Courier" pitchFamily="-32" charset="0"/>
              </a:rPr>
              <a:t>i</a:t>
            </a:r>
            <a:r>
              <a:rPr lang="en-US" sz="1800" b="1" dirty="0">
                <a:latin typeface="Courier" pitchFamily="-32" charset="0"/>
              </a:rPr>
              <a:t> = 0; </a:t>
            </a:r>
            <a:r>
              <a:rPr lang="en-US" sz="1800" b="1" dirty="0" err="1">
                <a:latin typeface="Courier" pitchFamily="-32" charset="0"/>
              </a:rPr>
              <a:t>i</a:t>
            </a:r>
            <a:r>
              <a:rPr lang="en-US" sz="1800" b="1" dirty="0">
                <a:latin typeface="Courier" pitchFamily="-32" charset="0"/>
              </a:rPr>
              <a:t> &lt;= 4; </a:t>
            </a:r>
            <a:r>
              <a:rPr lang="en-US" sz="1800" b="1" dirty="0" err="1">
                <a:latin typeface="Courier" pitchFamily="-32" charset="0"/>
              </a:rPr>
              <a:t>i</a:t>
            </a:r>
            <a:r>
              <a:rPr lang="en-US" sz="1800" b="1" dirty="0">
                <a:latin typeface="Courier" pitchFamily="-32" charset="0"/>
              </a:rPr>
              <a:t>++); </a:t>
            </a:r>
          </a:p>
          <a:p>
            <a:pPr marL="496888" lvl="1" indent="0"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Courier" pitchFamily="-32" charset="0"/>
              </a:rPr>
              <a:t>{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954088" lvl="2" indent="0"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Courier" pitchFamily="-32" charset="0"/>
              </a:rPr>
              <a:t>sum = 1+ ++sum;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fontAlgn="auto">
              <a:spcAft>
                <a:spcPts val="0"/>
              </a:spcAft>
              <a:buFontTx/>
              <a:buNone/>
            </a:pPr>
            <a:r>
              <a:rPr lang="en-US" sz="1800" b="1" dirty="0">
                <a:latin typeface="Courier" pitchFamily="-32" charset="0"/>
              </a:rPr>
              <a:t>}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fontAlgn="auto">
              <a:spcAft>
                <a:spcPts val="0"/>
              </a:spcAft>
              <a:buFontTx/>
              <a:buNone/>
            </a:pPr>
            <a:r>
              <a:rPr lang="en-US" sz="1800" b="1" dirty="0" err="1">
                <a:latin typeface="Courier" pitchFamily="-32" charset="0"/>
              </a:rPr>
              <a:t>System.out.println</a:t>
            </a:r>
            <a:r>
              <a:rPr lang="en-US" sz="1800" b="1" dirty="0">
                <a:latin typeface="Courier" pitchFamily="-32" charset="0"/>
              </a:rPr>
              <a:t>("The result is: " + sum);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496888" lvl="1" indent="0" fontAlgn="auto">
              <a:spcAft>
                <a:spcPts val="0"/>
              </a:spcAft>
              <a:buFontTx/>
              <a:buNone/>
            </a:pPr>
            <a:r>
              <a:rPr lang="en-US" sz="1800" b="1" dirty="0" err="1">
                <a:latin typeface="Courier" pitchFamily="-32" charset="0"/>
              </a:rPr>
              <a:t>System.out.println</a:t>
            </a:r>
            <a:r>
              <a:rPr lang="en-US" sz="1800" b="1" dirty="0">
                <a:latin typeface="Courier" pitchFamily="-32" charset="0"/>
              </a:rPr>
              <a:t>("Double up: " + </a:t>
            </a:r>
            <a:r>
              <a:rPr lang="en-US" sz="1800" b="1" dirty="0" err="1">
                <a:latin typeface="Courier" pitchFamily="-32" charset="0"/>
              </a:rPr>
              <a:t>sum+sum</a:t>
            </a:r>
            <a:r>
              <a:rPr lang="en-US" sz="1800" b="1" dirty="0">
                <a:latin typeface="Courier" pitchFamily="-32" charset="0"/>
              </a:rPr>
              <a:t>);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  <a:p>
            <a:pPr marL="39688" indent="0" fontAlgn="auto">
              <a:spcAft>
                <a:spcPts val="0"/>
              </a:spcAft>
              <a:buFont typeface="Times" pitchFamily="-32" charset="0"/>
              <a:buNone/>
            </a:pPr>
            <a:r>
              <a:rPr lang="en-US" sz="1800" b="1" dirty="0">
                <a:latin typeface="Courier" pitchFamily="-32" charset="0"/>
              </a:rPr>
              <a:t>}</a:t>
            </a:r>
            <a:endParaRPr lang="en-US" sz="1800" b="1" dirty="0">
              <a:latin typeface="Courier" pitchFamily="-32" charset="0"/>
              <a:ea typeface="ヒラギノ角ゴ ProN W6" pitchFamily="-32" charset="-128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We have to deal with errors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Early errors are usually </a:t>
            </a:r>
            <a:r>
              <a:rPr lang="en-US" sz="2800" i="1" dirty="0"/>
              <a:t>syntax errors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dirty="0"/>
              <a:t>The compiler will spot these.</a:t>
            </a:r>
          </a:p>
          <a:p>
            <a:pPr eaLnBrk="1" hangingPunct="1"/>
            <a:r>
              <a:rPr lang="en-US" sz="2800" dirty="0"/>
              <a:t>Later errors are usually </a:t>
            </a:r>
            <a:r>
              <a:rPr lang="en-US" sz="2800" i="1" dirty="0"/>
              <a:t>logic errors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dirty="0"/>
              <a:t>The compiler cannot help with these.</a:t>
            </a:r>
          </a:p>
          <a:p>
            <a:pPr lvl="1" eaLnBrk="1" hangingPunct="1"/>
            <a:r>
              <a:rPr lang="en-US" dirty="0"/>
              <a:t>Also known as bugs.</a:t>
            </a:r>
          </a:p>
          <a:p>
            <a:pPr eaLnBrk="1" hangingPunct="1"/>
            <a:r>
              <a:rPr lang="en-US" sz="2800" b="1" dirty="0"/>
              <a:t>Some logical errors have no immediately obvious manifestation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dirty="0"/>
              <a:t>Commercial software is rarely error free.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Prevention </a:t>
            </a:r>
            <a:r>
              <a:rPr lang="en-US" dirty="0" err="1"/>
              <a:t>vs</a:t>
            </a:r>
            <a:r>
              <a:rPr lang="en-US" dirty="0"/>
              <a:t> Detection</a:t>
            </a:r>
            <a:br>
              <a:rPr lang="en-US" dirty="0"/>
            </a:br>
            <a:r>
              <a:rPr lang="en-US" sz="3600" dirty="0"/>
              <a:t>(Developer </a:t>
            </a:r>
            <a:r>
              <a:rPr lang="en-US" sz="3600" dirty="0" err="1"/>
              <a:t>vs</a:t>
            </a:r>
            <a:r>
              <a:rPr lang="en-US" sz="3600" dirty="0"/>
              <a:t> Maintainer)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We can </a:t>
            </a:r>
            <a:r>
              <a:rPr lang="en-US" sz="2400" b="1" dirty="0"/>
              <a:t>lessen</a:t>
            </a:r>
            <a:r>
              <a:rPr lang="en-US" sz="2400" dirty="0"/>
              <a:t> the </a:t>
            </a:r>
            <a:r>
              <a:rPr lang="en-US" sz="2400" b="1" dirty="0"/>
              <a:t>likelihood </a:t>
            </a:r>
            <a:r>
              <a:rPr lang="en-US" sz="2400" dirty="0"/>
              <a:t>of errors.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b="1" dirty="0"/>
              <a:t>software engineering </a:t>
            </a:r>
            <a:r>
              <a:rPr lang="en-US" sz="2400" dirty="0"/>
              <a:t>techniques, like </a:t>
            </a:r>
            <a:r>
              <a:rPr lang="en-US" sz="2400" b="1" dirty="0"/>
              <a:t>encapsulation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can </a:t>
            </a:r>
            <a:r>
              <a:rPr lang="en-US" sz="2400" b="1" dirty="0"/>
              <a:t>improve </a:t>
            </a:r>
            <a:r>
              <a:rPr lang="en-US" sz="2400" dirty="0"/>
              <a:t>the chances of </a:t>
            </a:r>
            <a:r>
              <a:rPr lang="en-US" sz="2400" b="1" dirty="0"/>
              <a:t>detection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software engineering </a:t>
            </a:r>
            <a:r>
              <a:rPr lang="en-US" sz="2400" b="1" dirty="0"/>
              <a:t>practices</a:t>
            </a:r>
            <a:r>
              <a:rPr lang="en-US" sz="2400" dirty="0"/>
              <a:t>, like </a:t>
            </a:r>
            <a:r>
              <a:rPr lang="en-US" sz="2400" b="1" dirty="0"/>
              <a:t>modularization </a:t>
            </a:r>
            <a:r>
              <a:rPr lang="en-US" sz="2400" dirty="0"/>
              <a:t>and </a:t>
            </a:r>
            <a:r>
              <a:rPr lang="en-US" sz="2400" b="1" dirty="0"/>
              <a:t>documentation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can develop </a:t>
            </a:r>
            <a:r>
              <a:rPr lang="en-US" sz="2400" b="1" dirty="0"/>
              <a:t>detection</a:t>
            </a:r>
            <a:r>
              <a:rPr lang="en-US" sz="2400" dirty="0"/>
              <a:t> skills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Test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Debugging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42875"/>
            <a:ext cx="77724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000125"/>
            <a:ext cx="7772400" cy="5095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sz="2800" dirty="0"/>
              <a:t>A systems architecture is the overall </a:t>
            </a:r>
            <a:r>
              <a:rPr lang="en-US" sz="2800" dirty="0"/>
              <a:t>structure</a:t>
            </a:r>
            <a:r>
              <a:rPr lang="da-DK" sz="2800" dirty="0"/>
              <a:t> in the system and shows components their abilities and their connections</a:t>
            </a:r>
          </a:p>
          <a:p>
            <a:pPr eaLnBrk="1" hangingPunct="1">
              <a:buFontTx/>
              <a:buNone/>
            </a:pPr>
            <a:endParaRPr lang="da-DK" sz="2800" dirty="0"/>
          </a:p>
          <a:p>
            <a:pPr eaLnBrk="1" hangingPunct="1">
              <a:buFontTx/>
              <a:buNone/>
            </a:pPr>
            <a:r>
              <a:rPr lang="da-DK" sz="2800" dirty="0"/>
              <a:t>The system </a:t>
            </a:r>
            <a:r>
              <a:rPr lang="en-US" sz="2800" dirty="0"/>
              <a:t>architecture</a:t>
            </a:r>
            <a:r>
              <a:rPr lang="da-DK" sz="2800" dirty="0"/>
              <a:t> describes the behaviour and interaction between components</a:t>
            </a:r>
          </a:p>
          <a:p>
            <a:pPr eaLnBrk="1" hangingPunct="1">
              <a:buFontTx/>
              <a:buNone/>
            </a:pPr>
            <a:endParaRPr lang="da-DK" sz="2800" dirty="0"/>
          </a:p>
        </p:txBody>
      </p:sp>
      <p:sp>
        <p:nvSpPr>
          <p:cNvPr id="307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6CFD3329-555F-40BE-A5B8-A3BAAE3055F8}" type="slidenum">
              <a:rPr lang="da-DK" smtClean="0">
                <a:ea typeface="ＭＳ Ｐゴシック" pitchFamily="34" charset="-128"/>
              </a:rPr>
              <a:pPr/>
              <a:t>2</a:t>
            </a:fld>
            <a:endParaRPr lang="da-DK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4159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Testing and debugging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Unit testing (within </a:t>
            </a:r>
            <a:r>
              <a:rPr lang="en-US" sz="2800" dirty="0" err="1"/>
              <a:t>BlueJ</a:t>
            </a:r>
            <a:r>
              <a:rPr lang="en-US" sz="2800" dirty="0"/>
              <a:t>)</a:t>
            </a:r>
          </a:p>
          <a:p>
            <a:pPr eaLnBrk="1" hangingPunct="1"/>
            <a:r>
              <a:rPr lang="en-US" sz="2800" dirty="0"/>
              <a:t>Test automation</a:t>
            </a:r>
          </a:p>
          <a:p>
            <a:pPr eaLnBrk="1" hangingPunct="1"/>
            <a:r>
              <a:rPr lang="en-US" sz="2800" dirty="0"/>
              <a:t>Manual walkthroughs (Rubber Duck Debugging)</a:t>
            </a:r>
          </a:p>
          <a:p>
            <a:pPr eaLnBrk="1" hangingPunct="1"/>
            <a:r>
              <a:rPr lang="en-US" sz="2800" dirty="0"/>
              <a:t>Print statements</a:t>
            </a:r>
          </a:p>
          <a:p>
            <a:pPr lvl="1"/>
            <a:r>
              <a:rPr lang="en-US" sz="2400" dirty="0"/>
              <a:t>Log files</a:t>
            </a:r>
          </a:p>
          <a:p>
            <a:pPr eaLnBrk="1" hangingPunct="1"/>
            <a:r>
              <a:rPr lang="en-US" sz="2800" dirty="0"/>
              <a:t>Debuggers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V-Model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07503" y="1268760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Requirements </a:t>
            </a:r>
          </a:p>
          <a:p>
            <a:pPr algn="ctr"/>
            <a:r>
              <a:rPr lang="en-US" sz="1400" b="1" dirty="0"/>
              <a:t>(Analysis)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8429" y="2399433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Architecture </a:t>
            </a:r>
          </a:p>
          <a:p>
            <a:pPr algn="ctr"/>
            <a:r>
              <a:rPr lang="en-US" sz="1400" b="1" dirty="0"/>
              <a:t>(Design)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445665" y="3561826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Classes </a:t>
            </a:r>
          </a:p>
          <a:p>
            <a:pPr algn="ctr"/>
            <a:r>
              <a:rPr lang="en-US" sz="1400" b="1" dirty="0"/>
              <a:t>(Design)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096050" y="4725144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Methods</a:t>
            </a:r>
          </a:p>
          <a:p>
            <a:pPr algn="ctr"/>
            <a:r>
              <a:rPr lang="en-US" sz="1400" b="1" dirty="0"/>
              <a:t>(Design)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726832" y="5851584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Coding</a:t>
            </a:r>
          </a:p>
        </p:txBody>
      </p:sp>
      <p:cxnSp>
        <p:nvCxnSpPr>
          <p:cNvPr id="10" name="Lige pilforbindelse 9"/>
          <p:cNvCxnSpPr>
            <a:stCxn id="4" idx="4"/>
            <a:endCxn id="5" idx="0"/>
          </p:cNvCxnSpPr>
          <p:nvPr/>
        </p:nvCxnSpPr>
        <p:spPr>
          <a:xfrm>
            <a:off x="1085626" y="2060849"/>
            <a:ext cx="650926" cy="338584"/>
          </a:xfrm>
          <a:prstGeom prst="straightConnector1">
            <a:avLst/>
          </a:prstGeom>
          <a:ln w="50800"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stCxn id="5" idx="4"/>
            <a:endCxn id="6" idx="0"/>
          </p:cNvCxnSpPr>
          <p:nvPr/>
        </p:nvCxnSpPr>
        <p:spPr>
          <a:xfrm>
            <a:off x="1736552" y="3191522"/>
            <a:ext cx="687236" cy="370304"/>
          </a:xfrm>
          <a:prstGeom prst="straightConnector1">
            <a:avLst/>
          </a:prstGeom>
          <a:ln w="50800"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stCxn id="6" idx="4"/>
            <a:endCxn id="7" idx="0"/>
          </p:cNvCxnSpPr>
          <p:nvPr/>
        </p:nvCxnSpPr>
        <p:spPr>
          <a:xfrm>
            <a:off x="2423788" y="4353915"/>
            <a:ext cx="650385" cy="371229"/>
          </a:xfrm>
          <a:prstGeom prst="straightConnector1">
            <a:avLst/>
          </a:prstGeom>
          <a:ln w="50800"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stCxn id="7" idx="4"/>
            <a:endCxn id="8" idx="0"/>
          </p:cNvCxnSpPr>
          <p:nvPr/>
        </p:nvCxnSpPr>
        <p:spPr>
          <a:xfrm>
            <a:off x="3074173" y="5517233"/>
            <a:ext cx="1630782" cy="334351"/>
          </a:xfrm>
          <a:prstGeom prst="straightConnector1">
            <a:avLst/>
          </a:prstGeom>
          <a:ln w="50800"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stCxn id="8" idx="0"/>
          </p:cNvCxnSpPr>
          <p:nvPr/>
        </p:nvCxnSpPr>
        <p:spPr>
          <a:xfrm flipV="1">
            <a:off x="4704955" y="5517232"/>
            <a:ext cx="1630781" cy="334352"/>
          </a:xfrm>
          <a:prstGeom prst="straightConnector1">
            <a:avLst/>
          </a:prstGeom>
          <a:ln w="50800">
            <a:headEnd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4"/>
          <p:cNvSpPr>
            <a:spLocks noChangeArrowheads="1"/>
          </p:cNvSpPr>
          <p:nvPr/>
        </p:nvSpPr>
        <p:spPr bwMode="auto">
          <a:xfrm flipH="1">
            <a:off x="7179083" y="1263310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Acceptance Test</a:t>
            </a:r>
          </a:p>
        </p:txBody>
      </p:sp>
      <p:sp>
        <p:nvSpPr>
          <p:cNvPr id="41" name="Oval 4"/>
          <p:cNvSpPr>
            <a:spLocks noChangeArrowheads="1"/>
          </p:cNvSpPr>
          <p:nvPr/>
        </p:nvSpPr>
        <p:spPr bwMode="auto">
          <a:xfrm flipH="1">
            <a:off x="6528157" y="2393983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Integration Test</a:t>
            </a:r>
          </a:p>
        </p:txBody>
      </p:sp>
      <p:sp>
        <p:nvSpPr>
          <p:cNvPr id="42" name="Oval 4"/>
          <p:cNvSpPr>
            <a:spLocks noChangeArrowheads="1"/>
          </p:cNvSpPr>
          <p:nvPr/>
        </p:nvSpPr>
        <p:spPr bwMode="auto">
          <a:xfrm flipH="1">
            <a:off x="5840921" y="3556376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Testing Classes</a:t>
            </a:r>
          </a:p>
        </p:txBody>
      </p:sp>
      <p:sp>
        <p:nvSpPr>
          <p:cNvPr id="43" name="Oval 4"/>
          <p:cNvSpPr>
            <a:spLocks noChangeArrowheads="1"/>
          </p:cNvSpPr>
          <p:nvPr/>
        </p:nvSpPr>
        <p:spPr bwMode="auto">
          <a:xfrm flipH="1">
            <a:off x="5190536" y="4719694"/>
            <a:ext cx="1956245" cy="7920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/>
              <a:t>Testing Methods</a:t>
            </a:r>
          </a:p>
        </p:txBody>
      </p:sp>
      <p:cxnSp>
        <p:nvCxnSpPr>
          <p:cNvPr id="44" name="Lige pilforbindelse 43"/>
          <p:cNvCxnSpPr>
            <a:stCxn id="40" idx="4"/>
            <a:endCxn id="41" idx="0"/>
          </p:cNvCxnSpPr>
          <p:nvPr/>
        </p:nvCxnSpPr>
        <p:spPr>
          <a:xfrm flipH="1">
            <a:off x="7506279" y="2055399"/>
            <a:ext cx="650926" cy="338584"/>
          </a:xfrm>
          <a:prstGeom prst="straightConnector1">
            <a:avLst/>
          </a:prstGeom>
          <a:ln w="50800"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41" idx="4"/>
            <a:endCxn id="42" idx="0"/>
          </p:cNvCxnSpPr>
          <p:nvPr/>
        </p:nvCxnSpPr>
        <p:spPr>
          <a:xfrm flipH="1">
            <a:off x="6819043" y="3186072"/>
            <a:ext cx="687236" cy="370304"/>
          </a:xfrm>
          <a:prstGeom prst="straightConnector1">
            <a:avLst/>
          </a:prstGeom>
          <a:ln w="50800"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Lige pilforbindelse 45"/>
          <p:cNvCxnSpPr>
            <a:stCxn id="42" idx="4"/>
            <a:endCxn id="43" idx="0"/>
          </p:cNvCxnSpPr>
          <p:nvPr/>
        </p:nvCxnSpPr>
        <p:spPr>
          <a:xfrm flipH="1">
            <a:off x="6168658" y="4348465"/>
            <a:ext cx="650385" cy="371229"/>
          </a:xfrm>
          <a:prstGeom prst="straightConnector1">
            <a:avLst/>
          </a:prstGeom>
          <a:ln w="50800">
            <a:headEnd type="arrow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Lige forbindelse 48"/>
          <p:cNvCxnSpPr>
            <a:stCxn id="4" idx="6"/>
            <a:endCxn id="40" idx="6"/>
          </p:cNvCxnSpPr>
          <p:nvPr/>
        </p:nvCxnSpPr>
        <p:spPr>
          <a:xfrm flipV="1">
            <a:off x="2063748" y="1659355"/>
            <a:ext cx="5115335" cy="5450"/>
          </a:xfrm>
          <a:prstGeom prst="line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Lige forbindelse 50"/>
          <p:cNvCxnSpPr>
            <a:stCxn id="5" idx="6"/>
            <a:endCxn id="41" idx="6"/>
          </p:cNvCxnSpPr>
          <p:nvPr/>
        </p:nvCxnSpPr>
        <p:spPr>
          <a:xfrm flipV="1">
            <a:off x="2714674" y="2790028"/>
            <a:ext cx="3813483" cy="5450"/>
          </a:xfrm>
          <a:prstGeom prst="line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Lige forbindelse 51"/>
          <p:cNvCxnSpPr>
            <a:stCxn id="6" idx="6"/>
            <a:endCxn id="42" idx="6"/>
          </p:cNvCxnSpPr>
          <p:nvPr/>
        </p:nvCxnSpPr>
        <p:spPr>
          <a:xfrm flipV="1">
            <a:off x="3401910" y="3952421"/>
            <a:ext cx="2439011" cy="5450"/>
          </a:xfrm>
          <a:prstGeom prst="line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Lige forbindelse 52"/>
          <p:cNvCxnSpPr>
            <a:stCxn id="7" idx="6"/>
            <a:endCxn id="43" idx="6"/>
          </p:cNvCxnSpPr>
          <p:nvPr/>
        </p:nvCxnSpPr>
        <p:spPr>
          <a:xfrm flipV="1">
            <a:off x="4052295" y="5115739"/>
            <a:ext cx="1138241" cy="5450"/>
          </a:xfrm>
          <a:prstGeom prst="line">
            <a:avLst/>
          </a:prstGeom>
          <a:ln w="38100">
            <a:prstDash val="dash"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20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Testing fundamentals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8478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Understand what the unit should do – its </a:t>
            </a:r>
            <a:r>
              <a:rPr lang="en-US" sz="2800" i="1" dirty="0"/>
              <a:t>contract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800" dirty="0"/>
              <a:t>You will be looking for violations.</a:t>
            </a:r>
          </a:p>
          <a:p>
            <a:pPr lvl="1" eaLnBrk="1" hangingPunct="1"/>
            <a:r>
              <a:rPr lang="en-US" sz="2800" dirty="0"/>
              <a:t>Use positive tests and negative tests.</a:t>
            </a:r>
          </a:p>
          <a:p>
            <a:pPr eaLnBrk="1" hangingPunct="1"/>
            <a:r>
              <a:rPr lang="en-US" sz="2800" dirty="0"/>
              <a:t>Test </a:t>
            </a:r>
            <a:r>
              <a:rPr lang="en-US" sz="2800" b="1" i="1" dirty="0">
                <a:solidFill>
                  <a:srgbClr val="C00000"/>
                </a:solidFill>
              </a:rPr>
              <a:t>boundaries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800" dirty="0"/>
              <a:t>Zero, One, Full.</a:t>
            </a:r>
          </a:p>
          <a:p>
            <a:pPr lvl="2" eaLnBrk="1" hangingPunct="1"/>
            <a:r>
              <a:rPr lang="en-US" sz="2800" dirty="0"/>
              <a:t>Search an empty collection.</a:t>
            </a:r>
          </a:p>
          <a:p>
            <a:pPr lvl="2" eaLnBrk="1" hangingPunct="1"/>
            <a:r>
              <a:rPr lang="en-US" sz="2800" dirty="0"/>
              <a:t>Add to a full collection.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Test automation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7772400" cy="4824536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Good testing is a creative process, but ...</a:t>
            </a:r>
          </a:p>
          <a:p>
            <a:pPr eaLnBrk="1" hangingPunct="1"/>
            <a:r>
              <a:rPr lang="en-US" sz="2800" dirty="0"/>
              <a:t>... thorough testing is time consuming and repetitive.</a:t>
            </a:r>
            <a:endParaRPr lang="en-US" sz="2800" i="1" dirty="0"/>
          </a:p>
          <a:p>
            <a:pPr eaLnBrk="1" hangingPunct="1"/>
            <a:r>
              <a:rPr lang="en-US" sz="2800" b="1" i="1" dirty="0">
                <a:solidFill>
                  <a:srgbClr val="C00000"/>
                </a:solidFill>
              </a:rPr>
              <a:t>Regression testing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involves re-running tests.</a:t>
            </a:r>
          </a:p>
          <a:p>
            <a:pPr lvl="1"/>
            <a:r>
              <a:rPr lang="en-US" sz="2400" dirty="0"/>
              <a:t>Regression?</a:t>
            </a:r>
          </a:p>
          <a:p>
            <a:pPr lvl="2"/>
            <a:r>
              <a:rPr lang="en-US" dirty="0"/>
              <a:t>Breaking something as a consequence of a fix</a:t>
            </a:r>
          </a:p>
          <a:p>
            <a:pPr lvl="2"/>
            <a:r>
              <a:rPr lang="en-US" dirty="0"/>
              <a:t>Local (new bug)</a:t>
            </a:r>
          </a:p>
          <a:p>
            <a:pPr lvl="2"/>
            <a:r>
              <a:rPr lang="en-US" dirty="0"/>
              <a:t>Remote (our change breaks something else)</a:t>
            </a:r>
          </a:p>
          <a:p>
            <a:pPr lvl="2"/>
            <a:r>
              <a:rPr lang="en-US" dirty="0"/>
              <a:t>Unmasked (old bug with no effect causes problems now)</a:t>
            </a:r>
          </a:p>
          <a:p>
            <a:pPr eaLnBrk="1" hangingPunct="1"/>
            <a:r>
              <a:rPr lang="en-US" sz="2800" dirty="0"/>
              <a:t>Using a </a:t>
            </a:r>
            <a:r>
              <a:rPr lang="en-US" sz="2800" i="1" dirty="0"/>
              <a:t>test rig</a:t>
            </a:r>
            <a:r>
              <a:rPr lang="en-US" sz="2800" dirty="0"/>
              <a:t> or </a:t>
            </a:r>
            <a:r>
              <a:rPr lang="en-US" sz="2800" i="1" dirty="0"/>
              <a:t>test harness</a:t>
            </a:r>
            <a:r>
              <a:rPr lang="en-US" sz="2800" dirty="0"/>
              <a:t> can relieve some of the burden.</a:t>
            </a:r>
          </a:p>
          <a:p>
            <a:pPr lvl="1" eaLnBrk="1" hangingPunct="1"/>
            <a:r>
              <a:rPr lang="en-US" sz="1800" dirty="0"/>
              <a:t>Classes are written to perform the testing.</a:t>
            </a:r>
          </a:p>
          <a:p>
            <a:pPr lvl="1" eaLnBrk="1" hangingPunct="1"/>
            <a:r>
              <a:rPr lang="en-US" sz="1800" dirty="0"/>
              <a:t>Creativity focused in creating these.</a:t>
            </a:r>
          </a:p>
          <a:p>
            <a:pPr marL="0" indent="0"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685800"/>
          </a:xfrm>
        </p:spPr>
        <p:txBody>
          <a:bodyPr rIns="81279">
            <a:normAutofit fontScale="90000"/>
          </a:bodyPr>
          <a:lstStyle/>
          <a:p>
            <a:pPr eaLnBrk="1" hangingPunct="1"/>
            <a:r>
              <a:rPr lang="en-US" dirty="0" err="1"/>
              <a:t>JUnit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84784"/>
            <a:ext cx="7772400" cy="3456384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</a:pPr>
            <a:r>
              <a:rPr lang="en-US" sz="2800" dirty="0">
                <a:solidFill>
                  <a:srgbClr val="4D6669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JUnit</a:t>
            </a:r>
            <a:r>
              <a:rPr lang="en-US" sz="2800" dirty="0"/>
              <a:t> is a Java test framework</a:t>
            </a:r>
            <a:endParaRPr lang="en-US" sz="2400" dirty="0"/>
          </a:p>
          <a:p>
            <a:pPr marL="382588" eaLnBrk="1" hangingPunct="1">
              <a:lnSpc>
                <a:spcPct val="90000"/>
              </a:lnSpc>
            </a:pPr>
            <a:r>
              <a:rPr lang="en-US" sz="2800" dirty="0">
                <a:solidFill>
                  <a:srgbClr val="4D6669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Test cases</a:t>
            </a:r>
            <a:r>
              <a:rPr lang="en-US" sz="2800" dirty="0"/>
              <a:t> are methods that contain tests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z="2800" dirty="0">
                <a:solidFill>
                  <a:srgbClr val="4D6669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Test classes</a:t>
            </a:r>
            <a:r>
              <a:rPr lang="en-US" sz="2800" dirty="0"/>
              <a:t> contain test methods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z="2800" dirty="0">
                <a:solidFill>
                  <a:srgbClr val="4D6669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Assertions</a:t>
            </a:r>
            <a:r>
              <a:rPr lang="en-US" sz="2800" dirty="0"/>
              <a:t> are used to assert expected method results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z="2800" dirty="0">
                <a:solidFill>
                  <a:srgbClr val="4D6669"/>
                </a:solidFill>
                <a:latin typeface="Trebuchet MS Italic" pitchFamily="-32" charset="0"/>
                <a:ea typeface="Trebuchet MS Italic" pitchFamily="-32" charset="0"/>
                <a:cs typeface="Trebuchet MS Italic" pitchFamily="-32" charset="0"/>
                <a:sym typeface="Trebuchet MS Italic" pitchFamily="-32" charset="0"/>
              </a:rPr>
              <a:t>Fixtures</a:t>
            </a:r>
            <a:r>
              <a:rPr lang="en-US" sz="2800" dirty="0"/>
              <a:t> are used to support multiple tests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From the Session folder: Open the JUnit project, for instructions, read the README file in the project.</a:t>
            </a:r>
          </a:p>
          <a:p>
            <a:pPr>
              <a:lnSpc>
                <a:spcPct val="90000"/>
              </a:lnSpc>
            </a:pPr>
            <a:r>
              <a:rPr lang="en-US" b="1" dirty="0"/>
              <a:t>Add JUnit test cases to the three-layered </a:t>
            </a:r>
            <a:r>
              <a:rPr lang="en-US" b="1" dirty="0" err="1"/>
              <a:t>FidoFitnessClub</a:t>
            </a:r>
            <a:r>
              <a:rPr lang="en-US" b="1" dirty="0"/>
              <a:t> solution</a:t>
            </a:r>
          </a:p>
          <a:p>
            <a:pPr>
              <a:lnSpc>
                <a:spcPct val="90000"/>
              </a:lnSpc>
            </a:pPr>
            <a:r>
              <a:rPr lang="en-US" b="1" dirty="0"/>
              <a:t>Explore through the </a:t>
            </a:r>
            <a:r>
              <a:rPr lang="en-US" b="1" i="1" dirty="0"/>
              <a:t>online-shop</a:t>
            </a:r>
            <a:r>
              <a:rPr lang="en-US" b="1" dirty="0"/>
              <a:t> project (</a:t>
            </a:r>
            <a:r>
              <a:rPr lang="en-US" b="1" dirty="0" err="1"/>
              <a:t>BlueJ</a:t>
            </a:r>
            <a:r>
              <a:rPr lang="en-US" b="1" dirty="0"/>
              <a:t> 9.4)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Solve exercises 9.1 – 9.20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237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772400" cy="1080120"/>
          </a:xfrm>
        </p:spPr>
        <p:txBody>
          <a:bodyPr rIns="81279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Prevention </a:t>
            </a:r>
            <a:r>
              <a:rPr lang="en-US" dirty="0" err="1"/>
              <a:t>vs</a:t>
            </a:r>
            <a:r>
              <a:rPr lang="en-US" dirty="0"/>
              <a:t> Detection</a:t>
            </a:r>
            <a:br>
              <a:rPr lang="en-US" dirty="0"/>
            </a:br>
            <a:r>
              <a:rPr lang="en-US" sz="3600" dirty="0"/>
              <a:t>(Developer </a:t>
            </a:r>
            <a:r>
              <a:rPr lang="en-US" sz="3600" dirty="0" err="1"/>
              <a:t>vs</a:t>
            </a:r>
            <a:r>
              <a:rPr lang="en-US" sz="3600" dirty="0"/>
              <a:t> Maintainer)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916832"/>
            <a:ext cx="7467600" cy="3528392"/>
          </a:xfrm>
        </p:spPr>
        <p:txBody>
          <a:bodyPr rIns="233680"/>
          <a:lstStyle/>
          <a:p>
            <a:pPr marL="382588" eaLnBrk="1" hangingPunct="1">
              <a:lnSpc>
                <a:spcPct val="90000"/>
              </a:lnSpc>
            </a:pPr>
            <a:r>
              <a:rPr lang="en-US" sz="2800" dirty="0"/>
              <a:t>We can lessen the likelihood of errors.</a:t>
            </a:r>
          </a:p>
          <a:p>
            <a:pPr marL="782638" lvl="1" eaLnBrk="1" hangingPunct="1">
              <a:lnSpc>
                <a:spcPct val="90000"/>
              </a:lnSpc>
              <a:buFont typeface="Thonburi" charset="0"/>
              <a:buChar char="•"/>
            </a:pPr>
            <a:r>
              <a:rPr lang="en-US" dirty="0"/>
              <a:t>Use software engineering techniques, like encapsulation.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z="2800" dirty="0"/>
              <a:t>We can improve the chances of detection.</a:t>
            </a:r>
          </a:p>
          <a:p>
            <a:pPr marL="782638" lvl="1" eaLnBrk="1" hangingPunct="1">
              <a:lnSpc>
                <a:spcPct val="90000"/>
              </a:lnSpc>
              <a:buFont typeface="Thonburi" charset="0"/>
              <a:buChar char="•"/>
            </a:pPr>
            <a:r>
              <a:rPr lang="en-US" dirty="0"/>
              <a:t>Use software engineering practices, like modularization and documentation.</a:t>
            </a:r>
          </a:p>
          <a:p>
            <a:pPr marL="382588" eaLnBrk="1" hangingPunct="1">
              <a:lnSpc>
                <a:spcPct val="90000"/>
              </a:lnSpc>
            </a:pPr>
            <a:r>
              <a:rPr lang="en-US" sz="2800" dirty="0"/>
              <a:t>We can develop detection skills.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7772400" cy="685800"/>
          </a:xfrm>
        </p:spPr>
        <p:txBody>
          <a:bodyPr rIns="81279">
            <a:normAutofit fontScale="90000"/>
          </a:bodyPr>
          <a:lstStyle/>
          <a:p>
            <a:pPr eaLnBrk="1" hangingPunct="1"/>
            <a:r>
              <a:rPr lang="en-US" dirty="0"/>
              <a:t>Debugging techniques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467600" cy="3717925"/>
          </a:xfrm>
        </p:spPr>
        <p:txBody>
          <a:bodyPr rIns="233680"/>
          <a:lstStyle/>
          <a:p>
            <a:pPr marL="382588" eaLnBrk="1" hangingPunct="1"/>
            <a:r>
              <a:rPr lang="en-US" sz="3200" dirty="0"/>
              <a:t>Manual walkthroughs</a:t>
            </a:r>
          </a:p>
          <a:p>
            <a:pPr marL="382588" eaLnBrk="1" hangingPunct="1"/>
            <a:r>
              <a:rPr lang="en-US" sz="3200" dirty="0"/>
              <a:t>Print statements</a:t>
            </a:r>
          </a:p>
          <a:p>
            <a:pPr marL="382588" eaLnBrk="1" hangingPunct="1"/>
            <a:r>
              <a:rPr lang="en-US" sz="3200" dirty="0"/>
              <a:t>Debuggers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Debugging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It is important to develop code-reading skills.</a:t>
            </a:r>
          </a:p>
          <a:p>
            <a:pPr eaLnBrk="1" hangingPunct="1"/>
            <a:r>
              <a:rPr lang="en-US" sz="3200" dirty="0"/>
              <a:t>Debugging will often be performed on others’ code.</a:t>
            </a:r>
          </a:p>
          <a:p>
            <a:pPr eaLnBrk="1" hangingPunct="1"/>
            <a:r>
              <a:rPr lang="en-US" sz="3200" dirty="0"/>
              <a:t>Techniques and tools exist to support the debugging process.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Manual walkthroughs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Relatively underused.</a:t>
            </a:r>
          </a:p>
          <a:p>
            <a:pPr lvl="1" eaLnBrk="1" hangingPunct="1"/>
            <a:r>
              <a:rPr lang="en-US" sz="2400" dirty="0"/>
              <a:t>A low-tech approach.</a:t>
            </a:r>
          </a:p>
          <a:p>
            <a:pPr lvl="1" eaLnBrk="1" hangingPunct="1"/>
            <a:r>
              <a:rPr lang="en-US" sz="2400" dirty="0"/>
              <a:t>More powerful than appreciated.</a:t>
            </a:r>
          </a:p>
          <a:p>
            <a:pPr eaLnBrk="1" hangingPunct="1"/>
            <a:r>
              <a:rPr lang="en-US" sz="2400" dirty="0"/>
              <a:t>Get away from the computer!</a:t>
            </a:r>
          </a:p>
          <a:p>
            <a:pPr eaLnBrk="1" hangingPunct="1"/>
            <a:r>
              <a:rPr lang="en-US" sz="2400" dirty="0"/>
              <a:t>‘Run’ a program by hand.</a:t>
            </a:r>
          </a:p>
          <a:p>
            <a:pPr eaLnBrk="1" hangingPunct="1"/>
            <a:r>
              <a:rPr lang="en-US" sz="2400" dirty="0"/>
              <a:t>High-level (Step) or low-level (Step into) views.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01187F95-893B-4764-AF2F-7081252B2C50}" type="slidenum">
              <a:rPr lang="da-DK" smtClean="0">
                <a:ea typeface="ＭＳ Ｐゴシック" pitchFamily="34" charset="-128"/>
              </a:rPr>
              <a:pPr/>
              <a:t>3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14313"/>
            <a:ext cx="7772400" cy="5000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dirty="0" err="1"/>
              <a:t>Architecture</a:t>
            </a:r>
            <a:r>
              <a:rPr lang="da-DK" dirty="0"/>
              <a:t> and design </a:t>
            </a:r>
            <a:r>
              <a:rPr lang="da-DK" dirty="0" err="1"/>
              <a:t>classes</a:t>
            </a:r>
            <a:endParaRPr lang="da-DK" dirty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685800" y="1071563"/>
            <a:ext cx="7772400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da-DK" dirty="0"/>
              <a:t>In </a:t>
            </a:r>
            <a:r>
              <a:rPr lang="da-DK" dirty="0" err="1"/>
              <a:t>order</a:t>
            </a:r>
            <a:r>
              <a:rPr lang="da-DK" dirty="0"/>
              <a:t> to </a:t>
            </a:r>
            <a:r>
              <a:rPr lang="da-DK" dirty="0" err="1"/>
              <a:t>realize</a:t>
            </a:r>
            <a:r>
              <a:rPr lang="da-DK" dirty="0"/>
              <a:t> the use cases in a </a:t>
            </a:r>
            <a:r>
              <a:rPr lang="da-DK" dirty="0" err="1"/>
              <a:t>layered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types of </a:t>
            </a:r>
            <a:r>
              <a:rPr lang="da-DK" dirty="0" err="1"/>
              <a:t>classes</a:t>
            </a:r>
            <a:endParaRPr lang="da-DK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b="1" dirty="0"/>
              <a:t>(User) Interface </a:t>
            </a:r>
            <a:r>
              <a:rPr lang="da-DK" b="1" dirty="0" err="1"/>
              <a:t>classes</a:t>
            </a:r>
            <a:r>
              <a:rPr lang="da-DK" dirty="0"/>
              <a:t> handling </a:t>
            </a:r>
            <a:r>
              <a:rPr lang="da-DK" dirty="0" err="1"/>
              <a:t>interaction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the </a:t>
            </a:r>
            <a:r>
              <a:rPr lang="da-DK" dirty="0" err="1"/>
              <a:t>actor</a:t>
            </a:r>
            <a:r>
              <a:rPr lang="da-DK" dirty="0"/>
              <a:t> and the interface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da-DK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b="1" dirty="0" err="1"/>
              <a:t>Controller</a:t>
            </a:r>
            <a:r>
              <a:rPr lang="da-DK" b="1" dirty="0"/>
              <a:t> </a:t>
            </a:r>
            <a:r>
              <a:rPr lang="da-DK" b="1" dirty="0" err="1"/>
              <a:t>classes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is the </a:t>
            </a:r>
            <a:r>
              <a:rPr lang="da-DK" dirty="0" err="1"/>
              <a:t>glue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interface and domain </a:t>
            </a:r>
            <a:r>
              <a:rPr lang="da-DK" dirty="0" err="1"/>
              <a:t>classes</a:t>
            </a:r>
            <a:r>
              <a:rPr lang="da-DK" dirty="0"/>
              <a:t>. The handlig of use cases </a:t>
            </a:r>
            <a:r>
              <a:rPr lang="da-DK" dirty="0" err="1"/>
              <a:t>happens</a:t>
            </a:r>
            <a:r>
              <a:rPr lang="da-DK" dirty="0"/>
              <a:t> 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layer</a:t>
            </a:r>
            <a:r>
              <a:rPr lang="da-DK" dirty="0"/>
              <a:t>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da-DK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da-DK" b="1" dirty="0"/>
              <a:t>Model </a:t>
            </a:r>
            <a:r>
              <a:rPr lang="da-DK" b="1" dirty="0" err="1"/>
              <a:t>classes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derived</a:t>
            </a:r>
            <a:r>
              <a:rPr lang="da-DK" dirty="0"/>
              <a:t> from the domain model of the problem domain.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domain </a:t>
            </a:r>
            <a:r>
              <a:rPr lang="da-DK" dirty="0" err="1"/>
              <a:t>classes</a:t>
            </a:r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335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Tabulating object state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An object’s behavior is usually determined by its state.</a:t>
            </a:r>
          </a:p>
          <a:p>
            <a:pPr eaLnBrk="1" hangingPunct="1"/>
            <a:r>
              <a:rPr lang="en-US" sz="2800" dirty="0"/>
              <a:t>Incorrect behavior is often the result of incorrect state.</a:t>
            </a:r>
          </a:p>
          <a:p>
            <a:pPr eaLnBrk="1" hangingPunct="1"/>
            <a:r>
              <a:rPr lang="en-US" sz="2800" dirty="0"/>
              <a:t>Tabulate the values of all fields.</a:t>
            </a:r>
          </a:p>
          <a:p>
            <a:pPr eaLnBrk="1" hangingPunct="1"/>
            <a:r>
              <a:rPr lang="en-US" sz="2800" dirty="0"/>
              <a:t>Document state changes after each method call.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Verbal walkthroughs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Explain to someone else what the code is doing.</a:t>
            </a:r>
          </a:p>
          <a:p>
            <a:pPr lvl="1" eaLnBrk="1" hangingPunct="1"/>
            <a:r>
              <a:rPr lang="en-US" sz="2400" dirty="0"/>
              <a:t>They might spot the error.</a:t>
            </a:r>
          </a:p>
          <a:p>
            <a:pPr lvl="1" eaLnBrk="1" hangingPunct="1"/>
            <a:r>
              <a:rPr lang="en-US" sz="2400" dirty="0"/>
              <a:t>The process of explaining might help you to spot it for yourself.</a:t>
            </a:r>
          </a:p>
          <a:p>
            <a:pPr eaLnBrk="1" hangingPunct="1"/>
            <a:r>
              <a:rPr lang="en-US" sz="2400" dirty="0"/>
              <a:t>Group-based processes exist for conducting formal walkthroughs or </a:t>
            </a:r>
            <a:r>
              <a:rPr lang="en-US" sz="2400" i="1" dirty="0"/>
              <a:t>inspections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Print statements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The most popular technique.</a:t>
            </a:r>
          </a:p>
          <a:p>
            <a:pPr eaLnBrk="1" hangingPunct="1"/>
            <a:r>
              <a:rPr lang="en-US" sz="2800" dirty="0"/>
              <a:t>No special tools required.</a:t>
            </a:r>
          </a:p>
          <a:p>
            <a:pPr eaLnBrk="1" hangingPunct="1"/>
            <a:r>
              <a:rPr lang="en-US" sz="2800" dirty="0"/>
              <a:t>All programming languages support them.</a:t>
            </a:r>
          </a:p>
          <a:p>
            <a:pPr eaLnBrk="1" hangingPunct="1"/>
            <a:r>
              <a:rPr lang="en-US" sz="2800" dirty="0"/>
              <a:t>Only effective if the right methods are documented.</a:t>
            </a:r>
          </a:p>
          <a:p>
            <a:pPr eaLnBrk="1" hangingPunct="1"/>
            <a:r>
              <a:rPr lang="en-US" sz="2800" dirty="0"/>
              <a:t>Output may be voluminous!</a:t>
            </a:r>
          </a:p>
          <a:p>
            <a:pPr eaLnBrk="1" hangingPunct="1"/>
            <a:r>
              <a:rPr lang="en-US" sz="2800" dirty="0"/>
              <a:t>Turning off and on requires forethought.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Choosing a test strategy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7772400" cy="4114800"/>
          </a:xfrm>
        </p:spPr>
        <p:txBody>
          <a:bodyPr/>
          <a:lstStyle/>
          <a:p>
            <a:pPr eaLnBrk="1" hangingPunct="1"/>
            <a:r>
              <a:rPr lang="en-GB" sz="3200" dirty="0"/>
              <a:t>Be aware of the available strategies.</a:t>
            </a:r>
          </a:p>
          <a:p>
            <a:pPr eaLnBrk="1" hangingPunct="1"/>
            <a:r>
              <a:rPr lang="en-GB" sz="3200" dirty="0"/>
              <a:t>Choose strategies appropriate to the point of development.</a:t>
            </a:r>
          </a:p>
          <a:p>
            <a:pPr eaLnBrk="1" hangingPunct="1"/>
            <a:r>
              <a:rPr lang="en-GB" sz="3200" dirty="0"/>
              <a:t>Automate whenever possible.</a:t>
            </a:r>
          </a:p>
          <a:p>
            <a:pPr lvl="1" eaLnBrk="1" hangingPunct="1"/>
            <a:r>
              <a:rPr lang="en-US" sz="3200" dirty="0"/>
              <a:t>Reduces tedium.</a:t>
            </a:r>
          </a:p>
          <a:p>
            <a:pPr lvl="1" eaLnBrk="1" hangingPunct="1"/>
            <a:r>
              <a:rPr lang="en-US" sz="3200" dirty="0"/>
              <a:t>Reduces human error.</a:t>
            </a:r>
          </a:p>
          <a:p>
            <a:pPr lvl="1" eaLnBrk="1" hangingPunct="1"/>
            <a:r>
              <a:rPr lang="en-US" sz="3200" dirty="0"/>
              <a:t>Makes (re)testing more likely.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Debuggers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24744"/>
            <a:ext cx="7772400" cy="47525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/>
              <a:t>Debuggers are both language- and environment-specific.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err="1"/>
              <a:t>BlueJ</a:t>
            </a:r>
            <a:r>
              <a:rPr lang="en-US" sz="3200" dirty="0"/>
              <a:t> has an integrated debugger.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Support breakpoints.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Step and Step-into controlled execution.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Call sequence (stack).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/>
              <a:t>Object state.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</a:pPr>
            <a:r>
              <a:rPr lang="en-US" sz="3200" b="1" dirty="0"/>
              <a:t>The bug may be far away from the clue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Know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triggers</a:t>
            </a:r>
            <a:r>
              <a:rPr lang="da-DK" dirty="0"/>
              <a:t> the </a:t>
            </a:r>
            <a:r>
              <a:rPr lang="da-DK" dirty="0" err="1"/>
              <a:t>error</a:t>
            </a:r>
            <a:endParaRPr lang="da-DK" dirty="0"/>
          </a:p>
          <a:p>
            <a:r>
              <a:rPr lang="da-DK" dirty="0" err="1"/>
              <a:t>Breakpoint</a:t>
            </a:r>
            <a:r>
              <a:rPr lang="da-DK" dirty="0"/>
              <a:t> @ 1st LOC in </a:t>
            </a:r>
            <a:r>
              <a:rPr lang="da-DK" dirty="0" err="1"/>
              <a:t>method</a:t>
            </a:r>
            <a:r>
              <a:rPr lang="da-DK" dirty="0"/>
              <a:t> with </a:t>
            </a:r>
            <a:r>
              <a:rPr lang="da-DK" dirty="0" err="1"/>
              <a:t>error</a:t>
            </a:r>
            <a:endParaRPr lang="da-DK" dirty="0"/>
          </a:p>
          <a:p>
            <a:r>
              <a:rPr lang="da-DK" dirty="0"/>
              <a:t>Look at variable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comes</a:t>
            </a:r>
            <a:r>
              <a:rPr lang="da-DK" dirty="0"/>
              <a:t> from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Put </a:t>
            </a:r>
            <a:r>
              <a:rPr lang="da-DK" dirty="0" err="1"/>
              <a:t>breakpoint</a:t>
            </a:r>
            <a:r>
              <a:rPr lang="da-DK" dirty="0"/>
              <a:t> on </a:t>
            </a:r>
            <a:r>
              <a:rPr lang="da-DK" dirty="0" err="1"/>
              <a:t>methd</a:t>
            </a:r>
            <a:endParaRPr lang="da-DK" dirty="0"/>
          </a:p>
          <a:p>
            <a:pPr lvl="1"/>
            <a:r>
              <a:rPr lang="da-DK" dirty="0"/>
              <a:t>Start over</a:t>
            </a:r>
          </a:p>
          <a:p>
            <a:pPr lvl="1"/>
            <a:r>
              <a:rPr lang="da-DK" b="1" dirty="0"/>
              <a:t>Step </a:t>
            </a:r>
            <a:r>
              <a:rPr lang="da-DK" b="1" dirty="0" err="1"/>
              <a:t>into</a:t>
            </a:r>
            <a:r>
              <a:rPr lang="da-DK" b="1" dirty="0"/>
              <a:t> </a:t>
            </a:r>
            <a:r>
              <a:rPr lang="da-DK" dirty="0"/>
              <a:t>the </a:t>
            </a:r>
            <a:r>
              <a:rPr lang="da-DK" dirty="0" err="1"/>
              <a:t>offending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da-DK" dirty="0"/>
          </a:p>
          <a:p>
            <a:r>
              <a:rPr lang="da-DK" dirty="0"/>
              <a:t>If not </a:t>
            </a:r>
            <a:r>
              <a:rPr lang="da-DK" dirty="0" err="1"/>
              <a:t>possible</a:t>
            </a:r>
            <a:r>
              <a:rPr lang="da-DK" dirty="0"/>
              <a:t> to step </a:t>
            </a:r>
            <a:r>
              <a:rPr lang="da-DK" dirty="0" err="1"/>
              <a:t>into</a:t>
            </a:r>
            <a:r>
              <a:rPr lang="da-DK" dirty="0"/>
              <a:t>: </a:t>
            </a:r>
            <a:r>
              <a:rPr lang="da-DK" dirty="0" err="1"/>
              <a:t>derive</a:t>
            </a:r>
            <a:r>
              <a:rPr lang="da-DK" dirty="0"/>
              <a:t> </a:t>
            </a:r>
            <a:r>
              <a:rPr lang="da-DK" dirty="0" err="1"/>
              <a:t>reason</a:t>
            </a:r>
            <a:r>
              <a:rPr lang="da-DK" dirty="0"/>
              <a:t> from variable </a:t>
            </a:r>
            <a:r>
              <a:rPr lang="da-DK" dirty="0" err="1"/>
              <a:t>values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980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8478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Errors are a fact of life in programs.</a:t>
            </a:r>
          </a:p>
          <a:p>
            <a:pPr eaLnBrk="1" hangingPunct="1"/>
            <a:r>
              <a:rPr lang="en-US" sz="2800" dirty="0"/>
              <a:t>Good software engineering techniques can reduce their occurrence.</a:t>
            </a:r>
          </a:p>
          <a:p>
            <a:pPr eaLnBrk="1" hangingPunct="1"/>
            <a:r>
              <a:rPr lang="en-US" sz="2800" dirty="0"/>
              <a:t>Testing and debugging skills are essential.</a:t>
            </a:r>
          </a:p>
          <a:p>
            <a:pPr eaLnBrk="1" hangingPunct="1"/>
            <a:r>
              <a:rPr lang="en-US" sz="2800" dirty="0"/>
              <a:t>Make testing a habit.</a:t>
            </a:r>
          </a:p>
          <a:p>
            <a:pPr eaLnBrk="1" hangingPunct="1"/>
            <a:r>
              <a:rPr lang="en-US" sz="2800" dirty="0"/>
              <a:t>Automate testing where possible.</a:t>
            </a:r>
          </a:p>
          <a:p>
            <a:pPr eaLnBrk="1" hangingPunct="1"/>
            <a:r>
              <a:rPr lang="en-US" sz="2800" dirty="0"/>
              <a:t>Practice a range of debugging skills.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Modularization and interfaces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/>
              <a:t>Applications often consist of different modules.</a:t>
            </a:r>
          </a:p>
          <a:p>
            <a:pPr lvl="1" eaLnBrk="1" hangingPunct="1"/>
            <a:r>
              <a:rPr lang="en-US" dirty="0"/>
              <a:t>E.g. so that different teams can work on them.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i="1" dirty="0"/>
              <a:t>interface</a:t>
            </a:r>
            <a:r>
              <a:rPr lang="en-US" sz="2800" dirty="0"/>
              <a:t> between modules must be clearly specified.</a:t>
            </a:r>
          </a:p>
          <a:p>
            <a:pPr lvl="1" eaLnBrk="1" hangingPunct="1"/>
            <a:r>
              <a:rPr lang="en-US" dirty="0"/>
              <a:t>Supports independent concurrent development.</a:t>
            </a:r>
          </a:p>
          <a:p>
            <a:pPr lvl="1" eaLnBrk="1" hangingPunct="1"/>
            <a:r>
              <a:rPr lang="en-US" dirty="0"/>
              <a:t>Increases the likelihood of successful integration.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exercises</a:t>
            </a:r>
            <a:r>
              <a:rPr lang="da-DK" dirty="0"/>
              <a:t> in </a:t>
            </a:r>
            <a:r>
              <a:rPr lang="da-DK" dirty="0" err="1"/>
              <a:t>section</a:t>
            </a:r>
            <a:r>
              <a:rPr lang="da-DK" dirty="0"/>
              <a:t> 9</a:t>
            </a:r>
          </a:p>
          <a:p>
            <a:r>
              <a:rPr lang="da-DK" dirty="0" err="1"/>
              <a:t>Solve</a:t>
            </a:r>
            <a:r>
              <a:rPr lang="da-DK" dirty="0"/>
              <a:t> </a:t>
            </a:r>
            <a:r>
              <a:rPr lang="da-DK" dirty="0" err="1"/>
              <a:t>JUnit</a:t>
            </a:r>
            <a:r>
              <a:rPr lang="da-DK" dirty="0"/>
              <a:t> from the session folder</a:t>
            </a:r>
          </a:p>
          <a:p>
            <a:endParaRPr lang="da-DK" dirty="0"/>
          </a:p>
          <a:p>
            <a:r>
              <a:rPr lang="en-US" b="1" dirty="0"/>
              <a:t>Explore through the </a:t>
            </a:r>
            <a:r>
              <a:rPr lang="en-US" b="1" i="1" dirty="0">
                <a:highlight>
                  <a:srgbClr val="FFFF00"/>
                </a:highlight>
              </a:rPr>
              <a:t>calculator-engine-print</a:t>
            </a:r>
            <a:r>
              <a:rPr lang="en-US" b="1" dirty="0"/>
              <a:t> project – focus on 9.22 – 9.36 (</a:t>
            </a:r>
            <a:r>
              <a:rPr lang="en-US" dirty="0"/>
              <a:t>starting in </a:t>
            </a:r>
            <a:r>
              <a:rPr lang="en-US"/>
              <a:t>Section “Commenting and style”</a:t>
            </a:r>
            <a:r>
              <a:rPr lang="en-US" b="1"/>
              <a:t>).</a:t>
            </a:r>
            <a:endParaRPr lang="en-US" b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837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7504" y="-119062"/>
            <a:ext cx="8784976" cy="1333500"/>
          </a:xfrm>
        </p:spPr>
        <p:txBody>
          <a:bodyPr/>
          <a:lstStyle/>
          <a:p>
            <a:pPr eaLnBrk="1" hangingPunct="1"/>
            <a:r>
              <a:rPr lang="da-DK" dirty="0"/>
              <a:t>Design of a </a:t>
            </a:r>
            <a:r>
              <a:rPr lang="da-DK" dirty="0" err="1"/>
              <a:t>layered</a:t>
            </a:r>
            <a:r>
              <a:rPr lang="da-DK" dirty="0"/>
              <a:t> </a:t>
            </a:r>
            <a:r>
              <a:rPr lang="da-DK" dirty="0" err="1"/>
              <a:t>logical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685800" y="1214438"/>
            <a:ext cx="7772400" cy="488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da-DK" dirty="0" err="1"/>
              <a:t>Goal</a:t>
            </a:r>
            <a:r>
              <a:rPr lang="da-DK" dirty="0"/>
              <a:t>: to </a:t>
            </a:r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understandable</a:t>
            </a:r>
            <a:r>
              <a:rPr lang="da-DK" dirty="0"/>
              <a:t> and </a:t>
            </a:r>
            <a:r>
              <a:rPr lang="da-DK" dirty="0" err="1"/>
              <a:t>flexible</a:t>
            </a:r>
            <a:r>
              <a:rPr lang="da-DK" dirty="0"/>
              <a:t> </a:t>
            </a:r>
            <a:r>
              <a:rPr lang="da-DK" dirty="0" err="1"/>
              <a:t>structure</a:t>
            </a:r>
            <a:r>
              <a:rPr lang="da-DK" dirty="0"/>
              <a:t> (it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maintain</a:t>
            </a:r>
            <a:r>
              <a:rPr lang="da-DK" dirty="0"/>
              <a:t>).</a:t>
            </a:r>
            <a:endParaRPr lang="da-DK" i="1" dirty="0"/>
          </a:p>
          <a:p>
            <a:pPr marL="342900" indent="-342900">
              <a:spcBef>
                <a:spcPct val="20000"/>
              </a:spcBef>
            </a:pPr>
            <a:endParaRPr lang="da-DK" dirty="0"/>
          </a:p>
          <a:p>
            <a:pPr marL="342900" indent="-342900">
              <a:spcBef>
                <a:spcPct val="20000"/>
              </a:spcBef>
            </a:pPr>
            <a:r>
              <a:rPr lang="da-DK" dirty="0" err="1"/>
              <a:t>HowTo</a:t>
            </a:r>
            <a:r>
              <a:rPr lang="da-DK" dirty="0"/>
              <a:t>: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(</a:t>
            </a:r>
            <a:r>
              <a:rPr lang="da-DK" dirty="0" err="1"/>
              <a:t>components</a:t>
            </a:r>
            <a:r>
              <a:rPr lang="da-DK" dirty="0"/>
              <a:t>) </a:t>
            </a:r>
          </a:p>
          <a:p>
            <a:pPr marL="742950" lvl="1" indent="-285750">
              <a:spcBef>
                <a:spcPct val="20000"/>
              </a:spcBef>
            </a:pPr>
            <a:r>
              <a:rPr lang="da-DK" b="1" dirty="0"/>
              <a:t>Use </a:t>
            </a:r>
            <a:r>
              <a:rPr lang="da-DK" b="1" dirty="0" err="1"/>
              <a:t>high</a:t>
            </a:r>
            <a:r>
              <a:rPr lang="da-DK" b="1" dirty="0"/>
              <a:t> </a:t>
            </a:r>
            <a:r>
              <a:rPr lang="da-DK" b="1" dirty="0" err="1"/>
              <a:t>cohesion</a:t>
            </a:r>
            <a:r>
              <a:rPr lang="da-DK" b="1" dirty="0"/>
              <a:t> and </a:t>
            </a:r>
            <a:r>
              <a:rPr lang="da-DK" b="1" dirty="0" err="1"/>
              <a:t>low</a:t>
            </a:r>
            <a:r>
              <a:rPr lang="da-DK" b="1" dirty="0"/>
              <a:t> </a:t>
            </a:r>
            <a:r>
              <a:rPr lang="da-DK" b="1" dirty="0" err="1"/>
              <a:t>coupling</a:t>
            </a:r>
            <a:endParaRPr lang="da-DK" dirty="0"/>
          </a:p>
          <a:p>
            <a:pPr marL="342900" indent="-342900">
              <a:spcBef>
                <a:spcPct val="20000"/>
              </a:spcBef>
            </a:pPr>
            <a:endParaRPr lang="da-DK" dirty="0"/>
          </a:p>
          <a:p>
            <a:pPr marL="342900" indent="-342900">
              <a:spcBef>
                <a:spcPct val="20000"/>
              </a:spcBef>
            </a:pPr>
            <a:r>
              <a:rPr lang="da-DK" dirty="0"/>
              <a:t>Minimum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: One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spcBef>
                <a:spcPct val="20000"/>
              </a:spcBef>
            </a:pPr>
            <a:endParaRPr lang="da-DK" dirty="0"/>
          </a:p>
          <a:p>
            <a:pPr marL="342900" indent="-342900">
              <a:spcBef>
                <a:spcPct val="20000"/>
              </a:spcBef>
            </a:pP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: A system (</a:t>
            </a:r>
            <a:r>
              <a:rPr lang="da-DK" dirty="0" err="1"/>
              <a:t>e.g</a:t>
            </a:r>
            <a:r>
              <a:rPr lang="da-DK" dirty="0"/>
              <a:t>. all the </a:t>
            </a:r>
            <a:r>
              <a:rPr lang="da-DK" dirty="0" err="1"/>
              <a:t>classes</a:t>
            </a:r>
            <a:r>
              <a:rPr lang="da-DK" dirty="0"/>
              <a:t> in the model </a:t>
            </a:r>
            <a:r>
              <a:rPr lang="da-DK" dirty="0" err="1"/>
              <a:t>layer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39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7772400" cy="642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sz="4000" dirty="0"/>
              <a:t>A </a:t>
            </a:r>
            <a:r>
              <a:rPr lang="da-DK" sz="4000" dirty="0" err="1"/>
              <a:t>Layered</a:t>
            </a:r>
            <a:r>
              <a:rPr lang="da-DK" sz="4000" dirty="0"/>
              <a:t> Basis Architecture</a:t>
            </a:r>
            <a:endParaRPr lang="da-DK" sz="2000" dirty="0"/>
          </a:p>
        </p:txBody>
      </p:sp>
      <p:sp>
        <p:nvSpPr>
          <p:cNvPr id="7172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F11B4E61-0275-4E5A-B08F-D15BC7F3EEB9}" type="slidenum">
              <a:rPr lang="da-DK" smtClean="0">
                <a:ea typeface="ＭＳ Ｐゴシック" pitchFamily="34" charset="-128"/>
              </a:rPr>
              <a:pPr/>
              <a:t>5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3" name="Tekstboks 2"/>
          <p:cNvSpPr txBox="1"/>
          <p:nvPr/>
        </p:nvSpPr>
        <p:spPr>
          <a:xfrm>
            <a:off x="2379948" y="1772816"/>
            <a:ext cx="45365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 </a:t>
            </a:r>
            <a:r>
              <a:rPr lang="da-DK" dirty="0" err="1"/>
              <a:t>Layer</a:t>
            </a:r>
            <a:endParaRPr lang="da-DK" dirty="0"/>
          </a:p>
          <a:p>
            <a:pPr algn="ctr"/>
            <a:r>
              <a:rPr lang="da-DK" dirty="0"/>
              <a:t>(User </a:t>
            </a:r>
            <a:r>
              <a:rPr lang="da-DK" dirty="0" err="1"/>
              <a:t>Inteface</a:t>
            </a:r>
            <a:r>
              <a:rPr lang="da-DK" dirty="0"/>
              <a:t>)</a:t>
            </a:r>
          </a:p>
        </p:txBody>
      </p:sp>
      <p:sp>
        <p:nvSpPr>
          <p:cNvPr id="7" name="Tekstboks 6"/>
          <p:cNvSpPr txBox="1"/>
          <p:nvPr/>
        </p:nvSpPr>
        <p:spPr>
          <a:xfrm>
            <a:off x="2379948" y="3312713"/>
            <a:ext cx="45365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Application/Control </a:t>
            </a:r>
            <a:r>
              <a:rPr lang="da-DK" dirty="0" err="1"/>
              <a:t>Layer</a:t>
            </a:r>
            <a:endParaRPr lang="da-DK" dirty="0"/>
          </a:p>
          <a:p>
            <a:pPr algn="ctr"/>
            <a:r>
              <a:rPr lang="da-DK" dirty="0"/>
              <a:t>(Business </a:t>
            </a:r>
            <a:r>
              <a:rPr lang="da-DK" dirty="0" err="1"/>
              <a:t>Logic</a:t>
            </a:r>
            <a:r>
              <a:rPr lang="da-DK" dirty="0"/>
              <a:t>)</a:t>
            </a:r>
          </a:p>
        </p:txBody>
      </p:sp>
      <p:sp>
        <p:nvSpPr>
          <p:cNvPr id="8" name="Tekstboks 7"/>
          <p:cNvSpPr txBox="1"/>
          <p:nvPr/>
        </p:nvSpPr>
        <p:spPr>
          <a:xfrm>
            <a:off x="2379948" y="4852610"/>
            <a:ext cx="45365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Domain </a:t>
            </a:r>
            <a:r>
              <a:rPr lang="da-DK" dirty="0" err="1"/>
              <a:t>Layer</a:t>
            </a:r>
            <a:endParaRPr lang="da-DK" dirty="0"/>
          </a:p>
          <a:p>
            <a:pPr algn="ctr"/>
            <a:r>
              <a:rPr lang="da-DK" dirty="0"/>
              <a:t>(Model)</a:t>
            </a:r>
          </a:p>
        </p:txBody>
      </p:sp>
      <p:cxnSp>
        <p:nvCxnSpPr>
          <p:cNvPr id="6" name="Lige pilforbindelse 5"/>
          <p:cNvCxnSpPr>
            <a:stCxn id="3" idx="2"/>
            <a:endCxn id="7" idx="0"/>
          </p:cNvCxnSpPr>
          <p:nvPr/>
        </p:nvCxnSpPr>
        <p:spPr>
          <a:xfrm>
            <a:off x="4648200" y="2603813"/>
            <a:ext cx="0" cy="7089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4644008" y="4160260"/>
            <a:ext cx="0" cy="7089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4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Open and </a:t>
            </a:r>
            <a:r>
              <a:rPr lang="da-DK" dirty="0" err="1"/>
              <a:t>Closed</a:t>
            </a:r>
            <a:r>
              <a:rPr lang="da-DK" dirty="0"/>
              <a:t> Architectures	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Closed</a:t>
            </a:r>
            <a:r>
              <a:rPr lang="da-DK" dirty="0"/>
              <a:t> Architecture</a:t>
            </a:r>
          </a:p>
          <a:p>
            <a:pPr lvl="1"/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b="1" dirty="0" err="1"/>
              <a:t>layer</a:t>
            </a:r>
            <a:r>
              <a:rPr lang="da-DK" b="1" dirty="0"/>
              <a:t> </a:t>
            </a:r>
            <a:r>
              <a:rPr lang="da-DK" b="1" dirty="0" err="1"/>
              <a:t>below</a:t>
            </a:r>
            <a:endParaRPr lang="da-DK" b="1" dirty="0"/>
          </a:p>
          <a:p>
            <a:r>
              <a:rPr lang="da-DK" dirty="0"/>
              <a:t>Open Architecture</a:t>
            </a:r>
          </a:p>
          <a:p>
            <a:pPr lvl="1"/>
            <a:r>
              <a:rPr lang="da-DK" dirty="0"/>
              <a:t>Access to </a:t>
            </a:r>
            <a:r>
              <a:rPr lang="da-DK" b="1" dirty="0"/>
              <a:t>all </a:t>
            </a:r>
            <a:r>
              <a:rPr lang="da-DK" b="1" dirty="0" err="1"/>
              <a:t>layers</a:t>
            </a:r>
            <a:r>
              <a:rPr lang="da-DK" b="1" dirty="0"/>
              <a:t> </a:t>
            </a:r>
            <a:r>
              <a:rPr lang="da-DK" b="1" dirty="0" err="1"/>
              <a:t>below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08223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14313"/>
            <a:ext cx="7772400" cy="642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sz="4000" dirty="0"/>
              <a:t>3-layered open </a:t>
            </a:r>
            <a:r>
              <a:rPr lang="da-DK" sz="4000" dirty="0" err="1"/>
              <a:t>architecture</a:t>
            </a:r>
            <a:endParaRPr lang="da-DK" sz="2000" dirty="0"/>
          </a:p>
        </p:txBody>
      </p:sp>
      <p:sp>
        <p:nvSpPr>
          <p:cNvPr id="7172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</p:spPr>
        <p:txBody>
          <a:bodyPr/>
          <a:lstStyle/>
          <a:p>
            <a:fld id="{F11B4E61-0275-4E5A-B08F-D15BC7F3EEB9}" type="slidenum">
              <a:rPr lang="da-DK" smtClean="0">
                <a:ea typeface="ＭＳ Ｐゴシック" pitchFamily="34" charset="-128"/>
              </a:rPr>
              <a:pPr/>
              <a:t>7</a:t>
            </a:fld>
            <a:endParaRPr lang="da-DK">
              <a:ea typeface="ＭＳ Ｐゴシック" pitchFamily="34" charset="-128"/>
            </a:endParaRPr>
          </a:p>
        </p:txBody>
      </p:sp>
      <p:sp>
        <p:nvSpPr>
          <p:cNvPr id="3" name="Tekstboks 2"/>
          <p:cNvSpPr txBox="1"/>
          <p:nvPr/>
        </p:nvSpPr>
        <p:spPr>
          <a:xfrm>
            <a:off x="2379948" y="1772816"/>
            <a:ext cx="45365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ui</a:t>
            </a:r>
          </a:p>
          <a:p>
            <a:pPr algn="ctr"/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2379948" y="3312713"/>
            <a:ext cx="45365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controller</a:t>
            </a:r>
          </a:p>
          <a:p>
            <a:pPr algn="ctr"/>
            <a:endParaRPr lang="da-DK" dirty="0"/>
          </a:p>
        </p:txBody>
      </p:sp>
      <p:sp>
        <p:nvSpPr>
          <p:cNvPr id="8" name="Tekstboks 7"/>
          <p:cNvSpPr txBox="1"/>
          <p:nvPr/>
        </p:nvSpPr>
        <p:spPr>
          <a:xfrm>
            <a:off x="2379948" y="4852610"/>
            <a:ext cx="453650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model</a:t>
            </a:r>
          </a:p>
          <a:p>
            <a:pPr algn="ctr"/>
            <a:endParaRPr lang="da-DK" dirty="0"/>
          </a:p>
        </p:txBody>
      </p:sp>
      <p:cxnSp>
        <p:nvCxnSpPr>
          <p:cNvPr id="6" name="Lige pilforbindelse 5"/>
          <p:cNvCxnSpPr>
            <a:stCxn id="3" idx="2"/>
            <a:endCxn id="7" idx="0"/>
          </p:cNvCxnSpPr>
          <p:nvPr/>
        </p:nvCxnSpPr>
        <p:spPr>
          <a:xfrm>
            <a:off x="4648200" y="2603813"/>
            <a:ext cx="0" cy="70890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>
            <a:stCxn id="7" idx="2"/>
          </p:cNvCxnSpPr>
          <p:nvPr/>
        </p:nvCxnSpPr>
        <p:spPr>
          <a:xfrm flipH="1">
            <a:off x="4644008" y="4143710"/>
            <a:ext cx="4192" cy="725450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Vinklet forbindelse 4"/>
          <p:cNvCxnSpPr>
            <a:stCxn id="3" idx="3"/>
            <a:endCxn id="8" idx="3"/>
          </p:cNvCxnSpPr>
          <p:nvPr/>
        </p:nvCxnSpPr>
        <p:spPr>
          <a:xfrm>
            <a:off x="6916452" y="2188315"/>
            <a:ext cx="12700" cy="3079794"/>
          </a:xfrm>
          <a:prstGeom prst="bentConnector3">
            <a:avLst>
              <a:gd name="adj1" fmla="val 5206449"/>
            </a:avLst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kstfelt 13"/>
          <p:cNvSpPr txBox="1"/>
          <p:nvPr/>
        </p:nvSpPr>
        <p:spPr>
          <a:xfrm rot="19849053">
            <a:off x="7101126" y="3245352"/>
            <a:ext cx="1613465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dirty="0"/>
              <a:t>Read </a:t>
            </a:r>
            <a:r>
              <a:rPr lang="da-DK" dirty="0" err="1"/>
              <a:t>only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281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>
          <a:xfrm>
            <a:off x="0" y="260648"/>
            <a:ext cx="8915400" cy="6680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dirty="0" err="1"/>
              <a:t>Implementation</a:t>
            </a:r>
            <a:r>
              <a:rPr lang="da-DK" dirty="0"/>
              <a:t> of a 3 </a:t>
            </a:r>
            <a:r>
              <a:rPr lang="da-DK" dirty="0" err="1"/>
              <a:t>layered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2" name="Tekstboks 1"/>
          <p:cNvSpPr txBox="1"/>
          <p:nvPr/>
        </p:nvSpPr>
        <p:spPr>
          <a:xfrm>
            <a:off x="5577383" y="1340768"/>
            <a:ext cx="33352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Layers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implemented</a:t>
            </a:r>
            <a:r>
              <a:rPr lang="da-DK" dirty="0"/>
              <a:t> as </a:t>
            </a:r>
            <a:r>
              <a:rPr lang="da-DK" b="1" i="1" dirty="0" err="1"/>
              <a:t>packages</a:t>
            </a:r>
            <a:endParaRPr lang="da-DK" b="1" i="1" dirty="0"/>
          </a:p>
          <a:p>
            <a:endParaRPr lang="en-US" b="1" i="1" dirty="0"/>
          </a:p>
          <a:p>
            <a:r>
              <a:rPr lang="en-US" b="1" i="1" dirty="0">
                <a:highlight>
                  <a:srgbClr val="FFFF00"/>
                </a:highlight>
              </a:rPr>
              <a:t>Naming conventions:</a:t>
            </a:r>
            <a:endParaRPr lang="da-DK" b="1" i="1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P</a:t>
            </a:r>
            <a:r>
              <a:rPr lang="da-DK" dirty="0" err="1"/>
              <a:t>ackage</a:t>
            </a:r>
            <a:r>
              <a:rPr lang="da-DK" dirty="0"/>
              <a:t> </a:t>
            </a:r>
            <a:r>
              <a:rPr lang="da-DK" dirty="0" err="1"/>
              <a:t>names</a:t>
            </a:r>
            <a:r>
              <a:rPr lang="da-DK" dirty="0"/>
              <a:t> start with </a:t>
            </a:r>
            <a:r>
              <a:rPr lang="da-DK" b="1" dirty="0" err="1"/>
              <a:t>lower</a:t>
            </a:r>
            <a:r>
              <a:rPr lang="da-DK" b="1" dirty="0"/>
              <a:t>-case letters</a:t>
            </a:r>
          </a:p>
          <a:p>
            <a:endParaRPr lang="en-US" b="1" dirty="0"/>
          </a:p>
          <a:p>
            <a:r>
              <a:rPr lang="en-US" dirty="0"/>
              <a:t>Package names do </a:t>
            </a:r>
            <a:r>
              <a:rPr lang="en-US" b="1" dirty="0"/>
              <a:t>not </a:t>
            </a:r>
            <a:r>
              <a:rPr lang="en-US" dirty="0"/>
              <a:t>contain </a:t>
            </a:r>
            <a:r>
              <a:rPr lang="en-US" b="1" dirty="0"/>
              <a:t>uppercase letters</a:t>
            </a:r>
            <a:endParaRPr lang="da-D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3E588-5F12-4326-9012-4BD662B5A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" y="1124744"/>
            <a:ext cx="3912560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409799"/>
            <a:ext cx="7772400" cy="6429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a-DK" sz="4000" dirty="0"/>
              <a:t>The </a:t>
            </a:r>
            <a:r>
              <a:rPr lang="da-DK" sz="4000" dirty="0" err="1"/>
              <a:t>need</a:t>
            </a:r>
            <a:r>
              <a:rPr lang="da-DK" sz="4000" dirty="0"/>
              <a:t> for singletons</a:t>
            </a:r>
            <a:br>
              <a:rPr lang="da-DK" sz="4000" dirty="0"/>
            </a:br>
            <a:endParaRPr lang="da-DK" sz="2000" dirty="0"/>
          </a:p>
        </p:txBody>
      </p:sp>
      <p:sp>
        <p:nvSpPr>
          <p:cNvPr id="9222" name="Pladsholder til indhold 6"/>
          <p:cNvSpPr>
            <a:spLocks noGrp="1"/>
          </p:cNvSpPr>
          <p:nvPr>
            <p:ph idx="1"/>
          </p:nvPr>
        </p:nvSpPr>
        <p:spPr>
          <a:xfrm>
            <a:off x="428625" y="1143000"/>
            <a:ext cx="3711327" cy="4953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da-DK" sz="2000" dirty="0"/>
          </a:p>
          <a:p>
            <a:pPr eaLnBrk="1" hangingPunct="1">
              <a:buFontTx/>
              <a:buNone/>
            </a:pPr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da-DK" sz="2000" dirty="0" err="1"/>
              <a:t>need</a:t>
            </a:r>
            <a:r>
              <a:rPr lang="da-DK" sz="2000" dirty="0"/>
              <a:t> the Singleton </a:t>
            </a:r>
            <a:r>
              <a:rPr lang="da-DK" sz="2000" dirty="0" err="1"/>
              <a:t>pattern</a:t>
            </a:r>
            <a:r>
              <a:rPr lang="da-DK" sz="2000" dirty="0"/>
              <a:t> in </a:t>
            </a:r>
            <a:r>
              <a:rPr lang="da-DK" sz="2000" dirty="0" err="1"/>
              <a:t>order</a:t>
            </a:r>
            <a:r>
              <a:rPr lang="da-DK" sz="2000" dirty="0"/>
              <a:t> to </a:t>
            </a:r>
            <a:r>
              <a:rPr lang="da-DK" sz="2000" dirty="0" err="1"/>
              <a:t>implement</a:t>
            </a:r>
            <a:r>
              <a:rPr lang="da-DK" sz="2000" dirty="0"/>
              <a:t> a Container :</a:t>
            </a:r>
          </a:p>
          <a:p>
            <a:pPr eaLnBrk="1" hangingPunct="1">
              <a:buFontTx/>
              <a:buNone/>
            </a:pPr>
            <a:endParaRPr lang="da-DK" sz="2000" dirty="0"/>
          </a:p>
          <a:p>
            <a:pPr eaLnBrk="1" hangingPunct="1">
              <a:buFontTx/>
              <a:buNone/>
            </a:pPr>
            <a:r>
              <a:rPr lang="da-DK" sz="2800" b="1" dirty="0"/>
              <a:t>	Ensures only one instance of a class </a:t>
            </a:r>
            <a:r>
              <a:rPr lang="da-DK" sz="2800" b="1" dirty="0" err="1"/>
              <a:t>can</a:t>
            </a:r>
            <a:r>
              <a:rPr lang="da-DK" sz="2800" b="1" dirty="0"/>
              <a:t> </a:t>
            </a:r>
            <a:r>
              <a:rPr lang="da-DK" sz="2800" b="1" dirty="0" err="1"/>
              <a:t>exist</a:t>
            </a:r>
            <a:endParaRPr lang="da-DK" sz="2800" b="1" dirty="0"/>
          </a:p>
          <a:p>
            <a:pPr eaLnBrk="1" hangingPunct="1">
              <a:buFontTx/>
              <a:buNone/>
            </a:pPr>
            <a:endParaRPr lang="da-DK" sz="2000" dirty="0"/>
          </a:p>
          <a:p>
            <a:pPr>
              <a:buNone/>
            </a:pPr>
            <a:r>
              <a:rPr lang="da-DK" sz="2000" dirty="0"/>
              <a:t>If </a:t>
            </a:r>
            <a:r>
              <a:rPr lang="da-DK" sz="2000" dirty="0" err="1"/>
              <a:t>we</a:t>
            </a:r>
            <a:r>
              <a:rPr lang="da-DK" sz="2000" dirty="0"/>
              <a:t> had </a:t>
            </a:r>
            <a:r>
              <a:rPr lang="da-DK" sz="2000" dirty="0" err="1"/>
              <a:t>several</a:t>
            </a:r>
            <a:r>
              <a:rPr lang="da-DK" sz="2000" dirty="0"/>
              <a:t> </a:t>
            </a:r>
            <a:r>
              <a:rPr lang="da-DK" sz="2000" dirty="0" err="1"/>
              <a:t>instances</a:t>
            </a:r>
            <a:r>
              <a:rPr lang="da-DK" sz="2000" dirty="0"/>
              <a:t> of the container class, </a:t>
            </a:r>
            <a:r>
              <a:rPr lang="da-DK" sz="2000" dirty="0" err="1"/>
              <a:t>we</a:t>
            </a:r>
            <a:r>
              <a:rPr lang="da-DK" sz="2000" dirty="0"/>
              <a:t> </a:t>
            </a:r>
            <a:r>
              <a:rPr lang="da-DK" sz="2000" dirty="0" err="1"/>
              <a:t>wouldn’t</a:t>
            </a:r>
            <a:r>
              <a:rPr lang="da-DK" sz="2000" dirty="0"/>
              <a:t> </a:t>
            </a:r>
            <a:r>
              <a:rPr lang="da-DK" sz="2000" dirty="0" err="1"/>
              <a:t>know</a:t>
            </a:r>
            <a:r>
              <a:rPr lang="da-DK" sz="2000" dirty="0"/>
              <a:t> </a:t>
            </a:r>
            <a:r>
              <a:rPr lang="da-DK" sz="2000" dirty="0" err="1"/>
              <a:t>where</a:t>
            </a:r>
            <a:r>
              <a:rPr lang="da-DK" sz="2000" dirty="0"/>
              <a:t> to </a:t>
            </a:r>
            <a:r>
              <a:rPr lang="da-DK" sz="2000" dirty="0" err="1"/>
              <a:t>insert</a:t>
            </a:r>
            <a:r>
              <a:rPr lang="da-DK" sz="2000" dirty="0"/>
              <a:t> a </a:t>
            </a:r>
            <a:r>
              <a:rPr lang="da-DK" sz="2000" dirty="0" err="1"/>
              <a:t>newly</a:t>
            </a:r>
            <a:r>
              <a:rPr lang="da-DK" sz="2000" dirty="0"/>
              <a:t> </a:t>
            </a:r>
            <a:r>
              <a:rPr lang="da-DK" sz="2000" dirty="0" err="1"/>
              <a:t>created</a:t>
            </a:r>
            <a:r>
              <a:rPr lang="da-DK" sz="2000" dirty="0"/>
              <a:t> </a:t>
            </a:r>
            <a:r>
              <a:rPr lang="da-DK" sz="2000" dirty="0" err="1"/>
              <a:t>object</a:t>
            </a:r>
            <a:r>
              <a:rPr lang="da-DK" sz="2000" dirty="0"/>
              <a:t>. </a:t>
            </a:r>
          </a:p>
          <a:p>
            <a:pPr>
              <a:buNone/>
            </a:pPr>
            <a:r>
              <a:rPr lang="en-US" sz="2000" dirty="0"/>
              <a:t>“In 2</a:t>
            </a:r>
            <a:r>
              <a:rPr lang="da-DK" sz="2000" dirty="0" err="1"/>
              <a:t>hich</a:t>
            </a:r>
            <a:r>
              <a:rPr lang="da-DK" sz="2000" dirty="0"/>
              <a:t> </a:t>
            </a:r>
            <a:r>
              <a:rPr lang="da-DK" sz="2000" dirty="0" err="1"/>
              <a:t>pockeet</a:t>
            </a:r>
            <a:r>
              <a:rPr lang="da-DK" sz="2000" dirty="0"/>
              <a:t> did I put it </a:t>
            </a:r>
            <a:r>
              <a:rPr lang="da-DK" sz="2000" dirty="0" err="1"/>
              <a:t>now</a:t>
            </a:r>
            <a:r>
              <a:rPr lang="da-DK" sz="2000" dirty="0"/>
              <a:t>…”</a:t>
            </a:r>
          </a:p>
        </p:txBody>
      </p:sp>
      <p:pic>
        <p:nvPicPr>
          <p:cNvPr id="1026" name="Picture 2" descr="https://upload.wikimedia.org/wikipedia/en/b/b2/Highlander_film_Connor_MacLe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93" y="1139033"/>
            <a:ext cx="4003403" cy="569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601BF5-1CAD-443C-B832-5E7D470907B1}"/>
              </a:ext>
            </a:extLst>
          </p:cNvPr>
          <p:cNvSpPr/>
          <p:nvPr/>
        </p:nvSpPr>
        <p:spPr>
          <a:xfrm rot="1135080">
            <a:off x="6560135" y="529532"/>
            <a:ext cx="3024336" cy="121900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Highlander: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There can be only one!</a:t>
            </a:r>
            <a:endParaRPr lang="da-DK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75346"/>
      </p:ext>
    </p:extLst>
  </p:cSld>
  <p:clrMapOvr>
    <a:masterClrMapping/>
  </p:clrMapOvr>
</p:sld>
</file>

<file path=ppt/theme/theme1.xml><?xml version="1.0" encoding="utf-8"?>
<a:theme xmlns:a="http://schemas.openxmlformats.org/drawingml/2006/main" name="UCNT&amp;BMaster">
  <a:themeElements>
    <a:clrScheme name="Brugerdefineret 9">
      <a:dk1>
        <a:sysClr val="windowText" lastClr="000000"/>
      </a:dk1>
      <a:lt1>
        <a:sysClr val="window" lastClr="FFFFFF"/>
      </a:lt1>
      <a:dk2>
        <a:srgbClr val="776F65"/>
      </a:dk2>
      <a:lt2>
        <a:srgbClr val="EEECE1"/>
      </a:lt2>
      <a:accent1>
        <a:srgbClr val="776F65"/>
      </a:accent1>
      <a:accent2>
        <a:srgbClr val="FF6319"/>
      </a:accent2>
      <a:accent3>
        <a:srgbClr val="7AB800"/>
      </a:accent3>
      <a:accent4>
        <a:srgbClr val="952D98"/>
      </a:accent4>
      <a:accent5>
        <a:srgbClr val="5BBBB7"/>
      </a:accent5>
      <a:accent6>
        <a:srgbClr val="A09B59"/>
      </a:accent6>
      <a:hlink>
        <a:srgbClr val="5BBBB7"/>
      </a:hlink>
      <a:folHlink>
        <a:srgbClr val="A09B59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BACDFDB2B7514B957DE92B20113928" ma:contentTypeVersion="1" ma:contentTypeDescription="Opret et nyt dokument." ma:contentTypeScope="" ma:versionID="c5bc87d2532e3408d1dd379f735bf2dd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f463c04546d936cbe43a6dac817e4489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3QZJDHEEAQRU-1452-217</_dlc_DocId>
    <_dlc_DocIdUrl xmlns="23cadae7-ae43-4b44-be68-e0ff5e97caf6">
      <Url>http://ecampus.ucn.dk/my-ecampus/holdsites/ec-dmaa0214/_layouts/DocIdRedir.aspx?ID=3QZJDHEEAQRU-1452-217</Url>
      <Description>3QZJDHEEAQRU-1452-217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6C223F4-89ED-48BD-999A-9FD0C3A5C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7C1B6F-F760-4C73-8854-DDDDB6826A0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23cadae7-ae43-4b44-be68-e0ff5e97caf6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9B6707-15E9-4790-9E3F-C4823FF1F74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C768A98-36F7-4B3C-B1D9-B7D6E0CD854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UCNT&amp;BMaster</Template>
  <TotalTime>5675</TotalTime>
  <Words>1769</Words>
  <Application>Microsoft Office PowerPoint</Application>
  <PresentationFormat>On-screen Show (4:3)</PresentationFormat>
  <Paragraphs>342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ＭＳ Ｐゴシック</vt:lpstr>
      <vt:lpstr>Arial</vt:lpstr>
      <vt:lpstr>Calibri</vt:lpstr>
      <vt:lpstr>Courier</vt:lpstr>
      <vt:lpstr>Lucida Grande</vt:lpstr>
      <vt:lpstr>Thonburi</vt:lpstr>
      <vt:lpstr>Times</vt:lpstr>
      <vt:lpstr>Times New Roman</vt:lpstr>
      <vt:lpstr>Trebuchet MS Italic</vt:lpstr>
      <vt:lpstr>ヒラギノ角ゴ ProN W6</vt:lpstr>
      <vt:lpstr>UCNT&amp;BMaster</vt:lpstr>
      <vt:lpstr>Programming Session 19  </vt:lpstr>
      <vt:lpstr>Architecture</vt:lpstr>
      <vt:lpstr>Architecture and design classes</vt:lpstr>
      <vt:lpstr>Design of a layered logical architecture</vt:lpstr>
      <vt:lpstr>A Layered Basis Architecture</vt:lpstr>
      <vt:lpstr>Open and Closed Architectures </vt:lpstr>
      <vt:lpstr>3-layered open architecture</vt:lpstr>
      <vt:lpstr>Implementation of a 3 layered architecture</vt:lpstr>
      <vt:lpstr>The need for singletons </vt:lpstr>
      <vt:lpstr>How to: Singleton 101</vt:lpstr>
      <vt:lpstr>Singleton</vt:lpstr>
      <vt:lpstr>Exercise </vt:lpstr>
      <vt:lpstr>PowerPoint Presentation</vt:lpstr>
      <vt:lpstr>Refactoring</vt:lpstr>
      <vt:lpstr>Refactoring and test</vt:lpstr>
      <vt:lpstr>When refactoring remember  The Mañana Principle Specific Rules</vt:lpstr>
      <vt:lpstr>Code snippet of the day</vt:lpstr>
      <vt:lpstr>We have to deal with errors</vt:lpstr>
      <vt:lpstr>Prevention vs Detection (Developer vs Maintainer)</vt:lpstr>
      <vt:lpstr>Testing and debugging techniques</vt:lpstr>
      <vt:lpstr>The V-Model</vt:lpstr>
      <vt:lpstr>Testing fundamentals</vt:lpstr>
      <vt:lpstr>Test automation</vt:lpstr>
      <vt:lpstr>JUnit</vt:lpstr>
      <vt:lpstr>Exercises</vt:lpstr>
      <vt:lpstr>Prevention vs Detection (Developer vs Maintainer)</vt:lpstr>
      <vt:lpstr>Debugging techniques</vt:lpstr>
      <vt:lpstr>Debugging</vt:lpstr>
      <vt:lpstr>Manual walkthroughs</vt:lpstr>
      <vt:lpstr>Tabulating object state</vt:lpstr>
      <vt:lpstr>Verbal walkthroughs</vt:lpstr>
      <vt:lpstr>Print statements</vt:lpstr>
      <vt:lpstr>Choosing a test strategy</vt:lpstr>
      <vt:lpstr>Debuggers</vt:lpstr>
      <vt:lpstr>Debugging</vt:lpstr>
      <vt:lpstr>Review</vt:lpstr>
      <vt:lpstr>Modularization and interfaces</vt:lpstr>
      <vt:lpstr>Exercises</vt:lpstr>
    </vt:vector>
  </TitlesOfParts>
  <Company>Michael Madsen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UCN Præsentation</dc:title>
  <dc:creator>UCN</dc:creator>
  <cp:lastModifiedBy>István Knoll</cp:lastModifiedBy>
  <cp:revision>98</cp:revision>
  <dcterms:created xsi:type="dcterms:W3CDTF">2008-01-04T10:39:56Z</dcterms:created>
  <dcterms:modified xsi:type="dcterms:W3CDTF">2017-10-29T20:08:25Z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0x0101009DBACDFDB2B7514B957DE92B20113928</vt:lpwstr>
  </property>
  <property fmtid="{D5CDD505-2E9C-101B-9397-08002B2CF9AE}" pid="3" name="_dlc_DocIdItemGuid">
    <vt:lpwstr>e84054e3-3bd6-4e44-ad29-c02d807d60ff</vt:lpwstr>
  </property>
</Properties>
</file>