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44"/>
  </p:notesMasterIdLst>
  <p:sldIdLst>
    <p:sldId id="256" r:id="rId6"/>
    <p:sldId id="285" r:id="rId7"/>
    <p:sldId id="279" r:id="rId8"/>
    <p:sldId id="261" r:id="rId9"/>
    <p:sldId id="262" r:id="rId10"/>
    <p:sldId id="263" r:id="rId11"/>
    <p:sldId id="264" r:id="rId12"/>
    <p:sldId id="266" r:id="rId13"/>
    <p:sldId id="283" r:id="rId14"/>
    <p:sldId id="284" r:id="rId15"/>
    <p:sldId id="267" r:id="rId16"/>
    <p:sldId id="290" r:id="rId17"/>
    <p:sldId id="268" r:id="rId18"/>
    <p:sldId id="265" r:id="rId19"/>
    <p:sldId id="286" r:id="rId20"/>
    <p:sldId id="287" r:id="rId21"/>
    <p:sldId id="288" r:id="rId22"/>
    <p:sldId id="289" r:id="rId23"/>
    <p:sldId id="291" r:id="rId24"/>
    <p:sldId id="292" r:id="rId25"/>
    <p:sldId id="270" r:id="rId26"/>
    <p:sldId id="302" r:id="rId27"/>
    <p:sldId id="293" r:id="rId28"/>
    <p:sldId id="271" r:id="rId29"/>
    <p:sldId id="295" r:id="rId30"/>
    <p:sldId id="303" r:id="rId31"/>
    <p:sldId id="278" r:id="rId32"/>
    <p:sldId id="273" r:id="rId33"/>
    <p:sldId id="274" r:id="rId34"/>
    <p:sldId id="275" r:id="rId35"/>
    <p:sldId id="280" r:id="rId36"/>
    <p:sldId id="281" r:id="rId37"/>
    <p:sldId id="276" r:id="rId38"/>
    <p:sldId id="300" r:id="rId39"/>
    <p:sldId id="282" r:id="rId40"/>
    <p:sldId id="301" r:id="rId41"/>
    <p:sldId id="277" r:id="rId42"/>
    <p:sldId id="272" r:id="rId43"/>
  </p:sldIdLst>
  <p:sldSz cx="9144000" cy="6858000" type="screen4x3"/>
  <p:notesSz cx="6797675" cy="9926638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5460" autoAdjust="0"/>
  </p:normalViewPr>
  <p:slideViewPr>
    <p:cSldViewPr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66CC0-C21D-4B6C-BF08-54E11FAE3F63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777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9F0E2-3A3B-48D0-9508-CA980B8F9BA6}" type="slidenum">
              <a:rPr lang="da-DK"/>
              <a:pPr/>
              <a:t>1</a:t>
            </a:fld>
            <a:endParaRPr lang="da-DK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15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14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15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16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18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148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19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41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20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41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21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38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24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7498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48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452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28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0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29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07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30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488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5B693-D15E-4377-B853-D679AC20F1F8}" type="slidenum">
              <a:rPr lang="da-DK"/>
              <a:pPr/>
              <a:t>31</a:t>
            </a:fld>
            <a:endParaRPr lang="da-DK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691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596EF-7E75-4DF5-9A15-393AA7F201AD}" type="slidenum">
              <a:rPr lang="da-DK"/>
              <a:pPr/>
              <a:t>32</a:t>
            </a:fld>
            <a:endParaRPr lang="da-DK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5781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4504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66CC0-C21D-4B6C-BF08-54E11FAE3F63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444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35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589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563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38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39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4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94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5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08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6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78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7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601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8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2.11-2.14</a:t>
            </a:r>
          </a:p>
        </p:txBody>
      </p:sp>
    </p:spTree>
    <p:extLst>
      <p:ext uri="{BB962C8B-B14F-4D97-AF65-F5344CB8AC3E}">
        <p14:creationId xmlns:p14="http://schemas.microsoft.com/office/powerpoint/2010/main" val="282341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11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2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13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4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E6584ADA-CE4B-4243-900F-CB3D8E7F12FB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BAA-4F69-48DF-A4FE-0B2475C15C76}" type="slidenum">
              <a:rPr lang="da-DK" smtClean="0"/>
              <a:pPr/>
              <a:t>1</a:t>
            </a:fld>
            <a:endParaRPr lang="da-DK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437112"/>
            <a:ext cx="5162576" cy="5334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35924"/>
                </a:solidFill>
              </a:rPr>
              <a:t>Introduction to the class definition</a:t>
            </a:r>
            <a:endParaRPr lang="da-DK" sz="2800" dirty="0">
              <a:solidFill>
                <a:srgbClr val="C35924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40768"/>
            <a:ext cx="5448328" cy="685800"/>
          </a:xfrm>
        </p:spPr>
        <p:txBody>
          <a:bodyPr/>
          <a:lstStyle/>
          <a:p>
            <a:r>
              <a:rPr lang="da-DK" sz="2400" dirty="0">
                <a:solidFill>
                  <a:schemeClr val="bg1"/>
                </a:solidFill>
              </a:rPr>
              <a:t>Software Construction – Session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13" y="413562"/>
            <a:ext cx="7756587" cy="71725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names of the following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2359421"/>
            <a:ext cx="7756587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boolean alive;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Person tutor;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MainCharacter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bananaJoe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10</a:t>
            </a:fld>
            <a:endParaRPr lang="da-DK" sz="140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776F65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fld id="{E6584ADA-CE4B-4243-900F-CB3D8E7F12FB}" type="slidenum">
              <a:rPr lang="da-DK" smtClean="0"/>
              <a:pPr/>
              <a:t>10</a:t>
            </a:fld>
            <a:endParaRPr lang="da-DK" sz="1400"/>
          </a:p>
        </p:txBody>
      </p:sp>
      <p:sp>
        <p:nvSpPr>
          <p:cNvPr id="6" name="Tekstboks 5"/>
          <p:cNvSpPr txBox="1"/>
          <p:nvPr/>
        </p:nvSpPr>
        <p:spPr>
          <a:xfrm>
            <a:off x="539552" y="148478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0070C0"/>
                </a:solidFill>
              </a:rPr>
              <a:t>&lt;</a:t>
            </a:r>
            <a:r>
              <a:rPr lang="da-DK" b="1" i="1" dirty="0" err="1">
                <a:solidFill>
                  <a:srgbClr val="0070C0"/>
                </a:solidFill>
              </a:rPr>
              <a:t>visibility-modifier</a:t>
            </a:r>
            <a:r>
              <a:rPr lang="da-DK" b="1" i="1" dirty="0">
                <a:solidFill>
                  <a:srgbClr val="0070C0"/>
                </a:solidFill>
              </a:rPr>
              <a:t>&gt; &lt;type&gt; &lt;variable-</a:t>
            </a:r>
            <a:r>
              <a:rPr lang="da-DK" b="1" i="1" dirty="0" err="1">
                <a:solidFill>
                  <a:srgbClr val="0070C0"/>
                </a:solidFill>
              </a:rPr>
              <a:t>name</a:t>
            </a:r>
            <a:r>
              <a:rPr lang="da-DK" b="1" i="1" dirty="0">
                <a:solidFill>
                  <a:srgbClr val="0070C0"/>
                </a:solidFill>
              </a:rPr>
              <a:t>&gt; ;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067944" y="2314180"/>
            <a:ext cx="1224136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23928" y="3356992"/>
            <a:ext cx="1152128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5364088" y="4365104"/>
            <a:ext cx="2088232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pilforbindelse 9"/>
          <p:cNvCxnSpPr/>
          <p:nvPr/>
        </p:nvCxnSpPr>
        <p:spPr>
          <a:xfrm flipH="1">
            <a:off x="5148064" y="1905785"/>
            <a:ext cx="360040" cy="408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5076056" y="1988840"/>
            <a:ext cx="864096" cy="1369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6408204" y="1946448"/>
            <a:ext cx="684076" cy="241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02" y="1412776"/>
            <a:ext cx="7756587" cy="4525963"/>
          </a:xfrm>
        </p:spPr>
        <p:txBody>
          <a:bodyPr/>
          <a:lstStyle/>
          <a:p>
            <a:r>
              <a:rPr lang="en-GB" dirty="0"/>
              <a:t>Constructors initialize an object</a:t>
            </a:r>
          </a:p>
          <a:p>
            <a:r>
              <a:rPr lang="en-GB" dirty="0"/>
              <a:t>They have the same name as the class</a:t>
            </a:r>
          </a:p>
          <a:p>
            <a:r>
              <a:rPr lang="en-GB" dirty="0"/>
              <a:t>They (may) assign initial values to the fields</a:t>
            </a:r>
          </a:p>
          <a:p>
            <a:pPr lvl="1"/>
            <a:r>
              <a:rPr lang="en-GB" dirty="0"/>
              <a:t>They often receive external parameter values for this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11</a:t>
            </a:fld>
            <a:endParaRPr lang="da-DK" sz="14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8" y="4293096"/>
            <a:ext cx="718978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public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TicketMachine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ticketCost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price = </a:t>
            </a:r>
            <a:r>
              <a:rPr lang="en-US" b="1" dirty="0" err="1">
                <a:latin typeface="Courier New" pitchFamily="49" charset="0"/>
                <a:cs typeface="Times" charset="0"/>
              </a:rPr>
              <a:t>ticketCost</a:t>
            </a:r>
            <a:r>
              <a:rPr lang="en-US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balance = 0;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total = 0;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5139" y="3751312"/>
            <a:ext cx="1898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Visibility modifier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389539" y="405611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99792" y="3751312"/>
            <a:ext cx="201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Constructor name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614192" y="405611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091763" y="3751312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Paramater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006163" y="4056112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5940152" y="4077072"/>
            <a:ext cx="57606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280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constructor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::=</a:t>
            </a:r>
          </a:p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visibility-modifier</a:t>
            </a:r>
            <a:r>
              <a:rPr lang="da-DK" sz="2400" b="1" i="1" dirty="0">
                <a:solidFill>
                  <a:srgbClr val="0070C0"/>
                </a:solidFill>
              </a:rPr>
              <a:t>&gt;  &lt;</a:t>
            </a:r>
            <a:r>
              <a:rPr lang="da-DK" sz="2400" b="1" i="1" dirty="0" err="1">
                <a:solidFill>
                  <a:srgbClr val="0070C0"/>
                </a:solidFill>
              </a:rPr>
              <a:t>name</a:t>
            </a:r>
            <a:r>
              <a:rPr lang="da-DK" sz="2400" b="1" i="1" dirty="0">
                <a:solidFill>
                  <a:srgbClr val="0070C0"/>
                </a:solidFill>
              </a:rPr>
              <a:t>&gt; ( &lt;parameter-list&gt; ) { </a:t>
            </a:r>
          </a:p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        &lt;statements&gt; </a:t>
            </a:r>
          </a:p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&lt;parameter-list&gt; </a:t>
            </a:r>
            <a:r>
              <a:rPr lang="da-DK" sz="2400" b="1" dirty="0">
                <a:solidFill>
                  <a:srgbClr val="002060"/>
                </a:solidFill>
              </a:rPr>
              <a:t>::=</a:t>
            </a:r>
            <a:r>
              <a:rPr lang="da-DK" sz="2400" b="1" i="1" dirty="0">
                <a:solidFill>
                  <a:srgbClr val="0070C0"/>
                </a:solidFill>
              </a:rPr>
              <a:t> </a:t>
            </a:r>
            <a:r>
              <a:rPr lang="el-GR" sz="2400" b="1" i="1" dirty="0">
                <a:solidFill>
                  <a:srgbClr val="0070C0"/>
                </a:solidFill>
              </a:rPr>
              <a:t>ε</a:t>
            </a:r>
            <a:r>
              <a:rPr lang="da-DK" sz="2400" b="1" i="1" dirty="0">
                <a:solidFill>
                  <a:srgbClr val="0070C0"/>
                </a:solidFill>
              </a:rPr>
              <a:t>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i="1" dirty="0">
                <a:solidFill>
                  <a:srgbClr val="0070C0"/>
                </a:solidFill>
              </a:rPr>
              <a:t> &lt;parameter-</a:t>
            </a:r>
            <a:r>
              <a:rPr lang="da-DK" sz="2400" b="1" i="1" dirty="0" err="1">
                <a:solidFill>
                  <a:srgbClr val="0070C0"/>
                </a:solidFill>
              </a:rPr>
              <a:t>decl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[</a:t>
            </a:r>
            <a:r>
              <a:rPr lang="da-DK" sz="2400" b="1" i="1" dirty="0">
                <a:solidFill>
                  <a:srgbClr val="0070C0"/>
                </a:solidFill>
              </a:rPr>
              <a:t>, &lt;</a:t>
            </a:r>
            <a:r>
              <a:rPr lang="da-DK" sz="2400" b="1" i="1" dirty="0" err="1">
                <a:solidFill>
                  <a:srgbClr val="0070C0"/>
                </a:solidFill>
              </a:rPr>
              <a:t>paramater-decl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]*</a:t>
            </a:r>
          </a:p>
          <a:p>
            <a:pPr marL="0" indent="0"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&lt;parameter-</a:t>
            </a:r>
            <a:r>
              <a:rPr lang="da-DK" sz="2400" b="1" i="1" dirty="0" err="1">
                <a:solidFill>
                  <a:srgbClr val="0070C0"/>
                </a:solidFill>
              </a:rPr>
              <a:t>decl</a:t>
            </a:r>
            <a:r>
              <a:rPr lang="da-DK" sz="2400" b="1" i="1" dirty="0">
                <a:solidFill>
                  <a:srgbClr val="0070C0"/>
                </a:solidFill>
              </a:rPr>
              <a:t>&gt;</a:t>
            </a:r>
            <a:r>
              <a:rPr lang="da-DK" sz="2400" b="1" i="1" dirty="0">
                <a:solidFill>
                  <a:srgbClr val="002060"/>
                </a:solidFill>
              </a:rPr>
              <a:t> ::= </a:t>
            </a:r>
            <a:r>
              <a:rPr lang="da-DK" sz="2400" b="1" i="1" dirty="0">
                <a:solidFill>
                  <a:srgbClr val="0070C0"/>
                </a:solidFill>
              </a:rPr>
              <a:t>&lt;type&gt; &lt;</a:t>
            </a:r>
            <a:r>
              <a:rPr lang="da-DK" sz="2400" b="1" i="1" dirty="0" err="1">
                <a:solidFill>
                  <a:srgbClr val="0070C0"/>
                </a:solidFill>
              </a:rPr>
              <a:t>name</a:t>
            </a:r>
            <a:r>
              <a:rPr lang="da-DK" sz="2400" b="1" i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da-DK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sz="2400" b="1" i="1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12</a:t>
            </a:fld>
            <a:endParaRPr lang="da-DK" sz="1400"/>
          </a:p>
        </p:txBody>
      </p:sp>
      <p:sp>
        <p:nvSpPr>
          <p:cNvPr id="5" name="Afrundet rektangel 4"/>
          <p:cNvSpPr/>
          <p:nvPr/>
        </p:nvSpPr>
        <p:spPr>
          <a:xfrm>
            <a:off x="107504" y="1556792"/>
            <a:ext cx="2520280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251520" y="40770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699792" y="1556792"/>
            <a:ext cx="1080120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1439652" y="4077071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779912" y="1556792"/>
            <a:ext cx="216024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boks 11"/>
          <p:cNvSpPr txBox="1"/>
          <p:nvPr/>
        </p:nvSpPr>
        <p:spPr>
          <a:xfrm>
            <a:off x="3887924" y="407707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3995936" y="1556792"/>
            <a:ext cx="2160240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0" y="2924944"/>
            <a:ext cx="8316416" cy="936104"/>
          </a:xfrm>
          <a:prstGeom prst="roundRect">
            <a:avLst/>
          </a:prstGeom>
          <a:noFill/>
          <a:ln w="76200">
            <a:solidFill>
              <a:srgbClr val="0070C0">
                <a:alpha val="23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Afrundet rektangel 14"/>
          <p:cNvSpPr/>
          <p:nvPr/>
        </p:nvSpPr>
        <p:spPr>
          <a:xfrm>
            <a:off x="2753798" y="3356992"/>
            <a:ext cx="954106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boks 15"/>
          <p:cNvSpPr txBox="1"/>
          <p:nvPr/>
        </p:nvSpPr>
        <p:spPr>
          <a:xfrm>
            <a:off x="4067944" y="407707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3707904" y="3356992"/>
            <a:ext cx="1152128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boks 17"/>
          <p:cNvSpPr txBox="1"/>
          <p:nvPr/>
        </p:nvSpPr>
        <p:spPr>
          <a:xfrm>
            <a:off x="4788024" y="404745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6098317" y="1556792"/>
            <a:ext cx="201875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boks 19"/>
          <p:cNvSpPr txBox="1"/>
          <p:nvPr/>
        </p:nvSpPr>
        <p:spPr>
          <a:xfrm>
            <a:off x="6588224" y="404745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300192" y="1556792"/>
            <a:ext cx="288032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boks 21"/>
          <p:cNvSpPr txBox="1"/>
          <p:nvPr/>
        </p:nvSpPr>
        <p:spPr>
          <a:xfrm>
            <a:off x="6804248" y="40474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539552" y="2062293"/>
            <a:ext cx="1944216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kstboks 23"/>
          <p:cNvSpPr txBox="1"/>
          <p:nvPr/>
        </p:nvSpPr>
        <p:spPr>
          <a:xfrm>
            <a:off x="971600" y="436510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price = </a:t>
            </a:r>
            <a:r>
              <a:rPr lang="en-US" b="1" dirty="0" err="1">
                <a:latin typeface="Courier New" pitchFamily="49" charset="0"/>
                <a:cs typeface="Times" charset="0"/>
              </a:rPr>
              <a:t>ticketCost</a:t>
            </a:r>
            <a:r>
              <a:rPr lang="en-US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balance = 0;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total = 0;</a:t>
            </a:r>
          </a:p>
        </p:txBody>
      </p:sp>
      <p:sp>
        <p:nvSpPr>
          <p:cNvPr id="25" name="Afrundet rektangel 24"/>
          <p:cNvSpPr/>
          <p:nvPr/>
        </p:nvSpPr>
        <p:spPr>
          <a:xfrm>
            <a:off x="35496" y="2420888"/>
            <a:ext cx="288032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boks 25"/>
          <p:cNvSpPr txBox="1"/>
          <p:nvPr/>
        </p:nvSpPr>
        <p:spPr>
          <a:xfrm>
            <a:off x="251520" y="53346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35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 animBg="1"/>
      <p:bldP spid="15" grpId="0" animBg="1"/>
      <p:bldP spid="15" grpId="1" animBg="1"/>
      <p:bldP spid="16" grpId="0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Data Through Parameters</a:t>
            </a:r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052736"/>
            <a:ext cx="9147017" cy="48965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13</a:t>
            </a:fld>
            <a:endParaRPr lang="da-DK" sz="1400" dirty="0"/>
          </a:p>
        </p:txBody>
      </p:sp>
      <p:sp>
        <p:nvSpPr>
          <p:cNvPr id="2" name="Tekstboks 1"/>
          <p:cNvSpPr txBox="1"/>
          <p:nvPr/>
        </p:nvSpPr>
        <p:spPr>
          <a:xfrm>
            <a:off x="0" y="5941729"/>
            <a:ext cx="91440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ticketMachine_1 = new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Lige pilforbindelse 4"/>
          <p:cNvCxnSpPr/>
          <p:nvPr/>
        </p:nvCxnSpPr>
        <p:spPr>
          <a:xfrm>
            <a:off x="827584" y="2348880"/>
            <a:ext cx="0" cy="396044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2483768" y="2852936"/>
            <a:ext cx="504056" cy="352839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971600" y="3140968"/>
            <a:ext cx="5832648" cy="316835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>
            <a:off x="2051720" y="3140968"/>
            <a:ext cx="5832648" cy="316835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Values are assigned to fields (and other variables) via assignment statements:</a:t>
            </a:r>
          </a:p>
          <a:p>
            <a:pPr lvl="1"/>
            <a:r>
              <a:rPr lang="en-GB" sz="2800" i="1" dirty="0"/>
              <a:t>&lt;variable&gt; = &lt;expression&gt;;</a:t>
            </a:r>
          </a:p>
          <a:p>
            <a:pPr lvl="1"/>
            <a:r>
              <a:rPr lang="en-GB" sz="2800" i="1" dirty="0"/>
              <a:t>Example: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i="1" dirty="0"/>
          </a:p>
          <a:p>
            <a:r>
              <a:rPr lang="en-GB" i="1" dirty="0"/>
              <a:t>A variable stores a single value, so any previous value is ‘forgotten’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14</a:t>
            </a:fld>
            <a:endParaRPr lang="da-DK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 (Semantics)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014" y="1196753"/>
            <a:ext cx="7756587" cy="244827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Values are stored into fields (and other variables) via assignment statements:</a:t>
            </a:r>
          </a:p>
          <a:p>
            <a:pPr lvl="1"/>
            <a:r>
              <a:rPr lang="en-GB" sz="2800" i="1" dirty="0"/>
              <a:t>&lt;variable&gt; = &lt;expression&gt;;</a:t>
            </a:r>
          </a:p>
          <a:p>
            <a:pPr lvl="1"/>
            <a:r>
              <a:rPr lang="en-GB" sz="2800" i="1" dirty="0"/>
              <a:t>Example: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i="1" dirty="0"/>
              <a:t>What happens here??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15</a:t>
            </a:fld>
            <a:endParaRPr lang="da-DK" sz="1400" dirty="0"/>
          </a:p>
        </p:txBody>
      </p:sp>
      <p:sp>
        <p:nvSpPr>
          <p:cNvPr id="3" name="Tekstboks 2"/>
          <p:cNvSpPr txBox="1"/>
          <p:nvPr/>
        </p:nvSpPr>
        <p:spPr>
          <a:xfrm>
            <a:off x="827584" y="3645024"/>
            <a:ext cx="38164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4788024" y="3645024"/>
            <a:ext cx="38164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4788024" y="3975447"/>
            <a:ext cx="38164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827584" y="4509120"/>
            <a:ext cx="38164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11" name="Tekstboks 10"/>
          <p:cNvSpPr txBox="1"/>
          <p:nvPr/>
        </p:nvSpPr>
        <p:spPr>
          <a:xfrm>
            <a:off x="4788024" y="4509120"/>
            <a:ext cx="41764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3" name="Tekstboks 12"/>
          <p:cNvSpPr txBox="1"/>
          <p:nvPr/>
        </p:nvSpPr>
        <p:spPr>
          <a:xfrm>
            <a:off x="827584" y="4869160"/>
            <a:ext cx="38164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4788024" y="4869160"/>
            <a:ext cx="41764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5" name="Tekstboks 14"/>
          <p:cNvSpPr txBox="1"/>
          <p:nvPr/>
        </p:nvSpPr>
        <p:spPr>
          <a:xfrm>
            <a:off x="4788024" y="5271591"/>
            <a:ext cx="41764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Exercise (Semantics)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014" y="1196753"/>
            <a:ext cx="7922434" cy="1080119"/>
          </a:xfrm>
        </p:spPr>
        <p:txBody>
          <a:bodyPr>
            <a:normAutofit fontScale="77500" lnSpcReduction="20000"/>
          </a:bodyPr>
          <a:lstStyle/>
          <a:p>
            <a:r>
              <a:rPr lang="en-GB" sz="3200" i="1" dirty="0"/>
              <a:t>&lt;variable&gt; = &lt;expression&gt;;</a:t>
            </a:r>
          </a:p>
          <a:p>
            <a:pPr lvl="1"/>
            <a:r>
              <a:rPr lang="en-GB" sz="2800" i="1" dirty="0"/>
              <a:t>Example: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count;</a:t>
            </a:r>
          </a:p>
          <a:p>
            <a:pPr lvl="1"/>
            <a:r>
              <a:rPr lang="en-GB" sz="2800" i="1" dirty="0">
                <a:cs typeface="Courier New" panose="02070309020205020404" pitchFamily="49" charset="0"/>
              </a:rPr>
              <a:t>Assume</a:t>
            </a:r>
            <a:r>
              <a:rPr lang="en-GB" sz="2800" b="1" i="1" dirty="0">
                <a:cs typeface="Courier New" panose="02070309020205020404" pitchFamily="49" charset="0"/>
              </a:rPr>
              <a:t>: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11, count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16</a:t>
            </a:fld>
            <a:endParaRPr lang="da-DK" sz="1400" dirty="0"/>
          </a:p>
        </p:txBody>
      </p:sp>
      <p:sp>
        <p:nvSpPr>
          <p:cNvPr id="3" name="Tekstboks 2"/>
          <p:cNvSpPr txBox="1"/>
          <p:nvPr/>
        </p:nvSpPr>
        <p:spPr>
          <a:xfrm>
            <a:off x="179512" y="2348880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count;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5868144" y="2348880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6" name="Tekstboks 15"/>
          <p:cNvSpPr txBox="1"/>
          <p:nvPr/>
        </p:nvSpPr>
        <p:spPr>
          <a:xfrm>
            <a:off x="179512" y="3668831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count;</a:t>
            </a:r>
            <a:endParaRPr lang="da-DK" dirty="0"/>
          </a:p>
        </p:txBody>
      </p:sp>
      <p:sp>
        <p:nvSpPr>
          <p:cNvPr id="17" name="Tekstboks 16"/>
          <p:cNvSpPr txBox="1"/>
          <p:nvPr/>
        </p:nvSpPr>
        <p:spPr>
          <a:xfrm>
            <a:off x="5868144" y="3668831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8" name="Tekstboks 17"/>
          <p:cNvSpPr txBox="1"/>
          <p:nvPr/>
        </p:nvSpPr>
        <p:spPr>
          <a:xfrm>
            <a:off x="179512" y="5013176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;</a:t>
            </a:r>
            <a:endParaRPr lang="da-DK" dirty="0"/>
          </a:p>
        </p:txBody>
      </p:sp>
      <p:sp>
        <p:nvSpPr>
          <p:cNvPr id="19" name="Tekstboks 18"/>
          <p:cNvSpPr txBox="1"/>
          <p:nvPr/>
        </p:nvSpPr>
        <p:spPr>
          <a:xfrm>
            <a:off x="5868144" y="5013176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Exercise (Semantics)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17</a:t>
            </a:fld>
            <a:endParaRPr lang="da-DK" sz="1400" dirty="0"/>
          </a:p>
        </p:txBody>
      </p:sp>
      <p:sp>
        <p:nvSpPr>
          <p:cNvPr id="18" name="Tekstboks 17"/>
          <p:cNvSpPr txBox="1"/>
          <p:nvPr/>
        </p:nvSpPr>
        <p:spPr>
          <a:xfrm>
            <a:off x="179512" y="1196752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;</a:t>
            </a:r>
            <a:endParaRPr lang="da-DK" dirty="0"/>
          </a:p>
        </p:txBody>
      </p:sp>
      <p:sp>
        <p:nvSpPr>
          <p:cNvPr id="19" name="Tekstboks 18"/>
          <p:cNvSpPr txBox="1"/>
          <p:nvPr/>
        </p:nvSpPr>
        <p:spPr>
          <a:xfrm>
            <a:off x="5868144" y="1196752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179512" y="2516703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 *   5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12" name="Tekstboks 11"/>
          <p:cNvSpPr txBox="1"/>
          <p:nvPr/>
        </p:nvSpPr>
        <p:spPr>
          <a:xfrm>
            <a:off x="5868144" y="2516703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3" name="Tekstboks 12"/>
          <p:cNvSpPr txBox="1"/>
          <p:nvPr/>
        </p:nvSpPr>
        <p:spPr>
          <a:xfrm>
            <a:off x="179512" y="3789040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5868144" y="3789040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20" name="Tekstboks 19"/>
          <p:cNvSpPr txBox="1"/>
          <p:nvPr/>
        </p:nvSpPr>
        <p:spPr>
          <a:xfrm>
            <a:off x="179512" y="5122058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  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dirty="0"/>
          </a:p>
        </p:txBody>
      </p:sp>
      <p:sp>
        <p:nvSpPr>
          <p:cNvPr id="21" name="Tekstboks 20"/>
          <p:cNvSpPr txBox="1"/>
          <p:nvPr/>
        </p:nvSpPr>
        <p:spPr>
          <a:xfrm>
            <a:off x="5868144" y="5122058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55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93956"/>
            <a:ext cx="8438601" cy="717256"/>
          </a:xfrm>
        </p:spPr>
        <p:txBody>
          <a:bodyPr>
            <a:normAutofit fontScale="90000"/>
          </a:bodyPr>
          <a:lstStyle/>
          <a:p>
            <a:r>
              <a:rPr lang="en-US" dirty="0"/>
              <a:t>Valuation Exercise – Differently (Semantics)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50726" y="6376243"/>
            <a:ext cx="609794" cy="365125"/>
          </a:xfrm>
        </p:spPr>
        <p:txBody>
          <a:bodyPr/>
          <a:lstStyle/>
          <a:p>
            <a:fld id="{ADF24DDB-AB7B-4005-B9A6-06B74BC2CC45}" type="slidenum">
              <a:rPr lang="da-DK" smtClean="0"/>
              <a:pPr/>
              <a:t>18</a:t>
            </a:fld>
            <a:endParaRPr lang="da-DK" sz="1400" dirty="0"/>
          </a:p>
        </p:txBody>
      </p:sp>
      <p:sp>
        <p:nvSpPr>
          <p:cNvPr id="19" name="Tekstboks 18"/>
          <p:cNvSpPr txBox="1"/>
          <p:nvPr/>
        </p:nvSpPr>
        <p:spPr>
          <a:xfrm>
            <a:off x="5875758" y="4008677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15" name="Tekstboks 14"/>
          <p:cNvSpPr txBox="1"/>
          <p:nvPr/>
        </p:nvSpPr>
        <p:spPr>
          <a:xfrm>
            <a:off x="323528" y="4008677"/>
            <a:ext cx="511256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count;</a:t>
            </a:r>
            <a:endParaRPr lang="da-DK" dirty="0"/>
          </a:p>
        </p:txBody>
      </p:sp>
      <p:sp>
        <p:nvSpPr>
          <p:cNvPr id="16" name="Tekstboks 15"/>
          <p:cNvSpPr txBox="1"/>
          <p:nvPr/>
        </p:nvSpPr>
        <p:spPr>
          <a:xfrm>
            <a:off x="5875758" y="5237921"/>
            <a:ext cx="26642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55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11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5</a:t>
            </a:r>
            <a:endParaRPr lang="da-DK" dirty="0">
              <a:solidFill>
                <a:srgbClr val="0070C0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 rot="16200000">
            <a:off x="2429762" y="3657211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boks 2"/>
          <p:cNvSpPr txBox="1"/>
          <p:nvPr/>
        </p:nvSpPr>
        <p:spPr>
          <a:xfrm>
            <a:off x="2483768" y="2997523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17" name="Højrepil 16"/>
          <p:cNvSpPr/>
          <p:nvPr/>
        </p:nvSpPr>
        <p:spPr>
          <a:xfrm rot="16200000">
            <a:off x="4229962" y="3656640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boks 21"/>
          <p:cNvSpPr txBox="1"/>
          <p:nvPr/>
        </p:nvSpPr>
        <p:spPr>
          <a:xfrm>
            <a:off x="4283968" y="2996952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 5</a:t>
            </a:r>
          </a:p>
        </p:txBody>
      </p:sp>
      <p:sp>
        <p:nvSpPr>
          <p:cNvPr id="25" name="Højrepil 24"/>
          <p:cNvSpPr/>
          <p:nvPr/>
        </p:nvSpPr>
        <p:spPr>
          <a:xfrm rot="18592779">
            <a:off x="2881537" y="2641434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Højrepil 25"/>
          <p:cNvSpPr/>
          <p:nvPr/>
        </p:nvSpPr>
        <p:spPr>
          <a:xfrm rot="16200000">
            <a:off x="2993068" y="3119825"/>
            <a:ext cx="1590455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Højrepil 26"/>
          <p:cNvSpPr/>
          <p:nvPr/>
        </p:nvSpPr>
        <p:spPr>
          <a:xfrm rot="13500757">
            <a:off x="3903182" y="2648969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491880" y="1916832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55</a:t>
            </a:r>
          </a:p>
        </p:txBody>
      </p:sp>
      <p:sp>
        <p:nvSpPr>
          <p:cNvPr id="29" name="Højrepil 28"/>
          <p:cNvSpPr/>
          <p:nvPr/>
        </p:nvSpPr>
        <p:spPr>
          <a:xfrm rot="16200000">
            <a:off x="870958" y="3148338"/>
            <a:ext cx="1533432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Højrepil 29"/>
          <p:cNvSpPr/>
          <p:nvPr/>
        </p:nvSpPr>
        <p:spPr>
          <a:xfrm rot="16200000">
            <a:off x="42866" y="3148337"/>
            <a:ext cx="1533432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Tekstboks 30"/>
          <p:cNvSpPr txBox="1"/>
          <p:nvPr/>
        </p:nvSpPr>
        <p:spPr>
          <a:xfrm>
            <a:off x="1403648" y="1988840"/>
            <a:ext cx="5760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 =</a:t>
            </a:r>
          </a:p>
        </p:txBody>
      </p:sp>
      <p:sp>
        <p:nvSpPr>
          <p:cNvPr id="32" name="Tekstboks 31"/>
          <p:cNvSpPr txBox="1"/>
          <p:nvPr/>
        </p:nvSpPr>
        <p:spPr>
          <a:xfrm>
            <a:off x="323528" y="2031231"/>
            <a:ext cx="93610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0070C0"/>
                </a:solidFill>
              </a:rPr>
              <a:t>price</a:t>
            </a:r>
            <a:endParaRPr lang="da-DK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16" grpId="0" animBg="1"/>
      <p:bldP spid="2" grpId="0" animBg="1"/>
      <p:bldP spid="3" grpId="0" animBg="1"/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Data Through Parameters</a:t>
            </a:r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052736"/>
            <a:ext cx="9147017" cy="48965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19</a:t>
            </a:fld>
            <a:endParaRPr lang="da-DK" sz="1400" dirty="0"/>
          </a:p>
        </p:txBody>
      </p:sp>
      <p:sp>
        <p:nvSpPr>
          <p:cNvPr id="2" name="Tekstboks 1"/>
          <p:cNvSpPr txBox="1"/>
          <p:nvPr/>
        </p:nvSpPr>
        <p:spPr>
          <a:xfrm>
            <a:off x="0" y="5941729"/>
            <a:ext cx="91440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ticketMachine_1 = new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Lige pilforbindelse 4"/>
          <p:cNvCxnSpPr/>
          <p:nvPr/>
        </p:nvCxnSpPr>
        <p:spPr>
          <a:xfrm>
            <a:off x="827584" y="2348880"/>
            <a:ext cx="0" cy="396044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2483768" y="2852936"/>
            <a:ext cx="504056" cy="352839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971600" y="3140968"/>
            <a:ext cx="5832648" cy="316835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>
            <a:off x="2051720" y="3140968"/>
            <a:ext cx="5832648" cy="3168352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011212"/>
            <a:ext cx="7756587" cy="5114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8.30	Recap from yesterday</a:t>
            </a:r>
          </a:p>
          <a:p>
            <a:pPr marL="0" indent="0">
              <a:buNone/>
            </a:pPr>
            <a:r>
              <a:rPr lang="en-US" dirty="0"/>
              <a:t>		Programming style</a:t>
            </a:r>
          </a:p>
          <a:p>
            <a:pPr marL="0" indent="0">
              <a:buNone/>
            </a:pPr>
            <a:r>
              <a:rPr lang="en-US" dirty="0"/>
              <a:t>		Starting with the ticket machine</a:t>
            </a:r>
          </a:p>
          <a:p>
            <a:pPr marL="0" indent="0">
              <a:buNone/>
            </a:pPr>
            <a:r>
              <a:rPr lang="en-US" dirty="0"/>
              <a:t>9.30	Coffee break</a:t>
            </a:r>
          </a:p>
          <a:p>
            <a:pPr marL="0" indent="0">
              <a:buNone/>
            </a:pPr>
            <a:r>
              <a:rPr lang="en-US" dirty="0"/>
              <a:t>9.50	Class definition</a:t>
            </a:r>
          </a:p>
          <a:p>
            <a:pPr marL="0" indent="0">
              <a:buNone/>
            </a:pPr>
            <a:r>
              <a:rPr lang="en-US" dirty="0"/>
              <a:t>		Start with exercises</a:t>
            </a:r>
          </a:p>
          <a:p>
            <a:pPr marL="0" indent="0">
              <a:buNone/>
            </a:pPr>
            <a:r>
              <a:rPr lang="en-US" dirty="0"/>
              <a:t>11.30	Lunch break</a:t>
            </a:r>
          </a:p>
          <a:p>
            <a:pPr marL="0" indent="0">
              <a:buNone/>
            </a:pPr>
            <a:r>
              <a:rPr lang="en-US" dirty="0"/>
              <a:t>12.00	“Treasure hunt”</a:t>
            </a:r>
          </a:p>
          <a:p>
            <a:pPr marL="0" indent="0">
              <a:buNone/>
            </a:pPr>
            <a:r>
              <a:rPr lang="en-US" dirty="0"/>
              <a:t>13.00	The class definition </a:t>
            </a:r>
          </a:p>
          <a:p>
            <a:pPr marL="0" indent="0">
              <a:buNone/>
            </a:pPr>
            <a:r>
              <a:rPr lang="en-US" dirty="0"/>
              <a:t>15.15  End the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1373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Data Through Parameters</a:t>
            </a:r>
            <a:endParaRPr 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36512" y="1124744"/>
            <a:ext cx="5246082" cy="28083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20</a:t>
            </a:fld>
            <a:endParaRPr lang="da-DK" sz="1400" dirty="0"/>
          </a:p>
        </p:txBody>
      </p:sp>
      <p:sp>
        <p:nvSpPr>
          <p:cNvPr id="2" name="Tekstboks 1"/>
          <p:cNvSpPr txBox="1"/>
          <p:nvPr/>
        </p:nvSpPr>
        <p:spPr>
          <a:xfrm>
            <a:off x="-20712" y="3789040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ticketMachine_1 = new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(500) ;</a:t>
            </a:r>
          </a:p>
        </p:txBody>
      </p:sp>
      <p:sp>
        <p:nvSpPr>
          <p:cNvPr id="10" name="Tekstboks 9"/>
          <p:cNvSpPr txBox="1"/>
          <p:nvPr/>
        </p:nvSpPr>
        <p:spPr>
          <a:xfrm>
            <a:off x="35496" y="5333146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860032" y="3737067"/>
            <a:ext cx="3528392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 rot="9547851">
            <a:off x="1614297" y="4634015"/>
            <a:ext cx="3325819" cy="226242"/>
          </a:xfrm>
          <a:prstGeom prst="rightArrow">
            <a:avLst>
              <a:gd name="adj1" fmla="val 50000"/>
              <a:gd name="adj2" fmla="val 75146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boks 12"/>
          <p:cNvSpPr txBox="1"/>
          <p:nvPr/>
        </p:nvSpPr>
        <p:spPr>
          <a:xfrm>
            <a:off x="4355976" y="4437112"/>
            <a:ext cx="7565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500</a:t>
            </a:r>
          </a:p>
        </p:txBody>
      </p:sp>
      <p:sp>
        <p:nvSpPr>
          <p:cNvPr id="12" name="Højrepil 11"/>
          <p:cNvSpPr/>
          <p:nvPr/>
        </p:nvSpPr>
        <p:spPr>
          <a:xfrm rot="16200000">
            <a:off x="4409474" y="4985293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boks 16"/>
          <p:cNvSpPr txBox="1"/>
          <p:nvPr/>
        </p:nvSpPr>
        <p:spPr>
          <a:xfrm>
            <a:off x="35496" y="6413266"/>
            <a:ext cx="9144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ticketCost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Højrepil 17"/>
          <p:cNvSpPr/>
          <p:nvPr/>
        </p:nvSpPr>
        <p:spPr>
          <a:xfrm rot="5400000">
            <a:off x="-59992" y="5997810"/>
            <a:ext cx="839047" cy="216025"/>
          </a:xfrm>
          <a:prstGeom prst="rightArrow">
            <a:avLst>
              <a:gd name="adj1" fmla="val 50000"/>
              <a:gd name="adj2" fmla="val 75146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boks 18"/>
          <p:cNvSpPr txBox="1"/>
          <p:nvPr/>
        </p:nvSpPr>
        <p:spPr>
          <a:xfrm>
            <a:off x="2339752" y="5671129"/>
            <a:ext cx="7565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70C0"/>
                </a:solidFill>
              </a:rPr>
              <a:t>500</a:t>
            </a:r>
          </a:p>
        </p:txBody>
      </p:sp>
      <p:sp>
        <p:nvSpPr>
          <p:cNvPr id="20" name="Højrepil 19"/>
          <p:cNvSpPr/>
          <p:nvPr/>
        </p:nvSpPr>
        <p:spPr>
          <a:xfrm rot="16200000">
            <a:off x="2393250" y="6219310"/>
            <a:ext cx="576064" cy="180020"/>
          </a:xfrm>
          <a:prstGeom prst="rightArrow">
            <a:avLst>
              <a:gd name="adj1" fmla="val 50000"/>
              <a:gd name="adj2" fmla="val 7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Tekstboks 20"/>
          <p:cNvSpPr txBox="1"/>
          <p:nvPr/>
        </p:nvSpPr>
        <p:spPr>
          <a:xfrm>
            <a:off x="6084168" y="4739660"/>
            <a:ext cx="303912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endParaRPr lang="da-DK" dirty="0">
              <a:solidFill>
                <a:srgbClr val="0070C0"/>
              </a:solidFill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total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ticketCost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?</a:t>
            </a:r>
            <a:endParaRPr lang="da-DK" dirty="0"/>
          </a:p>
        </p:txBody>
      </p:sp>
      <p:sp>
        <p:nvSpPr>
          <p:cNvPr id="22" name="Tekstboks 21"/>
          <p:cNvSpPr txBox="1"/>
          <p:nvPr/>
        </p:nvSpPr>
        <p:spPr>
          <a:xfrm>
            <a:off x="8316416" y="5805264"/>
            <a:ext cx="7565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23" name="Tekstboks 22"/>
          <p:cNvSpPr txBox="1"/>
          <p:nvPr/>
        </p:nvSpPr>
        <p:spPr>
          <a:xfrm>
            <a:off x="7380312" y="4725144"/>
            <a:ext cx="75659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147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16" grpId="0" animBg="1"/>
      <p:bldP spid="13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Methods (get())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6317" y="1200172"/>
            <a:ext cx="7756587" cy="21208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dirty="0"/>
              <a:t>Methods implement the behaviour of objects</a:t>
            </a:r>
          </a:p>
          <a:p>
            <a:pPr>
              <a:lnSpc>
                <a:spcPct val="90000"/>
              </a:lnSpc>
            </a:pPr>
            <a:r>
              <a:rPr lang="en-GB" sz="2400" b="1" dirty="0" err="1"/>
              <a:t>Accessors</a:t>
            </a:r>
            <a:r>
              <a:rPr lang="en-GB" sz="2400" b="1" dirty="0"/>
              <a:t> provide information about an object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Methods have a structure consisting of a header and a body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The </a:t>
            </a:r>
            <a:r>
              <a:rPr lang="en-GB" sz="2400" b="1" dirty="0">
                <a:solidFill>
                  <a:srgbClr val="7030A0"/>
                </a:solidFill>
              </a:rPr>
              <a:t>header</a:t>
            </a:r>
            <a:r>
              <a:rPr lang="en-GB" sz="2400" b="1" dirty="0"/>
              <a:t> defines the method’s “signature”</a:t>
            </a:r>
          </a:p>
          <a:p>
            <a:pPr lvl="1">
              <a:lnSpc>
                <a:spcPct val="90000"/>
              </a:lnSpc>
            </a:pPr>
            <a:r>
              <a:rPr lang="en-GB" b="1" dirty="0">
                <a:latin typeface="Courier New" pitchFamily="49" charset="0"/>
              </a:rPr>
              <a:t>public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</a:rPr>
              <a:t>getPrice</a:t>
            </a:r>
            <a:r>
              <a:rPr lang="en-GB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The method </a:t>
            </a:r>
            <a:r>
              <a:rPr lang="en-GB" sz="2400" b="1" dirty="0">
                <a:solidFill>
                  <a:srgbClr val="7030A0"/>
                </a:solidFill>
              </a:rPr>
              <a:t>body</a:t>
            </a:r>
            <a:r>
              <a:rPr lang="en-GB" sz="2400" b="1" dirty="0"/>
              <a:t> contains the method’s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21</a:t>
            </a:fld>
            <a:endParaRPr lang="da-DK" sz="1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05011" y="4752801"/>
            <a:ext cx="40179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public </a:t>
            </a:r>
            <a:r>
              <a:rPr lang="en-US" b="1" dirty="0" err="1">
                <a:latin typeface="Courier New" pitchFamily="49" charset="0"/>
                <a:cs typeface="Times" charset="0"/>
              </a:rPr>
              <a:t>int</a:t>
            </a:r>
            <a:r>
              <a:rPr lang="en-US" b="1" dirty="0">
                <a:latin typeface="Courier New" pitchFamily="49" charset="0"/>
                <a:cs typeface="Times" charset="0"/>
              </a:rPr>
              <a:t> </a:t>
            </a:r>
            <a:r>
              <a:rPr lang="en-US" b="1" dirty="0" err="1">
                <a:latin typeface="Courier New" pitchFamily="49" charset="0"/>
                <a:cs typeface="Times" charset="0"/>
              </a:rPr>
              <a:t>getPrice</a:t>
            </a:r>
            <a:r>
              <a:rPr lang="en-US" b="1" dirty="0">
                <a:latin typeface="Courier New" pitchFamily="49" charset="0"/>
                <a:cs typeface="Times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return price;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30586" y="4047951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return type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38736" y="4040014"/>
            <a:ext cx="155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method name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78586" y="4421014"/>
            <a:ext cx="206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parameter list (here: empty)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2205011" y="5130626"/>
            <a:ext cx="365125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41586" y="6416501"/>
            <a:ext cx="393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start and end of method body (</a:t>
            </a:r>
            <a:r>
              <a:rPr lang="en-US" sz="2000" i="1" dirty="0"/>
              <a:t>block</a:t>
            </a:r>
            <a:r>
              <a:rPr lang="en-US" sz="2000" dirty="0"/>
              <a:t>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38886" y="5487814"/>
            <a:ext cx="182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return statement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2528861" y="632601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894111" y="4467051"/>
            <a:ext cx="190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186336" y="436862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6043204" y="4674074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5487961" y="571323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57224" y="4040014"/>
            <a:ext cx="201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visibility modifier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503336" y="4444826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Naming</a:t>
            </a:r>
            <a:r>
              <a:rPr lang="da-DK" dirty="0"/>
              <a:t> </a:t>
            </a:r>
            <a:r>
              <a:rPr lang="da-DK" dirty="0" err="1"/>
              <a:t>Convention</a:t>
            </a:r>
            <a:r>
              <a:rPr lang="da-DK" dirty="0"/>
              <a:t> For </a:t>
            </a:r>
            <a:r>
              <a:rPr lang="da-DK" b="1" dirty="0" err="1"/>
              <a:t>Getters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+ </a:t>
            </a:r>
            <a:r>
              <a:rPr lang="da-DK" dirty="0" err="1"/>
              <a:t>VariableName</a:t>
            </a:r>
            <a:endParaRPr lang="da-DK" dirty="0"/>
          </a:p>
          <a:p>
            <a:pPr lvl="1"/>
            <a:r>
              <a:rPr lang="da-DK" dirty="0" err="1"/>
              <a:t>E.g</a:t>
            </a:r>
            <a:r>
              <a:rPr lang="da-DK" dirty="0"/>
              <a:t>.: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.: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da-DK" dirty="0"/>
              <a:t>EXCEPT for </a:t>
            </a:r>
            <a:r>
              <a:rPr lang="da-DK" dirty="0" err="1"/>
              <a:t>booleans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is + </a:t>
            </a:r>
            <a:r>
              <a:rPr lang="da-DK" dirty="0" err="1"/>
              <a:t>VariableName</a:t>
            </a:r>
            <a:endParaRPr lang="da-DK" dirty="0"/>
          </a:p>
          <a:p>
            <a:pPr lvl="1"/>
            <a:r>
              <a:rPr lang="da-DK" dirty="0" err="1"/>
              <a:t>E.g</a:t>
            </a:r>
            <a:r>
              <a:rPr lang="da-DK" dirty="0"/>
              <a:t>.: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22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8943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Accessor</a:t>
            </a:r>
            <a:r>
              <a:rPr lang="da-DK" dirty="0"/>
              <a:t> Methods (</a:t>
            </a:r>
            <a:r>
              <a:rPr lang="da-DK" dirty="0" err="1"/>
              <a:t>get-syntax</a:t>
            </a:r>
            <a:r>
              <a:rPr lang="da-DK" dirty="0"/>
              <a:t>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23</a:t>
            </a:fld>
            <a:endParaRPr lang="da-DK" sz="140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0" y="1124744"/>
            <a:ext cx="9144000" cy="280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accessor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::=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visibility-modifier</a:t>
            </a:r>
            <a:r>
              <a:rPr lang="da-DK" sz="2400" b="1" i="1" dirty="0">
                <a:solidFill>
                  <a:srgbClr val="0070C0"/>
                </a:solidFill>
              </a:rPr>
              <a:t>&gt;  &lt;return-type&gt; &lt;</a:t>
            </a:r>
            <a:r>
              <a:rPr lang="da-DK" sz="2400" b="1" i="1" dirty="0" err="1">
                <a:solidFill>
                  <a:srgbClr val="0070C0"/>
                </a:solidFill>
              </a:rPr>
              <a:t>name</a:t>
            </a:r>
            <a:r>
              <a:rPr lang="da-DK" sz="2400" b="1" i="1" dirty="0">
                <a:solidFill>
                  <a:srgbClr val="0070C0"/>
                </a:solidFill>
              </a:rPr>
              <a:t>&gt;  ( ) { 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        &lt;statements&gt; 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&lt;statements&gt; </a:t>
            </a:r>
            <a:r>
              <a:rPr lang="da-DK" sz="2400" b="1" dirty="0">
                <a:solidFill>
                  <a:srgbClr val="002060"/>
                </a:solidFill>
              </a:rPr>
              <a:t>::=</a:t>
            </a:r>
            <a:r>
              <a:rPr lang="da-DK" sz="2400" b="1" i="1" dirty="0">
                <a:solidFill>
                  <a:srgbClr val="0070C0"/>
                </a:solidFill>
              </a:rPr>
              <a:t> &lt;return-</a:t>
            </a:r>
            <a:r>
              <a:rPr lang="da-DK" sz="2400" b="1" i="1" dirty="0" err="1">
                <a:solidFill>
                  <a:srgbClr val="0070C0"/>
                </a:solidFill>
              </a:rPr>
              <a:t>stmt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i="1" dirty="0">
                <a:solidFill>
                  <a:srgbClr val="0070C0"/>
                </a:solidFill>
              </a:rPr>
              <a:t> &lt;statement&gt;&lt;statements&gt;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i="1" dirty="0">
                <a:solidFill>
                  <a:srgbClr val="0070C0"/>
                </a:solidFill>
              </a:rPr>
              <a:t> …</a:t>
            </a:r>
            <a:endParaRPr lang="da-DK" sz="2400" b="1" dirty="0">
              <a:solidFill>
                <a:srgbClr val="002060"/>
              </a:solidFill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return-stmt</a:t>
            </a:r>
            <a:r>
              <a:rPr lang="da-DK" sz="2400" b="1" i="1" dirty="0">
                <a:solidFill>
                  <a:srgbClr val="0070C0"/>
                </a:solidFill>
              </a:rPr>
              <a:t>&gt;</a:t>
            </a:r>
            <a:r>
              <a:rPr lang="da-DK" sz="2400" b="1" i="1" dirty="0">
                <a:solidFill>
                  <a:srgbClr val="002060"/>
                </a:solidFill>
              </a:rPr>
              <a:t> ::= </a:t>
            </a:r>
            <a:r>
              <a:rPr lang="da-DK" sz="2400" b="1" i="1" dirty="0" err="1">
                <a:solidFill>
                  <a:srgbClr val="0070C0"/>
                </a:solidFill>
              </a:rPr>
              <a:t>return</a:t>
            </a:r>
            <a:r>
              <a:rPr lang="da-DK" sz="2400" b="1" i="1" dirty="0">
                <a:solidFill>
                  <a:srgbClr val="0070C0"/>
                </a:solidFill>
              </a:rPr>
              <a:t> &lt;</a:t>
            </a:r>
            <a:r>
              <a:rPr lang="da-DK" sz="2400" b="1" i="1" dirty="0" err="1">
                <a:solidFill>
                  <a:srgbClr val="0070C0"/>
                </a:solidFill>
              </a:rPr>
              <a:t>expression</a:t>
            </a:r>
            <a:r>
              <a:rPr lang="da-DK" sz="2400" b="1" i="1" dirty="0">
                <a:solidFill>
                  <a:srgbClr val="0070C0"/>
                </a:solidFill>
              </a:rPr>
              <a:t>&gt;  ;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da-DK" sz="2400" b="1" i="1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da-DK" sz="2400" b="1" i="1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da-DK" sz="2400" b="1" i="1" dirty="0"/>
          </a:p>
        </p:txBody>
      </p:sp>
      <p:sp>
        <p:nvSpPr>
          <p:cNvPr id="6" name="Afrundet rektangel 5"/>
          <p:cNvSpPr/>
          <p:nvPr/>
        </p:nvSpPr>
        <p:spPr>
          <a:xfrm>
            <a:off x="107504" y="1556792"/>
            <a:ext cx="2520280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boks 6"/>
          <p:cNvSpPr txBox="1"/>
          <p:nvPr/>
        </p:nvSpPr>
        <p:spPr>
          <a:xfrm>
            <a:off x="251520" y="40770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2699792" y="1556792"/>
            <a:ext cx="1872208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boks 8"/>
          <p:cNvSpPr txBox="1"/>
          <p:nvPr/>
        </p:nvSpPr>
        <p:spPr>
          <a:xfrm>
            <a:off x="1439652" y="4077071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4572000" y="1556792"/>
            <a:ext cx="1080119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boks 10"/>
          <p:cNvSpPr txBox="1"/>
          <p:nvPr/>
        </p:nvSpPr>
        <p:spPr>
          <a:xfrm>
            <a:off x="2123728" y="407707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645223" y="1556792"/>
            <a:ext cx="366937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0" y="2924944"/>
            <a:ext cx="8316416" cy="936104"/>
          </a:xfrm>
          <a:prstGeom prst="roundRect">
            <a:avLst/>
          </a:prstGeom>
          <a:noFill/>
          <a:ln w="76200">
            <a:solidFill>
              <a:srgbClr val="0070C0">
                <a:alpha val="23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2195736" y="3356992"/>
            <a:ext cx="954106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boks 14"/>
          <p:cNvSpPr txBox="1"/>
          <p:nvPr/>
        </p:nvSpPr>
        <p:spPr>
          <a:xfrm>
            <a:off x="3635896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3149842" y="3356992"/>
            <a:ext cx="1677334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6041987" y="1556792"/>
            <a:ext cx="201875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Tekstboks 20"/>
          <p:cNvSpPr txBox="1"/>
          <p:nvPr/>
        </p:nvSpPr>
        <p:spPr>
          <a:xfrm>
            <a:off x="3995936" y="407707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539552" y="2062293"/>
            <a:ext cx="1944216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kstboks 22"/>
          <p:cNvSpPr txBox="1"/>
          <p:nvPr/>
        </p:nvSpPr>
        <p:spPr>
          <a:xfrm>
            <a:off x="971600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return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35496" y="2420888"/>
            <a:ext cx="288032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kstboks 24"/>
          <p:cNvSpPr txBox="1"/>
          <p:nvPr/>
        </p:nvSpPr>
        <p:spPr>
          <a:xfrm>
            <a:off x="251520" y="465313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kstboks 26"/>
          <p:cNvSpPr txBox="1"/>
          <p:nvPr/>
        </p:nvSpPr>
        <p:spPr>
          <a:xfrm>
            <a:off x="2195736" y="43651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price</a:t>
            </a:r>
          </a:p>
        </p:txBody>
      </p:sp>
      <p:sp>
        <p:nvSpPr>
          <p:cNvPr id="28" name="Afrundet rektangel 27"/>
          <p:cNvSpPr/>
          <p:nvPr/>
        </p:nvSpPr>
        <p:spPr>
          <a:xfrm>
            <a:off x="4827176" y="3356992"/>
            <a:ext cx="320362" cy="50405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Tekstboks 28"/>
          <p:cNvSpPr txBox="1"/>
          <p:nvPr/>
        </p:nvSpPr>
        <p:spPr>
          <a:xfrm>
            <a:off x="3203848" y="436510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 animBg="1"/>
      <p:bldP spid="16" grpId="1" animBg="1"/>
      <p:bldP spid="18" grpId="0" animBg="1"/>
      <p:bldP spid="18" grpId="1" animBg="1"/>
      <p:bldP spid="21" grpId="0"/>
      <p:bldP spid="22" grpId="0" animBg="1"/>
      <p:bldP spid="22" grpId="1" animBg="1"/>
      <p:bldP spid="23" grpId="0"/>
      <p:bldP spid="24" grpId="0" animBg="1"/>
      <p:bldP spid="24" grpId="1" animBg="1"/>
      <p:bldP spid="25" grpId="0"/>
      <p:bldP spid="27" grpId="0"/>
      <p:bldP spid="28" grpId="0" animBg="1"/>
      <p:bldP spid="28" grpId="1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Mutator</a:t>
            </a:r>
            <a:r>
              <a:rPr lang="en-US" dirty="0"/>
              <a:t> Methods (set())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237" y="1056476"/>
            <a:ext cx="7756587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b="1" dirty="0"/>
              <a:t>Have the standard method structure:  header and body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Used to “mutate” (i.e., change) an object’s state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Achieved through changing the value of one or more fields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Typically contain assignment statements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Typically receive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24</a:t>
            </a:fld>
            <a:endParaRPr lang="da-DK" sz="1400" dirty="0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242986" y="4687143"/>
            <a:ext cx="678539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Times" charset="0"/>
              </a:rPr>
              <a:t>insertMoney</a:t>
            </a:r>
            <a:r>
              <a:rPr lang="en-US" b="1" dirty="0">
                <a:latin typeface="Courier New" pitchFamily="49" charset="0"/>
                <a:cs typeface="Times" charset="0"/>
              </a:rPr>
              <a:t>(</a:t>
            </a:r>
            <a:r>
              <a:rPr lang="en-US" b="1" dirty="0" err="1">
                <a:latin typeface="Courier New" pitchFamily="49" charset="0"/>
                <a:cs typeface="Times" charset="0"/>
              </a:rPr>
              <a:t>int</a:t>
            </a:r>
            <a:r>
              <a:rPr lang="en-US" b="1" dirty="0">
                <a:latin typeface="Courier New" pitchFamily="49" charset="0"/>
                <a:cs typeface="Times" charset="0"/>
              </a:rPr>
              <a:t> amount){</a:t>
            </a:r>
          </a:p>
          <a:p>
            <a:endParaRPr lang="en-US" b="1" dirty="0">
              <a:latin typeface="Courier New" pitchFamily="49" charset="0"/>
              <a:cs typeface="Times" charset="0"/>
            </a:endParaRP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balance += amount;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65439" y="3677493"/>
            <a:ext cx="213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return type (</a:t>
            </a:r>
            <a:r>
              <a:rPr lang="en-US" sz="2000" dirty="0">
                <a:latin typeface="Courier New" pitchFamily="49" charset="0"/>
              </a:rPr>
              <a:t>void</a:t>
            </a:r>
            <a:r>
              <a:rPr lang="en-US" sz="2000" dirty="0"/>
              <a:t>)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248249" y="3998168"/>
            <a:ext cx="155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method name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132611" y="4074368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parameter</a:t>
            </a: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2998761" y="4006106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H="1">
            <a:off x="5052986" y="4379168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84986" y="4447431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85786" y="3693368"/>
            <a:ext cx="201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visibility modifier</a:t>
            </a: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1852586" y="4150568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5972149" y="5422156"/>
            <a:ext cx="235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assignment statement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 flipH="1">
            <a:off x="5438749" y="56571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674911" y="6344493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field being changed</a:t>
            </a: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 flipV="1">
            <a:off x="2614586" y="5896818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Mutator</a:t>
            </a:r>
            <a:r>
              <a:rPr lang="da-DK" dirty="0"/>
              <a:t> Methods (set())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25</a:t>
            </a:fld>
            <a:endParaRPr lang="da-DK" sz="14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2986" y="3356992"/>
            <a:ext cx="682109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Times" charset="0"/>
              </a:rPr>
              <a:t>public void </a:t>
            </a:r>
            <a:r>
              <a:rPr lang="en-US" b="1" dirty="0" err="1">
                <a:latin typeface="Courier New" pitchFamily="49" charset="0"/>
                <a:cs typeface="Times" charset="0"/>
              </a:rPr>
              <a:t>insertMoney</a:t>
            </a:r>
            <a:r>
              <a:rPr lang="en-US" b="1" dirty="0">
                <a:latin typeface="Courier New" pitchFamily="49" charset="0"/>
                <a:cs typeface="Times" charset="0"/>
              </a:rPr>
              <a:t>(</a:t>
            </a:r>
            <a:r>
              <a:rPr lang="en-US" b="1" dirty="0" err="1">
                <a:latin typeface="Courier New" pitchFamily="49" charset="0"/>
                <a:cs typeface="Times" charset="0"/>
              </a:rPr>
              <a:t>int</a:t>
            </a:r>
            <a:r>
              <a:rPr lang="en-US" b="1" dirty="0">
                <a:latin typeface="Courier New" pitchFamily="49" charset="0"/>
                <a:cs typeface="Times" charset="0"/>
              </a:rPr>
              <a:t> amount){</a:t>
            </a:r>
          </a:p>
          <a:p>
            <a:endParaRPr lang="en-US" b="1" dirty="0">
              <a:latin typeface="Courier New" pitchFamily="49" charset="0"/>
              <a:cs typeface="Times" charset="0"/>
            </a:endParaRPr>
          </a:p>
          <a:p>
            <a:r>
              <a:rPr lang="en-US" b="1" dirty="0">
                <a:latin typeface="Courier New" pitchFamily="49" charset="0"/>
                <a:cs typeface="Times" charset="0"/>
              </a:rPr>
              <a:t>    balance += amount;</a:t>
            </a:r>
          </a:p>
          <a:p>
            <a:r>
              <a:rPr lang="en-US" b="1" dirty="0">
                <a:latin typeface="Courier New" pitchFamily="49" charset="0"/>
                <a:cs typeface="Times" charset="0"/>
              </a:rPr>
              <a:t>}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6512" y="1196752"/>
            <a:ext cx="9144000" cy="201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mutator</a:t>
            </a:r>
            <a:r>
              <a:rPr lang="da-DK" sz="2400" b="1" i="1" dirty="0">
                <a:solidFill>
                  <a:srgbClr val="0070C0"/>
                </a:solidFill>
              </a:rPr>
              <a:t>&gt; </a:t>
            </a:r>
            <a:r>
              <a:rPr lang="da-DK" sz="2400" b="1" dirty="0">
                <a:solidFill>
                  <a:srgbClr val="002060"/>
                </a:solidFill>
              </a:rPr>
              <a:t>::=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visibility-modifier</a:t>
            </a:r>
            <a:r>
              <a:rPr lang="da-DK" sz="2400" b="1" i="1" dirty="0">
                <a:solidFill>
                  <a:srgbClr val="0070C0"/>
                </a:solidFill>
              </a:rPr>
              <a:t>&gt;  </a:t>
            </a:r>
            <a:r>
              <a:rPr lang="da-DK" sz="2400" b="1" i="1" dirty="0" err="1">
                <a:solidFill>
                  <a:srgbClr val="0070C0"/>
                </a:solidFill>
              </a:rPr>
              <a:t>void</a:t>
            </a:r>
            <a:r>
              <a:rPr lang="da-DK" sz="2400" b="1" i="1" dirty="0">
                <a:solidFill>
                  <a:srgbClr val="0070C0"/>
                </a:solidFill>
              </a:rPr>
              <a:t> &lt;</a:t>
            </a:r>
            <a:r>
              <a:rPr lang="da-DK" sz="2400" b="1" i="1" dirty="0" err="1">
                <a:solidFill>
                  <a:srgbClr val="0070C0"/>
                </a:solidFill>
              </a:rPr>
              <a:t>name</a:t>
            </a:r>
            <a:r>
              <a:rPr lang="da-DK" sz="2400" b="1" i="1" dirty="0">
                <a:solidFill>
                  <a:srgbClr val="0070C0"/>
                </a:solidFill>
              </a:rPr>
              <a:t>&gt;  (&lt;parameter-</a:t>
            </a:r>
            <a:r>
              <a:rPr lang="da-DK" sz="2400" b="1" i="1" dirty="0" err="1">
                <a:solidFill>
                  <a:srgbClr val="0070C0"/>
                </a:solidFill>
              </a:rPr>
              <a:t>decl</a:t>
            </a:r>
            <a:r>
              <a:rPr lang="da-DK" sz="2400" b="1" i="1" dirty="0">
                <a:solidFill>
                  <a:srgbClr val="0070C0"/>
                </a:solidFill>
              </a:rPr>
              <a:t>&gt; ) { 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        &lt;statements&gt; 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}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da-DK" sz="2400" b="1" i="1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Tx/>
              <a:buNone/>
            </a:pPr>
            <a:endParaRPr lang="da-DK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6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Naming</a:t>
            </a:r>
            <a:r>
              <a:rPr lang="da-DK" dirty="0"/>
              <a:t> </a:t>
            </a:r>
            <a:r>
              <a:rPr lang="da-DK" dirty="0" err="1"/>
              <a:t>Convention</a:t>
            </a:r>
            <a:r>
              <a:rPr lang="da-DK" dirty="0"/>
              <a:t> For </a:t>
            </a:r>
            <a:r>
              <a:rPr lang="da-DK" b="1" dirty="0"/>
              <a:t>Setters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set + </a:t>
            </a:r>
            <a:r>
              <a:rPr lang="da-DK" dirty="0" err="1"/>
              <a:t>VariableName</a:t>
            </a:r>
            <a:endParaRPr lang="da-DK" dirty="0"/>
          </a:p>
          <a:p>
            <a:pPr lvl="1"/>
            <a:r>
              <a:rPr lang="da-DK" dirty="0" err="1"/>
              <a:t>E.g</a:t>
            </a:r>
            <a:r>
              <a:rPr lang="da-DK" dirty="0"/>
              <a:t>.: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.: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{…}</a:t>
            </a:r>
          </a:p>
          <a:p>
            <a:r>
              <a:rPr lang="da-DK" dirty="0">
                <a:latin typeface="+mj-lt"/>
                <a:cs typeface="Courier New" panose="02070309020205020404" pitchFamily="49" charset="0"/>
              </a:rPr>
              <a:t>No </a:t>
            </a:r>
            <a:r>
              <a:rPr lang="da-DK" dirty="0" err="1">
                <a:latin typeface="+mj-lt"/>
                <a:cs typeface="Courier New" panose="02070309020205020404" pitchFamily="49" charset="0"/>
              </a:rPr>
              <a:t>exceptions</a:t>
            </a:r>
            <a:endParaRPr lang="da-DK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26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56547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27</a:t>
            </a:fld>
            <a:endParaRPr lang="da-DK" sz="1400" dirty="0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536" y="1196752"/>
            <a:ext cx="84232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public void </a:t>
            </a:r>
            <a:r>
              <a:rPr lang="en-US" sz="2000" b="1" dirty="0" err="1">
                <a:latin typeface="Courier New" charset="0"/>
                <a:cs typeface="Times" charset="0"/>
              </a:rPr>
              <a:t>printTicket</a:t>
            </a:r>
            <a:r>
              <a:rPr lang="en-US" sz="2000" b="1" dirty="0">
                <a:latin typeface="Courier New" charset="0"/>
                <a:cs typeface="Times" charset="0"/>
              </a:rPr>
              <a:t>() {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// Simulate the printing of a ticket.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("##################");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("# The </a:t>
            </a:r>
            <a:r>
              <a:rPr lang="en-US" sz="2000" b="1" dirty="0" err="1">
                <a:latin typeface="Courier New" charset="0"/>
                <a:cs typeface="Times" charset="0"/>
              </a:rPr>
              <a:t>BlueJ</a:t>
            </a:r>
            <a:r>
              <a:rPr lang="en-US" sz="2000" b="1" dirty="0">
                <a:latin typeface="Courier New" charset="0"/>
                <a:cs typeface="Times" charset="0"/>
              </a:rPr>
              <a:t> Line");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("# Ticket");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("# " + price + " cents.");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("##################");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  <a:r>
              <a:rPr lang="en-US" sz="2000" b="1" dirty="0" err="1">
                <a:latin typeface="Courier New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charset="0"/>
                <a:cs typeface="Times" charset="0"/>
              </a:rPr>
              <a:t>();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 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// Update the total collected with the balance.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total = total + balance;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// Clear the balance.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    balance = 0;</a:t>
            </a:r>
          </a:p>
          <a:p>
            <a:pPr eaLnBrk="1" hangingPunct="1"/>
            <a:r>
              <a:rPr lang="en-US" sz="2000" b="1" dirty="0">
                <a:latin typeface="Courier New" charset="0"/>
                <a:cs typeface="Times" charset="0"/>
              </a:rPr>
              <a:t>}</a:t>
            </a:r>
            <a:r>
              <a:rPr lang="en-US" sz="2000" b="1" dirty="0">
                <a:latin typeface="Courier New" charset="0"/>
              </a:rPr>
              <a:t> 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71600" y="3068960"/>
            <a:ext cx="6552728" cy="612068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Reflecting on the Ticket Machines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Their behaviour is inadequate in several ways</a:t>
            </a:r>
          </a:p>
          <a:p>
            <a:pPr lvl="1"/>
            <a:r>
              <a:rPr lang="en-GB" dirty="0"/>
              <a:t>No checks on the amounts entered</a:t>
            </a:r>
          </a:p>
          <a:p>
            <a:pPr lvl="1"/>
            <a:r>
              <a:rPr lang="en-GB" dirty="0"/>
              <a:t>No refunds</a:t>
            </a:r>
          </a:p>
          <a:p>
            <a:pPr lvl="1"/>
            <a:r>
              <a:rPr lang="en-GB" dirty="0"/>
              <a:t>No checks for a sensible initialization</a:t>
            </a:r>
          </a:p>
          <a:p>
            <a:endParaRPr lang="en-GB" dirty="0"/>
          </a:p>
          <a:p>
            <a:r>
              <a:rPr lang="en-GB" dirty="0"/>
              <a:t>How can we do better?</a:t>
            </a:r>
          </a:p>
          <a:p>
            <a:pPr lvl="1"/>
            <a:r>
              <a:rPr lang="en-GB" dirty="0"/>
              <a:t>We need more sophisticated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28</a:t>
            </a:fld>
            <a:endParaRPr lang="da-DK" dirty="0"/>
          </a:p>
        </p:txBody>
      </p:sp>
      <p:sp>
        <p:nvSpPr>
          <p:cNvPr id="2" name="Tekstboks 1"/>
          <p:cNvSpPr txBox="1"/>
          <p:nvPr/>
        </p:nvSpPr>
        <p:spPr>
          <a:xfrm>
            <a:off x="5868144" y="2225484"/>
            <a:ext cx="3113353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dirty="0" err="1"/>
              <a:t>What</a:t>
            </a:r>
            <a:r>
              <a:rPr lang="da-DK" dirty="0"/>
              <a:t> kind of </a:t>
            </a:r>
            <a:r>
              <a:rPr lang="da-DK" dirty="0" err="1"/>
              <a:t>error</a:t>
            </a:r>
            <a:endParaRPr lang="da-DK" dirty="0"/>
          </a:p>
          <a:p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talking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29</a:t>
            </a:fld>
            <a:endParaRPr lang="da-DK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86474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imes" charset="0"/>
              </a:rPr>
              <a:t>public void </a:t>
            </a:r>
            <a:r>
              <a:rPr lang="en-US" sz="2000" b="1" dirty="0" err="1">
                <a:latin typeface="Courier New" pitchFamily="49" charset="0"/>
                <a:cs typeface="Times" charset="0"/>
              </a:rPr>
              <a:t>insertMoney</a:t>
            </a:r>
            <a:r>
              <a:rPr lang="en-US" sz="2000" b="1" dirty="0">
                <a:latin typeface="Courier New" pitchFamily="49" charset="0"/>
                <a:cs typeface="Times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Times" charset="0"/>
              </a:rPr>
              <a:t>int</a:t>
            </a:r>
            <a:r>
              <a:rPr lang="en-US" sz="2000" b="1" dirty="0">
                <a:latin typeface="Courier New" pitchFamily="49" charset="0"/>
                <a:cs typeface="Times" charset="0"/>
              </a:rPr>
              <a:t> amount){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if(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amount &gt; 0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    balance += amount;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}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    else 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Times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Times" charset="0"/>
              </a:rPr>
              <a:t>("Use a positive amount: " +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    amount);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Previous Session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Define the way we describe objects (e.g.: “Cars have … properties”)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Instances of a class</a:t>
            </a:r>
          </a:p>
          <a:p>
            <a:pPr lvl="1"/>
            <a:r>
              <a:rPr lang="en-US" dirty="0"/>
              <a:t>Specific items from the real world, or from a problem domain (e.g.: “white Skoda Octavia”, “green Dacia 1310 TX”, etc.) </a:t>
            </a:r>
          </a:p>
          <a:p>
            <a:r>
              <a:rPr lang="en-US" dirty="0"/>
              <a:t>Attributes (fields, instance variable)</a:t>
            </a:r>
          </a:p>
          <a:p>
            <a:pPr lvl="1"/>
            <a:r>
              <a:rPr lang="en-US" dirty="0"/>
              <a:t>Information about objects / data stored in objects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Operations – for interaction with objects </a:t>
            </a:r>
          </a:p>
          <a:p>
            <a:pPr marL="309600" lvl="1" indent="0">
              <a:buNone/>
            </a:pPr>
            <a:r>
              <a:rPr lang="en-US" dirty="0"/>
              <a:t>     (e.g.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car.accelerateTo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(70);</a:t>
            </a:r>
            <a:r>
              <a:rPr lang="en-US" dirty="0"/>
              <a:t> )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Data passed to methods – used locally, and/or stored in attributes</a:t>
            </a:r>
          </a:p>
          <a:p>
            <a:r>
              <a:rPr lang="en-US" dirty="0"/>
              <a:t>Return values</a:t>
            </a:r>
          </a:p>
          <a:p>
            <a:pPr lvl="1"/>
            <a:r>
              <a:rPr lang="en-US" dirty="0"/>
              <a:t>The method may return a “result” – 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</a:t>
            </a:fld>
            <a:endParaRPr lang="da-DK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30</a:t>
            </a:fld>
            <a:endParaRPr 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472" y="2606687"/>
            <a:ext cx="810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if(</a:t>
            </a: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perform some test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) {</a:t>
            </a:r>
          </a:p>
          <a:p>
            <a:r>
              <a:rPr lang="en-US" sz="18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Times" charset="0"/>
              </a:rPr>
              <a:t>Do the statements here if the test gave a true result</a:t>
            </a:r>
            <a:endParaRPr lang="en-US" sz="1800" b="1" dirty="0">
              <a:latin typeface="Courier New" pitchFamily="49" charset="0"/>
              <a:cs typeface="Times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}</a:t>
            </a: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else {</a:t>
            </a:r>
          </a:p>
          <a:p>
            <a:r>
              <a:rPr lang="en-US" sz="18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1800" b="1" i="1" dirty="0">
                <a:latin typeface="Courier New" pitchFamily="49" charset="0"/>
                <a:cs typeface="Times" charset="0"/>
              </a:rPr>
              <a:t>Do the statements here if the test gave a false result</a:t>
            </a:r>
            <a:endParaRPr lang="en-US" sz="1800" b="1" dirty="0">
              <a:latin typeface="Courier New" pitchFamily="49" charset="0"/>
              <a:cs typeface="Times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}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7672" y="1546237"/>
            <a:ext cx="1458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‘if’ keyword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76472" y="1393837"/>
            <a:ext cx="5402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b="1" dirty="0"/>
              <a:t>condition</a:t>
            </a:r>
            <a:r>
              <a:rPr lang="en-US" sz="2000" dirty="0"/>
              <a:t> - </a:t>
            </a:r>
            <a:r>
              <a:rPr lang="en-US" sz="1800" dirty="0">
                <a:cs typeface="Times" charset="0"/>
              </a:rPr>
              <a:t>gives a </a:t>
            </a:r>
            <a:r>
              <a:rPr lang="en-US" sz="1800" i="1" dirty="0">
                <a:cs typeface="Times" charset="0"/>
              </a:rPr>
              <a:t>true</a:t>
            </a:r>
            <a:r>
              <a:rPr lang="en-US" sz="1800" dirty="0">
                <a:cs typeface="Times" charset="0"/>
              </a:rPr>
              <a:t> or </a:t>
            </a:r>
            <a:r>
              <a:rPr lang="en-US" sz="1800" i="1" dirty="0">
                <a:cs typeface="Times" charset="0"/>
              </a:rPr>
              <a:t>false</a:t>
            </a:r>
            <a:r>
              <a:rPr lang="en-US" sz="1800" dirty="0">
                <a:cs typeface="Times" charset="0"/>
              </a:rPr>
              <a:t> result</a:t>
            </a:r>
            <a:r>
              <a:rPr lang="en-US" sz="2000" dirty="0"/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991072" y="2003437"/>
            <a:ext cx="282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actions if condition is true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86272" y="4594237"/>
            <a:ext cx="291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actions if condition is false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00072" y="4746637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‘else’ keyword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876272" y="1927237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52472" y="3756037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476472" y="1774837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905472" y="2384437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5219672" y="413703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104872" y="3732225"/>
            <a:ext cx="7467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104872" y="2917837"/>
            <a:ext cx="7467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da-DK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a-DK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da-D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Tx/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(”No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>
              <a:buFontTx/>
              <a:buNone/>
            </a:pPr>
            <a:r>
              <a:rPr lang="da-D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da-DK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average = sum/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(”The average is ”   </a:t>
            </a:r>
          </a:p>
          <a:p>
            <a:pPr>
              <a:buFontTx/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 average);</a:t>
            </a:r>
          </a:p>
          <a:p>
            <a:pPr>
              <a:buFontTx/>
              <a:buNone/>
            </a:pPr>
            <a:r>
              <a:rPr lang="da-DK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AB34EEC-A16C-4AE7-8664-D8D9EA788E73}" type="slidenum">
              <a:rPr lang="da-DK"/>
              <a:pPr/>
              <a:t>31</a:t>
            </a:fld>
            <a:endParaRPr lang="da-DK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043608" y="1268760"/>
            <a:ext cx="914400" cy="9144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a-DK" sz="4000" dirty="0"/>
            </a:br>
            <a:r>
              <a:rPr lang="da-DK" sz="4000" dirty="0"/>
              <a:t>Nested </a:t>
            </a:r>
            <a:r>
              <a:rPr lang="da-DK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4000" dirty="0"/>
              <a:t> Statement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1FABD4F-2533-428E-9E49-789E03E71753}" type="slidenum">
              <a:rPr lang="da-DK"/>
              <a:pPr/>
              <a:t>32</a:t>
            </a:fld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12289" y="1500174"/>
            <a:ext cx="88488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’R’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20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(”Situation normal”);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(”Bravo!”);</a:t>
            </a:r>
          </a:p>
          <a:p>
            <a:pPr>
              <a:buFontTx/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714348" y="5286388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It </a:t>
            </a:r>
            <a:r>
              <a:rPr lang="da-DK" i="1" dirty="0" err="1"/>
              <a:t>may</a:t>
            </a:r>
            <a:r>
              <a:rPr lang="da-DK" i="1" dirty="0"/>
              <a:t> </a:t>
            </a:r>
            <a:r>
              <a:rPr lang="da-DK" i="1" dirty="0" err="1"/>
              <a:t>be</a:t>
            </a:r>
            <a:r>
              <a:rPr lang="da-DK" i="1" dirty="0"/>
              <a:t> </a:t>
            </a:r>
            <a:r>
              <a:rPr lang="da-DK" i="1" dirty="0" err="1"/>
              <a:t>better</a:t>
            </a:r>
            <a:r>
              <a:rPr lang="da-DK" i="1" dirty="0"/>
              <a:t> to </a:t>
            </a:r>
            <a:r>
              <a:rPr lang="da-DK" i="1" dirty="0" err="1"/>
              <a:t>make</a:t>
            </a:r>
            <a:r>
              <a:rPr lang="da-DK" i="1" dirty="0"/>
              <a:t> a </a:t>
            </a:r>
            <a:r>
              <a:rPr lang="da-DK" i="1" dirty="0" err="1"/>
              <a:t>method</a:t>
            </a:r>
            <a:r>
              <a:rPr lang="da-DK" i="1" dirty="0"/>
              <a:t> if </a:t>
            </a:r>
            <a:r>
              <a:rPr lang="da-DK" i="1" dirty="0" err="1"/>
              <a:t>you</a:t>
            </a:r>
            <a:r>
              <a:rPr lang="da-DK" i="1" dirty="0"/>
              <a:t> </a:t>
            </a:r>
            <a:r>
              <a:rPr lang="da-DK" i="1" dirty="0" err="1"/>
              <a:t>get</a:t>
            </a:r>
            <a:r>
              <a:rPr lang="da-DK" i="1" dirty="0"/>
              <a:t> </a:t>
            </a:r>
            <a:r>
              <a:rPr lang="da-DK" i="1" dirty="0" err="1"/>
              <a:t>too</a:t>
            </a:r>
            <a:r>
              <a:rPr lang="da-DK" i="1" dirty="0"/>
              <a:t> </a:t>
            </a:r>
            <a:r>
              <a:rPr lang="da-DK" i="1" dirty="0" err="1"/>
              <a:t>many</a:t>
            </a:r>
            <a:r>
              <a:rPr lang="da-DK" i="1" dirty="0"/>
              <a:t> </a:t>
            </a:r>
            <a:r>
              <a:rPr lang="da-DK" i="1" dirty="0" err="1"/>
              <a:t>nested</a:t>
            </a:r>
            <a:r>
              <a:rPr lang="da-DK" i="1" dirty="0"/>
              <a:t> if statements</a:t>
            </a:r>
          </a:p>
        </p:txBody>
      </p:sp>
      <p:sp>
        <p:nvSpPr>
          <p:cNvPr id="3" name="Rektangel 2"/>
          <p:cNvSpPr/>
          <p:nvPr/>
        </p:nvSpPr>
        <p:spPr>
          <a:xfrm>
            <a:off x="714348" y="1916832"/>
            <a:ext cx="8034116" cy="2232248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Types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4525963"/>
          </a:xfrm>
        </p:spPr>
        <p:txBody>
          <a:bodyPr/>
          <a:lstStyle/>
          <a:p>
            <a:r>
              <a:rPr lang="en-GB" sz="2400" b="1" dirty="0"/>
              <a:t>Instance variables </a:t>
            </a:r>
            <a:r>
              <a:rPr lang="en-GB" sz="2400" dirty="0"/>
              <a:t>(also called </a:t>
            </a:r>
            <a:r>
              <a:rPr lang="en-GB" sz="2400" b="1" dirty="0"/>
              <a:t>attributes</a:t>
            </a:r>
            <a:r>
              <a:rPr lang="en-GB" sz="2400" dirty="0"/>
              <a:t> and </a:t>
            </a:r>
            <a:r>
              <a:rPr lang="en-GB" sz="2400" b="1" dirty="0"/>
              <a:t>fields</a:t>
            </a:r>
            <a:r>
              <a:rPr lang="en-GB" sz="2400" dirty="0"/>
              <a:t>)</a:t>
            </a:r>
          </a:p>
          <a:p>
            <a:pPr lvl="1"/>
            <a:r>
              <a:rPr lang="en-GB" dirty="0"/>
              <a:t>Describes the attributes of an object, and are accessible from the entire class</a:t>
            </a:r>
          </a:p>
          <a:p>
            <a:pPr lvl="1"/>
            <a:r>
              <a:rPr lang="en-GB" dirty="0"/>
              <a:t>Same scope as the object (value is stored as long as the object exists)</a:t>
            </a:r>
          </a:p>
          <a:p>
            <a:r>
              <a:rPr lang="en-GB" sz="2400" b="1" dirty="0"/>
              <a:t>Local variables</a:t>
            </a:r>
          </a:p>
          <a:p>
            <a:pPr lvl="1"/>
            <a:r>
              <a:rPr lang="en-GB" dirty="0"/>
              <a:t>Used temporarily within the method, and is thus only accessible from inside the method where it was declared.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02563" y="4505052"/>
            <a:ext cx="553068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>
                <a:latin typeface="Courier New" pitchFamily="49" charset="0"/>
                <a:cs typeface="Times" charset="0"/>
              </a:rPr>
              <a:t>public </a:t>
            </a:r>
            <a:r>
              <a:rPr lang="en-GB" b="1" dirty="0" err="1">
                <a:latin typeface="Courier New" pitchFamily="49" charset="0"/>
                <a:cs typeface="Times" charset="0"/>
              </a:rPr>
              <a:t>int</a:t>
            </a:r>
            <a:r>
              <a:rPr lang="en-GB" b="1" dirty="0">
                <a:latin typeface="Courier New" pitchFamily="49" charset="0"/>
                <a:cs typeface="Times" charset="0"/>
              </a:rPr>
              <a:t> </a:t>
            </a:r>
            <a:r>
              <a:rPr lang="en-GB" b="1" dirty="0" err="1">
                <a:latin typeface="Courier New" pitchFamily="49" charset="0"/>
                <a:cs typeface="Times" charset="0"/>
              </a:rPr>
              <a:t>refundBalance</a:t>
            </a:r>
            <a:r>
              <a:rPr lang="en-GB" b="1" dirty="0">
                <a:latin typeface="Courier New" pitchFamily="49" charset="0"/>
                <a:cs typeface="Times" charset="0"/>
              </a:rPr>
              <a:t>(){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</a:t>
            </a:r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int</a:t>
            </a:r>
            <a:r>
              <a:rPr lang="en-GB" b="1" dirty="0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 </a:t>
            </a:r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</a:t>
            </a:r>
            <a:r>
              <a:rPr lang="en-GB" b="1" dirty="0" err="1"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 = balance;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balance = 0;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    return </a:t>
            </a:r>
            <a:r>
              <a:rPr lang="en-GB" b="1" dirty="0" err="1">
                <a:latin typeface="Courier New" pitchFamily="49" charset="0"/>
                <a:cs typeface="Times" charset="0"/>
              </a:rPr>
              <a:t>amountToRefund</a:t>
            </a:r>
            <a:r>
              <a:rPr lang="en-GB" b="1" dirty="0">
                <a:latin typeface="Courier New" pitchFamily="49" charset="0"/>
                <a:cs typeface="Times" charset="0"/>
              </a:rPr>
              <a:t>;</a:t>
            </a:r>
          </a:p>
          <a:p>
            <a:r>
              <a:rPr lang="en-GB" b="1" dirty="0">
                <a:latin typeface="Courier New" pitchFamily="49" charset="0"/>
                <a:cs typeface="Times" charset="0"/>
              </a:rPr>
              <a:t>}</a:t>
            </a:r>
            <a:r>
              <a:rPr lang="en-GB" b="1" dirty="0">
                <a:latin typeface="Courier New" pitchFamily="49" charset="0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312927" y="4104942"/>
            <a:ext cx="1911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A local variable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H="1">
            <a:off x="6876255" y="4379168"/>
            <a:ext cx="130310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55519" y="4379168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365987" y="5137992"/>
            <a:ext cx="133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dirty="0"/>
              <a:t>No visibility</a:t>
            </a:r>
          </a:p>
          <a:p>
            <a:r>
              <a:rPr lang="en-GB" sz="1800" dirty="0"/>
              <a:t>modifier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464362" y="5137992"/>
            <a:ext cx="1603581" cy="31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" name="Tekstboks 1"/>
          <p:cNvSpPr txBox="1"/>
          <p:nvPr/>
        </p:nvSpPr>
        <p:spPr>
          <a:xfrm>
            <a:off x="4067943" y="6396335"/>
            <a:ext cx="504594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b="1" dirty="0"/>
              <a:t>The </a:t>
            </a:r>
            <a:r>
              <a:rPr lang="da-DK" b="1" dirty="0" err="1"/>
              <a:t>variable’s</a:t>
            </a:r>
            <a:r>
              <a:rPr lang="da-DK" b="1" dirty="0"/>
              <a:t> </a:t>
            </a:r>
            <a:r>
              <a:rPr lang="da-DK" b="1" i="1" dirty="0" err="1"/>
              <a:t>value</a:t>
            </a:r>
            <a:r>
              <a:rPr lang="da-DK" b="1" dirty="0"/>
              <a:t>  is </a:t>
            </a:r>
            <a:r>
              <a:rPr lang="da-DK" b="1" dirty="0" err="1"/>
              <a:t>returned</a:t>
            </a:r>
            <a:endParaRPr lang="da-D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Variables - </a:t>
            </a:r>
            <a:r>
              <a:rPr lang="da-DK" dirty="0" err="1"/>
              <a:t>Syntax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34</a:t>
            </a:fld>
            <a:endParaRPr lang="da-DK" sz="140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0" y="980728"/>
            <a:ext cx="9144000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attribute</a:t>
            </a:r>
            <a:r>
              <a:rPr lang="da-DK" sz="2400" b="1" i="1" dirty="0">
                <a:solidFill>
                  <a:srgbClr val="0070C0"/>
                </a:solidFill>
              </a:rPr>
              <a:t>&gt;            ::= &lt;</a:t>
            </a:r>
            <a:r>
              <a:rPr lang="da-DK" sz="2400" b="1" i="1" dirty="0" err="1">
                <a:solidFill>
                  <a:srgbClr val="0070C0"/>
                </a:solidFill>
              </a:rPr>
              <a:t>visibility</a:t>
            </a:r>
            <a:r>
              <a:rPr lang="da-DK" sz="2400" b="1" i="1" dirty="0">
                <a:solidFill>
                  <a:srgbClr val="0070C0"/>
                </a:solidFill>
              </a:rPr>
              <a:t>&gt;? &lt;variable-</a:t>
            </a:r>
            <a:r>
              <a:rPr lang="da-DK" sz="2400" b="1" i="1" dirty="0" err="1">
                <a:solidFill>
                  <a:srgbClr val="0070C0"/>
                </a:solidFill>
              </a:rPr>
              <a:t>decl</a:t>
            </a:r>
            <a:r>
              <a:rPr lang="da-DK" sz="2400" b="1" i="1" dirty="0">
                <a:solidFill>
                  <a:srgbClr val="0070C0"/>
                </a:solidFill>
              </a:rPr>
              <a:t>&gt; 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</a:t>
            </a:r>
            <a:r>
              <a:rPr lang="da-DK" sz="2400" b="1" i="1" dirty="0" err="1">
                <a:solidFill>
                  <a:srgbClr val="0070C0"/>
                </a:solidFill>
              </a:rPr>
              <a:t>visibility</a:t>
            </a:r>
            <a:r>
              <a:rPr lang="da-DK" sz="2400" b="1" i="1" dirty="0">
                <a:solidFill>
                  <a:srgbClr val="0070C0"/>
                </a:solidFill>
              </a:rPr>
              <a:t>&gt;             ::= </a:t>
            </a:r>
            <a:r>
              <a:rPr lang="da-DK" sz="2400" b="1" dirty="0">
                <a:solidFill>
                  <a:srgbClr val="0070C0"/>
                </a:solidFill>
              </a:rPr>
              <a:t>public</a:t>
            </a:r>
            <a:r>
              <a:rPr lang="da-DK" sz="2400" b="1" i="1" dirty="0">
                <a:solidFill>
                  <a:srgbClr val="0070C0"/>
                </a:solidFill>
              </a:rPr>
              <a:t>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i="1" dirty="0">
                <a:solidFill>
                  <a:srgbClr val="0070C0"/>
                </a:solidFill>
              </a:rPr>
              <a:t> </a:t>
            </a:r>
            <a:r>
              <a:rPr lang="da-DK" sz="2400" b="1" dirty="0">
                <a:solidFill>
                  <a:srgbClr val="0070C0"/>
                </a:solidFill>
              </a:rPr>
              <a:t>private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protected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endParaRPr lang="da-DK" sz="2400" b="1" i="1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&lt;variable-</a:t>
            </a:r>
            <a:r>
              <a:rPr lang="da-DK" sz="2400" b="1" i="1" dirty="0" err="1">
                <a:solidFill>
                  <a:srgbClr val="0070C0"/>
                </a:solidFill>
              </a:rPr>
              <a:t>decl</a:t>
            </a:r>
            <a:r>
              <a:rPr lang="da-DK" sz="2400" b="1" i="1" dirty="0">
                <a:solidFill>
                  <a:srgbClr val="0070C0"/>
                </a:solidFill>
              </a:rPr>
              <a:t>&gt;     ::= &lt;type&gt; &lt;</a:t>
            </a:r>
            <a:r>
              <a:rPr lang="da-DK" sz="2400" b="1" i="1" dirty="0" err="1">
                <a:solidFill>
                  <a:srgbClr val="0070C0"/>
                </a:solidFill>
              </a:rPr>
              <a:t>identifier</a:t>
            </a:r>
            <a:r>
              <a:rPr lang="da-DK" sz="2400" b="1" i="1" dirty="0">
                <a:solidFill>
                  <a:srgbClr val="0070C0"/>
                </a:solidFill>
              </a:rPr>
              <a:t>&gt;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a-DK" sz="2400" b="1" i="1" dirty="0">
                <a:solidFill>
                  <a:srgbClr val="0070C0"/>
                </a:solidFill>
              </a:rPr>
              <a:t>&lt;type&gt;                     ::= </a:t>
            </a:r>
            <a:r>
              <a:rPr lang="da-DK" sz="2400" b="1" dirty="0" err="1">
                <a:solidFill>
                  <a:srgbClr val="0070C0"/>
                </a:solidFill>
              </a:rPr>
              <a:t>int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long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double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float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 err="1">
                <a:solidFill>
                  <a:srgbClr val="0070C0"/>
                </a:solidFill>
              </a:rPr>
              <a:t>boolean</a:t>
            </a:r>
            <a:r>
              <a:rPr lang="da-DK" sz="2400" b="1" dirty="0">
                <a:solidFill>
                  <a:srgbClr val="0070C0"/>
                </a:solidFill>
              </a:rPr>
              <a:t>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…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solidFill>
                  <a:srgbClr val="0070C0"/>
                </a:solidFill>
              </a:rPr>
              <a:t>                                      </a:t>
            </a:r>
            <a:r>
              <a:rPr lang="da-DK" sz="2400" b="1" dirty="0">
                <a:solidFill>
                  <a:srgbClr val="002060"/>
                </a:solidFill>
              </a:rPr>
              <a:t>|</a:t>
            </a:r>
            <a:r>
              <a:rPr lang="da-DK" sz="2400" b="1" dirty="0">
                <a:solidFill>
                  <a:srgbClr val="0070C0"/>
                </a:solidFill>
              </a:rPr>
              <a:t> &lt;class-</a:t>
            </a:r>
            <a:r>
              <a:rPr lang="da-DK" sz="2400" b="1" dirty="0" err="1">
                <a:solidFill>
                  <a:srgbClr val="0070C0"/>
                </a:solidFill>
              </a:rPr>
              <a:t>identifier</a:t>
            </a:r>
            <a:r>
              <a:rPr lang="da-DK" sz="240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-36512" y="3645024"/>
            <a:ext cx="9144000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/>
              <a:t>Variable </a:t>
            </a:r>
            <a:r>
              <a:rPr lang="da-DK" sz="2400" b="1" dirty="0" err="1"/>
              <a:t>identifiers</a:t>
            </a:r>
            <a:r>
              <a:rPr lang="da-DK" sz="2400" dirty="0"/>
              <a:t>: start with </a:t>
            </a:r>
            <a:r>
              <a:rPr lang="da-DK" sz="2400" b="1" dirty="0" err="1"/>
              <a:t>lowercase</a:t>
            </a:r>
            <a:r>
              <a:rPr lang="da-DK" sz="2400" b="1" dirty="0"/>
              <a:t> </a:t>
            </a:r>
            <a:r>
              <a:rPr lang="da-DK" sz="2400" dirty="0"/>
              <a:t>initial letter </a:t>
            </a:r>
            <a:r>
              <a:rPr lang="da-DK" sz="2400" b="1" dirty="0"/>
              <a:t>(a variable </a:t>
            </a:r>
            <a:r>
              <a:rPr lang="da-DK" sz="2400" b="1" dirty="0" err="1"/>
              <a:t>name</a:t>
            </a:r>
            <a:r>
              <a:rPr lang="da-DK" sz="2400" b="1" dirty="0"/>
              <a:t>)</a:t>
            </a:r>
          </a:p>
        </p:txBody>
      </p:sp>
      <p:cxnSp>
        <p:nvCxnSpPr>
          <p:cNvPr id="8" name="Lige pilforbindelse 7"/>
          <p:cNvCxnSpPr/>
          <p:nvPr/>
        </p:nvCxnSpPr>
        <p:spPr>
          <a:xfrm flipV="1">
            <a:off x="395536" y="2204864"/>
            <a:ext cx="338437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ladsholder til indhold 2"/>
          <p:cNvSpPr txBox="1">
            <a:spLocks/>
          </p:cNvSpPr>
          <p:nvPr/>
        </p:nvSpPr>
        <p:spPr>
          <a:xfrm>
            <a:off x="-35496" y="4077072"/>
            <a:ext cx="9144000" cy="5760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/>
              <a:t>Class </a:t>
            </a:r>
            <a:r>
              <a:rPr lang="da-DK" sz="2400" b="1" dirty="0" err="1"/>
              <a:t>identifier</a:t>
            </a:r>
            <a:r>
              <a:rPr lang="da-DK" sz="2400" dirty="0"/>
              <a:t>: start with </a:t>
            </a:r>
            <a:r>
              <a:rPr lang="da-DK" sz="2400" b="1" dirty="0" err="1"/>
              <a:t>uppercase</a:t>
            </a:r>
            <a:r>
              <a:rPr lang="da-DK" sz="2400" b="1" dirty="0"/>
              <a:t> </a:t>
            </a:r>
            <a:r>
              <a:rPr lang="da-DK" sz="2400" dirty="0"/>
              <a:t>initial letter </a:t>
            </a:r>
            <a:r>
              <a:rPr lang="da-DK" sz="2400" b="1" dirty="0"/>
              <a:t>(a </a:t>
            </a:r>
            <a:r>
              <a:rPr lang="da-DK" sz="2400" b="1" dirty="0" err="1"/>
              <a:t>class</a:t>
            </a:r>
            <a:r>
              <a:rPr lang="da-DK" sz="2400" b="1" dirty="0"/>
              <a:t> </a:t>
            </a:r>
            <a:r>
              <a:rPr lang="da-DK" sz="2400" b="1" dirty="0" err="1"/>
              <a:t>name</a:t>
            </a:r>
            <a:r>
              <a:rPr lang="da-DK" sz="2400" b="1" dirty="0"/>
              <a:t>)</a:t>
            </a: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396552" y="3068960"/>
            <a:ext cx="244725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ladsholder til indhold 2"/>
          <p:cNvSpPr txBox="1">
            <a:spLocks/>
          </p:cNvSpPr>
          <p:nvPr/>
        </p:nvSpPr>
        <p:spPr>
          <a:xfrm>
            <a:off x="203298" y="4653136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</p:txBody>
      </p:sp>
      <p:sp>
        <p:nvSpPr>
          <p:cNvPr id="12" name="Pladsholder til indhold 2"/>
          <p:cNvSpPr txBox="1">
            <a:spLocks/>
          </p:cNvSpPr>
          <p:nvPr/>
        </p:nvSpPr>
        <p:spPr>
          <a:xfrm>
            <a:off x="4644008" y="4653136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" name="Pladsholder til indhold 2"/>
          <p:cNvSpPr txBox="1">
            <a:spLocks/>
          </p:cNvSpPr>
          <p:nvPr/>
        </p:nvSpPr>
        <p:spPr>
          <a:xfrm>
            <a:off x="179512" y="5085184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</p:txBody>
      </p:sp>
      <p:sp>
        <p:nvSpPr>
          <p:cNvPr id="14" name="Pladsholder til indhold 2"/>
          <p:cNvSpPr txBox="1">
            <a:spLocks/>
          </p:cNvSpPr>
          <p:nvPr/>
        </p:nvSpPr>
        <p:spPr>
          <a:xfrm>
            <a:off x="179512" y="5517232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Pladsholder til indhold 2"/>
          <p:cNvSpPr txBox="1">
            <a:spLocks/>
          </p:cNvSpPr>
          <p:nvPr/>
        </p:nvSpPr>
        <p:spPr>
          <a:xfrm>
            <a:off x="179512" y="5949280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Pladsholder til indhold 2"/>
          <p:cNvSpPr txBox="1">
            <a:spLocks/>
          </p:cNvSpPr>
          <p:nvPr/>
        </p:nvSpPr>
        <p:spPr>
          <a:xfrm>
            <a:off x="4644008" y="5085184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Pladsholder til indhold 2"/>
          <p:cNvSpPr txBox="1">
            <a:spLocks/>
          </p:cNvSpPr>
          <p:nvPr/>
        </p:nvSpPr>
        <p:spPr>
          <a:xfrm>
            <a:off x="4644008" y="5517232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Student s;</a:t>
            </a:r>
          </a:p>
        </p:txBody>
      </p:sp>
      <p:sp>
        <p:nvSpPr>
          <p:cNvPr id="18" name="Pladsholder til indhold 2"/>
          <p:cNvSpPr txBox="1">
            <a:spLocks/>
          </p:cNvSpPr>
          <p:nvPr/>
        </p:nvSpPr>
        <p:spPr>
          <a:xfrm>
            <a:off x="4644008" y="5949280"/>
            <a:ext cx="422468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a-DK" sz="2400" b="1" strike="sngStrik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94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21" name="Content Placeholder 6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781128"/>
          </a:xfrm>
        </p:spPr>
        <p:txBody>
          <a:bodyPr>
            <a:normAutofit/>
          </a:bodyPr>
          <a:lstStyle/>
          <a:p>
            <a:r>
              <a:rPr lang="da-DK" dirty="0"/>
              <a:t>A data type is </a:t>
            </a:r>
            <a:r>
              <a:rPr lang="en-US" dirty="0"/>
              <a:t>characterized by </a:t>
            </a:r>
          </a:p>
          <a:p>
            <a:pPr lvl="1"/>
            <a:r>
              <a:rPr lang="en-US" dirty="0"/>
              <a:t>A set of values (which the data </a:t>
            </a:r>
            <a:r>
              <a:rPr lang="da-DK" dirty="0"/>
              <a:t>type accepts)</a:t>
            </a:r>
          </a:p>
          <a:p>
            <a:pPr lvl="1"/>
            <a:r>
              <a:rPr lang="da-DK" dirty="0"/>
              <a:t>Data </a:t>
            </a:r>
            <a:r>
              <a:rPr lang="en-US" dirty="0"/>
              <a:t>representation (how are the values stored)</a:t>
            </a:r>
          </a:p>
          <a:p>
            <a:pPr lvl="1"/>
            <a:r>
              <a:rPr lang="en-US" dirty="0"/>
              <a:t>A set of operations (the operations applicable to</a:t>
            </a:r>
            <a:r>
              <a:rPr lang="da-DK" dirty="0"/>
              <a:t> the data type) </a:t>
            </a:r>
          </a:p>
          <a:p>
            <a:pPr lvl="2"/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/>
              <a:t>,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dirty="0"/>
              <a:t>, </a:t>
            </a:r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en-US" dirty="0"/>
              <a:t>Two main categories exist</a:t>
            </a:r>
          </a:p>
          <a:p>
            <a:pPr lvl="1"/>
            <a:r>
              <a:rPr lang="en-US" dirty="0"/>
              <a:t>Primitive types (e.g.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Object types (Strings, references to objects in general)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35</a:t>
            </a:fld>
            <a:endParaRPr lang="da-D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Types in Java</a:t>
            </a:r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</p:nvPr>
        </p:nvGraphicFramePr>
        <p:xfrm>
          <a:off x="682625" y="2034381"/>
          <a:ext cx="7756524" cy="3657600"/>
        </p:xfrm>
        <a:graphic>
          <a:graphicData uri="http://schemas.openxmlformats.org/drawingml/2006/table">
            <a:tbl>
              <a:tblPr/>
              <a:tblGrid>
                <a:gridCol w="387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da-DK" sz="1800" b="1" dirty="0"/>
                        <a:t>Data Type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b="1" dirty="0"/>
                        <a:t>Default Value (for </a:t>
                      </a:r>
                      <a:r>
                        <a:rPr lang="da-DK" sz="1800" b="1" dirty="0" err="1"/>
                        <a:t>fields</a:t>
                      </a:r>
                      <a:r>
                        <a:rPr lang="da-DK" sz="1800" b="1" dirty="0"/>
                        <a:t>)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0.0f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0.0d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'\u0000'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/>
                        <a:t>String (or any object)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null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da-DK" sz="1800" dirty="0" err="1"/>
                        <a:t>boolean</a:t>
                      </a:r>
                      <a:endParaRPr lang="da-DK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36</a:t>
            </a:fld>
            <a:endParaRPr lang="da-DK" sz="1400"/>
          </a:p>
        </p:txBody>
      </p:sp>
      <p:sp>
        <p:nvSpPr>
          <p:cNvPr id="6" name="Tekstboks 5"/>
          <p:cNvSpPr txBox="1"/>
          <p:nvPr/>
        </p:nvSpPr>
        <p:spPr>
          <a:xfrm>
            <a:off x="468560" y="5805264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hlinkClick r:id="rId2"/>
              </a:rPr>
              <a:t>https://docs.oracle.com/javase/tutorial/java/nutsandbolts/datatypes.html</a:t>
            </a:r>
            <a:endParaRPr lang="da-DK" sz="2000" dirty="0"/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13907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11256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Class bodies </a:t>
            </a:r>
            <a:r>
              <a:rPr lang="en-GB" dirty="0"/>
              <a:t>contain </a:t>
            </a:r>
            <a:r>
              <a:rPr lang="en-GB" b="1" dirty="0"/>
              <a:t>fields</a:t>
            </a:r>
            <a:r>
              <a:rPr lang="en-GB" dirty="0"/>
              <a:t>, </a:t>
            </a:r>
            <a:r>
              <a:rPr lang="en-GB" b="1" dirty="0"/>
              <a:t>constructor</a:t>
            </a:r>
            <a:r>
              <a:rPr lang="en-GB" dirty="0"/>
              <a:t>s</a:t>
            </a:r>
            <a:r>
              <a:rPr lang="en-GB" b="1" dirty="0"/>
              <a:t>,</a:t>
            </a:r>
            <a:r>
              <a:rPr lang="en-GB" dirty="0"/>
              <a:t> and </a:t>
            </a:r>
            <a:r>
              <a:rPr lang="en-GB" b="1" dirty="0"/>
              <a:t>methods</a:t>
            </a:r>
            <a:r>
              <a:rPr lang="en-GB" dirty="0"/>
              <a:t>.</a:t>
            </a:r>
          </a:p>
          <a:p>
            <a:r>
              <a:rPr lang="en-GB" b="1" dirty="0"/>
              <a:t>Fields</a:t>
            </a:r>
            <a:r>
              <a:rPr lang="en-GB" dirty="0"/>
              <a:t> store values that determine an object’s state.</a:t>
            </a:r>
          </a:p>
          <a:p>
            <a:r>
              <a:rPr lang="en-GB" b="1" dirty="0"/>
              <a:t>Constructors</a:t>
            </a:r>
            <a:r>
              <a:rPr lang="en-GB" dirty="0"/>
              <a:t> initialize objects.</a:t>
            </a:r>
          </a:p>
          <a:p>
            <a:r>
              <a:rPr lang="en-GB" b="1" dirty="0"/>
              <a:t>Methods</a:t>
            </a:r>
            <a:r>
              <a:rPr lang="en-GB" dirty="0"/>
              <a:t> implement the behaviour of objects.</a:t>
            </a:r>
          </a:p>
          <a:p>
            <a:r>
              <a:rPr lang="en-GB" b="1" dirty="0"/>
              <a:t>Fields</a:t>
            </a:r>
            <a:r>
              <a:rPr lang="en-GB" dirty="0"/>
              <a:t>, </a:t>
            </a:r>
            <a:r>
              <a:rPr lang="en-GB" b="1" dirty="0"/>
              <a:t>parameters</a:t>
            </a:r>
            <a:r>
              <a:rPr lang="en-GB" dirty="0"/>
              <a:t> and </a:t>
            </a:r>
            <a:r>
              <a:rPr lang="en-GB" b="1" dirty="0"/>
              <a:t>local variables </a:t>
            </a:r>
            <a:r>
              <a:rPr lang="en-GB" dirty="0"/>
              <a:t>are all </a:t>
            </a:r>
            <a:r>
              <a:rPr lang="en-GB" b="1" dirty="0"/>
              <a:t>variables</a:t>
            </a:r>
            <a:r>
              <a:rPr lang="en-GB" dirty="0"/>
              <a:t>.</a:t>
            </a:r>
          </a:p>
          <a:p>
            <a:r>
              <a:rPr lang="en-GB" b="1" dirty="0"/>
              <a:t>Fields</a:t>
            </a:r>
            <a:r>
              <a:rPr lang="en-GB" dirty="0"/>
              <a:t> exists for the lifetime of an object.</a:t>
            </a:r>
          </a:p>
          <a:p>
            <a:r>
              <a:rPr lang="en-GB" b="1" dirty="0"/>
              <a:t>Parameters</a:t>
            </a:r>
            <a:r>
              <a:rPr lang="en-GB" dirty="0"/>
              <a:t> are used to pass values into a constructor or method.</a:t>
            </a:r>
          </a:p>
          <a:p>
            <a:r>
              <a:rPr lang="en-GB" b="1" dirty="0"/>
              <a:t>Local variables </a:t>
            </a:r>
            <a:r>
              <a:rPr lang="en-GB" dirty="0"/>
              <a:t>are used for short-lived temporary storage.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“true or false test” allows one of two alternative courses of actions to be taken. (Conditional statement if)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37</a:t>
            </a:fld>
            <a:endParaRPr lang="da-DK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124744"/>
            <a:ext cx="84924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/>
              <a:t>Native </a:t>
            </a:r>
            <a:r>
              <a:rPr lang="da-DK" dirty="0" err="1"/>
              <a:t>Ticket</a:t>
            </a:r>
            <a:r>
              <a:rPr lang="da-DK" dirty="0"/>
              <a:t> Machine</a:t>
            </a:r>
          </a:p>
          <a:p>
            <a:pPr marL="0" indent="0">
              <a:buNone/>
            </a:pPr>
            <a:r>
              <a:rPr lang="en-US" dirty="0"/>
              <a:t>Solve exercises</a:t>
            </a:r>
            <a:r>
              <a:rPr lang="da-DK" dirty="0"/>
              <a:t>:</a:t>
            </a:r>
          </a:p>
          <a:p>
            <a:r>
              <a:rPr lang="da-DK" dirty="0"/>
              <a:t>	2.23 – 2.29 methods experiments</a:t>
            </a:r>
          </a:p>
          <a:p>
            <a:r>
              <a:rPr lang="da-DK" dirty="0"/>
              <a:t>	2.30  - test</a:t>
            </a:r>
          </a:p>
          <a:p>
            <a:r>
              <a:rPr lang="da-DK" dirty="0"/>
              <a:t>	2.31 –  2.32 new method  setPrice()</a:t>
            </a:r>
          </a:p>
          <a:p>
            <a:r>
              <a:rPr lang="da-DK" dirty="0"/>
              <a:t>	2.37 – 2.42 add print methods</a:t>
            </a:r>
          </a:p>
          <a:p>
            <a:r>
              <a:rPr lang="da-DK" dirty="0"/>
              <a:t>	2.43 – 2.45  </a:t>
            </a:r>
            <a:r>
              <a:rPr lang="en-US" dirty="0"/>
              <a:t>improvements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Better Ticket Machine:</a:t>
            </a:r>
          </a:p>
          <a:p>
            <a:r>
              <a:rPr lang="da-DK" dirty="0"/>
              <a:t> 2.46 – 2.51 if</a:t>
            </a:r>
          </a:p>
          <a:p>
            <a:r>
              <a:rPr lang="da-DK" dirty="0"/>
              <a:t> 2.58 – 2.63 </a:t>
            </a:r>
            <a:r>
              <a:rPr lang="en-US" dirty="0"/>
              <a:t>local </a:t>
            </a:r>
            <a:r>
              <a:rPr lang="da-DK" dirty="0"/>
              <a:t>variables</a:t>
            </a:r>
          </a:p>
          <a:p>
            <a:pPr marL="0" indent="0">
              <a:buNone/>
            </a:pPr>
            <a:endParaRPr lang="da-DK" dirty="0"/>
          </a:p>
          <a:p>
            <a:endParaRPr lang="en-GB" dirty="0"/>
          </a:p>
          <a:p>
            <a:r>
              <a:rPr lang="en-GB" dirty="0"/>
              <a:t>Session02Exercises   (is on </a:t>
            </a:r>
            <a:r>
              <a:rPr lang="en-GB" dirty="0" err="1"/>
              <a:t>eCampus</a:t>
            </a:r>
            <a:r>
              <a:rPr lang="en-GB" dirty="0"/>
              <a:t> under session02)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38</a:t>
            </a:fld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014" y="1124744"/>
            <a:ext cx="7756587" cy="5001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 to Appendix J</a:t>
            </a:r>
          </a:p>
          <a:p>
            <a:r>
              <a:rPr lang="en-US" dirty="0"/>
              <a:t>Class names are singular nouns starting with a capital letter</a:t>
            </a:r>
          </a:p>
          <a:p>
            <a:pPr lvl="1"/>
            <a:r>
              <a:rPr lang="en-US" dirty="0"/>
              <a:t>Student, </a:t>
            </a:r>
            <a:r>
              <a:rPr lang="en-US" dirty="0" err="1"/>
              <a:t>LabClass</a:t>
            </a:r>
            <a:endParaRPr lang="en-US" dirty="0"/>
          </a:p>
          <a:p>
            <a:r>
              <a:rPr lang="en-US" dirty="0"/>
              <a:t>Method and variable names start with lower-case letters</a:t>
            </a:r>
          </a:p>
          <a:p>
            <a:pPr lvl="1"/>
            <a:r>
              <a:rPr lang="en-US" dirty="0" err="1"/>
              <a:t>makeVisible</a:t>
            </a:r>
            <a:r>
              <a:rPr lang="en-US" dirty="0"/>
              <a:t>, </a:t>
            </a:r>
            <a:r>
              <a:rPr lang="en-US" dirty="0" err="1"/>
              <a:t>calculateVAT</a:t>
            </a:r>
            <a:endParaRPr lang="en-US" dirty="0"/>
          </a:p>
          <a:p>
            <a:r>
              <a:rPr lang="en-US" dirty="0"/>
              <a:t>Use meaningful names</a:t>
            </a:r>
          </a:p>
          <a:p>
            <a:r>
              <a:rPr lang="en-US" dirty="0"/>
              <a:t>Curly brackets follow the class/method/statement on the same line</a:t>
            </a:r>
          </a:p>
          <a:p>
            <a:r>
              <a:rPr lang="en-US" dirty="0"/>
              <a:t>Indentation is used to structure the code, it follows the nested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4</a:t>
            </a:fld>
            <a:endParaRPr lang="da-DK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Ticket Machine – Outside Perspective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Examine the behavior of the ticket machine</a:t>
            </a:r>
          </a:p>
          <a:p>
            <a:pPr lvl="1"/>
            <a:r>
              <a:rPr lang="en-US" sz="1800" dirty="0"/>
              <a:t>Open project Naïve-ticket-machine </a:t>
            </a:r>
          </a:p>
          <a:p>
            <a:pPr lvl="1"/>
            <a:r>
              <a:rPr lang="en-US" sz="1800" dirty="0"/>
              <a:t>Exercise 2.1 –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Machine – Inside Perspective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with an object provides clues about it’s behaviour.</a:t>
            </a:r>
          </a:p>
          <a:p>
            <a:endParaRPr lang="en-GB" dirty="0"/>
          </a:p>
          <a:p>
            <a:r>
              <a:rPr lang="en-GB" dirty="0"/>
              <a:t>Looking inside allows us to determine how that behaviour is provided or implemented.</a:t>
            </a:r>
          </a:p>
          <a:p>
            <a:endParaRPr lang="en-GB" dirty="0"/>
          </a:p>
          <a:p>
            <a:r>
              <a:rPr lang="en-GB" dirty="0"/>
              <a:t>All Java classes share the same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6</a:t>
            </a:fld>
            <a:endParaRPr lang="da-DK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Class Structure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7</a:t>
            </a:fld>
            <a:endParaRPr lang="da-DK" sz="1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7275" y="1677973"/>
            <a:ext cx="5724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public class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TicketMachine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 </a:t>
            </a:r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Inner part of the class omitted.</a:t>
            </a:r>
            <a:endParaRPr lang="en-US" sz="2000" b="1" dirty="0">
              <a:latin typeface="Courier New" pitchFamily="49" charset="0"/>
              <a:cs typeface="Times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Times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66800" y="3597984"/>
            <a:ext cx="38779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imes" charset="0"/>
              </a:rPr>
              <a:t>public class </a:t>
            </a:r>
            <a:r>
              <a:rPr lang="en-US" sz="2000" b="1" i="1" dirty="0" err="1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ClassName</a:t>
            </a:r>
            <a:r>
              <a:rPr lang="en-US" sz="2000" b="1" i="1" dirty="0">
                <a:solidFill>
                  <a:srgbClr val="C00000"/>
                </a:solidFill>
                <a:latin typeface="Courier New" pitchFamily="49" charset="0"/>
                <a:cs typeface="Times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   </a:t>
            </a:r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Attributes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        Constructors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+mn-lt"/>
                <a:cs typeface="Times" charset="0"/>
              </a:rPr>
              <a:t>        Methods</a:t>
            </a:r>
            <a:endParaRPr lang="en-US" sz="2000" b="1" dirty="0">
              <a:solidFill>
                <a:srgbClr val="0070C0"/>
              </a:solidFill>
              <a:latin typeface="+mn-lt"/>
              <a:cs typeface="Times" charset="0"/>
            </a:endParaRPr>
          </a:p>
          <a:p>
            <a:r>
              <a:rPr lang="en-US" sz="2000" b="1" dirty="0">
                <a:latin typeface="Courier New" pitchFamily="49" charset="0"/>
                <a:cs typeface="Times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400800" y="1135841"/>
            <a:ext cx="2743200" cy="1084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55581" y="1266809"/>
            <a:ext cx="2433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outer wrapper</a:t>
            </a:r>
          </a:p>
          <a:p>
            <a:r>
              <a:rPr lang="en-US" dirty="0"/>
              <a:t>of </a:t>
            </a:r>
            <a:r>
              <a:rPr lang="en-US" dirty="0" err="1"/>
              <a:t>TicketMachine</a:t>
            </a:r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4810125" y="1417623"/>
            <a:ext cx="1590674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868144" y="3861048"/>
            <a:ext cx="2743200" cy="10842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3059832" y="4403179"/>
            <a:ext cx="2808312" cy="16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da-DK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04669" y="3966155"/>
            <a:ext cx="23903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contents of </a:t>
            </a:r>
          </a:p>
          <a:p>
            <a:r>
              <a:rPr lang="en-US" dirty="0"/>
              <a:t>a class</a:t>
            </a:r>
          </a:p>
        </p:txBody>
      </p:sp>
      <p:sp>
        <p:nvSpPr>
          <p:cNvPr id="3" name="Tekstboks 2"/>
          <p:cNvSpPr txBox="1"/>
          <p:nvPr/>
        </p:nvSpPr>
        <p:spPr>
          <a:xfrm>
            <a:off x="3059832" y="3596826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</a:p>
        </p:txBody>
      </p:sp>
      <p:sp>
        <p:nvSpPr>
          <p:cNvPr id="16" name="Tekstboks 15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</a:t>
            </a: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kstboks 16"/>
          <p:cNvSpPr txBox="1"/>
          <p:nvPr/>
        </p:nvSpPr>
        <p:spPr>
          <a:xfrm>
            <a:off x="3059832" y="3604954"/>
            <a:ext cx="15841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da-DK" sz="20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illedforklaring med nedadgående pil 1"/>
          <p:cNvSpPr/>
          <p:nvPr/>
        </p:nvSpPr>
        <p:spPr>
          <a:xfrm>
            <a:off x="2483768" y="2578753"/>
            <a:ext cx="2736304" cy="1066271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rgbClr val="C00000"/>
                </a:solidFill>
              </a:rPr>
              <a:t>Replace</a:t>
            </a:r>
            <a:r>
              <a:rPr lang="da-DK" b="1" dirty="0">
                <a:solidFill>
                  <a:srgbClr val="C00000"/>
                </a:solidFill>
              </a:rPr>
              <a:t> with </a:t>
            </a:r>
            <a:r>
              <a:rPr lang="da-DK" b="1" dirty="0" err="1">
                <a:solidFill>
                  <a:srgbClr val="C00000"/>
                </a:solidFill>
              </a:rPr>
              <a:t>your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class’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name</a:t>
            </a:r>
            <a:endParaRPr lang="da-D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2014" y="293956"/>
            <a:ext cx="7994442" cy="717256"/>
          </a:xfrm>
        </p:spPr>
        <p:txBody>
          <a:bodyPr>
            <a:normAutofit fontScale="90000"/>
          </a:bodyPr>
          <a:lstStyle/>
          <a:p>
            <a:r>
              <a:rPr lang="en-US" dirty="0"/>
              <a:t>Fields = Attributes = Instance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5079" y="1412848"/>
            <a:ext cx="387829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Attributes (fields) store values for an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are also known </a:t>
            </a:r>
          </a:p>
          <a:p>
            <a:pPr marL="0" indent="0">
              <a:buNone/>
            </a:pPr>
            <a:r>
              <a:rPr lang="en-GB" dirty="0"/>
              <a:t>as instance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dirty="0" err="1"/>
              <a:t>BlueJ’s</a:t>
            </a:r>
            <a:r>
              <a:rPr lang="en-GB" dirty="0"/>
              <a:t> </a:t>
            </a:r>
            <a:r>
              <a:rPr lang="en-GB" i="1" dirty="0"/>
              <a:t>Inspect</a:t>
            </a:r>
            <a:r>
              <a:rPr lang="en-GB" dirty="0"/>
              <a:t> option </a:t>
            </a:r>
          </a:p>
          <a:p>
            <a:pPr marL="0" indent="0">
              <a:buNone/>
            </a:pPr>
            <a:r>
              <a:rPr lang="en-GB" dirty="0"/>
              <a:t>to view an object’s fields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Fields define the state </a:t>
            </a:r>
          </a:p>
          <a:p>
            <a:pPr marL="0" indent="0">
              <a:buNone/>
            </a:pPr>
            <a:r>
              <a:rPr lang="en-GB" dirty="0"/>
              <a:t>of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8</a:t>
            </a:fld>
            <a:endParaRPr lang="da-DK" sz="1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500174"/>
            <a:ext cx="464742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TicketMachine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private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price;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 private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balance;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 private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total;</a:t>
            </a:r>
          </a:p>
          <a:p>
            <a:r>
              <a:rPr lang="en-US" sz="2000" b="1" dirty="0">
                <a:latin typeface="Courier New" pitchFamily="49" charset="0"/>
              </a:rPr>
              <a:t> </a:t>
            </a:r>
          </a:p>
          <a:p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//Constructor and methods</a:t>
            </a:r>
          </a:p>
          <a:p>
            <a:r>
              <a:rPr lang="en-US" sz="2000" b="1" i="1" dirty="0">
                <a:latin typeface="Courier New" pitchFamily="49" charset="0"/>
                <a:cs typeface="Times New Roman" pitchFamily="18" charset="0"/>
              </a:rPr>
              <a:t>    //omitted.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}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33972" y="5405154"/>
            <a:ext cx="29546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private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price;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43372" y="4719354"/>
            <a:ext cx="186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visibility modifier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11557" y="4719354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37372" y="4719354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variable name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21898" y="5088687"/>
            <a:ext cx="189401" cy="316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7229472" y="5024154"/>
            <a:ext cx="266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057772" y="5024154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What is the type of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fields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2359421"/>
            <a:ext cx="7756587" cy="4525963"/>
          </a:xfrm>
        </p:spPr>
        <p:txBody>
          <a:bodyPr/>
          <a:lstStyle/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count;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Student representative;</a:t>
            </a:r>
          </a:p>
          <a:p>
            <a:pPr marL="0" indent="0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Server host;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4ADA-CE4B-4243-900F-CB3D8E7F12FB}" type="slidenum">
              <a:rPr lang="da-DK" smtClean="0"/>
              <a:pPr/>
              <a:t>9</a:t>
            </a:fld>
            <a:endParaRPr lang="da-DK" sz="1400"/>
          </a:p>
        </p:txBody>
      </p:sp>
      <p:sp>
        <p:nvSpPr>
          <p:cNvPr id="5" name="Tekstboks 4"/>
          <p:cNvSpPr txBox="1"/>
          <p:nvPr/>
        </p:nvSpPr>
        <p:spPr>
          <a:xfrm>
            <a:off x="539552" y="1484783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rgbClr val="0070C0"/>
                </a:solidFill>
              </a:rPr>
              <a:t>&lt;</a:t>
            </a:r>
            <a:r>
              <a:rPr lang="da-DK" b="1" i="1" dirty="0" err="1">
                <a:solidFill>
                  <a:srgbClr val="0070C0"/>
                </a:solidFill>
              </a:rPr>
              <a:t>visibility-modifier</a:t>
            </a:r>
            <a:r>
              <a:rPr lang="da-DK" b="1" i="1" dirty="0">
                <a:solidFill>
                  <a:srgbClr val="0070C0"/>
                </a:solidFill>
              </a:rPr>
              <a:t>&gt; &lt;type&gt; &lt;variable-</a:t>
            </a:r>
            <a:r>
              <a:rPr lang="da-DK" b="1" i="1" dirty="0" err="1">
                <a:solidFill>
                  <a:srgbClr val="0070C0"/>
                </a:solidFill>
              </a:rPr>
              <a:t>name</a:t>
            </a:r>
            <a:r>
              <a:rPr lang="da-DK" b="1" i="1" dirty="0">
                <a:solidFill>
                  <a:srgbClr val="0070C0"/>
                </a:solidFill>
              </a:rPr>
              <a:t>&gt; ;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339752" y="2348880"/>
            <a:ext cx="864096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411760" y="3356992"/>
            <a:ext cx="1656184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411760" y="4365104"/>
            <a:ext cx="1440160" cy="576064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pilforbindelse 9"/>
          <p:cNvCxnSpPr/>
          <p:nvPr/>
        </p:nvCxnSpPr>
        <p:spPr>
          <a:xfrm flipH="1">
            <a:off x="3239852" y="1988840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3635896" y="1988840"/>
            <a:ext cx="432048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3851920" y="1988840"/>
            <a:ext cx="504056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3QZJDHEEAQRU-2733-17</_dlc_DocId>
    <_dlc_DocIdUrl xmlns="23cadae7-ae43-4b44-be68-e0ff5e97caf6">
      <Url>http://ecampus.ucn.dk/my-ecampus/classsites/ec-dmaj0914/_layouts/DocIdRedir.aspx?ID=3QZJDHEEAQRU-2733-17</Url>
      <Description>3QZJDHEEAQRU-2733-17</Description>
    </_dlc_DocIdUrl>
  </documentManagement>
</p:properties>
</file>

<file path=customXml/itemProps1.xml><?xml version="1.0" encoding="utf-8"?>
<ds:datastoreItem xmlns:ds="http://schemas.openxmlformats.org/officeDocument/2006/customXml" ds:itemID="{337B2529-ABEC-43CD-BCFD-E3F7AA871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EE7D4-B38E-4C43-850E-1B39E38678E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504F656-A492-42D0-A48F-DE7C429DB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6532A0F-F477-4606-A1B5-5B21A7020D07}">
  <ds:schemaRefs>
    <ds:schemaRef ds:uri="http://purl.org/dc/elements/1.1/"/>
    <ds:schemaRef ds:uri="http://schemas.microsoft.com/office/2006/metadata/properties"/>
    <ds:schemaRef ds:uri="http://purl.org/dc/terms/"/>
    <ds:schemaRef ds:uri="23cadae7-ae43-4b44-be68-e0ff5e97caf6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3526</TotalTime>
  <Words>2093</Words>
  <Application>Microsoft Office PowerPoint</Application>
  <PresentationFormat>On-screen Show (4:3)</PresentationFormat>
  <Paragraphs>519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Lucida Grande</vt:lpstr>
      <vt:lpstr>Times</vt:lpstr>
      <vt:lpstr>Times New Roman</vt:lpstr>
      <vt:lpstr>Wingdings</vt:lpstr>
      <vt:lpstr>UCNT&amp;BMaster</vt:lpstr>
      <vt:lpstr>Software Construction – Session 2</vt:lpstr>
      <vt:lpstr>Agenda</vt:lpstr>
      <vt:lpstr>Recap From Previous Session</vt:lpstr>
      <vt:lpstr>Programming Style</vt:lpstr>
      <vt:lpstr>Ticket Machine – Outside Perspective</vt:lpstr>
      <vt:lpstr>Ticket Machine – Inside Perspective</vt:lpstr>
      <vt:lpstr>Basic Class Structure (Example)</vt:lpstr>
      <vt:lpstr>Fields = Attributes = Instance Variables</vt:lpstr>
      <vt:lpstr>What is the type of the following fields?</vt:lpstr>
      <vt:lpstr>What are the names of the following fields</vt:lpstr>
      <vt:lpstr>Constructors</vt:lpstr>
      <vt:lpstr>Constructor Syntax</vt:lpstr>
      <vt:lpstr>Passing Data Through Parameters</vt:lpstr>
      <vt:lpstr>Assignment</vt:lpstr>
      <vt:lpstr>Valuation  (Semantics)</vt:lpstr>
      <vt:lpstr>Valuation Exercise (Semantics)</vt:lpstr>
      <vt:lpstr>Valuation Exercise (Semantics)</vt:lpstr>
      <vt:lpstr>Valuation Exercise – Differently (Semantics)</vt:lpstr>
      <vt:lpstr>Passing Data Through Parameters</vt:lpstr>
      <vt:lpstr>Passing Data Through Parameters</vt:lpstr>
      <vt:lpstr>Accessor Methods (get())</vt:lpstr>
      <vt:lpstr>Naming Convention For Getters</vt:lpstr>
      <vt:lpstr>Accessor Methods (get-syntax)</vt:lpstr>
      <vt:lpstr>Mutator Methods (set())</vt:lpstr>
      <vt:lpstr>Mutator Methods (set())</vt:lpstr>
      <vt:lpstr>Naming Convention For Setters</vt:lpstr>
      <vt:lpstr>Printing to the console</vt:lpstr>
      <vt:lpstr>Reflecting on the Ticket Machines</vt:lpstr>
      <vt:lpstr>Decision Structures</vt:lpstr>
      <vt:lpstr>Decision Structures</vt:lpstr>
      <vt:lpstr>IF statement</vt:lpstr>
      <vt:lpstr> Nested if Statement</vt:lpstr>
      <vt:lpstr>Variable Types</vt:lpstr>
      <vt:lpstr>Variables - Syntax</vt:lpstr>
      <vt:lpstr>Data Types</vt:lpstr>
      <vt:lpstr>Data Types in Java</vt:lpstr>
      <vt:lpstr>Summary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István Knoll</cp:lastModifiedBy>
  <cp:revision>181</cp:revision>
  <dcterms:created xsi:type="dcterms:W3CDTF">2009-08-15T12:18:08Z</dcterms:created>
  <dcterms:modified xsi:type="dcterms:W3CDTF">2017-09-07T18:28:52Z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63cc93bf-6657-4540-bc3f-3d261558ab0d</vt:lpwstr>
  </property>
</Properties>
</file>