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318" r:id="rId4"/>
    <p:sldId id="319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352" r:id="rId24"/>
    <p:sldId id="317" r:id="rId25"/>
    <p:sldId id="286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51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6" autoAdjust="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12-11-2017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12-11-2017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FCB83A1-D2FA-4EDB-AA97-60DAD9AF3586}" type="slidenum">
              <a:rPr lang="en-GB" sz="1200"/>
              <a:pPr/>
              <a:t>1</a:t>
            </a:fld>
            <a:endParaRPr lang="en-GB" sz="12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90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12-11-2017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154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12-11-2017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154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teksttypografierne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masteren</a:t>
            </a:r>
            <a:endParaRPr lang="en-US" noProof="0" dirty="0"/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</a:t>
            </a:r>
            <a:r>
              <a:rPr lang="en-US" noProof="0" dirty="0" err="1"/>
              <a:t>dette</a:t>
            </a:r>
            <a:r>
              <a:rPr lang="en-US" noProof="0" dirty="0"/>
              <a:t> </a:t>
            </a:r>
            <a:r>
              <a:rPr lang="en-US" noProof="0" dirty="0" err="1"/>
              <a:t>er</a:t>
            </a:r>
            <a:r>
              <a:rPr lang="en-US" noProof="0" dirty="0"/>
              <a:t> </a:t>
            </a:r>
            <a:r>
              <a:rPr lang="en-US" noProof="0"/>
              <a:t>en test </a:t>
            </a:r>
            <a:endParaRPr lang="en-US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Module </a:t>
            </a:r>
            <a:r>
              <a:rPr lang="en-US" dirty="0"/>
              <a:t>19</a:t>
            </a:r>
            <a:br>
              <a:rPr lang="en-US" dirty="0">
                <a:ea typeface="+mj-ea"/>
                <a:cs typeface="+mj-cs"/>
              </a:rPr>
            </a:br>
            <a:r>
              <a:rPr lang="en-US" dirty="0"/>
              <a:t>More About Inheritance &amp; Recap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Exploring polymorphism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67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>
                <a:latin typeface="Trebuchet MS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02172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 lookup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3862388" y="5273675"/>
            <a:ext cx="4676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>
                <a:latin typeface="Trebuchet MS" charset="0"/>
              </a:rPr>
              <a:t>No inheritance or polymorphism.</a:t>
            </a:r>
          </a:p>
          <a:p>
            <a:pPr algn="r">
              <a:defRPr/>
            </a:pPr>
            <a:r>
              <a:rPr lang="en-US" b="0">
                <a:latin typeface="Trebuchet MS" charset="0"/>
              </a:rPr>
              <a:t>The obvious method is selected.</a:t>
            </a:r>
          </a:p>
        </p:txBody>
      </p:sp>
      <p:pic>
        <p:nvPicPr>
          <p:cNvPr id="29700" name="Picture 1" descr="fig9-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800225"/>
            <a:ext cx="58689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32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fig9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800225"/>
            <a:ext cx="48831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 lookup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724400" y="4648200"/>
            <a:ext cx="4086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>
                <a:latin typeface="Trebuchet MS" charset="0"/>
              </a:rPr>
              <a:t>Inheritance but no overriding. The inheritance hierarchy is ascended, searching for a match.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fig9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800225"/>
            <a:ext cx="48831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 lookup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257800" y="4908550"/>
            <a:ext cx="3376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b="0">
                <a:latin typeface="Trebuchet MS" pitchFamily="34" charset="0"/>
              </a:rPr>
              <a:t>Polymorphism and overriding. The </a:t>
            </a:r>
            <a:r>
              <a:rPr lang="ja-JP" altLang="en-US" b="0">
                <a:latin typeface="Trebuchet MS" pitchFamily="34" charset="0"/>
              </a:rPr>
              <a:t>‘</a:t>
            </a:r>
            <a:r>
              <a:rPr lang="en-US" altLang="ja-JP" b="0">
                <a:latin typeface="Trebuchet MS" pitchFamily="34" charset="0"/>
              </a:rPr>
              <a:t>first</a:t>
            </a:r>
            <a:r>
              <a:rPr lang="ja-JP" altLang="en-US" b="0">
                <a:latin typeface="Trebuchet MS" pitchFamily="34" charset="0"/>
              </a:rPr>
              <a:t>’</a:t>
            </a:r>
            <a:r>
              <a:rPr lang="en-US" altLang="ja-JP" b="0">
                <a:latin typeface="Trebuchet MS" pitchFamily="34" charset="0"/>
              </a:rPr>
              <a:t> version found is used.</a:t>
            </a:r>
            <a:endParaRPr lang="en-US" b="0">
              <a:latin typeface="Trebuchet MS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6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 lookup 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The variable is accessed.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The object stored in the variable is found.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The class of the object is found.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The class is searched for a method match.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If no match is found, the superclass is searched.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4-5 is repeated until a match is found, or the class hierarchy is exhausted.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+mn-ea"/>
                <a:cs typeface="+mn-cs"/>
              </a:rPr>
              <a:t>Overriding methods take precedence.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72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Super call in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Overridden methods are hidden ...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... but we often still want to be able to call them.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 overridden method </a:t>
            </a:r>
            <a:r>
              <a:rPr lang="en-US" i="1" dirty="0">
                <a:ea typeface="+mn-ea"/>
                <a:cs typeface="+mn-cs"/>
              </a:rPr>
              <a:t>can</a:t>
            </a:r>
            <a:r>
              <a:rPr lang="en-US" dirty="0">
                <a:ea typeface="+mn-ea"/>
                <a:cs typeface="+mn-cs"/>
              </a:rPr>
              <a:t> be called from the method that overrides it.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-32" charset="0"/>
                <a:ea typeface="+mn-ea"/>
              </a:rPr>
              <a:t>super.method</a:t>
            </a:r>
            <a:r>
              <a:rPr lang="en-US" b="1" dirty="0">
                <a:latin typeface="Courier New" pitchFamily="-32" charset="0"/>
                <a:ea typeface="+mn-ea"/>
              </a:rPr>
              <a:t>(...)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Compare with the use of </a:t>
            </a:r>
            <a:r>
              <a:rPr lang="en-US" b="1" dirty="0">
                <a:latin typeface="Courier New" pitchFamily="-32" charset="0"/>
                <a:ea typeface="+mn-ea"/>
              </a:rPr>
              <a:t>super</a:t>
            </a:r>
            <a:r>
              <a:rPr lang="en-US" dirty="0">
                <a:ea typeface="+mn-ea"/>
              </a:rPr>
              <a:t> in constructors.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565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Calling an overridden method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63047" y="1962150"/>
            <a:ext cx="8718115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Courier New" charset="0"/>
              </a:rPr>
              <a:t>public void display(){</a:t>
            </a:r>
          </a:p>
          <a:p>
            <a:pPr>
              <a:defRPr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super</a:t>
            </a:r>
            <a:r>
              <a:rPr lang="en-US" dirty="0" err="1">
                <a:latin typeface="Courier New" charset="0"/>
              </a:rPr>
              <a:t>.display</a:t>
            </a:r>
            <a:r>
              <a:rPr lang="en-US" dirty="0">
                <a:latin typeface="Courier New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System.out.println</a:t>
            </a:r>
            <a:r>
              <a:rPr lang="en-US" dirty="0">
                <a:latin typeface="Courier New" charset="0"/>
              </a:rPr>
              <a:t>(" [" + filename + "]");</a:t>
            </a:r>
          </a:p>
          <a:p>
            <a:pPr>
              <a:defRPr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System.out.println</a:t>
            </a:r>
            <a:r>
              <a:rPr lang="en-US" dirty="0">
                <a:latin typeface="Courier New" charset="0"/>
              </a:rPr>
              <a:t>(" " + caption);</a:t>
            </a:r>
          </a:p>
          <a:p>
            <a:pPr>
              <a:defRPr/>
            </a:pPr>
            <a:r>
              <a:rPr lang="en-US" dirty="0">
                <a:latin typeface="Courier New" charset="0"/>
              </a:rPr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4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Method polymorphism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We have been discussing </a:t>
            </a:r>
            <a:r>
              <a:rPr lang="en-US" i="1" dirty="0">
                <a:ea typeface="+mn-ea"/>
                <a:cs typeface="+mn-cs"/>
              </a:rPr>
              <a:t>polymorphic method dispatch</a:t>
            </a:r>
            <a:r>
              <a:rPr lang="en-US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polymorphic variable can store objects of varying types.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Method calls are polymorphic.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The actual method called depends on the dynamic object type.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044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</a:t>
            </a:r>
            <a:r>
              <a:rPr lang="en-US" b="1" dirty="0">
                <a:latin typeface="Courier New"/>
                <a:ea typeface="+mj-ea"/>
                <a:cs typeface="Courier New"/>
              </a:rPr>
              <a:t> </a:t>
            </a:r>
            <a:r>
              <a:rPr lang="en-US" b="1" dirty="0" err="1">
                <a:latin typeface="Courier New"/>
                <a:ea typeface="+mj-ea"/>
                <a:cs typeface="Courier New"/>
              </a:rPr>
              <a:t>instanceof</a:t>
            </a:r>
            <a:r>
              <a:rPr lang="en-US" b="1" dirty="0">
                <a:latin typeface="Courier New"/>
                <a:ea typeface="+mj-ea"/>
                <a:cs typeface="Courier New"/>
              </a:rPr>
              <a:t> </a:t>
            </a:r>
            <a:r>
              <a:rPr lang="en-US" dirty="0">
                <a:ea typeface="+mj-ea"/>
              </a:rPr>
              <a:t>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8680" y="1277656"/>
            <a:ext cx="7467600" cy="4552950"/>
          </a:xfrm>
        </p:spPr>
        <p:txBody>
          <a:bodyPr/>
          <a:lstStyle/>
          <a:p>
            <a:pPr eaLnBrk="1" hangingPunct="1"/>
            <a:r>
              <a:rPr lang="en-US" dirty="0"/>
              <a:t>Used </a:t>
            </a:r>
            <a:r>
              <a:rPr lang="en-US" b="1" dirty="0"/>
              <a:t>to determine the dynamic type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Recovers </a:t>
            </a:r>
            <a:r>
              <a:rPr lang="en-US" altLang="en-US" dirty="0"/>
              <a:t>‘</a:t>
            </a:r>
            <a:r>
              <a:rPr lang="en-US" dirty="0"/>
              <a:t>lost</a:t>
            </a:r>
            <a:r>
              <a:rPr lang="en-US" altLang="en-US" dirty="0"/>
              <a:t>’</a:t>
            </a:r>
            <a:r>
              <a:rPr lang="en-US" dirty="0"/>
              <a:t> type information.</a:t>
            </a:r>
          </a:p>
          <a:p>
            <a:pPr eaLnBrk="1" hangingPunct="1"/>
            <a:r>
              <a:rPr lang="en-US" dirty="0"/>
              <a:t>Usually precedes assignment with a cast to the dynamic type:</a:t>
            </a:r>
          </a:p>
          <a:p>
            <a:pPr marL="0" indent="0" eaLnBrk="1" hangingPunct="1">
              <a:buNone/>
            </a:pPr>
            <a:br>
              <a:rPr lang="en-US" dirty="0"/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890" y="3796427"/>
            <a:ext cx="8855901" cy="1846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if(post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MessagePost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MessagePost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MessagePost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post;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//… access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MessagePost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methods via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3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Methods in the Object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467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Methods in </a:t>
            </a:r>
            <a:r>
              <a:rPr lang="en-US" b="1" dirty="0">
                <a:latin typeface="Courier New" pitchFamily="-32" charset="0"/>
                <a:ea typeface="+mn-ea"/>
                <a:cs typeface="+mn-cs"/>
              </a:rPr>
              <a:t>Object</a:t>
            </a:r>
            <a:r>
              <a:rPr lang="en-US" dirty="0">
                <a:ea typeface="+mn-ea"/>
                <a:cs typeface="+mn-cs"/>
              </a:rPr>
              <a:t> are inherited by all classes.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Any of these may be overridden.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 </a:t>
            </a:r>
            <a:r>
              <a:rPr lang="en-US" b="1" dirty="0" err="1">
                <a:latin typeface="Courier New" pitchFamily="-32" charset="0"/>
                <a:ea typeface="+mn-ea"/>
                <a:cs typeface="+mn-cs"/>
              </a:rPr>
              <a:t>toString</a:t>
            </a:r>
            <a:r>
              <a:rPr lang="en-US" dirty="0">
                <a:ea typeface="+mn-ea"/>
                <a:cs typeface="+mn-cs"/>
              </a:rPr>
              <a:t> method is commonly overridden: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</a:rPr>
              <a:t>public String </a:t>
            </a:r>
            <a:r>
              <a:rPr lang="en-US" b="1" dirty="0" err="1">
                <a:latin typeface="Courier New" pitchFamily="-32" charset="0"/>
                <a:ea typeface="+mn-ea"/>
              </a:rPr>
              <a:t>toString</a:t>
            </a:r>
            <a:r>
              <a:rPr lang="en-US" b="1" dirty="0">
                <a:latin typeface="Courier New" pitchFamily="-32" charset="0"/>
                <a:ea typeface="+mn-ea"/>
              </a:rPr>
              <a:t>()</a:t>
            </a:r>
            <a:endParaRPr lang="en-US" b="1" dirty="0">
              <a:ea typeface="+mn-ea"/>
            </a:endParaRP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Returns a string representation of the object.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780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8827" y="137785"/>
            <a:ext cx="7730386" cy="82045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Overriding </a:t>
            </a:r>
            <a:r>
              <a:rPr lang="en-US" b="1" dirty="0" err="1">
                <a:latin typeface="Courier New"/>
                <a:ea typeface="+mj-ea"/>
                <a:cs typeface="Courier New"/>
              </a:rPr>
              <a:t>toString</a:t>
            </a:r>
            <a:r>
              <a:rPr lang="en-US" dirty="0">
                <a:ea typeface="+mj-ea"/>
                <a:cs typeface="+mj-cs"/>
              </a:rPr>
              <a:t> in </a:t>
            </a:r>
            <a:r>
              <a:rPr lang="en-US" b="1" dirty="0">
                <a:latin typeface="Courier New"/>
                <a:ea typeface="+mj-ea"/>
                <a:cs typeface="Courier New"/>
              </a:rPr>
              <a:t>Post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50313" y="1163789"/>
            <a:ext cx="8720638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70C0"/>
                </a:solidFill>
                <a:latin typeface="Courier New" charset="0"/>
              </a:rPr>
              <a:t>@Override</a:t>
            </a:r>
          </a:p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Courier New" charset="0"/>
              </a:rPr>
              <a:t>public String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</a:rPr>
              <a:t>toString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</a:rPr>
              <a:t>()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String text = username + "\n" + 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          </a:t>
            </a:r>
            <a:r>
              <a:rPr lang="en-US" sz="1800" dirty="0" err="1">
                <a:latin typeface="Courier New" charset="0"/>
              </a:rPr>
              <a:t>timeString</a:t>
            </a:r>
            <a:r>
              <a:rPr lang="en-US" sz="1800" dirty="0">
                <a:latin typeface="Courier New" charset="0"/>
              </a:rPr>
              <a:t>(timestamp); 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if(likes &gt; 0) 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text += " - " + likes + " people like this.\n";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else{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text += "\n";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if(</a:t>
            </a:r>
            <a:r>
              <a:rPr lang="en-US" sz="1800" dirty="0" err="1">
                <a:latin typeface="Courier New" charset="0"/>
              </a:rPr>
              <a:t>comments.isEmpty</a:t>
            </a:r>
            <a:r>
              <a:rPr lang="en-US" sz="1800" dirty="0">
                <a:latin typeface="Courier New" charset="0"/>
              </a:rPr>
              <a:t>()) 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return text + " No comments.\n";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else{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</a:rPr>
              <a:t>return</a:t>
            </a:r>
            <a:r>
              <a:rPr lang="en-US" sz="1800" dirty="0">
                <a:latin typeface="Courier New" charset="0"/>
              </a:rPr>
              <a:t> text + " " + </a:t>
            </a:r>
            <a:r>
              <a:rPr lang="en-US" sz="1800" dirty="0" err="1">
                <a:latin typeface="Courier New" charset="0"/>
              </a:rPr>
              <a:t>comments.size</a:t>
            </a:r>
            <a:r>
              <a:rPr lang="en-US" sz="1800" dirty="0">
                <a:latin typeface="Courier New" charset="0"/>
              </a:rPr>
              <a:t>() +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       " comment(s). Click here to view.\n";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64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Main concepts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method polymorphism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static and dynamic type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overriding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dynamic method lookup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protected access</a:t>
            </a:r>
          </a:p>
          <a:p>
            <a:pPr eaLnBrk="1" hangingPunct="1">
              <a:defRPr/>
            </a:pPr>
            <a:r>
              <a:rPr lang="en-US" dirty="0"/>
              <a:t>abstract classes</a:t>
            </a:r>
          </a:p>
          <a:p>
            <a:pPr eaLnBrk="1" hangingPunct="1">
              <a:defRPr/>
            </a:pPr>
            <a:r>
              <a:rPr lang="en-US" dirty="0"/>
              <a:t>template method pattern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8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</a:rPr>
              <a:t>StringBuilder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600200"/>
            <a:ext cx="8467593" cy="4525963"/>
          </a:xfrm>
        </p:spPr>
        <p:txBody>
          <a:bodyPr/>
          <a:lstStyle/>
          <a:p>
            <a:pPr eaLnBrk="1" hangingPunct="1"/>
            <a:r>
              <a:rPr lang="en-US" dirty="0"/>
              <a:t>Consider 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/>
              <a:t> as an alternative to concatenation:</a:t>
            </a:r>
            <a:br>
              <a:rPr lang="en-US" dirty="0"/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  <p:sp>
        <p:nvSpPr>
          <p:cNvPr id="4" name="Tekstboks 3"/>
          <p:cNvSpPr txBox="1"/>
          <p:nvPr/>
        </p:nvSpPr>
        <p:spPr>
          <a:xfrm>
            <a:off x="288099" y="2743202"/>
            <a:ext cx="8855901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builder.append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(timestamp));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1FB2E-AD98-40DC-9240-9D14365AD8C9}"/>
              </a:ext>
            </a:extLst>
          </p:cNvPr>
          <p:cNvSpPr txBox="1"/>
          <p:nvPr/>
        </p:nvSpPr>
        <p:spPr>
          <a:xfrm>
            <a:off x="6202837" y="167297"/>
            <a:ext cx="265768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efficient way to combine Strings</a:t>
            </a:r>
          </a:p>
          <a:p>
            <a:pPr algn="ctr"/>
            <a:r>
              <a:rPr lang="en-US" sz="2400" b="1" dirty="0"/>
              <a:t>* Preferred *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301510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Protected access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Private access in the superclass may be too restrictive for a subclass.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The closer inheritance relationship is supported by </a:t>
            </a:r>
            <a:r>
              <a:rPr lang="en-US" sz="2800" b="1" i="1" dirty="0">
                <a:highlight>
                  <a:srgbClr val="FFFF00"/>
                </a:highlight>
                <a:ea typeface="+mn-ea"/>
                <a:cs typeface="+mn-cs"/>
              </a:rPr>
              <a:t>protected</a:t>
            </a:r>
            <a:r>
              <a:rPr lang="en-US" sz="2800" i="1" dirty="0">
                <a:ea typeface="+mn-ea"/>
                <a:cs typeface="+mn-cs"/>
              </a:rPr>
              <a:t> access</a:t>
            </a:r>
            <a:r>
              <a:rPr lang="en-US" sz="2800" dirty="0">
                <a:ea typeface="+mn-ea"/>
                <a:cs typeface="+mn-cs"/>
              </a:rPr>
              <a:t>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UML: </a:t>
            </a:r>
            <a:r>
              <a:rPr lang="en-US" b="1" dirty="0">
                <a:highlight>
                  <a:srgbClr val="FFFF00"/>
                </a:highlight>
                <a:ea typeface="+mn-ea"/>
                <a:cs typeface="+mn-cs"/>
              </a:rPr>
              <a:t>#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Protected access is more restricted than public access.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We still recommend keeping fields private.</a:t>
            </a:r>
          </a:p>
          <a:p>
            <a:pPr lvl="1" eaLnBrk="1" hangingPunct="1">
              <a:defRPr/>
            </a:pPr>
            <a:r>
              <a:rPr lang="en-US" sz="2400" dirty="0">
                <a:ea typeface="+mn-ea"/>
              </a:rPr>
              <a:t>Define protected </a:t>
            </a:r>
            <a:r>
              <a:rPr lang="en-US" sz="2400" dirty="0" err="1">
                <a:ea typeface="+mn-ea"/>
              </a:rPr>
              <a:t>accessors</a:t>
            </a:r>
            <a:r>
              <a:rPr lang="en-US" sz="2400" dirty="0">
                <a:ea typeface="+mn-ea"/>
              </a:rPr>
              <a:t> and </a:t>
            </a:r>
            <a:r>
              <a:rPr lang="en-US" sz="2400" dirty="0" err="1">
                <a:ea typeface="+mn-ea"/>
              </a:rPr>
              <a:t>mutators</a:t>
            </a:r>
            <a:r>
              <a:rPr lang="en-US" sz="2400" dirty="0">
                <a:ea typeface="+mn-ea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5897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Access levels (Book)</a:t>
            </a:r>
          </a:p>
        </p:txBody>
      </p:sp>
      <p:pic>
        <p:nvPicPr>
          <p:cNvPr id="47107" name="Picture 7" descr="fig9-16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1000"/>
            <a:ext cx="7340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37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Access Levels (</a:t>
            </a:r>
            <a:r>
              <a:rPr lang="da-DK" dirty="0" err="1"/>
              <a:t>correct</a:t>
            </a:r>
            <a:r>
              <a:rPr lang="da-DK" dirty="0"/>
              <a:t>)</a:t>
            </a:r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23</a:t>
            </a:fld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5" y="1207775"/>
            <a:ext cx="8791209" cy="45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014" y="1265130"/>
            <a:ext cx="7756587" cy="4861034"/>
          </a:xfrm>
        </p:spPr>
        <p:txBody>
          <a:bodyPr>
            <a:normAutofit/>
          </a:bodyPr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Access is for everybody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Can only be used within the class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Can only be used by subclasses or package members</a:t>
            </a:r>
          </a:p>
          <a:p>
            <a:r>
              <a:rPr lang="en-US" dirty="0"/>
              <a:t>Package protected / Default visibility </a:t>
            </a:r>
          </a:p>
          <a:p>
            <a:pPr lvl="1"/>
            <a:r>
              <a:rPr lang="en-US" dirty="0"/>
              <a:t>We don’t write any visibility and it defaults to this</a:t>
            </a:r>
          </a:p>
          <a:p>
            <a:pPr lvl="1"/>
            <a:r>
              <a:rPr lang="en-US" dirty="0"/>
              <a:t>Can only be used by package members</a:t>
            </a:r>
          </a:p>
          <a:p>
            <a:pPr lvl="1"/>
            <a:r>
              <a:rPr lang="en-US" dirty="0"/>
              <a:t>Doesn’t matter if subclass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6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ea typeface="+mn-ea"/>
                <a:cs typeface="+mn-cs"/>
              </a:rPr>
              <a:t>The declared type of a variable is its static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>
                <a:ea typeface="+mn-ea"/>
              </a:rPr>
              <a:t>Compilers check static types.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ea typeface="+mn-ea"/>
                <a:cs typeface="+mn-cs"/>
              </a:rPr>
              <a:t>The type of an object is its dynamic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>
                <a:ea typeface="+mn-ea"/>
              </a:rPr>
              <a:t>Dynamic types are used at runtime.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ea typeface="+mn-ea"/>
                <a:cs typeface="+mn-cs"/>
              </a:rPr>
              <a:t>Methods may be overridden in a subclass.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ea typeface="+mn-ea"/>
                <a:cs typeface="+mn-cs"/>
              </a:rPr>
              <a:t>Method lookup starts with the dynamic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ea typeface="+mn-ea"/>
                <a:cs typeface="+mn-cs"/>
              </a:rPr>
              <a:t>Protected access supports inheritance.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60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Before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part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a </a:t>
            </a:r>
            <a:r>
              <a:rPr lang="da-DK" dirty="0" err="1"/>
              <a:t>disposable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of the </a:t>
            </a:r>
            <a:r>
              <a:rPr lang="da-DK" dirty="0" err="1"/>
              <a:t>newsfeed</a:t>
            </a:r>
            <a:r>
              <a:rPr lang="da-DK" dirty="0"/>
              <a:t> </a:t>
            </a:r>
            <a:r>
              <a:rPr lang="da-DK" dirty="0" err="1"/>
              <a:t>project</a:t>
            </a:r>
            <a:endParaRPr lang="da-DK" dirty="0"/>
          </a:p>
          <a:p>
            <a:r>
              <a:rPr lang="da-DK" dirty="0"/>
              <a:t>Open it in </a:t>
            </a:r>
            <a:r>
              <a:rPr lang="da-DK" dirty="0" err="1"/>
              <a:t>BlueJ</a:t>
            </a:r>
            <a:r>
              <a:rPr lang="da-DK" dirty="0"/>
              <a:t> and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to </a:t>
            </a:r>
            <a:r>
              <a:rPr lang="da-DK" dirty="0" err="1"/>
              <a:t>experiment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802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4462397" cy="1752600"/>
          </a:xfrm>
        </p:spPr>
        <p:txBody>
          <a:bodyPr>
            <a:noAutofit/>
          </a:bodyPr>
          <a:lstStyle/>
          <a:p>
            <a:r>
              <a:rPr lang="en-US" sz="4400" dirty="0"/>
              <a:t>Abstract Classes and Interfaces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21.2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instantiated</a:t>
            </a:r>
            <a:r>
              <a:rPr lang="da-DK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600201"/>
            <a:ext cx="7756587" cy="711926"/>
          </a:xfrm>
        </p:spPr>
        <p:txBody>
          <a:bodyPr/>
          <a:lstStyle/>
          <a:p>
            <a:r>
              <a:rPr lang="da-DK" dirty="0"/>
              <a:t>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instantiate</a:t>
            </a:r>
            <a:r>
              <a:rPr lang="da-DK" dirty="0"/>
              <a:t> all </a:t>
            </a:r>
            <a:r>
              <a:rPr lang="da-DK" dirty="0" err="1"/>
              <a:t>classes</a:t>
            </a:r>
            <a:r>
              <a:rPr lang="da-DK" dirty="0"/>
              <a:t>?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28</a:t>
            </a:fld>
            <a:endParaRPr lang="da-DK"/>
          </a:p>
        </p:txBody>
      </p:sp>
      <p:pic>
        <p:nvPicPr>
          <p:cNvPr id="5" name="Picture 2" descr="fig9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246813"/>
            <a:ext cx="475297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Lige pilforbindelse 6"/>
          <p:cNvCxnSpPr/>
          <p:nvPr/>
        </p:nvCxnSpPr>
        <p:spPr>
          <a:xfrm flipH="1">
            <a:off x="3861881" y="3803515"/>
            <a:ext cx="1867710" cy="972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boks 9"/>
          <p:cNvSpPr txBox="1"/>
          <p:nvPr/>
        </p:nvSpPr>
        <p:spPr>
          <a:xfrm>
            <a:off x="5729591" y="3550118"/>
            <a:ext cx="322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Post</a:t>
            </a:r>
            <a:r>
              <a:rPr lang="da-DK" sz="2400" dirty="0"/>
              <a:t> </a:t>
            </a:r>
            <a:r>
              <a:rPr lang="da-DK" sz="2400" dirty="0" err="1"/>
              <a:t>objects</a:t>
            </a: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</a:t>
            </a:r>
            <a:r>
              <a:rPr lang="da-DK" sz="2400" dirty="0" err="1"/>
              <a:t>make</a:t>
            </a:r>
            <a:r>
              <a:rPr lang="da-DK" sz="2400" dirty="0"/>
              <a:t> </a:t>
            </a:r>
            <a:r>
              <a:rPr lang="da-DK" sz="2400" dirty="0" err="1"/>
              <a:t>sense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 post is </a:t>
            </a:r>
            <a:r>
              <a:rPr lang="da-DK" sz="2400" dirty="0" err="1"/>
              <a:t>either</a:t>
            </a:r>
            <a:r>
              <a:rPr lang="da-DK" sz="2400" dirty="0"/>
              <a:t> a</a:t>
            </a:r>
          </a:p>
          <a:p>
            <a:r>
              <a:rPr lang="da-DK" sz="2400" dirty="0"/>
              <a:t>	</a:t>
            </a:r>
            <a:r>
              <a:rPr lang="da-DK" sz="2400" b="1" dirty="0" err="1"/>
              <a:t>MessagePost</a:t>
            </a:r>
            <a:r>
              <a:rPr lang="da-DK" sz="2400" dirty="0"/>
              <a:t>, or a</a:t>
            </a:r>
          </a:p>
          <a:p>
            <a:r>
              <a:rPr lang="da-DK" sz="2400" dirty="0"/>
              <a:t>	</a:t>
            </a:r>
            <a:r>
              <a:rPr lang="da-DK" sz="2400" b="1" dirty="0" err="1"/>
              <a:t>PhotoPost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211405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362950" cy="922338"/>
          </a:xfrm>
        </p:spPr>
        <p:txBody>
          <a:bodyPr/>
          <a:lstStyle/>
          <a:p>
            <a:pPr eaLnBrk="1" hangingPunct="1"/>
            <a:r>
              <a:rPr lang="en-US" sz="3600" dirty="0"/>
              <a:t>Abstract classes and abstract methods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064500" cy="46085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In this situation we want classes which we will </a:t>
            </a:r>
            <a:r>
              <a:rPr lang="en-US" sz="2400" b="1" dirty="0"/>
              <a:t>only inherit from</a:t>
            </a:r>
            <a:r>
              <a:rPr lang="en-US" sz="2400" dirty="0"/>
              <a:t>. This kind of class is called </a:t>
            </a:r>
            <a:r>
              <a:rPr lang="en-US" sz="2400" i="1" dirty="0"/>
              <a:t>abstract class</a:t>
            </a:r>
            <a:r>
              <a:rPr lang="en-US" sz="2400" dirty="0"/>
              <a:t>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Abstract classes </a:t>
            </a:r>
            <a:r>
              <a:rPr lang="en-US" sz="2000" b="1" dirty="0"/>
              <a:t>cannot be instantiated</a:t>
            </a:r>
          </a:p>
          <a:p>
            <a:pPr lvl="2"/>
            <a:r>
              <a:rPr lang="en-US" sz="2000" dirty="0"/>
              <a:t>Therefore, abstract classes can </a:t>
            </a:r>
            <a:r>
              <a:rPr lang="en-US" sz="2000" b="1" dirty="0"/>
              <a:t>only </a:t>
            </a:r>
            <a:r>
              <a:rPr lang="en-US" sz="2000" dirty="0"/>
              <a:t>be </a:t>
            </a:r>
            <a:r>
              <a:rPr lang="en-US" sz="2000" b="1" dirty="0"/>
              <a:t>the static type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2000" dirty="0"/>
              <a:t>Abstract classes </a:t>
            </a:r>
            <a:r>
              <a:rPr lang="en-US" sz="2000" b="1" dirty="0"/>
              <a:t>can contain abstract methods</a:t>
            </a:r>
            <a:r>
              <a:rPr lang="en-US" sz="2000" dirty="0"/>
              <a:t>. </a:t>
            </a:r>
          </a:p>
          <a:p>
            <a:pPr lvl="1" eaLnBrk="1" hangingPunct="1"/>
            <a:r>
              <a:rPr lang="en-US" sz="2000" dirty="0"/>
              <a:t>Abstract methods are declared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</a:rPr>
              <a:t>abstract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UML: </a:t>
            </a:r>
            <a:r>
              <a:rPr lang="en-US" sz="2000" b="1" i="1" dirty="0"/>
              <a:t>italic</a:t>
            </a:r>
          </a:p>
          <a:p>
            <a:pPr lvl="1" eaLnBrk="1" hangingPunct="1"/>
            <a:r>
              <a:rPr lang="en-US" sz="2000" dirty="0"/>
              <a:t>There is no implementation in an abstract method.</a:t>
            </a:r>
          </a:p>
          <a:p>
            <a:pPr lvl="2"/>
            <a:r>
              <a:rPr lang="en-US" sz="2000" dirty="0"/>
              <a:t>And they end in a semicolon </a:t>
            </a:r>
            <a:r>
              <a:rPr lang="en-US" b="1" dirty="0">
                <a:highlight>
                  <a:srgbClr val="FFFF00"/>
                </a:highlight>
              </a:rPr>
              <a:t>;</a:t>
            </a:r>
          </a:p>
          <a:p>
            <a:pPr lvl="1" eaLnBrk="1" hangingPunct="1"/>
            <a:r>
              <a:rPr lang="en-US" sz="2000" dirty="0"/>
              <a:t>Only abstract classes can contain abstract methods</a:t>
            </a:r>
          </a:p>
          <a:p>
            <a:pPr lvl="1" eaLnBrk="1" hangingPunct="1"/>
            <a:r>
              <a:rPr lang="en-US" sz="2000" dirty="0"/>
              <a:t>Subclasses must implement the abstract methods.</a:t>
            </a:r>
          </a:p>
          <a:p>
            <a:pPr lvl="2"/>
            <a:r>
              <a:rPr lang="en-US" sz="2000" dirty="0"/>
              <a:t>If they themselves are not abstract.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2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100208" y="5148196"/>
            <a:ext cx="4872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/>
              <a:t>From Car </a:t>
            </a:r>
            <a:r>
              <a:rPr lang="da-DK" sz="2000" b="1" dirty="0" err="1"/>
              <a:t>we</a:t>
            </a:r>
            <a:r>
              <a:rPr lang="da-DK" sz="2000" b="1" dirty="0"/>
              <a:t> </a:t>
            </a:r>
            <a:r>
              <a:rPr lang="da-DK" sz="2000" b="1" dirty="0" err="1"/>
              <a:t>can</a:t>
            </a:r>
            <a:r>
              <a:rPr lang="da-DK" sz="2000" b="1" dirty="0"/>
              <a:t> </a:t>
            </a:r>
            <a:r>
              <a:rPr lang="da-DK" sz="2000" b="1" dirty="0" err="1"/>
              <a:t>access</a:t>
            </a:r>
            <a:r>
              <a:rPr lang="da-DK" sz="2000" b="1" dirty="0"/>
              <a:t>:</a:t>
            </a:r>
          </a:p>
          <a:p>
            <a:r>
              <a:rPr lang="da-DK" sz="2000" b="1" dirty="0"/>
              <a:t>	</a:t>
            </a:r>
            <a:r>
              <a:rPr lang="da-DK" sz="2000" b="1" dirty="0" err="1"/>
              <a:t>its</a:t>
            </a:r>
            <a:r>
              <a:rPr lang="da-DK" sz="2000" b="1" dirty="0"/>
              <a:t> </a:t>
            </a:r>
            <a:r>
              <a:rPr lang="da-DK" sz="2000" b="1" dirty="0" err="1"/>
              <a:t>own</a:t>
            </a:r>
            <a:r>
              <a:rPr lang="da-DK" sz="2000" b="1" dirty="0"/>
              <a:t> </a:t>
            </a:r>
            <a:r>
              <a:rPr lang="da-DK" sz="2000" b="1" dirty="0" err="1"/>
              <a:t>methods</a:t>
            </a:r>
            <a:r>
              <a:rPr lang="da-DK" sz="2000" b="1" dirty="0"/>
              <a:t> and </a:t>
            </a:r>
            <a:r>
              <a:rPr lang="da-DK" sz="2000" b="1" dirty="0" err="1"/>
              <a:t>attributes</a:t>
            </a:r>
            <a:endParaRPr lang="da-DK" sz="2000" b="1" dirty="0"/>
          </a:p>
          <a:p>
            <a:r>
              <a:rPr lang="da-DK" sz="2000" b="1" dirty="0"/>
              <a:t>	the non-private </a:t>
            </a:r>
            <a:r>
              <a:rPr lang="da-DK" sz="2000" b="1" dirty="0" err="1"/>
              <a:t>methods</a:t>
            </a:r>
            <a:r>
              <a:rPr lang="da-DK" sz="2000" b="1" dirty="0"/>
              <a:t> of </a:t>
            </a:r>
            <a:r>
              <a:rPr lang="da-DK" sz="2000" b="1" dirty="0" err="1"/>
              <a:t>Vehicle</a:t>
            </a:r>
            <a:endParaRPr lang="da-DK" sz="2000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78410-316D-4B71-B31B-0F636160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64" y="1039160"/>
            <a:ext cx="9298727" cy="41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80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Newsfeed</a:t>
            </a:r>
            <a:r>
              <a:rPr lang="da-DK" dirty="0"/>
              <a:t> as-is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99621" y="1172183"/>
            <a:ext cx="4844379" cy="2053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forces </a:t>
            </a:r>
            <a:r>
              <a:rPr lang="da-DK" dirty="0" err="1"/>
              <a:t>us</a:t>
            </a:r>
            <a:r>
              <a:rPr lang="da-DK" dirty="0"/>
              <a:t> to</a:t>
            </a:r>
          </a:p>
          <a:p>
            <a:pPr>
              <a:buFont typeface="Arial" charset="0"/>
              <a:buChar char="•"/>
            </a:pP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the</a:t>
            </a:r>
            <a:r>
              <a:rPr lang="da-DK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da-DK" dirty="0" err="1"/>
              <a:t>method</a:t>
            </a:r>
            <a:r>
              <a:rPr lang="da-DK" dirty="0"/>
              <a:t> on the </a:t>
            </a:r>
            <a:r>
              <a:rPr lang="da-DK" dirty="0" err="1"/>
              <a:t>superclass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/</a:t>
            </a:r>
            <a:r>
              <a:rPr lang="da-DK" dirty="0" err="1"/>
              <a:t>after</a:t>
            </a:r>
            <a:r>
              <a:rPr lang="da-DK" dirty="0"/>
              <a:t>, </a:t>
            </a:r>
            <a:r>
              <a:rPr lang="da-DK" dirty="0" err="1"/>
              <a:t>therefore</a:t>
            </a:r>
            <a:endParaRPr lang="da-DK" dirty="0"/>
          </a:p>
          <a:p>
            <a:pPr>
              <a:buFont typeface="Arial" charset="0"/>
              <a:buChar char="•"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the </a:t>
            </a:r>
            <a:r>
              <a:rPr lang="da-DK" dirty="0" err="1"/>
              <a:t>content</a:t>
            </a:r>
            <a:r>
              <a:rPr lang="da-DK" dirty="0"/>
              <a:t> from the </a:t>
            </a:r>
            <a:r>
              <a:rPr lang="da-DK" dirty="0" err="1"/>
              <a:t>subclass</a:t>
            </a:r>
            <a:r>
              <a:rPr lang="da-DK" dirty="0"/>
              <a:t> in the </a:t>
            </a:r>
            <a:r>
              <a:rPr lang="da-DK" dirty="0" err="1"/>
              <a:t>middle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30</a:t>
            </a:fld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77816" y="1282775"/>
            <a:ext cx="422180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minutes ago  -  3 people like this.</a:t>
            </a:r>
          </a:p>
          <a:p>
            <a:r>
              <a:rPr lang="en-US" dirty="0"/>
              <a:t>   1 comment(s). Click here to view.</a:t>
            </a:r>
          </a:p>
          <a:p>
            <a:r>
              <a:rPr lang="en-US" dirty="0"/>
              <a:t>This is a great day - have a banana!</a:t>
            </a:r>
          </a:p>
        </p:txBody>
      </p:sp>
      <p:pic>
        <p:nvPicPr>
          <p:cNvPr id="7" name="Picture 2" descr="fig9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27" y="2982172"/>
            <a:ext cx="4752975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boks 5"/>
          <p:cNvSpPr txBox="1"/>
          <p:nvPr/>
        </p:nvSpPr>
        <p:spPr>
          <a:xfrm>
            <a:off x="4455268" y="5350212"/>
            <a:ext cx="4688732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display()  {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super.display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Kombinationstegning 11"/>
          <p:cNvSpPr/>
          <p:nvPr/>
        </p:nvSpPr>
        <p:spPr>
          <a:xfrm>
            <a:off x="1653702" y="4620637"/>
            <a:ext cx="3871609" cy="1536971"/>
          </a:xfrm>
          <a:custGeom>
            <a:avLst/>
            <a:gdLst>
              <a:gd name="connsiteX0" fmla="*/ 0 w 3754876"/>
              <a:gd name="connsiteY0" fmla="*/ 1802913 h 1802913"/>
              <a:gd name="connsiteX1" fmla="*/ 2898842 w 3754876"/>
              <a:gd name="connsiteY1" fmla="*/ 13024 h 1802913"/>
              <a:gd name="connsiteX2" fmla="*/ 3754876 w 3754876"/>
              <a:gd name="connsiteY2" fmla="*/ 946879 h 1802913"/>
              <a:gd name="connsiteX3" fmla="*/ 3754876 w 3754876"/>
              <a:gd name="connsiteY3" fmla="*/ 946879 h 180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4876" h="1802913">
                <a:moveTo>
                  <a:pt x="0" y="1802913"/>
                </a:moveTo>
                <a:cubicBezTo>
                  <a:pt x="1136514" y="979304"/>
                  <a:pt x="2273029" y="155696"/>
                  <a:pt x="2898842" y="13024"/>
                </a:cubicBezTo>
                <a:cubicBezTo>
                  <a:pt x="3524655" y="-129648"/>
                  <a:pt x="3754876" y="946879"/>
                  <a:pt x="3754876" y="946879"/>
                </a:cubicBezTo>
                <a:lnTo>
                  <a:pt x="3754876" y="946879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126459" y="2402732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2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instantiation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for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</a:p>
          <a:p>
            <a:pPr lvl="1"/>
            <a:r>
              <a:rPr lang="da-DK" dirty="0"/>
              <a:t>Post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meaningful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should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look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like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this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: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31</a:t>
            </a:fld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175092" y="3734145"/>
            <a:ext cx="422180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minutes ago  -  3 people like this.</a:t>
            </a:r>
          </a:p>
          <a:p>
            <a:r>
              <a:rPr lang="en-US" dirty="0"/>
              <a:t>   1 comment(s). Click here to view.</a:t>
            </a:r>
          </a:p>
          <a:p>
            <a:r>
              <a:rPr lang="en-US" dirty="0"/>
              <a:t>This is a great day - have a banana!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23735" y="4854102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4687352" y="3710171"/>
            <a:ext cx="4221805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seconds ago</a:t>
            </a:r>
          </a:p>
          <a:p>
            <a:r>
              <a:rPr lang="en-US" dirty="0"/>
              <a:t>This is a great day - have a banana!</a:t>
            </a:r>
          </a:p>
          <a:p>
            <a:endParaRPr lang="en-US" dirty="0"/>
          </a:p>
          <a:p>
            <a:r>
              <a:rPr lang="en-US" dirty="0"/>
              <a:t>  -  3 people like this.</a:t>
            </a:r>
          </a:p>
          <a:p>
            <a:r>
              <a:rPr lang="en-US" dirty="0"/>
              <a:t>   1 comment(s). Click here to view.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687352" y="4546509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215085" y="3364813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As-is: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4774114" y="3364812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To </a:t>
            </a:r>
            <a:r>
              <a:rPr lang="da-DK" sz="2400" b="1" dirty="0" err="1"/>
              <a:t>be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55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8082607" cy="717256"/>
          </a:xfrm>
        </p:spPr>
        <p:txBody>
          <a:bodyPr>
            <a:normAutofit/>
          </a:bodyPr>
          <a:lstStyle/>
          <a:p>
            <a:r>
              <a:rPr lang="da-DK" dirty="0"/>
              <a:t>Abstract Post </a:t>
            </a:r>
            <a:r>
              <a:rPr lang="da-DK" dirty="0" err="1"/>
              <a:t>class</a:t>
            </a:r>
            <a:r>
              <a:rPr lang="da-DK" dirty="0"/>
              <a:t> –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instantiate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32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816" y="1217543"/>
            <a:ext cx="58102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70549" y="1117059"/>
            <a:ext cx="4722726" cy="283564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Post is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b="1" dirty="0"/>
              <a:t>abstract</a:t>
            </a:r>
          </a:p>
          <a:p>
            <a:pPr>
              <a:buFont typeface="Arial" charset="0"/>
              <a:buChar char="•"/>
            </a:pPr>
            <a:r>
              <a:rPr lang="da-DK" dirty="0"/>
              <a:t>Stereotype </a:t>
            </a:r>
            <a:r>
              <a:rPr lang="da-DK" b="1" dirty="0">
                <a:highlight>
                  <a:srgbClr val="FFFF00"/>
                </a:highlight>
              </a:rPr>
              <a:t>&lt;&lt;Abstract&gt;&gt;</a:t>
            </a:r>
          </a:p>
          <a:p>
            <a:pPr>
              <a:buFont typeface="Arial" charset="0"/>
              <a:buChar char="•"/>
            </a:pPr>
            <a:r>
              <a:rPr lang="da-DK" dirty="0"/>
              <a:t>Class </a:t>
            </a:r>
            <a:r>
              <a:rPr lang="da-DK" dirty="0" err="1"/>
              <a:t>name</a:t>
            </a:r>
            <a:r>
              <a:rPr lang="da-DK" dirty="0"/>
              <a:t> in </a:t>
            </a:r>
            <a:r>
              <a:rPr lang="da-DK" b="1" i="1" dirty="0" err="1">
                <a:highlight>
                  <a:srgbClr val="FFFF00"/>
                </a:highlight>
              </a:rPr>
              <a:t>italics</a:t>
            </a:r>
            <a:endParaRPr lang="da-DK" b="1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da-DK" b="1" dirty="0"/>
              <a:t>Now </a:t>
            </a:r>
            <a:r>
              <a:rPr lang="da-DK" b="1" dirty="0" err="1"/>
              <a:t>we</a:t>
            </a:r>
            <a:r>
              <a:rPr lang="da-DK" b="1" dirty="0"/>
              <a:t> </a:t>
            </a:r>
            <a:r>
              <a:rPr lang="da-DK" b="1" dirty="0" err="1"/>
              <a:t>can’t</a:t>
            </a:r>
            <a:r>
              <a:rPr lang="da-DK" b="1" dirty="0"/>
              <a:t> </a:t>
            </a:r>
            <a:r>
              <a:rPr lang="da-DK" b="1" dirty="0" err="1"/>
              <a:t>instantiate</a:t>
            </a:r>
            <a:r>
              <a:rPr lang="da-DK" b="1" dirty="0"/>
              <a:t> Post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4079632" y="3262478"/>
            <a:ext cx="523519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+mj-lt"/>
                <a:cs typeface="Courier New" panose="02070309020205020404" pitchFamily="49" charset="0"/>
              </a:rPr>
              <a:t>Java: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Post{ </a:t>
            </a:r>
          </a:p>
        </p:txBody>
      </p:sp>
    </p:spTree>
    <p:extLst>
      <p:ext uri="{BB962C8B-B14F-4D97-AF65-F5344CB8AC3E}">
        <p14:creationId xmlns:p14="http://schemas.microsoft.com/office/powerpoint/2010/main" val="163361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instantiated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33</a:t>
            </a:fld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155011" y="1222663"/>
            <a:ext cx="523519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Post{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155011" y="2534056"/>
            <a:ext cx="7240576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Post{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155011" y="3815130"/>
            <a:ext cx="7240576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Post{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7723762" y="3015574"/>
            <a:ext cx="113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No </a:t>
            </a:r>
            <a:r>
              <a:rPr lang="da-DK" sz="2400" b="1" dirty="0" err="1"/>
              <a:t>change</a:t>
            </a:r>
            <a:r>
              <a:rPr lang="da-DK" sz="2400" b="1" dirty="0"/>
              <a:t> </a:t>
            </a:r>
            <a:r>
              <a:rPr lang="da-DK" sz="2400" b="1" dirty="0" err="1"/>
              <a:t>here</a:t>
            </a:r>
            <a:endParaRPr lang="da-DK" sz="2400" b="1" dirty="0"/>
          </a:p>
        </p:txBody>
      </p:sp>
      <p:sp>
        <p:nvSpPr>
          <p:cNvPr id="9" name="Højre klammeparentes 8"/>
          <p:cNvSpPr/>
          <p:nvPr/>
        </p:nvSpPr>
        <p:spPr>
          <a:xfrm>
            <a:off x="7395587" y="2534056"/>
            <a:ext cx="328175" cy="2481403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155010" y="5147343"/>
            <a:ext cx="870550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mp =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("Joe", "Hi!");</a:t>
            </a:r>
          </a:p>
          <a:p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("Joe","file",”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da-DK" sz="24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da-DK" sz="24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da-DK" sz="24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new Post("Joe");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5972782" y="1222662"/>
            <a:ext cx="30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err="1"/>
              <a:t>Static</a:t>
            </a:r>
            <a:r>
              <a:rPr lang="da-DK" sz="2400" b="1" dirty="0"/>
              <a:t> &amp; </a:t>
            </a:r>
            <a:r>
              <a:rPr lang="da-DK" sz="2400" b="1" dirty="0" err="1"/>
              <a:t>dynamic</a:t>
            </a:r>
            <a:r>
              <a:rPr lang="da-DK" sz="2400" b="1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91966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Try it for </a:t>
            </a:r>
            <a:r>
              <a:rPr lang="da-DK" dirty="0" err="1"/>
              <a:t>yourselves</a:t>
            </a:r>
            <a:r>
              <a:rPr lang="da-DK" dirty="0"/>
              <a:t>!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172182"/>
            <a:ext cx="7756587" cy="5296712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Copy</a:t>
            </a:r>
            <a:r>
              <a:rPr lang="da-DK" dirty="0"/>
              <a:t> the </a:t>
            </a:r>
            <a:r>
              <a:rPr lang="da-DK" dirty="0" err="1"/>
              <a:t>Newsfeed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so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fall</a:t>
            </a:r>
            <a:r>
              <a:rPr lang="da-DK" dirty="0"/>
              <a:t> back on an </a:t>
            </a:r>
            <a:r>
              <a:rPr lang="da-DK" dirty="0" err="1"/>
              <a:t>unmodified</a:t>
            </a:r>
            <a:r>
              <a:rPr lang="da-DK" dirty="0"/>
              <a:t> version</a:t>
            </a:r>
          </a:p>
          <a:p>
            <a:r>
              <a:rPr lang="da-DK" dirty="0" err="1"/>
              <a:t>Declare</a:t>
            </a:r>
            <a:r>
              <a:rPr lang="da-DK" dirty="0"/>
              <a:t> the Post </a:t>
            </a:r>
            <a:r>
              <a:rPr lang="da-DK" dirty="0" err="1"/>
              <a:t>class</a:t>
            </a:r>
            <a:r>
              <a:rPr lang="da-DK" dirty="0"/>
              <a:t> abstract</a:t>
            </a:r>
          </a:p>
          <a:p>
            <a:r>
              <a:rPr lang="da-DK" dirty="0"/>
              <a:t>Write a test </a:t>
            </a:r>
            <a:r>
              <a:rPr lang="da-DK" dirty="0" err="1"/>
              <a:t>method</a:t>
            </a:r>
            <a:r>
              <a:rPr lang="da-DK" dirty="0"/>
              <a:t> and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instantiate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JUnit</a:t>
            </a:r>
            <a:r>
              <a:rPr lang="da-DK" dirty="0"/>
              <a:t> test case, or just a </a:t>
            </a:r>
            <a:r>
              <a:rPr lang="da-DK" dirty="0" err="1"/>
              <a:t>plain</a:t>
            </a:r>
            <a:r>
              <a:rPr lang="da-DK" dirty="0"/>
              <a:t> old Java </a:t>
            </a:r>
            <a:r>
              <a:rPr lang="da-DK" dirty="0" err="1"/>
              <a:t>class</a:t>
            </a:r>
            <a:endParaRPr lang="da-DK" dirty="0"/>
          </a:p>
          <a:p>
            <a:pPr lvl="1"/>
            <a:r>
              <a:rPr lang="da-DK" dirty="0" err="1"/>
              <a:t>MessagePost</a:t>
            </a:r>
            <a:r>
              <a:rPr lang="da-DK" dirty="0"/>
              <a:t> mp = new </a:t>
            </a:r>
            <a:r>
              <a:rPr lang="da-DK" dirty="0" err="1"/>
              <a:t>MessagePost</a:t>
            </a:r>
            <a:r>
              <a:rPr lang="da-DK" dirty="0"/>
              <a:t>(…);</a:t>
            </a:r>
          </a:p>
          <a:p>
            <a:pPr lvl="1"/>
            <a:r>
              <a:rPr lang="da-DK" dirty="0" err="1"/>
              <a:t>PhotoPost</a:t>
            </a:r>
            <a:r>
              <a:rPr lang="da-DK" dirty="0"/>
              <a:t> </a:t>
            </a:r>
            <a:r>
              <a:rPr lang="da-DK" dirty="0" err="1"/>
              <a:t>pp</a:t>
            </a:r>
            <a:r>
              <a:rPr lang="da-DK" dirty="0"/>
              <a:t> = new </a:t>
            </a:r>
            <a:r>
              <a:rPr lang="da-DK" dirty="0" err="1"/>
              <a:t>PhotoPost</a:t>
            </a:r>
            <a:r>
              <a:rPr lang="da-DK" dirty="0"/>
              <a:t>(…);</a:t>
            </a:r>
          </a:p>
          <a:p>
            <a:pPr lvl="1"/>
            <a:r>
              <a:rPr lang="da-DK" dirty="0"/>
              <a:t>Post </a:t>
            </a:r>
            <a:r>
              <a:rPr lang="da-DK" dirty="0" err="1"/>
              <a:t>mpp</a:t>
            </a:r>
            <a:r>
              <a:rPr lang="da-DK" dirty="0"/>
              <a:t> = new </a:t>
            </a:r>
            <a:r>
              <a:rPr lang="da-DK" dirty="0" err="1"/>
              <a:t>MessagePost</a:t>
            </a:r>
            <a:r>
              <a:rPr lang="da-DK" dirty="0"/>
              <a:t>(…);</a:t>
            </a:r>
          </a:p>
          <a:p>
            <a:pPr lvl="1"/>
            <a:r>
              <a:rPr lang="da-DK" dirty="0"/>
              <a:t>Post </a:t>
            </a:r>
            <a:r>
              <a:rPr lang="da-DK" dirty="0" err="1"/>
              <a:t>ppp</a:t>
            </a:r>
            <a:r>
              <a:rPr lang="da-DK" dirty="0"/>
              <a:t> = new </a:t>
            </a:r>
            <a:r>
              <a:rPr lang="da-DK" dirty="0" err="1"/>
              <a:t>PhotoPost</a:t>
            </a:r>
            <a:r>
              <a:rPr lang="da-DK" dirty="0"/>
              <a:t>(…);</a:t>
            </a:r>
          </a:p>
          <a:p>
            <a:pPr lvl="1"/>
            <a:r>
              <a:rPr lang="da-DK" dirty="0"/>
              <a:t>Post </a:t>
            </a:r>
            <a:r>
              <a:rPr lang="da-DK" dirty="0" err="1"/>
              <a:t>post</a:t>
            </a:r>
            <a:r>
              <a:rPr lang="da-DK" dirty="0"/>
              <a:t> = new Post(…);</a:t>
            </a:r>
          </a:p>
          <a:p>
            <a:r>
              <a:rPr lang="da-DK" dirty="0"/>
              <a:t>See </a:t>
            </a:r>
            <a:r>
              <a:rPr lang="da-DK" dirty="0" err="1"/>
              <a:t>what</a:t>
            </a:r>
            <a:r>
              <a:rPr lang="da-DK" dirty="0"/>
              <a:t> options </a:t>
            </a:r>
            <a:r>
              <a:rPr lang="da-DK" dirty="0" err="1"/>
              <a:t>BlueJ</a:t>
            </a:r>
            <a:r>
              <a:rPr lang="da-DK" dirty="0"/>
              <a:t> gives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right-</a:t>
            </a:r>
            <a:r>
              <a:rPr lang="da-DK" dirty="0" err="1"/>
              <a:t>clicking</a:t>
            </a:r>
            <a:r>
              <a:rPr lang="da-DK" dirty="0"/>
              <a:t> all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7529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”abstract”,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declare</a:t>
            </a:r>
            <a:r>
              <a:rPr lang="da-DK" dirty="0"/>
              <a:t> </a:t>
            </a:r>
            <a:r>
              <a:rPr lang="da-DK" b="1" dirty="0" err="1"/>
              <a:t>classes</a:t>
            </a:r>
            <a:r>
              <a:rPr lang="da-DK" b="1" dirty="0"/>
              <a:t> </a:t>
            </a:r>
            <a:r>
              <a:rPr lang="da-DK" b="1" dirty="0" err="1"/>
              <a:t>that</a:t>
            </a:r>
            <a:r>
              <a:rPr lang="da-DK" b="1" dirty="0"/>
              <a:t> </a:t>
            </a:r>
            <a:r>
              <a:rPr lang="da-DK" b="1" dirty="0" err="1"/>
              <a:t>we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</a:t>
            </a:r>
            <a:r>
              <a:rPr lang="da-DK" b="1" dirty="0" err="1"/>
              <a:t>only</a:t>
            </a:r>
            <a:r>
              <a:rPr lang="da-DK" b="1" dirty="0"/>
              <a:t> </a:t>
            </a:r>
            <a:r>
              <a:rPr lang="da-DK" b="1" dirty="0" err="1"/>
              <a:t>inherit</a:t>
            </a:r>
            <a:r>
              <a:rPr lang="da-DK" b="1" dirty="0"/>
              <a:t> from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has </a:t>
            </a:r>
            <a:r>
              <a:rPr lang="da-DK" dirty="0" err="1"/>
              <a:t>meaning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? 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b="1" dirty="0" err="1"/>
              <a:t>functionality</a:t>
            </a:r>
            <a:r>
              <a:rPr lang="da-DK" b="1" dirty="0"/>
              <a:t> </a:t>
            </a:r>
            <a:r>
              <a:rPr lang="da-DK" b="1" dirty="0" err="1"/>
              <a:t>will</a:t>
            </a:r>
            <a:r>
              <a:rPr lang="da-DK" b="1" dirty="0"/>
              <a:t> </a:t>
            </a:r>
            <a:r>
              <a:rPr lang="da-DK" b="1" dirty="0" err="1"/>
              <a:t>be</a:t>
            </a:r>
            <a:r>
              <a:rPr lang="da-DK" b="1" dirty="0"/>
              <a:t> </a:t>
            </a:r>
            <a:r>
              <a:rPr lang="da-DK" b="1" dirty="0" err="1"/>
              <a:t>there</a:t>
            </a:r>
            <a:r>
              <a:rPr lang="da-DK" b="1" dirty="0"/>
              <a:t>, </a:t>
            </a:r>
            <a:r>
              <a:rPr lang="da-DK" b="1" dirty="0" err="1"/>
              <a:t>we</a:t>
            </a:r>
            <a:r>
              <a:rPr lang="da-DK" b="1" dirty="0"/>
              <a:t> just </a:t>
            </a:r>
            <a:r>
              <a:rPr lang="da-DK" b="1" dirty="0" err="1"/>
              <a:t>don’t</a:t>
            </a:r>
            <a:r>
              <a:rPr lang="da-DK" b="1" dirty="0"/>
              <a:t> know </a:t>
            </a:r>
            <a:r>
              <a:rPr lang="da-DK" b="1" dirty="0" err="1"/>
              <a:t>how</a:t>
            </a:r>
            <a:r>
              <a:rPr lang="da-DK" b="1" dirty="0"/>
              <a:t> it is </a:t>
            </a:r>
            <a:r>
              <a:rPr lang="da-DK" b="1" dirty="0" err="1"/>
              <a:t>implemented</a:t>
            </a:r>
            <a:r>
              <a:rPr lang="da-DK" dirty="0"/>
              <a:t>?</a:t>
            </a:r>
          </a:p>
          <a:p>
            <a:r>
              <a:rPr lang="da-DK" b="1" dirty="0">
                <a:highlight>
                  <a:srgbClr val="FFFF00"/>
                </a:highlight>
              </a:rPr>
              <a:t>Abstract </a:t>
            </a:r>
            <a:r>
              <a:rPr lang="da-DK" b="1" dirty="0" err="1">
                <a:highlight>
                  <a:srgbClr val="FFFF00"/>
                </a:highlight>
              </a:rPr>
              <a:t>methods</a:t>
            </a:r>
            <a:r>
              <a:rPr lang="da-DK" b="1" dirty="0"/>
              <a:t>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677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Implementing</a:t>
            </a:r>
            <a:r>
              <a:rPr lang="da-DK" dirty="0"/>
              <a:t> the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b="1" dirty="0"/>
              <a:t>display() </a:t>
            </a:r>
            <a:r>
              <a:rPr lang="da-DK" dirty="0" err="1"/>
              <a:t>functionality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superclass</a:t>
            </a:r>
            <a:r>
              <a:rPr lang="da-DK" dirty="0"/>
              <a:t> provides the display() </a:t>
            </a:r>
            <a:r>
              <a:rPr lang="da-DK" dirty="0" err="1"/>
              <a:t>method</a:t>
            </a:r>
            <a:endParaRPr lang="da-DK" dirty="0"/>
          </a:p>
          <a:p>
            <a:r>
              <a:rPr lang="da-DK" dirty="0" err="1"/>
              <a:t>Subclasses</a:t>
            </a:r>
            <a:r>
              <a:rPr lang="da-DK" dirty="0"/>
              <a:t> </a:t>
            </a:r>
            <a:r>
              <a:rPr lang="da-DK" dirty="0" err="1"/>
              <a:t>inherit</a:t>
            </a:r>
            <a:r>
              <a:rPr lang="da-DK" dirty="0"/>
              <a:t> it</a:t>
            </a:r>
          </a:p>
          <a:p>
            <a:r>
              <a:rPr lang="da-DK" dirty="0" err="1"/>
              <a:t>Subclasses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it</a:t>
            </a:r>
          </a:p>
          <a:p>
            <a:pPr lvl="1"/>
            <a:r>
              <a:rPr lang="da-DK" dirty="0"/>
              <a:t>This is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did</a:t>
            </a:r>
          </a:p>
          <a:p>
            <a:pPr lvl="1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super.display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dirty="0"/>
              <a:t>Now,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new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267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instantiation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for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  </a:t>
            </a:r>
            <a:endParaRPr lang="da-DK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/>
              <a:t>Post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meaningful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  <a:p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should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look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like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this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:		</a:t>
            </a:r>
            <a:endParaRPr lang="da-DK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37</a:t>
            </a:fld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175092" y="3860609"/>
            <a:ext cx="422180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minutes ago  -  3 people like this.</a:t>
            </a:r>
          </a:p>
          <a:p>
            <a:r>
              <a:rPr lang="en-US" dirty="0"/>
              <a:t>   1 comment(s). Click here to view.</a:t>
            </a:r>
          </a:p>
          <a:p>
            <a:r>
              <a:rPr lang="en-US" dirty="0"/>
              <a:t>This is a great day - have a banana!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23735" y="4980566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4687352" y="3836635"/>
            <a:ext cx="4221805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seconds ago</a:t>
            </a:r>
          </a:p>
          <a:p>
            <a:r>
              <a:rPr lang="en-US" dirty="0"/>
              <a:t>This is a great day - have a banana!</a:t>
            </a:r>
          </a:p>
          <a:p>
            <a:endParaRPr lang="en-US" dirty="0"/>
          </a:p>
          <a:p>
            <a:r>
              <a:rPr lang="en-US" dirty="0"/>
              <a:t>  -  3 people like this.</a:t>
            </a:r>
          </a:p>
          <a:p>
            <a:r>
              <a:rPr lang="en-US" dirty="0"/>
              <a:t>   1 comment(s). Click here to view.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687352" y="4672973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215085" y="3491277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As-is: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4774114" y="3491276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To </a:t>
            </a:r>
            <a:r>
              <a:rPr lang="da-DK" sz="2400" b="1" dirty="0" err="1"/>
              <a:t>be</a:t>
            </a:r>
            <a:r>
              <a:rPr lang="da-DK" sz="2400" b="1" dirty="0"/>
              <a:t>:</a:t>
            </a:r>
          </a:p>
        </p:txBody>
      </p:sp>
      <p:sp>
        <p:nvSpPr>
          <p:cNvPr id="8" name="Afrundet rektangel 7"/>
          <p:cNvSpPr/>
          <p:nvPr/>
        </p:nvSpPr>
        <p:spPr>
          <a:xfrm rot="1683043">
            <a:off x="6238909" y="1575881"/>
            <a:ext cx="1663435" cy="846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dirty="0">
                <a:solidFill>
                  <a:srgbClr val="00206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8622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099226"/>
            <a:ext cx="9075906" cy="57587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display(){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post: 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("Photo post");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(timestamp));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-  " +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comments.isEmpty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No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" +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(s). 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38</a:t>
            </a:fld>
            <a:endParaRPr lang="da-DK"/>
          </a:p>
        </p:txBody>
      </p:sp>
      <p:sp>
        <p:nvSpPr>
          <p:cNvPr id="5" name="Venstrepil 4"/>
          <p:cNvSpPr/>
          <p:nvPr/>
        </p:nvSpPr>
        <p:spPr>
          <a:xfrm>
            <a:off x="2772383" y="2928023"/>
            <a:ext cx="6371617" cy="69066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Print </a:t>
            </a:r>
            <a:r>
              <a:rPr lang="da-DK" b="1" dirty="0" err="1">
                <a:solidFill>
                  <a:schemeClr val="tx1"/>
                </a:solidFill>
              </a:rPr>
              <a:t>subclass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specific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content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here</a:t>
            </a:r>
            <a:endParaRPr lang="da-D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099226"/>
            <a:ext cx="9075906" cy="57587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display(){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post: 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("Photo post");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(timestamp));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a-DK" sz="4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doDisplay</a:t>
            </a:r>
            <a:r>
              <a:rPr lang="da-DK" sz="4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-  " +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comments.isEmpty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No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 " +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(s). 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39</a:t>
            </a:fld>
            <a:endParaRPr lang="da-DK"/>
          </a:p>
        </p:txBody>
      </p:sp>
      <p:sp>
        <p:nvSpPr>
          <p:cNvPr id="5" name="Venstrepil 4"/>
          <p:cNvSpPr/>
          <p:nvPr/>
        </p:nvSpPr>
        <p:spPr>
          <a:xfrm>
            <a:off x="2733472" y="2928023"/>
            <a:ext cx="6429983" cy="690664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Print </a:t>
            </a:r>
            <a:r>
              <a:rPr lang="da-DK" b="1" dirty="0" err="1">
                <a:solidFill>
                  <a:schemeClr val="tx1"/>
                </a:solidFill>
              </a:rPr>
              <a:t>subclass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specific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content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r>
              <a:rPr lang="da-DK" b="1" dirty="0" err="1">
                <a:solidFill>
                  <a:schemeClr val="tx1"/>
                </a:solidFill>
              </a:rPr>
              <a:t>here</a:t>
            </a:r>
            <a:endParaRPr lang="da-D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83BB0-7B0E-4B7A-AC82-1AA030CA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42" y="2175602"/>
            <a:ext cx="6810761" cy="46823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100206" y="1133640"/>
            <a:ext cx="6385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bike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Bicycle(”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7);</a:t>
            </a:r>
          </a:p>
          <a:p>
            <a:endParaRPr lang="da-DK" sz="2000" b="1" dirty="0"/>
          </a:p>
          <a:p>
            <a:r>
              <a:rPr lang="da-DK" sz="2000" b="1" dirty="0" err="1"/>
              <a:t>What</a:t>
            </a:r>
            <a:r>
              <a:rPr lang="da-DK" sz="2000" b="1" dirty="0"/>
              <a:t> </a:t>
            </a:r>
            <a:r>
              <a:rPr lang="da-DK" sz="2000" b="1" dirty="0" err="1"/>
              <a:t>happens</a:t>
            </a:r>
            <a:r>
              <a:rPr lang="da-DK" sz="2000" b="1" dirty="0"/>
              <a:t> </a:t>
            </a:r>
            <a:r>
              <a:rPr lang="da-DK" sz="2000" b="1" dirty="0" err="1"/>
              <a:t>here</a:t>
            </a:r>
            <a:r>
              <a:rPr lang="da-DK" sz="2000" b="1" dirty="0"/>
              <a:t>?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102294" y="3954078"/>
            <a:ext cx="5874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bike.describe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da-DK" sz="2000" b="1" dirty="0"/>
          </a:p>
          <a:p>
            <a:r>
              <a:rPr lang="da-DK" sz="2000" b="1" dirty="0" err="1"/>
              <a:t>What</a:t>
            </a:r>
            <a:r>
              <a:rPr lang="da-DK" sz="2000" b="1" dirty="0"/>
              <a:t> </a:t>
            </a:r>
            <a:r>
              <a:rPr lang="da-DK" sz="2000" b="1" dirty="0" err="1"/>
              <a:t>does</a:t>
            </a:r>
            <a:r>
              <a:rPr lang="da-DK" sz="2000" b="1" dirty="0"/>
              <a:t> Java do?</a:t>
            </a:r>
          </a:p>
        </p:txBody>
      </p:sp>
      <p:sp>
        <p:nvSpPr>
          <p:cNvPr id="11" name="Tekstboks 7"/>
          <p:cNvSpPr txBox="1"/>
          <p:nvPr/>
        </p:nvSpPr>
        <p:spPr>
          <a:xfrm>
            <a:off x="102294" y="5406039"/>
            <a:ext cx="3354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bike.getGearCount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2000" b="1" dirty="0"/>
              <a:t>                        ?</a:t>
            </a:r>
          </a:p>
        </p:txBody>
      </p:sp>
    </p:spTree>
    <p:extLst>
      <p:ext uri="{BB962C8B-B14F-4D97-AF65-F5344CB8AC3E}">
        <p14:creationId xmlns:p14="http://schemas.microsoft.com/office/powerpoint/2010/main" val="18477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2531511"/>
          </a:xfrm>
        </p:spPr>
        <p:txBody>
          <a:bodyPr/>
          <a:lstStyle/>
          <a:p>
            <a:r>
              <a:rPr lang="da-DK" dirty="0" err="1"/>
              <a:t>doDisplay</a:t>
            </a:r>
            <a:r>
              <a:rPr lang="da-DK" dirty="0"/>
              <a:t>() </a:t>
            </a:r>
            <a:r>
              <a:rPr lang="da-DK" dirty="0" err="1"/>
              <a:t>doesn’t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/>
              <a:t>yet</a:t>
            </a:r>
            <a:endParaRPr lang="da-DK" dirty="0"/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an </a:t>
            </a:r>
            <a:r>
              <a:rPr lang="da-DK" b="1" dirty="0"/>
              <a:t>abstract </a:t>
            </a:r>
            <a:r>
              <a:rPr lang="da-DK" b="1" dirty="0" err="1"/>
              <a:t>method</a:t>
            </a:r>
            <a:r>
              <a:rPr lang="da-DK" b="1" dirty="0"/>
              <a:t> </a:t>
            </a:r>
            <a:r>
              <a:rPr lang="da-DK" dirty="0"/>
              <a:t>to the </a:t>
            </a:r>
            <a:r>
              <a:rPr lang="da-DK" dirty="0" err="1"/>
              <a:t>superclass</a:t>
            </a:r>
            <a:r>
              <a:rPr lang="da-DK" dirty="0"/>
              <a:t>: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40</a:t>
            </a:fld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3721955" y="4618180"/>
            <a:ext cx="5303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err="1"/>
              <a:t>It’s</a:t>
            </a:r>
            <a:r>
              <a:rPr lang="da-DK" sz="2800" b="1" dirty="0"/>
              <a:t> abstract: </a:t>
            </a:r>
            <a:r>
              <a:rPr lang="da-DK" sz="2800" b="1" i="1" dirty="0" err="1"/>
              <a:t>italics</a:t>
            </a:r>
            <a:r>
              <a:rPr lang="da-DK" sz="2800" b="1" i="1" dirty="0"/>
              <a:t> </a:t>
            </a:r>
            <a:r>
              <a:rPr lang="da-DK" sz="2800" b="1" dirty="0"/>
              <a:t>(UML)</a:t>
            </a:r>
          </a:p>
          <a:p>
            <a:r>
              <a:rPr lang="da-DK" sz="2800" b="1" dirty="0" err="1"/>
              <a:t>It’s</a:t>
            </a:r>
            <a:r>
              <a:rPr lang="da-DK" sz="2800" b="1" dirty="0"/>
              <a:t> </a:t>
            </a:r>
            <a:r>
              <a:rPr lang="da-DK" sz="2800" b="1" dirty="0" err="1"/>
              <a:t>protected</a:t>
            </a:r>
            <a:r>
              <a:rPr lang="da-DK" sz="2800" b="1" dirty="0"/>
              <a:t>: # (UML)</a:t>
            </a:r>
          </a:p>
          <a:p>
            <a:endParaRPr lang="da-DK" sz="2800" b="1" dirty="0"/>
          </a:p>
          <a:p>
            <a:r>
              <a:rPr lang="da-DK" sz="2800" b="1" dirty="0" err="1"/>
              <a:t>We</a:t>
            </a:r>
            <a:r>
              <a:rPr lang="da-DK" sz="2800" b="1" dirty="0"/>
              <a:t> </a:t>
            </a:r>
            <a:r>
              <a:rPr lang="da-DK" sz="2800" b="1" dirty="0" err="1"/>
              <a:t>can</a:t>
            </a:r>
            <a:r>
              <a:rPr lang="da-DK" sz="2800" b="1" dirty="0"/>
              <a:t> </a:t>
            </a:r>
            <a:r>
              <a:rPr lang="da-DK" sz="2800" b="1" dirty="0" err="1"/>
              <a:t>now</a:t>
            </a:r>
            <a:r>
              <a:rPr lang="da-DK" sz="2800" b="1" dirty="0"/>
              <a:t> </a:t>
            </a:r>
            <a:r>
              <a:rPr lang="da-DK" sz="2800" b="1" dirty="0" err="1"/>
              <a:t>call</a:t>
            </a:r>
            <a:r>
              <a:rPr lang="da-DK" sz="2800" b="1" dirty="0"/>
              <a:t> it from display()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15" y="2577830"/>
            <a:ext cx="3741450" cy="41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kstboks 7"/>
          <p:cNvSpPr txBox="1"/>
          <p:nvPr/>
        </p:nvSpPr>
        <p:spPr>
          <a:xfrm>
            <a:off x="3231886" y="2808272"/>
            <a:ext cx="6167336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doDisplay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Venstrepil 4"/>
          <p:cNvSpPr/>
          <p:nvPr/>
        </p:nvSpPr>
        <p:spPr>
          <a:xfrm rot="1391916">
            <a:off x="1965556" y="6171971"/>
            <a:ext cx="1031132" cy="52901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 rot="775720">
            <a:off x="5293252" y="1281472"/>
            <a:ext cx="368640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</a:rPr>
              <a:t>A </a:t>
            </a:r>
            <a:r>
              <a:rPr lang="da-DK" sz="2400" b="1" dirty="0" err="1">
                <a:solidFill>
                  <a:srgbClr val="0070C0"/>
                </a:solidFill>
              </a:rPr>
              <a:t>method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that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only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makes</a:t>
            </a:r>
            <a:endParaRPr lang="da-DK" sz="2400" b="1" dirty="0">
              <a:solidFill>
                <a:srgbClr val="0070C0"/>
              </a:solidFill>
            </a:endParaRPr>
          </a:p>
          <a:p>
            <a:r>
              <a:rPr lang="da-DK" sz="2400" b="1" dirty="0" err="1">
                <a:solidFill>
                  <a:srgbClr val="0070C0"/>
                </a:solidFill>
              </a:rPr>
              <a:t>sense</a:t>
            </a:r>
            <a:r>
              <a:rPr lang="da-DK" sz="2400" b="1" dirty="0">
                <a:solidFill>
                  <a:srgbClr val="0070C0"/>
                </a:solidFill>
              </a:rPr>
              <a:t> in the </a:t>
            </a:r>
            <a:r>
              <a:rPr lang="da-DK" sz="2400" b="1" dirty="0" err="1">
                <a:solidFill>
                  <a:srgbClr val="0070C0"/>
                </a:solidFill>
              </a:rPr>
              <a:t>subclasses</a:t>
            </a:r>
            <a:endParaRPr lang="da-DK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829" y="177224"/>
            <a:ext cx="8273231" cy="717256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Subclasses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abstract </a:t>
            </a:r>
            <a:r>
              <a:rPr lang="da-DK" dirty="0" err="1"/>
              <a:t>methohds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41</a:t>
            </a:fld>
            <a:endParaRPr lang="da-D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46" y="1095373"/>
            <a:ext cx="717388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Venstrepil 5"/>
          <p:cNvSpPr/>
          <p:nvPr/>
        </p:nvSpPr>
        <p:spPr>
          <a:xfrm rot="12802655">
            <a:off x="399972" y="5573811"/>
            <a:ext cx="1031132" cy="52901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Venstrepil 6"/>
          <p:cNvSpPr/>
          <p:nvPr/>
        </p:nvSpPr>
        <p:spPr>
          <a:xfrm>
            <a:off x="6352731" y="6253736"/>
            <a:ext cx="1031132" cy="52901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11684" y="3957233"/>
            <a:ext cx="1731523" cy="2548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-48640" y="4533096"/>
            <a:ext cx="188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Implementation</a:t>
            </a:r>
            <a:r>
              <a:rPr lang="da-DK" dirty="0"/>
              <a:t>:</a:t>
            </a:r>
          </a:p>
          <a:p>
            <a:pPr marL="285750" indent="-285750">
              <a:buFontTx/>
              <a:buChar char="-"/>
            </a:pPr>
            <a:r>
              <a:rPr lang="da-DK" dirty="0"/>
              <a:t>Not abstract</a:t>
            </a:r>
          </a:p>
          <a:p>
            <a:pPr marL="285750" indent="-285750">
              <a:buFontTx/>
              <a:buChar char="-"/>
            </a:pPr>
            <a:r>
              <a:rPr lang="da-DK" dirty="0"/>
              <a:t>Not </a:t>
            </a:r>
            <a:r>
              <a:rPr lang="da-DK" i="1" dirty="0" err="1"/>
              <a:t>italics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87867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MessagePost</a:t>
            </a:r>
            <a:r>
              <a:rPr lang="da-DK" dirty="0"/>
              <a:t> &amp; </a:t>
            </a:r>
            <a:r>
              <a:rPr lang="da-DK" dirty="0" err="1"/>
              <a:t>PhotoPost</a:t>
            </a:r>
            <a:r>
              <a:rPr lang="da-DK" dirty="0"/>
              <a:t> </a:t>
            </a:r>
            <a:r>
              <a:rPr lang="da-DK" dirty="0" err="1"/>
              <a:t>updated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4139" y="1152728"/>
            <a:ext cx="7756587" cy="2621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b="1" dirty="0" err="1"/>
              <a:t>MessagePost</a:t>
            </a:r>
            <a:r>
              <a:rPr lang="da-DK" b="1" dirty="0"/>
              <a:t>: </a:t>
            </a:r>
          </a:p>
          <a:p>
            <a:pPr marL="0" indent="0">
              <a:buNone/>
            </a:pPr>
            <a:r>
              <a:rPr lang="da-DK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doDisplay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a-DK" sz="2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super.display</a:t>
            </a:r>
            <a:r>
              <a:rPr lang="da-DK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42</a:t>
            </a:fld>
            <a:endParaRPr lang="da-DK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90891" y="3688488"/>
            <a:ext cx="8653109" cy="2897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a-DK" sz="3000" b="1" dirty="0" err="1"/>
              <a:t>PhotoPost</a:t>
            </a:r>
            <a:r>
              <a:rPr lang="da-DK" b="1" dirty="0"/>
              <a:t>: </a:t>
            </a:r>
          </a:p>
          <a:p>
            <a:pPr marL="0" indent="0">
              <a:buNone/>
            </a:pPr>
            <a:r>
              <a:rPr lang="da-D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da-DK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doDisplay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a-DK" sz="26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super.display</a:t>
            </a:r>
            <a:r>
              <a:rPr lang="da-DK" sz="26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("[" + 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"]");</a:t>
            </a:r>
          </a:p>
          <a:p>
            <a:pPr marL="0" indent="0">
              <a:buNone/>
            </a:pP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6833537" y="1143000"/>
            <a:ext cx="225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Practical note:</a:t>
            </a:r>
          </a:p>
          <a:p>
            <a:r>
              <a:rPr lang="da-DK" dirty="0" err="1"/>
              <a:t>We</a:t>
            </a:r>
            <a:r>
              <a:rPr lang="da-DK" dirty="0"/>
              <a:t> changed the old </a:t>
            </a:r>
            <a:r>
              <a:rPr lang="da-DK" b="1" dirty="0"/>
              <a:t>display() </a:t>
            </a:r>
            <a:r>
              <a:rPr lang="da-DK" dirty="0" err="1"/>
              <a:t>methods</a:t>
            </a:r>
            <a:r>
              <a:rPr lang="da-DK" dirty="0"/>
              <a:t> in the </a:t>
            </a:r>
            <a:r>
              <a:rPr lang="da-DK" dirty="0" err="1"/>
              <a:t>subclasses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381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 </a:t>
            </a:r>
            <a:r>
              <a:rPr lang="da-DK" dirty="0" err="1"/>
              <a:t>instantiation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for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  </a:t>
            </a:r>
            <a:endParaRPr lang="da-DK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/>
              <a:t>Post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meaningful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  <a:p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should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look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like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this</a:t>
            </a:r>
            <a:r>
              <a:rPr lang="da-DK" dirty="0">
                <a:latin typeface="+mj-lt"/>
                <a:cs typeface="Courier New" panose="02070309020205020404" pitchFamily="49" charset="0"/>
              </a:rPr>
              <a:t>:		</a:t>
            </a:r>
            <a:endParaRPr lang="da-DK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43</a:t>
            </a:fld>
            <a:endParaRPr lang="da-DK"/>
          </a:p>
        </p:txBody>
      </p:sp>
      <p:sp>
        <p:nvSpPr>
          <p:cNvPr id="5" name="Tekstboks 4"/>
          <p:cNvSpPr txBox="1"/>
          <p:nvPr/>
        </p:nvSpPr>
        <p:spPr>
          <a:xfrm>
            <a:off x="175092" y="3860609"/>
            <a:ext cx="4221805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minutes ago  -  3 people like this.</a:t>
            </a:r>
          </a:p>
          <a:p>
            <a:r>
              <a:rPr lang="en-US" dirty="0"/>
              <a:t>   1 comment(s). Click here to view.</a:t>
            </a:r>
          </a:p>
          <a:p>
            <a:r>
              <a:rPr lang="en-US" dirty="0"/>
              <a:t>This is a great day - have a banana!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23735" y="4980566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4687352" y="3836635"/>
            <a:ext cx="4221805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Message post: </a:t>
            </a:r>
          </a:p>
          <a:p>
            <a:r>
              <a:rPr lang="en-US" dirty="0"/>
              <a:t>Banana Joe</a:t>
            </a:r>
          </a:p>
          <a:p>
            <a:r>
              <a:rPr lang="en-US" dirty="0"/>
              <a:t>2 seconds ago</a:t>
            </a:r>
          </a:p>
          <a:p>
            <a:r>
              <a:rPr lang="en-US" dirty="0"/>
              <a:t>This is a great day - have a banana!</a:t>
            </a:r>
          </a:p>
          <a:p>
            <a:endParaRPr lang="en-US" dirty="0"/>
          </a:p>
          <a:p>
            <a:r>
              <a:rPr lang="en-US" dirty="0"/>
              <a:t>  -  3 people like this.</a:t>
            </a:r>
          </a:p>
          <a:p>
            <a:r>
              <a:rPr lang="en-US" dirty="0"/>
              <a:t>   1 comment(s). Click here to view.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4687352" y="4672973"/>
            <a:ext cx="3463047" cy="35864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215085" y="3491277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As-is:</a:t>
            </a:r>
          </a:p>
        </p:txBody>
      </p:sp>
      <p:sp>
        <p:nvSpPr>
          <p:cNvPr id="11" name="Tekstboks 10"/>
          <p:cNvSpPr txBox="1"/>
          <p:nvPr/>
        </p:nvSpPr>
        <p:spPr>
          <a:xfrm>
            <a:off x="4774114" y="3491276"/>
            <a:ext cx="174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To </a:t>
            </a:r>
            <a:r>
              <a:rPr lang="da-DK" sz="2400" b="1" dirty="0" err="1"/>
              <a:t>be</a:t>
            </a:r>
            <a:r>
              <a:rPr lang="da-DK" sz="2400" b="1" dirty="0"/>
              <a:t>:</a:t>
            </a:r>
          </a:p>
        </p:txBody>
      </p:sp>
      <p:sp>
        <p:nvSpPr>
          <p:cNvPr id="8" name="Afrundet rektangel 7"/>
          <p:cNvSpPr/>
          <p:nvPr/>
        </p:nvSpPr>
        <p:spPr>
          <a:xfrm rot="1683043">
            <a:off x="6433469" y="1575881"/>
            <a:ext cx="1663435" cy="846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dirty="0">
                <a:solidFill>
                  <a:srgbClr val="002060"/>
                </a:solidFill>
              </a:rPr>
              <a:t>Done</a:t>
            </a:r>
          </a:p>
        </p:txBody>
      </p:sp>
      <p:sp>
        <p:nvSpPr>
          <p:cNvPr id="12" name="Afrundet rektangel 11"/>
          <p:cNvSpPr/>
          <p:nvPr/>
        </p:nvSpPr>
        <p:spPr>
          <a:xfrm rot="1683043">
            <a:off x="6284301" y="3236121"/>
            <a:ext cx="1663435" cy="846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dirty="0">
                <a:solidFill>
                  <a:srgbClr val="00206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12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Patterns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43605" y="1211894"/>
            <a:ext cx="5611096" cy="497300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Great solution – </a:t>
            </a:r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describe</a:t>
            </a:r>
            <a:r>
              <a:rPr lang="da-DK" dirty="0"/>
              <a:t> it</a:t>
            </a:r>
          </a:p>
          <a:p>
            <a:r>
              <a:rPr lang="da-DK" dirty="0" err="1"/>
              <a:t>That’s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patterns for</a:t>
            </a:r>
          </a:p>
          <a:p>
            <a:r>
              <a:rPr lang="da-DK" b="1" dirty="0"/>
              <a:t>Template Method Pattern</a:t>
            </a:r>
          </a:p>
          <a:p>
            <a:endParaRPr lang="da-DK" b="1" dirty="0"/>
          </a:p>
          <a:p>
            <a:r>
              <a:rPr lang="da-DK" b="1" dirty="0">
                <a:solidFill>
                  <a:srgbClr val="0070C0"/>
                </a:solidFill>
              </a:rPr>
              <a:t>Abstract </a:t>
            </a:r>
            <a:r>
              <a:rPr lang="da-DK" b="1" dirty="0" err="1">
                <a:solidFill>
                  <a:srgbClr val="0070C0"/>
                </a:solidFill>
              </a:rPr>
              <a:t>superclass</a:t>
            </a:r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Abstract (</a:t>
            </a:r>
            <a:r>
              <a:rPr lang="da-DK" b="1" dirty="0">
                <a:solidFill>
                  <a:srgbClr val="0070C0"/>
                </a:solidFill>
              </a:rPr>
              <a:t>template</a:t>
            </a:r>
            <a:r>
              <a:rPr lang="da-DK" b="1" dirty="0"/>
              <a:t>) </a:t>
            </a:r>
            <a:r>
              <a:rPr lang="da-DK" b="1" dirty="0" err="1">
                <a:solidFill>
                  <a:srgbClr val="0070C0"/>
                </a:solidFill>
              </a:rPr>
              <a:t>method</a:t>
            </a:r>
            <a:r>
              <a:rPr lang="da-DK" b="1" dirty="0"/>
              <a:t>(</a:t>
            </a:r>
            <a:r>
              <a:rPr lang="da-DK" b="1" dirty="0">
                <a:solidFill>
                  <a:srgbClr val="0070C0"/>
                </a:solidFill>
              </a:rPr>
              <a:t>s</a:t>
            </a:r>
            <a:r>
              <a:rPr lang="da-DK" b="1" dirty="0"/>
              <a:t>)</a:t>
            </a:r>
          </a:p>
          <a:p>
            <a:pPr lvl="1"/>
            <a:r>
              <a:rPr lang="da-DK" b="1" dirty="0" err="1"/>
              <a:t>Named</a:t>
            </a:r>
            <a:r>
              <a:rPr lang="da-DK" b="1" dirty="0"/>
              <a:t> </a:t>
            </a:r>
            <a:r>
              <a:rPr lang="da-DK" b="1" dirty="0">
                <a:solidFill>
                  <a:srgbClr val="C00000"/>
                </a:solidFill>
              </a:rPr>
              <a:t>do…()</a:t>
            </a:r>
          </a:p>
          <a:p>
            <a:pPr lvl="1"/>
            <a:r>
              <a:rPr lang="da-DK" b="1" dirty="0">
                <a:solidFill>
                  <a:srgbClr val="0070C0"/>
                </a:solidFill>
              </a:rPr>
              <a:t>Template </a:t>
            </a:r>
            <a:r>
              <a:rPr lang="da-DK" b="1" dirty="0" err="1">
                <a:solidFill>
                  <a:srgbClr val="0070C0"/>
                </a:solidFill>
              </a:rPr>
              <a:t>methods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 err="1">
                <a:solidFill>
                  <a:srgbClr val="0070C0"/>
                </a:solidFill>
              </a:rPr>
              <a:t>invoked</a:t>
            </a:r>
            <a:r>
              <a:rPr lang="da-DK" b="1" dirty="0"/>
              <a:t> from </a:t>
            </a:r>
            <a:r>
              <a:rPr lang="da-DK" b="1" dirty="0" err="1"/>
              <a:t>ordinary</a:t>
            </a:r>
            <a:r>
              <a:rPr lang="da-DK" b="1" dirty="0"/>
              <a:t> </a:t>
            </a:r>
            <a:r>
              <a:rPr lang="da-DK" b="1" dirty="0" err="1"/>
              <a:t>methods</a:t>
            </a:r>
            <a:r>
              <a:rPr lang="da-DK" b="1" dirty="0"/>
              <a:t> </a:t>
            </a:r>
            <a:r>
              <a:rPr lang="da-DK" b="1" dirty="0">
                <a:solidFill>
                  <a:srgbClr val="0070C0"/>
                </a:solidFill>
              </a:rPr>
              <a:t>in </a:t>
            </a:r>
            <a:r>
              <a:rPr lang="da-DK" b="1" dirty="0" err="1">
                <a:solidFill>
                  <a:srgbClr val="0070C0"/>
                </a:solidFill>
              </a:rPr>
              <a:t>superclass</a:t>
            </a:r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 err="1"/>
              <a:t>Concrete</a:t>
            </a:r>
            <a:r>
              <a:rPr lang="da-DK" b="1" dirty="0"/>
              <a:t> </a:t>
            </a:r>
            <a:r>
              <a:rPr lang="da-DK" b="1" dirty="0" err="1"/>
              <a:t>subclass</a:t>
            </a:r>
            <a:r>
              <a:rPr lang="da-DK" b="1" dirty="0"/>
              <a:t> </a:t>
            </a:r>
            <a:r>
              <a:rPr lang="da-DK" b="1" dirty="0" err="1"/>
              <a:t>implements</a:t>
            </a:r>
            <a:r>
              <a:rPr lang="da-DK" b="1" dirty="0"/>
              <a:t> </a:t>
            </a:r>
            <a:r>
              <a:rPr lang="da-DK" b="1" dirty="0" err="1"/>
              <a:t>functionality</a:t>
            </a:r>
            <a:r>
              <a:rPr lang="da-DK" b="1" dirty="0"/>
              <a:t> of do…() </a:t>
            </a:r>
            <a:r>
              <a:rPr lang="da-DK" b="1" dirty="0" err="1"/>
              <a:t>methods</a:t>
            </a:r>
            <a:endParaRPr lang="da-DK" b="1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44</a:t>
            </a:fld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52" y="2162762"/>
            <a:ext cx="3419048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Again,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1558" y="1600200"/>
            <a:ext cx="8745166" cy="4829783"/>
          </a:xfrm>
        </p:spPr>
        <p:txBody>
          <a:bodyPr>
            <a:normAutofit/>
          </a:bodyPr>
          <a:lstStyle/>
          <a:p>
            <a:r>
              <a:rPr lang="da-DK" dirty="0"/>
              <a:t>Abstract </a:t>
            </a:r>
            <a:r>
              <a:rPr lang="da-DK" dirty="0" err="1"/>
              <a:t>class</a:t>
            </a:r>
            <a:endParaRPr lang="da-DK" dirty="0"/>
          </a:p>
          <a:p>
            <a:pPr lvl="1"/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/>
              <a:t>abstract</a:t>
            </a:r>
          </a:p>
          <a:p>
            <a:pPr lvl="1"/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instantiated</a:t>
            </a:r>
            <a:endParaRPr lang="da-DK" dirty="0"/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inherit</a:t>
            </a:r>
            <a:r>
              <a:rPr lang="da-DK" dirty="0"/>
              <a:t> from it</a:t>
            </a:r>
          </a:p>
          <a:p>
            <a:pPr lvl="1"/>
            <a:r>
              <a:rPr lang="da-DK" dirty="0" err="1"/>
              <a:t>Static</a:t>
            </a:r>
            <a:r>
              <a:rPr lang="da-DK" dirty="0"/>
              <a:t> type</a:t>
            </a:r>
          </a:p>
          <a:p>
            <a:pPr lvl="1"/>
            <a:r>
              <a:rPr lang="da-DK" dirty="0"/>
              <a:t>Can </a:t>
            </a:r>
            <a:r>
              <a:rPr lang="da-DK" dirty="0" err="1"/>
              <a:t>contain</a:t>
            </a:r>
            <a:r>
              <a:rPr lang="da-DK" dirty="0"/>
              <a:t> abstract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/>
              <a:t>Abstract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/>
              <a:t>With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/>
              <a:t>abstract</a:t>
            </a:r>
            <a:r>
              <a:rPr lang="da-DK" dirty="0"/>
              <a:t>, and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, has a </a:t>
            </a:r>
            <a:r>
              <a:rPr lang="da-DK" dirty="0" err="1"/>
              <a:t>semicolon</a:t>
            </a:r>
            <a:r>
              <a:rPr lang="da-DK" dirty="0"/>
              <a:t> </a:t>
            </a:r>
            <a:r>
              <a:rPr lang="da-DK" b="1" dirty="0"/>
              <a:t>;</a:t>
            </a:r>
            <a:r>
              <a:rPr lang="da-DK" dirty="0"/>
              <a:t> </a:t>
            </a:r>
            <a:r>
              <a:rPr lang="da-DK" dirty="0" err="1"/>
              <a:t>instead</a:t>
            </a:r>
            <a:endParaRPr lang="da-DK" dirty="0"/>
          </a:p>
          <a:p>
            <a:pPr lvl="1"/>
            <a:r>
              <a:rPr lang="da-DK" dirty="0"/>
              <a:t>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in </a:t>
            </a:r>
            <a:r>
              <a:rPr lang="da-DK" dirty="0" err="1"/>
              <a:t>subclass</a:t>
            </a:r>
            <a:endParaRPr lang="da-DK" dirty="0"/>
          </a:p>
          <a:p>
            <a:pPr lvl="2"/>
            <a:r>
              <a:rPr lang="da-DK" dirty="0"/>
              <a:t>If </a:t>
            </a:r>
            <a:r>
              <a:rPr lang="da-DK" dirty="0" err="1"/>
              <a:t>subclass</a:t>
            </a:r>
            <a:r>
              <a:rPr lang="da-DK" dirty="0"/>
              <a:t> is not abstract </a:t>
            </a:r>
            <a:r>
              <a:rPr lang="da-DK" dirty="0" err="1"/>
              <a:t>itself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2302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FF00"/>
                </a:solidFill>
              </a:rPr>
              <a:t>Try it for </a:t>
            </a:r>
            <a:r>
              <a:rPr lang="da-DK" dirty="0" err="1">
                <a:solidFill>
                  <a:srgbClr val="FFFF00"/>
                </a:solidFill>
              </a:rPr>
              <a:t>yourselves</a:t>
            </a:r>
            <a:endParaRPr lang="da-DK" dirty="0">
              <a:solidFill>
                <a:srgbClr val="FFFF0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the abstract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doDisplay</a:t>
            </a:r>
            <a:r>
              <a:rPr lang="da-DK" dirty="0"/>
              <a:t>() to Post</a:t>
            </a:r>
          </a:p>
          <a:p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doDisplay</a:t>
            </a:r>
            <a:r>
              <a:rPr lang="da-DK" dirty="0"/>
              <a:t>() in the </a:t>
            </a:r>
            <a:r>
              <a:rPr lang="da-DK" dirty="0" err="1"/>
              <a:t>subclasses</a:t>
            </a:r>
            <a:r>
              <a:rPr lang="da-DK" dirty="0"/>
              <a:t> of Post</a:t>
            </a:r>
          </a:p>
          <a:p>
            <a:pPr lvl="1"/>
            <a:r>
              <a:rPr lang="da-DK" dirty="0" err="1"/>
              <a:t>Modify</a:t>
            </a:r>
            <a:r>
              <a:rPr lang="da-DK" dirty="0"/>
              <a:t> the </a:t>
            </a:r>
            <a:r>
              <a:rPr lang="da-DK" dirty="0" err="1"/>
              <a:t>existing</a:t>
            </a:r>
            <a:r>
              <a:rPr lang="da-DK" dirty="0"/>
              <a:t> display() </a:t>
            </a:r>
            <a:r>
              <a:rPr lang="da-DK" dirty="0" err="1"/>
              <a:t>methods</a:t>
            </a:r>
            <a:endParaRPr lang="da-DK" dirty="0"/>
          </a:p>
          <a:p>
            <a:pPr lvl="1"/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overflow</a:t>
            </a:r>
            <a:r>
              <a:rPr lang="da-DK" dirty="0"/>
              <a:t>? </a:t>
            </a:r>
          </a:p>
          <a:p>
            <a:pPr lvl="2"/>
            <a:r>
              <a:rPr lang="da-DK" dirty="0"/>
              <a:t>Tip: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the super 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more – </a:t>
            </a:r>
            <a:r>
              <a:rPr lang="da-DK" dirty="0" err="1"/>
              <a:t>why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change</a:t>
            </a:r>
            <a:r>
              <a:rPr lang="da-DK" dirty="0"/>
              <a:t> the formatting of the </a:t>
            </a:r>
            <a:r>
              <a:rPr lang="da-DK" dirty="0" err="1"/>
              <a:t>Post.display</a:t>
            </a:r>
            <a:r>
              <a:rPr lang="da-DK" dirty="0"/>
              <a:t>() </a:t>
            </a:r>
            <a:r>
              <a:rPr lang="da-DK" dirty="0" err="1"/>
              <a:t>method</a:t>
            </a:r>
            <a:r>
              <a:rPr lang="da-DK" dirty="0"/>
              <a:t> – </a:t>
            </a:r>
            <a:r>
              <a:rPr lang="da-DK" dirty="0" err="1"/>
              <a:t>insert</a:t>
            </a:r>
            <a:r>
              <a:rPr lang="da-DK" dirty="0"/>
              <a:t> and </a:t>
            </a:r>
            <a:r>
              <a:rPr lang="da-DK" dirty="0" err="1"/>
              <a:t>remove</a:t>
            </a:r>
            <a:r>
              <a:rPr lang="da-DK" dirty="0"/>
              <a:t> linebreaks to </a:t>
            </a:r>
            <a:r>
              <a:rPr lang="da-DK" dirty="0" err="1"/>
              <a:t>make</a:t>
            </a:r>
            <a:r>
              <a:rPr lang="da-DK" dirty="0"/>
              <a:t> it look </a:t>
            </a:r>
            <a:r>
              <a:rPr lang="da-DK" dirty="0" err="1"/>
              <a:t>nice</a:t>
            </a:r>
            <a:r>
              <a:rPr lang="da-DK" dirty="0"/>
              <a:t>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537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b="1" dirty="0" err="1"/>
              <a:t>inherit</a:t>
            </a:r>
            <a:r>
              <a:rPr lang="da-DK" b="1" dirty="0"/>
              <a:t> from multiple </a:t>
            </a:r>
            <a:r>
              <a:rPr lang="da-DK" dirty="0" err="1"/>
              <a:t>classes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The </a:t>
            </a:r>
            <a:r>
              <a:rPr lang="da-DK" b="1" dirty="0" err="1"/>
              <a:t>diamond</a:t>
            </a:r>
            <a:r>
              <a:rPr lang="da-DK" b="1" dirty="0"/>
              <a:t> problem</a:t>
            </a:r>
          </a:p>
          <a:p>
            <a:pPr lvl="2"/>
            <a:r>
              <a:rPr lang="da-DK" dirty="0" err="1"/>
              <a:t>Which</a:t>
            </a:r>
            <a:r>
              <a:rPr lang="da-DK" dirty="0"/>
              <a:t> version of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Java </a:t>
            </a:r>
            <a:r>
              <a:rPr lang="da-DK" dirty="0" err="1"/>
              <a:t>doesn’t</a:t>
            </a:r>
            <a:r>
              <a:rPr lang="da-DK" dirty="0"/>
              <a:t> </a:t>
            </a:r>
            <a:r>
              <a:rPr lang="da-DK" dirty="0" err="1"/>
              <a:t>allow</a:t>
            </a:r>
            <a:r>
              <a:rPr lang="da-DK" dirty="0"/>
              <a:t> it: </a:t>
            </a:r>
            <a:r>
              <a:rPr lang="da-DK" b="1" dirty="0"/>
              <a:t>single </a:t>
            </a:r>
            <a:r>
              <a:rPr lang="da-DK" b="1" dirty="0" err="1"/>
              <a:t>inheritance</a:t>
            </a:r>
            <a:endParaRPr lang="da-DK" b="1" dirty="0"/>
          </a:p>
          <a:p>
            <a:r>
              <a:rPr lang="da-DK" dirty="0" err="1"/>
              <a:t>What</a:t>
            </a:r>
            <a:r>
              <a:rPr lang="da-DK" dirty="0"/>
              <a:t> 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b="1" dirty="0" err="1"/>
              <a:t>only</a:t>
            </a:r>
            <a:r>
              <a:rPr lang="da-DK" b="1" dirty="0"/>
              <a:t> </a:t>
            </a:r>
            <a:r>
              <a:rPr lang="da-DK" b="1" dirty="0" err="1"/>
              <a:t>want</a:t>
            </a:r>
            <a:r>
              <a:rPr lang="da-DK" b="1" dirty="0"/>
              <a:t> to provide the interface </a:t>
            </a:r>
            <a:r>
              <a:rPr lang="da-DK" dirty="0"/>
              <a:t>of a </a:t>
            </a:r>
            <a:r>
              <a:rPr lang="da-DK" dirty="0" err="1"/>
              <a:t>class</a:t>
            </a:r>
            <a:r>
              <a:rPr lang="da-DK" dirty="0"/>
              <a:t>?</a:t>
            </a:r>
          </a:p>
          <a:p>
            <a:r>
              <a:rPr lang="da-DK" dirty="0" err="1"/>
              <a:t>Only</a:t>
            </a:r>
            <a:r>
              <a:rPr lang="da-DK" dirty="0"/>
              <a:t> provide the </a:t>
            </a:r>
            <a:r>
              <a:rPr lang="da-DK" dirty="0" err="1"/>
              <a:t>method</a:t>
            </a:r>
            <a:r>
              <a:rPr lang="da-DK" dirty="0"/>
              <a:t> signature</a:t>
            </a:r>
          </a:p>
          <a:p>
            <a:pPr lvl="1"/>
            <a:r>
              <a:rPr lang="da-DK" b="1" dirty="0" err="1"/>
              <a:t>Allow</a:t>
            </a:r>
            <a:r>
              <a:rPr lang="da-DK" b="1" dirty="0"/>
              <a:t> </a:t>
            </a:r>
            <a:r>
              <a:rPr lang="da-DK" b="1" dirty="0" err="1"/>
              <a:t>only</a:t>
            </a:r>
            <a:r>
              <a:rPr lang="da-DK" b="1" dirty="0"/>
              <a:t> abstract </a:t>
            </a:r>
            <a:r>
              <a:rPr lang="da-DK" b="1" dirty="0" err="1"/>
              <a:t>methods</a:t>
            </a:r>
            <a:endParaRPr lang="da-DK" b="1" dirty="0"/>
          </a:p>
          <a:p>
            <a:r>
              <a:rPr lang="da-DK" dirty="0"/>
              <a:t>A </a:t>
            </a:r>
            <a:r>
              <a:rPr lang="da-DK" dirty="0" err="1"/>
              <a:t>special</a:t>
            </a:r>
            <a:r>
              <a:rPr lang="da-DK" dirty="0"/>
              <a:t>, </a:t>
            </a:r>
            <a:r>
              <a:rPr lang="da-DK" dirty="0" err="1"/>
              <a:t>purely</a:t>
            </a:r>
            <a:r>
              <a:rPr lang="da-DK" dirty="0"/>
              <a:t> abstract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an </a:t>
            </a:r>
            <a:r>
              <a:rPr lang="da-DK" b="1" dirty="0"/>
              <a:t>Interface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04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Provide </a:t>
            </a:r>
            <a:r>
              <a:rPr lang="da-DK" dirty="0" err="1"/>
              <a:t>only</a:t>
            </a:r>
            <a:r>
              <a:rPr lang="da-DK" dirty="0"/>
              <a:t> the interface of a </a:t>
            </a:r>
            <a:r>
              <a:rPr lang="da-DK" dirty="0" err="1"/>
              <a:t>class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48</a:t>
            </a:fld>
            <a:endParaRPr lang="da-D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63" y="1111385"/>
            <a:ext cx="9310586" cy="540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523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 (1)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49</a:t>
            </a:fld>
            <a:endParaRPr lang="da-D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45" y="1121113"/>
            <a:ext cx="5356833" cy="311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761833" y="2220881"/>
            <a:ext cx="4382167" cy="4525963"/>
          </a:xfrm>
        </p:spPr>
        <p:txBody>
          <a:bodyPr/>
          <a:lstStyle/>
          <a:p>
            <a:r>
              <a:rPr lang="da-DK" dirty="0"/>
              <a:t>With an interface: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promise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the rest of the program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the </a:t>
            </a:r>
            <a:r>
              <a:rPr lang="da-DK" dirty="0" err="1"/>
              <a:t>details</a:t>
            </a:r>
            <a:r>
              <a:rPr lang="da-DK" dirty="0"/>
              <a:t> in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Examples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java.util.List</a:t>
            </a:r>
            <a:endParaRPr lang="da-DK" dirty="0"/>
          </a:p>
          <a:p>
            <a:pPr lvl="2"/>
            <a:r>
              <a:rPr lang="da-DK" dirty="0" err="1"/>
              <a:t>ArrayList</a:t>
            </a:r>
            <a:r>
              <a:rPr lang="da-DK" dirty="0"/>
              <a:t>, </a:t>
            </a:r>
            <a:r>
              <a:rPr lang="da-DK" dirty="0" err="1"/>
              <a:t>LinkedList</a:t>
            </a:r>
            <a:endParaRPr lang="da-DK" dirty="0"/>
          </a:p>
          <a:p>
            <a:pPr lvl="2"/>
            <a:r>
              <a:rPr lang="da-DK" dirty="0" err="1"/>
              <a:t>MyOwnFancyList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java.util.Iterator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273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Case: Custom Output Wanted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7705725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Courier New" charset="0"/>
              </a:rPr>
              <a:t>Leonardo da Vinci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Had a great idea this morning.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But now I forgot what it was. Something to do with flying ... 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40 seconds ago - 2 people like this.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  No comments.</a:t>
            </a:r>
          </a:p>
          <a:p>
            <a:pPr>
              <a:defRPr/>
            </a:pPr>
            <a:endParaRPr lang="en-US" sz="1400" dirty="0">
              <a:latin typeface="Courier New" charset="0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Alexander Graham Bell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experiment.jpg</a:t>
            </a:r>
            <a:r>
              <a:rPr lang="en-US" sz="1400" dirty="0">
                <a:latin typeface="Courier New" charset="0"/>
              </a:rPr>
              <a:t>]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I think I might call this thing 'telephone'.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12 minutes ago  -  4 people like this.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  No comments.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42988" y="4437063"/>
            <a:ext cx="77057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Leonardo da Vinci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40 seconds ago  -  2 people like this.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  No comments.</a:t>
            </a:r>
          </a:p>
          <a:p>
            <a:pPr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Alexander Graham Bell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12 minutes ago  -  4 people like this.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  No comments.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846888" y="2420938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What we want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846888" y="4508500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What we have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5358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</a:t>
            </a:r>
            <a:r>
              <a:rPr lang="da-DK" dirty="0"/>
              <a:t> multiple interfaces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50</a:t>
            </a:fld>
            <a:endParaRPr lang="da-DK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91" y="1137731"/>
            <a:ext cx="59055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366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 (2)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51</a:t>
            </a:fld>
            <a:endParaRPr lang="da-D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27" y="1090787"/>
            <a:ext cx="4802659" cy="48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82532" y="1090787"/>
            <a:ext cx="4310743" cy="4525963"/>
          </a:xfrm>
        </p:spPr>
        <p:txBody>
          <a:bodyPr/>
          <a:lstStyle/>
          <a:p>
            <a:r>
              <a:rPr lang="da-DK" dirty="0"/>
              <a:t>TA (</a:t>
            </a:r>
            <a:r>
              <a:rPr lang="da-DK" dirty="0" err="1"/>
              <a:t>teaching</a:t>
            </a:r>
            <a:r>
              <a:rPr lang="da-DK" dirty="0"/>
              <a:t> </a:t>
            </a:r>
            <a:r>
              <a:rPr lang="da-DK" dirty="0" err="1"/>
              <a:t>assistant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StudentIF</a:t>
            </a:r>
            <a:r>
              <a:rPr lang="da-DK" dirty="0"/>
              <a:t>, and</a:t>
            </a:r>
          </a:p>
          <a:p>
            <a:pPr lvl="1"/>
            <a:r>
              <a:rPr lang="da-DK" dirty="0" err="1"/>
              <a:t>StaffIF</a:t>
            </a:r>
            <a:endParaRPr lang="da-DK" dirty="0"/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processed</a:t>
            </a:r>
            <a:r>
              <a:rPr lang="da-DK" dirty="0"/>
              <a:t> as a</a:t>
            </a:r>
          </a:p>
          <a:p>
            <a:pPr lvl="1"/>
            <a:r>
              <a:rPr lang="da-DK" dirty="0"/>
              <a:t>Student, and as</a:t>
            </a:r>
          </a:p>
          <a:p>
            <a:pPr lvl="1"/>
            <a:r>
              <a:rPr lang="da-DK" dirty="0" err="1"/>
              <a:t>Staff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1439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192" y="293956"/>
            <a:ext cx="8754894" cy="717256"/>
          </a:xfrm>
        </p:spPr>
        <p:txBody>
          <a:bodyPr>
            <a:normAutofit/>
          </a:bodyPr>
          <a:lstStyle/>
          <a:p>
            <a:r>
              <a:rPr lang="da-DK" dirty="0"/>
              <a:t>Interfaces </a:t>
            </a:r>
            <a:r>
              <a:rPr lang="da-DK" dirty="0" err="1"/>
              <a:t>are</a:t>
            </a:r>
            <a:r>
              <a:rPr lang="da-DK" dirty="0"/>
              <a:t> types, </a:t>
            </a:r>
            <a:r>
              <a:rPr lang="da-DK" dirty="0" err="1"/>
              <a:t>like</a:t>
            </a:r>
            <a:r>
              <a:rPr lang="da-DK" dirty="0"/>
              <a:t> abstract </a:t>
            </a:r>
            <a:r>
              <a:rPr lang="da-DK" dirty="0" err="1"/>
              <a:t>classes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52</a:t>
            </a:fld>
            <a:endParaRPr lang="da-D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18" y="1120932"/>
            <a:ext cx="4472472" cy="447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73454" y="1120932"/>
            <a:ext cx="4770546" cy="5030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p1 = new Student();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s1 = new Student();</a:t>
            </a: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p2 = new Teacher();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Teacher t1 = new Teacher();</a:t>
            </a: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staff1 = new Teacher();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p3 = new TA();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 ta1 = new TA();</a:t>
            </a: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staff2 = new TA();</a:t>
            </a: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 = new TA();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 </a:t>
            </a:r>
            <a:r>
              <a:rPr lang="da-DK" sz="2000" b="1">
                <a:latin typeface="Courier New" panose="02070309020205020404" pitchFamily="49" charset="0"/>
                <a:cs typeface="Courier New" panose="02070309020205020404" pitchFamily="49" charset="0"/>
              </a:rPr>
              <a:t>= ta1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staff3 = (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StaffIF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)p3;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p4 = (Person)s3;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 ta2 = (TA)p4;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in Java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5838" y="1600200"/>
            <a:ext cx="8638162" cy="4525963"/>
          </a:xfrm>
        </p:spPr>
        <p:txBody>
          <a:bodyPr>
            <a:normAutofit/>
          </a:bodyPr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b="1" dirty="0"/>
              <a:t>interface </a:t>
            </a:r>
            <a:r>
              <a:rPr lang="da-DK" dirty="0" err="1"/>
              <a:t>keyword</a:t>
            </a:r>
            <a:r>
              <a:rPr lang="da-DK" dirty="0"/>
              <a:t> to </a:t>
            </a:r>
            <a:r>
              <a:rPr lang="da-DK" dirty="0" err="1"/>
              <a:t>declare</a:t>
            </a:r>
            <a:r>
              <a:rPr lang="da-DK" dirty="0"/>
              <a:t> interfaces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abstract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b="1" dirty="0" err="1"/>
              <a:t>Without</a:t>
            </a:r>
            <a:r>
              <a:rPr lang="da-DK" b="1" dirty="0"/>
              <a:t> </a:t>
            </a:r>
            <a:r>
              <a:rPr lang="da-DK" dirty="0"/>
              <a:t>the </a:t>
            </a:r>
            <a:r>
              <a:rPr lang="da-DK" dirty="0" err="1"/>
              <a:t>keyword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abstract</a:t>
            </a:r>
            <a:r>
              <a:rPr lang="da-DK" dirty="0"/>
              <a:t>!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constructor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getMajor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09600" lvl="1" indent="0">
              <a:buNone/>
            </a:pP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411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Interfaces in Java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-1" y="1600200"/>
            <a:ext cx="9469677" cy="4525963"/>
          </a:xfrm>
        </p:spPr>
        <p:txBody>
          <a:bodyPr>
            <a:normAutofit/>
          </a:bodyPr>
          <a:lstStyle/>
          <a:p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b="1" dirty="0" err="1"/>
              <a:t>implements</a:t>
            </a:r>
            <a:r>
              <a:rPr lang="da-DK" sz="2400" b="1" dirty="0"/>
              <a:t> </a:t>
            </a:r>
            <a:r>
              <a:rPr lang="da-DK" sz="2400" dirty="0" err="1"/>
              <a:t>keyword</a:t>
            </a:r>
            <a:endParaRPr lang="da-DK" sz="2400" dirty="0"/>
          </a:p>
          <a:p>
            <a:pPr lvl="1"/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{…</a:t>
            </a:r>
          </a:p>
          <a:p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implement</a:t>
            </a:r>
            <a:r>
              <a:rPr lang="da-DK" sz="2400" dirty="0"/>
              <a:t> multiple </a:t>
            </a:r>
            <a:r>
              <a:rPr lang="da-DK" sz="2400" dirty="0" err="1"/>
              <a:t>intefaces</a:t>
            </a:r>
            <a:endParaRPr lang="da-DK" sz="2400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 list of interfaces</a:t>
            </a:r>
          </a:p>
          <a:p>
            <a:pPr lvl="1"/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TA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StaffIF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a-DK" sz="2400" dirty="0" err="1"/>
              <a:t>Combining</a:t>
            </a:r>
            <a:r>
              <a:rPr lang="da-DK" sz="2400" dirty="0"/>
              <a:t> </a:t>
            </a:r>
            <a:r>
              <a:rPr lang="da-DK" sz="2400" dirty="0" err="1"/>
              <a:t>inheritance</a:t>
            </a:r>
            <a:r>
              <a:rPr lang="da-DK" sz="2400" dirty="0"/>
              <a:t> and </a:t>
            </a:r>
            <a:r>
              <a:rPr lang="da-DK" sz="2400" dirty="0" err="1"/>
              <a:t>impelmentation</a:t>
            </a:r>
            <a:r>
              <a:rPr lang="da-DK" sz="2400" dirty="0"/>
              <a:t> of interfaces</a:t>
            </a:r>
          </a:p>
          <a:p>
            <a:pPr lvl="1"/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StudentIF</a:t>
            </a:r>
            <a:r>
              <a:rPr lang="da-D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</a:t>
            </a:r>
          </a:p>
          <a:p>
            <a:pPr lvl="1"/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69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Interface is a specification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Separates functionality (what) from implementation (how)</a:t>
            </a:r>
          </a:p>
          <a:p>
            <a:pPr lvl="1" eaLnBrk="1" hangingPunct="1"/>
            <a:r>
              <a:rPr lang="en-US" dirty="0"/>
              <a:t>Parameters and return types are defined.</a:t>
            </a:r>
          </a:p>
          <a:p>
            <a:pPr eaLnBrk="1" hangingPunct="1"/>
            <a:r>
              <a:rPr lang="en-US" dirty="0"/>
              <a:t>Clients are not dependent of the implementation.</a:t>
            </a:r>
          </a:p>
          <a:p>
            <a:pPr lvl="1" eaLnBrk="1" hangingPunct="1"/>
            <a:r>
              <a:rPr lang="en-US" dirty="0"/>
              <a:t>So we can change it without affecting the client.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769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7046" y="293956"/>
            <a:ext cx="7898859" cy="717256"/>
          </a:xfrm>
        </p:spPr>
        <p:txBody>
          <a:bodyPr>
            <a:normAutofit/>
          </a:bodyPr>
          <a:lstStyle/>
          <a:p>
            <a:r>
              <a:rPr lang="da-DK" dirty="0"/>
              <a:t>Try it for </a:t>
            </a:r>
            <a:r>
              <a:rPr lang="da-DK" dirty="0" err="1"/>
              <a:t>yourselves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Implement</a:t>
            </a:r>
            <a:r>
              <a:rPr lang="da-DK" dirty="0"/>
              <a:t> the Student &amp; </a:t>
            </a:r>
            <a:r>
              <a:rPr lang="da-DK" dirty="0" err="1"/>
              <a:t>Staff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diagram</a:t>
            </a:r>
          </a:p>
          <a:p>
            <a:pPr lvl="1"/>
            <a:r>
              <a:rPr lang="da-DK" dirty="0"/>
              <a:t>Try the </a:t>
            </a:r>
            <a:r>
              <a:rPr lang="da-DK" dirty="0" err="1"/>
              <a:t>instantiations</a:t>
            </a:r>
            <a:r>
              <a:rPr lang="da-DK" dirty="0"/>
              <a:t> in a test </a:t>
            </a:r>
            <a:r>
              <a:rPr lang="da-DK" dirty="0" err="1"/>
              <a:t>method</a:t>
            </a:r>
            <a:r>
              <a:rPr lang="da-DK" dirty="0"/>
              <a:t> (in  a test </a:t>
            </a:r>
            <a:r>
              <a:rPr lang="da-DK" dirty="0" err="1"/>
              <a:t>class</a:t>
            </a:r>
            <a:r>
              <a:rPr lang="da-DK" dirty="0"/>
              <a:t>)</a:t>
            </a:r>
          </a:p>
          <a:p>
            <a:r>
              <a:rPr lang="da-DK" dirty="0" err="1"/>
              <a:t>When</a:t>
            </a:r>
            <a:r>
              <a:rPr lang="da-DK" dirty="0"/>
              <a:t> done:</a:t>
            </a:r>
          </a:p>
          <a:p>
            <a:pPr lvl="1"/>
            <a:r>
              <a:rPr lang="da-DK" dirty="0" err="1"/>
              <a:t>Study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diagram</a:t>
            </a:r>
          </a:p>
          <a:p>
            <a:pPr lvl="1"/>
            <a:r>
              <a:rPr lang="da-DK" dirty="0" err="1"/>
              <a:t>Could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better</a:t>
            </a:r>
            <a:r>
              <a:rPr lang="da-DK" dirty="0"/>
              <a:t>?</a:t>
            </a:r>
          </a:p>
          <a:p>
            <a:pPr lvl="2"/>
            <a:r>
              <a:rPr lang="da-DK" dirty="0" err="1"/>
              <a:t>Rearrange</a:t>
            </a:r>
            <a:r>
              <a:rPr lang="da-DK" dirty="0"/>
              <a:t> the </a:t>
            </a:r>
            <a:r>
              <a:rPr lang="da-DK" dirty="0" err="1"/>
              <a:t>inhertiance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duplication</a:t>
            </a:r>
            <a:r>
              <a:rPr lang="da-DK" dirty="0"/>
              <a:t>!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830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240277"/>
            <a:ext cx="7756587" cy="4927060"/>
          </a:xfrm>
        </p:spPr>
        <p:txBody>
          <a:bodyPr>
            <a:normAutofit/>
          </a:bodyPr>
          <a:lstStyle/>
          <a:p>
            <a:pPr lvl="0"/>
            <a:r>
              <a:rPr lang="da-DK" dirty="0"/>
              <a:t>Complete the </a:t>
            </a:r>
            <a:r>
              <a:rPr lang="da-DK" dirty="0" err="1"/>
              <a:t>Vehicle</a:t>
            </a:r>
            <a:r>
              <a:rPr lang="da-DK" dirty="0"/>
              <a:t>-Bicycle-Car </a:t>
            </a:r>
            <a:r>
              <a:rPr lang="da-DK" dirty="0" err="1"/>
              <a:t>exercise</a:t>
            </a:r>
            <a:endParaRPr lang="da-DK" dirty="0"/>
          </a:p>
          <a:p>
            <a:pPr lvl="0"/>
            <a:r>
              <a:rPr lang="da-DK" dirty="0"/>
              <a:t>Complete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in </a:t>
            </a:r>
            <a:r>
              <a:rPr lang="da-DK" dirty="0" err="1"/>
              <a:t>chapter</a:t>
            </a:r>
            <a:r>
              <a:rPr lang="da-DK" dirty="0"/>
              <a:t> 8</a:t>
            </a:r>
          </a:p>
          <a:p>
            <a:pPr lvl="0"/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in </a:t>
            </a:r>
            <a:r>
              <a:rPr lang="da-DK" dirty="0" err="1"/>
              <a:t>chapter</a:t>
            </a:r>
            <a:r>
              <a:rPr lang="da-DK" dirty="0"/>
              <a:t> 9</a:t>
            </a:r>
          </a:p>
          <a:p>
            <a:pPr lvl="0"/>
            <a:r>
              <a:rPr lang="da-DK" dirty="0" err="1"/>
              <a:t>Solve</a:t>
            </a:r>
            <a:r>
              <a:rPr lang="da-DK" dirty="0"/>
              <a:t> the Yacht Club </a:t>
            </a:r>
            <a:r>
              <a:rPr lang="da-DK" dirty="0" err="1"/>
              <a:t>exercise</a:t>
            </a:r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45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Static type and dynamic type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more complex type hierarchy requires further concepts to describe it.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Some new terminology: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static type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dynamic type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method dispatch/lookup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54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Static and dynamic type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034970" y="2512512"/>
            <a:ext cx="289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Car c1 = new Car(“blue”, “gas”);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323917" y="2286000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What is the type of c1?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033382" y="4569912"/>
            <a:ext cx="350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Vehicle v1 = new Car(“blue”, “gas”);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400117" y="4343400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0" dirty="0">
                <a:solidFill>
                  <a:srgbClr val="A57133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What is the type of v1?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0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3" y="1122993"/>
            <a:ext cx="8489747" cy="4107942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Overriding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" y="5063755"/>
            <a:ext cx="9006786" cy="179424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Superclass satisfies static type check.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Subclass method is called at runtime – it </a:t>
            </a:r>
            <a:r>
              <a:rPr lang="en-US" i="1" dirty="0"/>
              <a:t>overrides</a:t>
            </a:r>
            <a:r>
              <a:rPr lang="en-US" dirty="0"/>
              <a:t> the superclass version.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becomes of the superclass version?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50726" y="6209886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  <p:sp>
        <p:nvSpPr>
          <p:cNvPr id="3" name="Tekstboks 2"/>
          <p:cNvSpPr txBox="1"/>
          <p:nvPr/>
        </p:nvSpPr>
        <p:spPr>
          <a:xfrm>
            <a:off x="450938" y="1387164"/>
            <a:ext cx="16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Same signature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1478071" y="1741118"/>
            <a:ext cx="1204169" cy="64888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>
            <a:off x="682014" y="1756496"/>
            <a:ext cx="345120" cy="3053499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>
            <a:off x="1290182" y="1756496"/>
            <a:ext cx="3074832" cy="3053499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Distinct static and dynamic types</a:t>
            </a:r>
          </a:p>
        </p:txBody>
      </p:sp>
      <p:pic>
        <p:nvPicPr>
          <p:cNvPr id="28675" name="Picture 6" descr="fig9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449513"/>
            <a:ext cx="60547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496703"/>
      </p:ext>
    </p:extLst>
  </p:cSld>
  <p:clrMapOvr>
    <a:masterClrMapping/>
  </p:clrMapOvr>
</p:sld>
</file>

<file path=ppt/theme/theme1.xml><?xml version="1.0" encoding="utf-8"?>
<a:theme xmlns:a="http://schemas.openxmlformats.org/drawingml/2006/main" name="EngelskPPTemplate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EngelskPPTemplate</Template>
  <TotalTime>739</TotalTime>
  <Words>2726</Words>
  <Application>Microsoft Office PowerPoint</Application>
  <PresentationFormat>On-screen Show (4:3)</PresentationFormat>
  <Paragraphs>562</Paragraphs>
  <Slides>57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ＭＳ Ｐゴシック</vt:lpstr>
      <vt:lpstr>Arial</vt:lpstr>
      <vt:lpstr>Calibri</vt:lpstr>
      <vt:lpstr>Courier New</vt:lpstr>
      <vt:lpstr>Lucida Grande</vt:lpstr>
      <vt:lpstr>Times</vt:lpstr>
      <vt:lpstr>Times New Roman</vt:lpstr>
      <vt:lpstr>Trebuchet MS</vt:lpstr>
      <vt:lpstr>EngelskPPTemplate</vt:lpstr>
      <vt:lpstr>Module 19 More About Inheritance &amp; Recap</vt:lpstr>
      <vt:lpstr>Main concepts </vt:lpstr>
      <vt:lpstr>Inheritance Hierarchy</vt:lpstr>
      <vt:lpstr>Inheritance Hierarchy</vt:lpstr>
      <vt:lpstr>Case: Custom Output Wanted</vt:lpstr>
      <vt:lpstr>Static type and dynamic type</vt:lpstr>
      <vt:lpstr>Static and dynamic type</vt:lpstr>
      <vt:lpstr>Overriding</vt:lpstr>
      <vt:lpstr>Distinct static and dynamic types</vt:lpstr>
      <vt:lpstr>Method lookup</vt:lpstr>
      <vt:lpstr>Method lookup</vt:lpstr>
      <vt:lpstr>Method lookup</vt:lpstr>
      <vt:lpstr>Method lookup summary</vt:lpstr>
      <vt:lpstr>Super call in methods</vt:lpstr>
      <vt:lpstr>Calling an overridden method</vt:lpstr>
      <vt:lpstr>Method polymorphism</vt:lpstr>
      <vt:lpstr>The instanceof operator</vt:lpstr>
      <vt:lpstr>Methods in the Object class</vt:lpstr>
      <vt:lpstr>Overriding toString in Post</vt:lpstr>
      <vt:lpstr>StringBuilder</vt:lpstr>
      <vt:lpstr>Protected access</vt:lpstr>
      <vt:lpstr>Access levels (Book)</vt:lpstr>
      <vt:lpstr>Access Levels (correct)</vt:lpstr>
      <vt:lpstr>Access modifiers</vt:lpstr>
      <vt:lpstr>Review</vt:lpstr>
      <vt:lpstr>Before the next part</vt:lpstr>
      <vt:lpstr>Module 21.2 </vt:lpstr>
      <vt:lpstr>Classes that can’t be instantiated?</vt:lpstr>
      <vt:lpstr>Abstract classes and abstract methods</vt:lpstr>
      <vt:lpstr>Newsfeed as-is</vt:lpstr>
      <vt:lpstr>What we want </vt:lpstr>
      <vt:lpstr>Abstract Post class – can’t instantiate</vt:lpstr>
      <vt:lpstr>Abstract classes can’t be instantiated</vt:lpstr>
      <vt:lpstr>Try it for yourselves!</vt:lpstr>
      <vt:lpstr>Abstract classes</vt:lpstr>
      <vt:lpstr>Abstract methods</vt:lpstr>
      <vt:lpstr>What we want </vt:lpstr>
      <vt:lpstr>Post.display()</vt:lpstr>
      <vt:lpstr>Post.display()</vt:lpstr>
      <vt:lpstr>Abstract methods</vt:lpstr>
      <vt:lpstr>Subclasses implement abstract methohds</vt:lpstr>
      <vt:lpstr>MessagePost &amp; PhotoPost updated</vt:lpstr>
      <vt:lpstr>What we want </vt:lpstr>
      <vt:lpstr>Patterns </vt:lpstr>
      <vt:lpstr>Again,</vt:lpstr>
      <vt:lpstr>Try it for yourselves</vt:lpstr>
      <vt:lpstr>Interfaces</vt:lpstr>
      <vt:lpstr>Provide only the interface of a class</vt:lpstr>
      <vt:lpstr>Interface (1)</vt:lpstr>
      <vt:lpstr>Implement multiple interfaces</vt:lpstr>
      <vt:lpstr>Interface (2)</vt:lpstr>
      <vt:lpstr>Interfaces are types, like abstract classes</vt:lpstr>
      <vt:lpstr>Interfaces in Java</vt:lpstr>
      <vt:lpstr>Interfaces in Java</vt:lpstr>
      <vt:lpstr>An Interface is a specification</vt:lpstr>
      <vt:lpstr>Try it for yourselves</vt:lpstr>
      <vt:lpstr>Exercise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16 More about inheritance</dc:title>
  <dc:creator>Mogens Holm Iversen</dc:creator>
  <cp:lastModifiedBy>István Knoll</cp:lastModifiedBy>
  <cp:revision>39</cp:revision>
  <cp:lastPrinted>2011-10-11T07:40:35Z</cp:lastPrinted>
  <dcterms:created xsi:type="dcterms:W3CDTF">2012-11-15T13:22:40Z</dcterms:created>
  <dcterms:modified xsi:type="dcterms:W3CDTF">2017-11-12T15:02:48Z</dcterms:modified>
</cp:coreProperties>
</file>