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58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8" r:id="rId8"/>
    <p:sldId id="265" r:id="rId9"/>
    <p:sldId id="319" r:id="rId10"/>
    <p:sldId id="264" r:id="rId11"/>
    <p:sldId id="330" r:id="rId12"/>
    <p:sldId id="331" r:id="rId13"/>
    <p:sldId id="332" r:id="rId14"/>
    <p:sldId id="333" r:id="rId15"/>
    <p:sldId id="334" r:id="rId16"/>
    <p:sldId id="335" r:id="rId17"/>
    <p:sldId id="266" r:id="rId18"/>
    <p:sldId id="320" r:id="rId19"/>
    <p:sldId id="321" r:id="rId20"/>
    <p:sldId id="322" r:id="rId21"/>
    <p:sldId id="267" r:id="rId22"/>
    <p:sldId id="323" r:id="rId23"/>
    <p:sldId id="326" r:id="rId24"/>
    <p:sldId id="327" r:id="rId25"/>
    <p:sldId id="268" r:id="rId26"/>
    <p:sldId id="269" r:id="rId27"/>
    <p:sldId id="270" r:id="rId28"/>
    <p:sldId id="280" r:id="rId29"/>
    <p:sldId id="336" r:id="rId30"/>
    <p:sldId id="337" r:id="rId31"/>
    <p:sldId id="286" r:id="rId32"/>
    <p:sldId id="289" r:id="rId33"/>
    <p:sldId id="290" r:id="rId34"/>
    <p:sldId id="291" r:id="rId35"/>
    <p:sldId id="299" r:id="rId36"/>
    <p:sldId id="329" r:id="rId37"/>
    <p:sldId id="338" r:id="rId38"/>
    <p:sldId id="328" r:id="rId39"/>
    <p:sldId id="298" r:id="rId40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 autoAdjust="0"/>
    <p:restoredTop sz="94632" autoAdjust="0"/>
  </p:normalViewPr>
  <p:slideViewPr>
    <p:cSldViewPr snapToGrid="0" snapToObjects="1">
      <p:cViewPr varScale="1">
        <p:scale>
          <a:sx n="105" d="100"/>
          <a:sy n="105" d="100"/>
        </p:scale>
        <p:origin x="100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16-11-2017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16-11-2017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836" indent="-2853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1286" indent="-2282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7800" indent="-2282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4314" indent="-2282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0828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734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3857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0371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872DC5-CA65-4A68-AFD2-38D1ADE4A698}" type="slidenum">
              <a:rPr lang="da-DK" smtClean="0"/>
              <a:pPr eaLnBrk="1" hangingPunct="1"/>
              <a:t>3</a:t>
            </a:fld>
            <a:endParaRPr lang="da-DK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0059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>
                <a:solidFill>
                  <a:prstClr val="black"/>
                </a:solidFill>
              </a:rPr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>
                <a:solidFill>
                  <a:prstClr val="black"/>
                </a:solidFill>
              </a:rPr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109DE-7DDE-4120-B26F-9ED45EE40A9C}" type="slidenum">
              <a:rPr lang="en-GB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15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>
                <a:solidFill>
                  <a:prstClr val="black"/>
                </a:solidFill>
              </a:rPr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>
                <a:solidFill>
                  <a:prstClr val="black"/>
                </a:solidFill>
              </a:rPr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109DE-7DDE-4120-B26F-9ED45EE40A9C}" type="slidenum">
              <a:rPr lang="en-GB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15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836" indent="-2853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1286" indent="-2282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7800" indent="-2282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4314" indent="-2282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0828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734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3857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0371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84569D-E3FA-423A-8F26-72421A73AAB4}" type="slidenum">
              <a:rPr lang="da-DK" smtClean="0"/>
              <a:pPr eaLnBrk="1" hangingPunct="1"/>
              <a:t>16</a:t>
            </a:fld>
            <a:endParaRPr lang="da-DK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61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836" indent="-2853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1286" indent="-2282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7800" indent="-2282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4314" indent="-2282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0828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734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3857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0371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84569D-E3FA-423A-8F26-72421A73AAB4}" type="slidenum">
              <a:rPr lang="da-DK" smtClean="0">
                <a:solidFill>
                  <a:prstClr val="black"/>
                </a:solidFill>
              </a:rPr>
              <a:pPr eaLnBrk="1" hangingPunct="1"/>
              <a:t>17</a:t>
            </a:fld>
            <a:endParaRPr lang="da-DK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575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836" indent="-2853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1286" indent="-2282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7800" indent="-2282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4314" indent="-2282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0828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734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3857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0371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84569D-E3FA-423A-8F26-72421A73AAB4}" type="slidenum">
              <a:rPr lang="da-DK" smtClean="0">
                <a:solidFill>
                  <a:prstClr val="black"/>
                </a:solidFill>
              </a:rPr>
              <a:pPr eaLnBrk="1" hangingPunct="1"/>
              <a:t>18</a:t>
            </a:fld>
            <a:endParaRPr lang="da-DK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44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FA16AA-CD2F-4CBD-AC8B-05D59F040DAE}" type="slidenum">
              <a:rPr lang="da-DK" smtClean="0"/>
              <a:pPr/>
              <a:t>20</a:t>
            </a:fld>
            <a:endParaRPr lang="da-DK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852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6E5CAC-AC26-44C9-B95D-9857BFD7D614}" type="slidenum">
              <a:rPr lang="da-DK" smtClean="0"/>
              <a:pPr/>
              <a:t>21</a:t>
            </a:fld>
            <a:endParaRPr lang="da-DK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46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ADA017-665D-43AB-98C1-7FE1DBF26913}" type="slidenum">
              <a:rPr lang="da-DK" smtClean="0"/>
              <a:pPr/>
              <a:t>22</a:t>
            </a:fld>
            <a:endParaRPr lang="da-DK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6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E08B5A-ABDA-4D73-B2BA-ACCB5EFF1549}" type="slidenum">
              <a:rPr lang="da-DK" smtClean="0"/>
              <a:pPr/>
              <a:t>23</a:t>
            </a:fld>
            <a:endParaRPr lang="da-DK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75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FBADDA-4839-4E75-88B0-9A4E07280594}" type="slidenum">
              <a:rPr lang="en-GB" smtClean="0">
                <a:solidFill>
                  <a:srgbClr val="000000"/>
                </a:solidFill>
              </a:rPr>
              <a:pPr/>
              <a:t>27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2524"/>
            <a:ext cx="5028132" cy="4115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16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836" indent="-2853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1286" indent="-2282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7800" indent="-2282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4314" indent="-2282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0828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734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3857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0371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ED6A0A-C537-4640-B0F2-8A2E8C43A169}" type="slidenum">
              <a:rPr lang="da-DK" smtClean="0"/>
              <a:pPr eaLnBrk="1" hangingPunct="1"/>
              <a:t>5</a:t>
            </a:fld>
            <a:endParaRPr lang="da-DK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9121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B81647-E129-44E8-AA34-BE3059D34949}" type="slidenum">
              <a:rPr lang="en-GB" smtClean="0">
                <a:solidFill>
                  <a:srgbClr val="000000"/>
                </a:solidFill>
              </a:rPr>
              <a:pPr/>
              <a:t>28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5953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A4AAAB-F2DF-48D1-ABF4-3025D6D2B2A3}" type="slidenum">
              <a:rPr lang="en-GB" smtClean="0">
                <a:solidFill>
                  <a:srgbClr val="000000"/>
                </a:solidFill>
              </a:rPr>
              <a:pPr/>
              <a:t>29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403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2DBEEF-05C6-49FF-A756-60C42B12EE88}" type="slidenum">
              <a:rPr lang="en-GB" smtClean="0">
                <a:solidFill>
                  <a:srgbClr val="000000"/>
                </a:solidFill>
              </a:rPr>
              <a:pPr/>
              <a:t>30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086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5FE269-A097-4AD0-93A1-D90DCADBB50B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585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A01D3F-443C-406C-ABE3-9BA3C7EB3B46}" type="slidenum">
              <a:rPr lang="en-GB" smtClean="0">
                <a:solidFill>
                  <a:srgbClr val="000000"/>
                </a:solidFill>
              </a:rPr>
              <a:pPr/>
              <a:t>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0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82FAB8-E2B7-4EBE-9FCB-A5275FA7867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075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7A5659-97E0-4D1F-8B27-D290391B7BB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384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B9527A-35F2-42C3-9189-D8E85F08376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3124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836" indent="-2853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1286" indent="-2282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7800" indent="-2282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4314" indent="-2282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0828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734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3857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0371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2005A7-391A-44B1-AA67-3B512887AA68}" type="slidenum">
              <a:rPr lang="da-DK" smtClean="0"/>
              <a:pPr eaLnBrk="1" hangingPunct="1"/>
              <a:t>12</a:t>
            </a:fld>
            <a:endParaRPr lang="da-DK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335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>
                <a:solidFill>
                  <a:prstClr val="black"/>
                </a:solidFill>
              </a:rPr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>
                <a:solidFill>
                  <a:prstClr val="black"/>
                </a:solidFill>
              </a:rPr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109DE-7DDE-4120-B26F-9ED45EE40A9C}" type="slidenum">
              <a:rPr lang="en-GB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15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412507"/>
            <a:ext cx="48863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a-DK" dirty="0"/>
          </a:p>
        </p:txBody>
      </p:sp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sz="2400">
              <a:solidFill>
                <a:prstClr val="white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9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50144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60790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86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88702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345532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73502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38607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60466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sz="2400">
              <a:solidFill>
                <a:prstClr val="white"/>
              </a:solidFill>
            </a:endParaRP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sz="240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AB382F-E9E6-CE49-B414-1E064FB7F064}" type="slidenum">
              <a:rPr lang="da-DK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sz="2400" dirty="0">
              <a:solidFill>
                <a:prstClr val="black"/>
              </a:solidFill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7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emf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for at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teksttypografierne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masteren</a:t>
            </a:r>
            <a:endParaRPr lang="en-US" noProof="0" dirty="0"/>
          </a:p>
          <a:p>
            <a:pPr lvl="1"/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</a:t>
            </a:r>
            <a:r>
              <a:rPr lang="en-US" noProof="0" dirty="0" err="1"/>
              <a:t>dette</a:t>
            </a:r>
            <a:r>
              <a:rPr lang="en-US" noProof="0" dirty="0"/>
              <a:t> </a:t>
            </a:r>
            <a:r>
              <a:rPr lang="en-US" noProof="0" dirty="0" err="1"/>
              <a:t>er</a:t>
            </a:r>
            <a:r>
              <a:rPr lang="en-US" noProof="0" dirty="0"/>
              <a:t> </a:t>
            </a:r>
            <a:r>
              <a:rPr lang="en-US" noProof="0"/>
              <a:t>en test </a:t>
            </a:r>
            <a:endParaRPr lang="en-US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2AB5E08D-F4E3-4431-B685-AB98D7B36AA8}" type="slidenum">
              <a:rPr lang="da-DK" smtClean="0">
                <a:latin typeface="Arial" charset="0"/>
                <a:ea typeface="ＭＳ Ｐゴシック" pitchFamily="1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a-DK" sz="1400"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62282" y="1497204"/>
            <a:ext cx="7772400" cy="171455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Structures 1:</a:t>
            </a:r>
            <a:br>
              <a:rPr lang="en-US" dirty="0"/>
            </a:br>
            <a:r>
              <a:rPr lang="en-US" dirty="0"/>
              <a:t>Introduction, Generics, ADT Bag,</a:t>
            </a:r>
            <a:br>
              <a:rPr lang="en-US" dirty="0"/>
            </a:br>
            <a:r>
              <a:rPr lang="en-US" dirty="0"/>
              <a:t>Linked List, Stack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155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Does it matter…?</a:t>
            </a:r>
          </a:p>
        </p:txBody>
      </p:sp>
      <p:pic>
        <p:nvPicPr>
          <p:cNvPr id="63492" name="Picture 3" descr="kh-tabel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857375"/>
            <a:ext cx="8964613" cy="3890963"/>
          </a:xfrm>
          <a:noFill/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7596188" y="5372100"/>
            <a:ext cx="1223962" cy="504825"/>
          </a:xfrm>
          <a:prstGeom prst="wedgeRoundRectCallout">
            <a:avLst>
              <a:gd name="adj1" fmla="val -246241"/>
              <a:gd name="adj2" fmla="val -28805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GB" sz="1400">
                <a:latin typeface="Comic Sans MS" pitchFamily="66" charset="0"/>
              </a:rPr>
              <a:t>“år” means “year”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859338" y="5516563"/>
            <a:ext cx="1498600" cy="627062"/>
          </a:xfrm>
          <a:prstGeom prst="wedgeRoundRectCallout">
            <a:avLst>
              <a:gd name="adj1" fmla="val -106884"/>
              <a:gd name="adj2" fmla="val -26732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GB" sz="1400">
                <a:latin typeface="Comic Sans MS" pitchFamily="66" charset="0"/>
              </a:rPr>
              <a:t>“døgn” means “day</a:t>
            </a:r>
            <a:r>
              <a:rPr lang="en-GB" sz="1400"/>
              <a:t>”</a:t>
            </a:r>
          </a:p>
        </p:txBody>
      </p:sp>
      <p:sp>
        <p:nvSpPr>
          <p:cNvPr id="13320" name="AutoShape 8"/>
          <p:cNvSpPr>
            <a:spLocks/>
          </p:cNvSpPr>
          <p:nvPr/>
        </p:nvSpPr>
        <p:spPr bwMode="auto">
          <a:xfrm>
            <a:off x="1116013" y="3933825"/>
            <a:ext cx="215900" cy="863600"/>
          </a:xfrm>
          <a:prstGeom prst="leftBrace">
            <a:avLst>
              <a:gd name="adj1" fmla="val 38481"/>
              <a:gd name="adj2" fmla="val 527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da-DK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250825" y="4149725"/>
            <a:ext cx="725488" cy="557213"/>
          </a:xfrm>
          <a:prstGeom prst="rightArrow">
            <a:avLst>
              <a:gd name="adj1" fmla="val 50000"/>
              <a:gd name="adj2" fmla="val 336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GB" sz="1400" b="1">
                <a:latin typeface="Comic Sans MS" pitchFamily="66" charset="0"/>
              </a:rPr>
              <a:t>NOTE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786313" y="1428750"/>
            <a:ext cx="3643312" cy="503238"/>
          </a:xfrm>
          <a:prstGeom prst="wedgeRoundRectCallout">
            <a:avLst>
              <a:gd name="adj1" fmla="val -101185"/>
              <a:gd name="adj2" fmla="val 12667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>
                <a:latin typeface="Comic Sans MS" pitchFamily="66" charset="0"/>
              </a:rPr>
              <a:t>Assuming one basic operation in 1 ns </a:t>
            </a:r>
          </a:p>
          <a:p>
            <a:pPr algn="ctr"/>
            <a:r>
              <a:rPr lang="en-GB" sz="1400">
                <a:latin typeface="Comic Sans MS" pitchFamily="66" charset="0"/>
              </a:rPr>
              <a:t>(one billion operations pr. sec. – GHz)</a:t>
            </a:r>
            <a:endParaRPr lang="en-GB" sz="1400" b="1">
              <a:latin typeface="Comic Sans MS" pitchFamily="66" charset="0"/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464457" y="5036457"/>
            <a:ext cx="416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estimated that the there are between 10</a:t>
            </a:r>
            <a:r>
              <a:rPr lang="en-US" baseline="30000" dirty="0"/>
              <a:t>78</a:t>
            </a:r>
            <a:r>
              <a:rPr lang="en-US" dirty="0"/>
              <a:t> to 10</a:t>
            </a:r>
            <a:r>
              <a:rPr lang="en-US" baseline="30000" dirty="0"/>
              <a:t>82 </a:t>
            </a:r>
            <a:r>
              <a:rPr lang="en-US" dirty="0"/>
              <a:t>atoms in the known, observable universe. Between ten quadrillion </a:t>
            </a:r>
            <a:r>
              <a:rPr lang="en-US" dirty="0" err="1"/>
              <a:t>vigintillion</a:t>
            </a:r>
            <a:r>
              <a:rPr lang="en-US" dirty="0"/>
              <a:t> and one-hundred thousand quadrillion </a:t>
            </a:r>
            <a:r>
              <a:rPr lang="en-US" dirty="0" err="1"/>
              <a:t>vigintillion</a:t>
            </a:r>
            <a:r>
              <a:rPr lang="en-US" dirty="0"/>
              <a:t> atoms.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62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20" grpId="0" animBg="1"/>
      <p:bldP spid="13321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15975"/>
          </a:xfrm>
        </p:spPr>
        <p:txBody>
          <a:bodyPr/>
          <a:lstStyle/>
          <a:p>
            <a:pPr eaLnBrk="1" hangingPunct="1"/>
            <a:r>
              <a:rPr lang="en-GB"/>
              <a:t>A Rule of Thumb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pPr eaLnBrk="1" hangingPunct="1"/>
            <a:r>
              <a:rPr lang="en-GB" sz="2800" dirty="0"/>
              <a:t>For each nested loop the complexity must be multiplied with a factor </a:t>
            </a:r>
            <a:r>
              <a:rPr lang="en-GB" sz="2800" i="1" dirty="0"/>
              <a:t>n</a:t>
            </a:r>
            <a:r>
              <a:rPr lang="en-GB" sz="2800" dirty="0"/>
              <a:t>:</a:t>
            </a:r>
          </a:p>
          <a:p>
            <a:pPr eaLnBrk="1" hangingPunct="1"/>
            <a:endParaRPr lang="en-GB" sz="2800" dirty="0"/>
          </a:p>
          <a:p>
            <a:pPr eaLnBrk="1" hangingPunct="1">
              <a:buFontTx/>
              <a:buNone/>
            </a:pPr>
            <a:r>
              <a:rPr lang="en-GB" sz="2800" dirty="0"/>
              <a:t>		for(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n; </a:t>
            </a:r>
            <a:r>
              <a:rPr lang="en-GB" sz="2800" dirty="0" err="1"/>
              <a:t>i</a:t>
            </a:r>
            <a:r>
              <a:rPr lang="en-GB" sz="2800" dirty="0"/>
              <a:t>++)		</a:t>
            </a:r>
            <a:r>
              <a:rPr lang="en-GB" sz="2800" i="1" dirty="0">
                <a:solidFill>
                  <a:srgbClr val="FF0000"/>
                </a:solidFill>
              </a:rPr>
              <a:t>O</a:t>
            </a:r>
            <a:r>
              <a:rPr lang="en-GB" sz="2800" dirty="0">
                <a:solidFill>
                  <a:srgbClr val="FF0000"/>
                </a:solidFill>
              </a:rPr>
              <a:t>(</a:t>
            </a:r>
            <a:r>
              <a:rPr lang="en-GB" sz="2800" i="1" dirty="0">
                <a:solidFill>
                  <a:srgbClr val="FF0000"/>
                </a:solidFill>
              </a:rPr>
              <a:t>n</a:t>
            </a:r>
            <a:r>
              <a:rPr lang="en-GB" sz="2800" dirty="0">
                <a:solidFill>
                  <a:srgbClr val="FF0000"/>
                </a:solidFill>
              </a:rPr>
              <a:t>)</a:t>
            </a:r>
            <a:br>
              <a:rPr lang="en-GB" sz="2800" dirty="0"/>
            </a:br>
            <a:r>
              <a:rPr lang="en-GB" sz="2800" dirty="0"/>
              <a:t>	{…}</a:t>
            </a:r>
          </a:p>
          <a:p>
            <a:pPr eaLnBrk="1" hangingPunct="1">
              <a:buFontTx/>
              <a:buNone/>
            </a:pPr>
            <a:r>
              <a:rPr lang="en-GB" sz="2800" dirty="0"/>
              <a:t>		</a:t>
            </a:r>
          </a:p>
          <a:p>
            <a:pPr eaLnBrk="1" hangingPunct="1">
              <a:buFontTx/>
              <a:buNone/>
            </a:pPr>
            <a:r>
              <a:rPr lang="en-GB" sz="2800" dirty="0"/>
              <a:t>		for(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n; </a:t>
            </a:r>
            <a:r>
              <a:rPr lang="en-GB" sz="2800" dirty="0" err="1"/>
              <a:t>i</a:t>
            </a:r>
            <a:r>
              <a:rPr lang="en-GB" sz="2800" dirty="0"/>
              <a:t>++) {</a:t>
            </a:r>
          </a:p>
          <a:p>
            <a:pPr eaLnBrk="1" hangingPunct="1">
              <a:buFontTx/>
              <a:buNone/>
            </a:pPr>
            <a:r>
              <a:rPr lang="en-GB" sz="2800" dirty="0"/>
              <a:t>      		for(</a:t>
            </a:r>
            <a:r>
              <a:rPr lang="en-GB" sz="2800" dirty="0" err="1"/>
              <a:t>int</a:t>
            </a:r>
            <a:r>
              <a:rPr lang="en-GB" sz="2800" dirty="0"/>
              <a:t> j = 0; j &lt; n; </a:t>
            </a:r>
            <a:r>
              <a:rPr lang="en-GB" sz="2800" dirty="0" err="1"/>
              <a:t>j++</a:t>
            </a:r>
            <a:r>
              <a:rPr lang="en-GB" sz="2800" dirty="0"/>
              <a:t>)	</a:t>
            </a:r>
            <a:r>
              <a:rPr lang="en-GB" sz="2800" i="1" dirty="0">
                <a:solidFill>
                  <a:srgbClr val="FF0000"/>
                </a:solidFill>
              </a:rPr>
              <a:t>O</a:t>
            </a:r>
            <a:r>
              <a:rPr lang="en-GB" sz="2800" dirty="0">
                <a:solidFill>
                  <a:srgbClr val="FF0000"/>
                </a:solidFill>
              </a:rPr>
              <a:t>(</a:t>
            </a:r>
            <a:r>
              <a:rPr lang="en-GB" sz="2800" i="1" dirty="0">
                <a:solidFill>
                  <a:srgbClr val="FF0000"/>
                </a:solidFill>
              </a:rPr>
              <a:t>n</a:t>
            </a:r>
            <a:r>
              <a:rPr lang="en-GB" sz="2800" baseline="30000" dirty="0">
                <a:solidFill>
                  <a:srgbClr val="FF0000"/>
                </a:solidFill>
              </a:rPr>
              <a:t>2</a:t>
            </a:r>
            <a:r>
              <a:rPr lang="en-GB" sz="2800" dirty="0">
                <a:solidFill>
                  <a:srgbClr val="FF0000"/>
                </a:solidFill>
              </a:rPr>
              <a:t>)</a:t>
            </a:r>
            <a:br>
              <a:rPr lang="en-GB" sz="2800" dirty="0"/>
            </a:br>
            <a:r>
              <a:rPr lang="en-GB" sz="2800" dirty="0"/>
              <a:t>		     {…}</a:t>
            </a:r>
          </a:p>
          <a:p>
            <a:pPr eaLnBrk="1" hangingPunct="1">
              <a:buFontTx/>
              <a:buNone/>
            </a:pPr>
            <a:r>
              <a:rPr lang="en-GB" sz="28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7294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832"/>
            <a:ext cx="7772400" cy="1143000"/>
          </a:xfrm>
        </p:spPr>
        <p:txBody>
          <a:bodyPr/>
          <a:lstStyle/>
          <a:p>
            <a:r>
              <a:rPr lang="da-DK" dirty="0">
                <a:cs typeface="Arial" charset="0"/>
              </a:rPr>
              <a:t>Design of </a:t>
            </a:r>
            <a:r>
              <a:rPr lang="da-DK" dirty="0" err="1">
                <a:cs typeface="Arial" charset="0"/>
              </a:rPr>
              <a:t>ADTs</a:t>
            </a:r>
            <a:endParaRPr lang="da-DK" dirty="0">
              <a:cs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GB" sz="2800" dirty="0">
                <a:cs typeface="Arial" charset="0"/>
              </a:rPr>
              <a:t>A well-designed ADT offers necessary and sufficient operations:</a:t>
            </a:r>
          </a:p>
          <a:p>
            <a:pPr lvl="1"/>
            <a:r>
              <a:rPr lang="en-GB" sz="2400" dirty="0">
                <a:cs typeface="Arial" charset="0"/>
              </a:rPr>
              <a:t>An ADT must offer natural and useful operations.</a:t>
            </a:r>
          </a:p>
          <a:p>
            <a:pPr lvl="1"/>
            <a:r>
              <a:rPr lang="en-GB" sz="2400" dirty="0">
                <a:cs typeface="Arial" charset="0"/>
              </a:rPr>
              <a:t>Operations that easily can be implemented using other operations should be omitted</a:t>
            </a:r>
          </a:p>
          <a:p>
            <a:pPr lvl="1"/>
            <a:r>
              <a:rPr lang="en-GB" sz="2400" dirty="0">
                <a:cs typeface="Arial" charset="0"/>
              </a:rPr>
              <a:t>This is always a balance between the complexity of the ADT and the ease of use of the ADT</a:t>
            </a:r>
          </a:p>
        </p:txBody>
      </p:sp>
      <p:sp>
        <p:nvSpPr>
          <p:cNvPr id="2867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0FE4EA-932D-42E5-973E-5D7EBCC8DA52}" type="slidenum">
              <a:rPr lang="da-DK" smtClean="0">
                <a:cs typeface="Arial" charset="0"/>
              </a:rPr>
              <a:pPr eaLnBrk="1" hangingPunct="1"/>
              <a:t>12</a:t>
            </a:fld>
            <a:endParaRPr lang="da-DK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9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66936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Generics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052736"/>
            <a:ext cx="7772400" cy="5006420"/>
          </a:xfrm>
        </p:spPr>
        <p:txBody>
          <a:bodyPr>
            <a:noAutofit/>
          </a:bodyPr>
          <a:lstStyle/>
          <a:p>
            <a:r>
              <a:rPr lang="en-GB" dirty="0"/>
              <a:t>Let a class handle </a:t>
            </a:r>
            <a:r>
              <a:rPr lang="en-GB" b="1" dirty="0"/>
              <a:t>types unknown </a:t>
            </a:r>
            <a:r>
              <a:rPr lang="en-GB" dirty="0"/>
              <a:t>at the </a:t>
            </a:r>
            <a:r>
              <a:rPr lang="en-GB" b="1" dirty="0"/>
              <a:t>time </a:t>
            </a:r>
            <a:r>
              <a:rPr lang="en-GB" dirty="0"/>
              <a:t>we </a:t>
            </a:r>
            <a:r>
              <a:rPr lang="en-GB" b="1" dirty="0"/>
              <a:t>write </a:t>
            </a:r>
            <a:r>
              <a:rPr lang="en-GB" dirty="0"/>
              <a:t>the class.</a:t>
            </a:r>
          </a:p>
          <a:p>
            <a:r>
              <a:rPr lang="en-GB" dirty="0"/>
              <a:t>We use the </a:t>
            </a:r>
            <a:r>
              <a:rPr lang="en-GB" b="1" dirty="0"/>
              <a:t>generic type &lt;T&gt;, a placeholder </a:t>
            </a:r>
            <a:r>
              <a:rPr lang="en-GB" dirty="0"/>
              <a:t>for the type instead of the actual type (unknown at the time of writing). </a:t>
            </a:r>
          </a:p>
          <a:p>
            <a:r>
              <a:rPr lang="en-GB" dirty="0"/>
              <a:t>The </a:t>
            </a:r>
            <a:r>
              <a:rPr lang="en-GB" b="1" dirty="0"/>
              <a:t>compiler replaces T </a:t>
            </a:r>
            <a:r>
              <a:rPr lang="en-GB" dirty="0"/>
              <a:t>with actual class names when T is specified</a:t>
            </a:r>
          </a:p>
        </p:txBody>
      </p:sp>
    </p:spTree>
    <p:extLst>
      <p:ext uri="{BB962C8B-B14F-4D97-AF65-F5344CB8AC3E}">
        <p14:creationId xmlns:p14="http://schemas.microsoft.com/office/powerpoint/2010/main" val="177144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8046"/>
            <a:ext cx="7772400" cy="1010194"/>
          </a:xfrm>
        </p:spPr>
        <p:txBody>
          <a:bodyPr>
            <a:normAutofit fontScale="90000"/>
          </a:bodyPr>
          <a:lstStyle/>
          <a:p>
            <a:r>
              <a:rPr lang="en-GB" dirty="0"/>
              <a:t>Putting it all together: Declaring an ADT in a (formal) interface using generics</a:t>
            </a: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13" y="1509939"/>
            <a:ext cx="5805109" cy="43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96591"/>
            <a:ext cx="7772400" cy="685800"/>
          </a:xfrm>
        </p:spPr>
        <p:txBody>
          <a:bodyPr>
            <a:noAutofit/>
          </a:bodyPr>
          <a:lstStyle/>
          <a:p>
            <a:r>
              <a:rPr lang="en-GB" sz="3200" dirty="0"/>
              <a:t>Putting it all together: The actual interface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F4BA46-9F3D-4FEE-B907-2F107A57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97" y="1094147"/>
            <a:ext cx="4829174" cy="57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38200"/>
          </a:xfrm>
        </p:spPr>
        <p:txBody>
          <a:bodyPr/>
          <a:lstStyle/>
          <a:p>
            <a:r>
              <a:rPr lang="en-GB" dirty="0">
                <a:cs typeface="Arial" charset="0"/>
              </a:rPr>
              <a:t>Important ADTs</a:t>
            </a:r>
            <a:r>
              <a:rPr lang="da-DK" dirty="0">
                <a:cs typeface="Arial" charset="0"/>
              </a:rPr>
              <a:t> </a:t>
            </a:r>
            <a:endParaRPr lang="da-DK" i="1" dirty="0"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75"/>
            <a:ext cx="7772400" cy="481012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Queue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List (also called Sequence)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Map (also called Dictionary or Table)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Tree (binary or general)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Search Tree (binary or general)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Graph (or network)</a:t>
            </a:r>
          </a:p>
          <a:p>
            <a:pPr>
              <a:lnSpc>
                <a:spcPct val="90000"/>
              </a:lnSpc>
            </a:pPr>
            <a:endParaRPr lang="en-GB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cs typeface="Arial" charset="0"/>
              </a:rPr>
              <a:t>They are found in most applications and model phenomenon</a:t>
            </a:r>
            <a:r>
              <a:rPr lang="da-DK" sz="2400" dirty="0">
                <a:cs typeface="Arial" charset="0"/>
              </a:rPr>
              <a:t> from the problem domain</a:t>
            </a:r>
            <a:endParaRPr lang="en-GB" sz="2400" dirty="0">
              <a:cs typeface="Arial" charset="0"/>
            </a:endParaRPr>
          </a:p>
        </p:txBody>
      </p:sp>
      <p:sp>
        <p:nvSpPr>
          <p:cNvPr id="3379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2916F7-4569-4DB3-8223-D7778DC38613}" type="slidenum">
              <a:rPr lang="da-DK" smtClean="0">
                <a:cs typeface="Arial" charset="0"/>
              </a:rPr>
              <a:pPr eaLnBrk="1" hangingPunct="1"/>
              <a:t>16</a:t>
            </a:fld>
            <a:endParaRPr lang="da-DK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0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38200"/>
          </a:xfrm>
        </p:spPr>
        <p:txBody>
          <a:bodyPr/>
          <a:lstStyle/>
          <a:p>
            <a:r>
              <a:rPr lang="da-DK" dirty="0">
                <a:cs typeface="Arial" charset="0"/>
              </a:rPr>
              <a:t>Definition of a Bag</a:t>
            </a:r>
            <a:endParaRPr lang="da-DK" i="1" dirty="0"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75"/>
            <a:ext cx="7772400" cy="4810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400" dirty="0">
                <a:cs typeface="Arial" charset="0"/>
              </a:rPr>
              <a:t>A </a:t>
            </a:r>
            <a:r>
              <a:rPr lang="da-DK" sz="2400" dirty="0" err="1">
                <a:cs typeface="Arial" charset="0"/>
              </a:rPr>
              <a:t>finite</a:t>
            </a:r>
            <a:r>
              <a:rPr lang="da-DK" sz="2400" dirty="0">
                <a:cs typeface="Arial" charset="0"/>
              </a:rPr>
              <a:t> </a:t>
            </a:r>
            <a:r>
              <a:rPr lang="da-DK" sz="2400" dirty="0" err="1">
                <a:cs typeface="Arial" charset="0"/>
              </a:rPr>
              <a:t>collection</a:t>
            </a:r>
            <a:r>
              <a:rPr lang="da-DK" sz="2400" dirty="0">
                <a:cs typeface="Arial" charset="0"/>
              </a:rPr>
              <a:t> of </a:t>
            </a:r>
            <a:r>
              <a:rPr lang="da-DK" sz="2400" dirty="0" err="1">
                <a:cs typeface="Arial" charset="0"/>
              </a:rPr>
              <a:t>objects</a:t>
            </a:r>
            <a:r>
              <a:rPr lang="da-DK" sz="2400" dirty="0"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da-DK" sz="2400" dirty="0">
                <a:cs typeface="Arial" charset="0"/>
              </a:rPr>
              <a:t>The </a:t>
            </a:r>
            <a:r>
              <a:rPr lang="da-DK" sz="2400" dirty="0" err="1">
                <a:cs typeface="Arial" charset="0"/>
              </a:rPr>
              <a:t>objects</a:t>
            </a:r>
            <a:r>
              <a:rPr lang="da-DK" sz="2400" dirty="0">
                <a:cs typeface="Arial" charset="0"/>
              </a:rPr>
              <a:t> </a:t>
            </a:r>
            <a:r>
              <a:rPr lang="da-DK" sz="2400" dirty="0" err="1">
                <a:cs typeface="Arial" charset="0"/>
              </a:rPr>
              <a:t>are</a:t>
            </a:r>
            <a:r>
              <a:rPr lang="da-DK" sz="2400" dirty="0">
                <a:cs typeface="Arial" charset="0"/>
              </a:rPr>
              <a:t> in </a:t>
            </a:r>
            <a:r>
              <a:rPr lang="da-DK" sz="2400" dirty="0" err="1">
                <a:cs typeface="Arial" charset="0"/>
              </a:rPr>
              <a:t>no</a:t>
            </a:r>
            <a:r>
              <a:rPr lang="da-DK" sz="2400" dirty="0">
                <a:cs typeface="Arial" charset="0"/>
              </a:rPr>
              <a:t> </a:t>
            </a:r>
            <a:r>
              <a:rPr lang="da-DK" sz="2400" dirty="0" err="1">
                <a:cs typeface="Arial" charset="0"/>
              </a:rPr>
              <a:t>particular</a:t>
            </a:r>
            <a:r>
              <a:rPr lang="da-DK" sz="2400" dirty="0">
                <a:cs typeface="Arial" charset="0"/>
              </a:rPr>
              <a:t> </a:t>
            </a:r>
            <a:r>
              <a:rPr lang="da-DK" sz="2400" dirty="0" err="1">
                <a:cs typeface="Arial" charset="0"/>
              </a:rPr>
              <a:t>order</a:t>
            </a:r>
            <a:endParaRPr lang="da-DK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da-DK" sz="2400" dirty="0" err="1">
                <a:cs typeface="Arial" charset="0"/>
              </a:rPr>
              <a:t>They</a:t>
            </a:r>
            <a:r>
              <a:rPr lang="da-DK" sz="2400" dirty="0">
                <a:cs typeface="Arial" charset="0"/>
              </a:rPr>
              <a:t> </a:t>
            </a:r>
            <a:r>
              <a:rPr lang="da-DK" sz="2400" dirty="0" err="1">
                <a:cs typeface="Arial" charset="0"/>
              </a:rPr>
              <a:t>are</a:t>
            </a:r>
            <a:r>
              <a:rPr lang="da-DK" sz="2400" dirty="0">
                <a:cs typeface="Arial" charset="0"/>
              </a:rPr>
              <a:t> of same or </a:t>
            </a:r>
            <a:r>
              <a:rPr lang="da-DK" sz="2400" dirty="0" err="1">
                <a:cs typeface="Arial" charset="0"/>
              </a:rPr>
              <a:t>related</a:t>
            </a:r>
            <a:r>
              <a:rPr lang="da-DK" sz="2400" dirty="0">
                <a:cs typeface="Arial" charset="0"/>
              </a:rPr>
              <a:t> data types</a:t>
            </a:r>
          </a:p>
          <a:p>
            <a:pPr>
              <a:lnSpc>
                <a:spcPct val="90000"/>
              </a:lnSpc>
            </a:pPr>
            <a:r>
              <a:rPr lang="da-DK" sz="2400" dirty="0" err="1">
                <a:cs typeface="Arial" charset="0"/>
              </a:rPr>
              <a:t>Duplicate</a:t>
            </a:r>
            <a:r>
              <a:rPr lang="da-DK" sz="2400" dirty="0">
                <a:cs typeface="Arial" charset="0"/>
              </a:rPr>
              <a:t> items </a:t>
            </a:r>
            <a:r>
              <a:rPr lang="da-DK" sz="2400" dirty="0" err="1">
                <a:cs typeface="Arial" charset="0"/>
              </a:rPr>
              <a:t>can</a:t>
            </a:r>
            <a:r>
              <a:rPr lang="da-DK" sz="2400" dirty="0">
                <a:cs typeface="Arial" charset="0"/>
              </a:rPr>
              <a:t> </a:t>
            </a:r>
            <a:r>
              <a:rPr lang="da-DK" sz="2400" dirty="0" err="1">
                <a:cs typeface="Arial" charset="0"/>
              </a:rPr>
              <a:t>exist</a:t>
            </a:r>
            <a:r>
              <a:rPr lang="da-DK" sz="2400" dirty="0">
                <a:cs typeface="Arial" charset="0"/>
              </a:rPr>
              <a:t> in the bag</a:t>
            </a:r>
            <a:endParaRPr lang="en-GB" sz="2400" dirty="0">
              <a:cs typeface="Arial" charset="0"/>
            </a:endParaRPr>
          </a:p>
        </p:txBody>
      </p:sp>
      <p:sp>
        <p:nvSpPr>
          <p:cNvPr id="3379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2916F7-4569-4DB3-8223-D7778DC38613}" type="slidenum">
              <a:rPr lang="da-DK" smtClean="0">
                <a:solidFill>
                  <a:prstClr val="black"/>
                </a:solidFill>
                <a:cs typeface="Arial" charset="0"/>
              </a:rPr>
              <a:pPr eaLnBrk="1" hangingPunct="1"/>
              <a:t>17</a:t>
            </a:fld>
            <a:endParaRPr lang="da-DK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2916F7-4569-4DB3-8223-D7778DC38613}" type="slidenum">
              <a:rPr lang="da-DK" smtClean="0">
                <a:solidFill>
                  <a:prstClr val="black"/>
                </a:solidFill>
                <a:cs typeface="Arial" charset="0"/>
              </a:rPr>
              <a:pPr eaLnBrk="1" hangingPunct="1"/>
              <a:t>18</a:t>
            </a:fld>
            <a:endParaRPr lang="da-DK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da-DK" dirty="0"/>
              <a:t>Abstract Data Type: Bag -</a:t>
            </a:r>
            <a:r>
              <a:rPr lang="da-DK" dirty="0" err="1"/>
              <a:t>BagInterface</a:t>
            </a:r>
            <a:endParaRPr lang="da-DK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" y="1103494"/>
            <a:ext cx="6682740" cy="572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40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FF00"/>
                </a:solidFill>
              </a:rPr>
              <a:t>Exercise</a:t>
            </a:r>
            <a:endParaRPr lang="da-DK" b="1" dirty="0">
              <a:solidFill>
                <a:srgbClr val="FFFF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014" y="1138561"/>
            <a:ext cx="7756587" cy="4844989"/>
          </a:xfrm>
        </p:spPr>
        <p:txBody>
          <a:bodyPr>
            <a:normAutofit fontScale="85000" lnSpcReduction="20000"/>
          </a:bodyPr>
          <a:lstStyle/>
          <a:p>
            <a:r>
              <a:rPr lang="da-DK" b="1" dirty="0" err="1"/>
              <a:t>Implement</a:t>
            </a:r>
            <a:r>
              <a:rPr lang="da-DK" dirty="0"/>
              <a:t> the interfaces and </a:t>
            </a:r>
            <a:r>
              <a:rPr lang="da-DK" dirty="0" err="1"/>
              <a:t>implementing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pPr lvl="1"/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Pairable</a:t>
            </a:r>
            <a:r>
              <a:rPr lang="da-DK" dirty="0"/>
              <a:t>&lt;T&gt;</a:t>
            </a:r>
          </a:p>
          <a:p>
            <a:pPr lvl="1"/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OrderedPair</a:t>
            </a:r>
            <a:r>
              <a:rPr lang="da-DK" dirty="0"/>
              <a:t>&lt;T&gt;</a:t>
            </a:r>
          </a:p>
          <a:p>
            <a:r>
              <a:rPr lang="da-DK" b="1" dirty="0" err="1"/>
              <a:t>Investigate</a:t>
            </a:r>
            <a:r>
              <a:rPr lang="da-DK" b="1" dirty="0"/>
              <a:t> the </a:t>
            </a:r>
            <a:r>
              <a:rPr lang="da-DK" b="1" dirty="0" err="1"/>
              <a:t>BagInterface</a:t>
            </a:r>
            <a:r>
              <a:rPr lang="da-DK" b="1" dirty="0"/>
              <a:t> </a:t>
            </a:r>
            <a:r>
              <a:rPr lang="da-DK" b="1" dirty="0" err="1"/>
              <a:t>project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a bag of </a:t>
            </a:r>
            <a:r>
              <a:rPr lang="da-DK" dirty="0" err="1"/>
              <a:t>Integer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numbers</a:t>
            </a:r>
            <a:endParaRPr lang="da-DK" dirty="0"/>
          </a:p>
          <a:p>
            <a:pPr lvl="2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duplicates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inspector</a:t>
            </a:r>
            <a:r>
              <a:rPr lang="da-DK" dirty="0"/>
              <a:t> to </a:t>
            </a:r>
            <a:r>
              <a:rPr lang="da-DK" dirty="0" err="1"/>
              <a:t>discover</a:t>
            </a:r>
            <a:r>
              <a:rPr lang="da-DK" dirty="0"/>
              <a:t> the </a:t>
            </a:r>
            <a:r>
              <a:rPr lang="da-DK" dirty="0" err="1"/>
              <a:t>inner</a:t>
            </a:r>
            <a:r>
              <a:rPr lang="da-DK" dirty="0"/>
              <a:t> </a:t>
            </a:r>
            <a:r>
              <a:rPr lang="da-DK" dirty="0" err="1"/>
              <a:t>structure</a:t>
            </a:r>
            <a:r>
              <a:rPr lang="da-DK" dirty="0"/>
              <a:t> of a </a:t>
            </a:r>
            <a:r>
              <a:rPr lang="da-DK" dirty="0" err="1"/>
              <a:t>linked</a:t>
            </a:r>
            <a:r>
              <a:rPr lang="da-DK" dirty="0"/>
              <a:t> bag at </a:t>
            </a:r>
            <a:r>
              <a:rPr lang="da-DK" dirty="0" err="1"/>
              <a:t>runtime</a:t>
            </a:r>
            <a:endParaRPr lang="da-DK" dirty="0"/>
          </a:p>
          <a:p>
            <a:pPr lvl="1"/>
            <a:r>
              <a:rPr lang="da-DK" dirty="0"/>
              <a:t>Try the </a:t>
            </a:r>
            <a:r>
              <a:rPr lang="da-DK" dirty="0" err="1"/>
              <a:t>methods</a:t>
            </a:r>
            <a:r>
              <a:rPr lang="da-DK" dirty="0"/>
              <a:t>,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affect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structure</a:t>
            </a:r>
            <a:endParaRPr lang="da-DK" dirty="0"/>
          </a:p>
          <a:p>
            <a:pPr lvl="1"/>
            <a:r>
              <a:rPr lang="da-DK" dirty="0" err="1"/>
              <a:t>Investigate</a:t>
            </a:r>
            <a:r>
              <a:rPr lang="da-DK" dirty="0"/>
              <a:t> the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dirty="0" err="1"/>
              <a:t>consider</a:t>
            </a:r>
            <a:r>
              <a:rPr lang="da-DK" dirty="0"/>
              <a:t> the </a:t>
            </a:r>
            <a:r>
              <a:rPr lang="da-DK" b="1" dirty="0"/>
              <a:t>time </a:t>
            </a:r>
            <a:r>
              <a:rPr lang="da-DK" b="1" dirty="0" err="1"/>
              <a:t>complexity</a:t>
            </a:r>
            <a:r>
              <a:rPr lang="da-DK" b="1" dirty="0"/>
              <a:t> </a:t>
            </a:r>
            <a:r>
              <a:rPr lang="da-DK" dirty="0"/>
              <a:t>of the </a:t>
            </a:r>
            <a:r>
              <a:rPr lang="da-DK" dirty="0" err="1"/>
              <a:t>add</a:t>
            </a:r>
            <a:r>
              <a:rPr lang="da-DK" dirty="0"/>
              <a:t>(e) and </a:t>
            </a:r>
            <a:r>
              <a:rPr lang="da-DK" dirty="0" err="1"/>
              <a:t>remove</a:t>
            </a:r>
            <a:r>
              <a:rPr lang="da-DK" dirty="0"/>
              <a:t>(e) operations</a:t>
            </a:r>
          </a:p>
          <a:p>
            <a:r>
              <a:rPr lang="da-DK" dirty="0"/>
              <a:t>Note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convert</a:t>
            </a:r>
            <a:r>
              <a:rPr lang="da-DK" dirty="0"/>
              <a:t> a </a:t>
            </a:r>
            <a:r>
              <a:rPr lang="da-DK" dirty="0" err="1"/>
              <a:t>collection</a:t>
            </a:r>
            <a:r>
              <a:rPr lang="da-DK" dirty="0"/>
              <a:t> of T to an array</a:t>
            </a:r>
          </a:p>
          <a:p>
            <a:pPr lvl="1"/>
            <a:r>
              <a:rPr lang="da-DK" b="1" dirty="0">
                <a:latin typeface="+mj-lt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We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need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an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instance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of type T to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be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able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to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create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the array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because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of type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erasure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– a non-feature of Java)</a:t>
            </a:r>
          </a:p>
          <a:p>
            <a:pPr lvl="1"/>
            <a:r>
              <a:rPr lang="da-DK" b="1" dirty="0">
                <a:latin typeface="+mj-lt"/>
                <a:cs typeface="Courier New" panose="02070309020205020404" pitchFamily="49" charset="0"/>
              </a:rPr>
              <a:t>Look up the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toArray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method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on </a:t>
            </a:r>
            <a:r>
              <a:rPr lang="da-DK" b="1" dirty="0" err="1">
                <a:latin typeface="+mj-lt"/>
                <a:cs typeface="Courier New" panose="02070309020205020404" pitchFamily="49" charset="0"/>
              </a:rPr>
              <a:t>ArrayList</a:t>
            </a:r>
            <a:endParaRPr lang="da-DK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0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3" name="Rectangle 21"/>
          <p:cNvSpPr>
            <a:spLocks noGrp="1" noChangeArrowheads="1"/>
          </p:cNvSpPr>
          <p:nvPr>
            <p:ph type="title"/>
          </p:nvPr>
        </p:nvSpPr>
        <p:spPr>
          <a:xfrm>
            <a:off x="0" y="10049"/>
            <a:ext cx="6924676" cy="894304"/>
          </a:xfrm>
          <a:noFill/>
        </p:spPr>
        <p:txBody>
          <a:bodyPr>
            <a:normAutofit fontScale="90000"/>
          </a:bodyPr>
          <a:lstStyle/>
          <a:p>
            <a:pPr marL="838200" indent="-838200" algn="l"/>
            <a:r>
              <a:rPr lang="en-GB" sz="4000" dirty="0"/>
              <a:t>	Data Structures and Collections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7" y="1284981"/>
            <a:ext cx="6753696" cy="509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28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Linked Lists (</a:t>
            </a:r>
            <a:r>
              <a:rPr lang="en-GB" i="1" dirty="0" err="1">
                <a:latin typeface="Arial" charset="0"/>
                <a:cs typeface="Arial" charset="0"/>
              </a:rPr>
              <a:t>LinkedList</a:t>
            </a:r>
            <a:r>
              <a:rPr lang="en-GB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Arial" charset="0"/>
                <a:cs typeface="Arial" charset="0"/>
              </a:rPr>
              <a:t>A linked list consists of </a:t>
            </a:r>
            <a:r>
              <a:rPr lang="en-GB" sz="2800" b="1" i="1" dirty="0">
                <a:latin typeface="Arial" charset="0"/>
                <a:cs typeface="Arial" charset="0"/>
              </a:rPr>
              <a:t>nodes</a:t>
            </a:r>
            <a:r>
              <a:rPr lang="en-GB" sz="2800" dirty="0">
                <a:latin typeface="Arial" charset="0"/>
                <a:cs typeface="Arial" charset="0"/>
              </a:rPr>
              <a:t> representing elements.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Arial" charset="0"/>
                <a:cs typeface="Arial" charset="0"/>
              </a:rPr>
              <a:t>Each node contains a </a:t>
            </a:r>
            <a:r>
              <a:rPr lang="en-GB" sz="2800" b="1" dirty="0">
                <a:latin typeface="Arial" charset="0"/>
                <a:cs typeface="Arial" charset="0"/>
              </a:rPr>
              <a:t>value</a:t>
            </a:r>
            <a:r>
              <a:rPr lang="en-GB" sz="2800" dirty="0">
                <a:latin typeface="Arial" charset="0"/>
                <a:cs typeface="Arial" charset="0"/>
              </a:rPr>
              <a:t> (or value reference) and a reference (pointer) to the </a:t>
            </a:r>
            <a:r>
              <a:rPr lang="en-GB" sz="2800" b="1" i="1" dirty="0">
                <a:latin typeface="Arial" charset="0"/>
                <a:cs typeface="Arial" charset="0"/>
              </a:rPr>
              <a:t>next</a:t>
            </a:r>
            <a:r>
              <a:rPr lang="en-GB" sz="2800" dirty="0">
                <a:latin typeface="Arial" charset="0"/>
                <a:cs typeface="Arial" charset="0"/>
              </a:rPr>
              <a:t> element: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911975" y="254000"/>
            <a:ext cx="1843088" cy="1863725"/>
            <a:chOff x="4354" y="160"/>
            <a:chExt cx="1161" cy="1174"/>
          </a:xfrm>
        </p:grpSpPr>
        <p:sp>
          <p:nvSpPr>
            <p:cNvPr id="17417" name="Freeform 5"/>
            <p:cNvSpPr>
              <a:spLocks/>
            </p:cNvSpPr>
            <p:nvPr/>
          </p:nvSpPr>
          <p:spPr bwMode="auto">
            <a:xfrm>
              <a:off x="5111" y="905"/>
              <a:ext cx="404" cy="429"/>
            </a:xfrm>
            <a:custGeom>
              <a:avLst/>
              <a:gdLst>
                <a:gd name="T0" fmla="*/ 239 w 404"/>
                <a:gd name="T1" fmla="*/ 30 h 429"/>
                <a:gd name="T2" fmla="*/ 216 w 404"/>
                <a:gd name="T3" fmla="*/ 16 h 429"/>
                <a:gd name="T4" fmla="*/ 191 w 404"/>
                <a:gd name="T5" fmla="*/ 6 h 429"/>
                <a:gd name="T6" fmla="*/ 165 w 404"/>
                <a:gd name="T7" fmla="*/ 0 h 429"/>
                <a:gd name="T8" fmla="*/ 138 w 404"/>
                <a:gd name="T9" fmla="*/ 1 h 429"/>
                <a:gd name="T10" fmla="*/ 112 w 404"/>
                <a:gd name="T11" fmla="*/ 6 h 429"/>
                <a:gd name="T12" fmla="*/ 87 w 404"/>
                <a:gd name="T13" fmla="*/ 16 h 429"/>
                <a:gd name="T14" fmla="*/ 64 w 404"/>
                <a:gd name="T15" fmla="*/ 31 h 429"/>
                <a:gd name="T16" fmla="*/ 115 w 404"/>
                <a:gd name="T17" fmla="*/ 102 h 429"/>
                <a:gd name="T18" fmla="*/ 128 w 404"/>
                <a:gd name="T19" fmla="*/ 96 h 429"/>
                <a:gd name="T20" fmla="*/ 145 w 404"/>
                <a:gd name="T21" fmla="*/ 92 h 429"/>
                <a:gd name="T22" fmla="*/ 164 w 404"/>
                <a:gd name="T23" fmla="*/ 93 h 429"/>
                <a:gd name="T24" fmla="*/ 179 w 404"/>
                <a:gd name="T25" fmla="*/ 99 h 429"/>
                <a:gd name="T26" fmla="*/ 195 w 404"/>
                <a:gd name="T27" fmla="*/ 109 h 429"/>
                <a:gd name="T28" fmla="*/ 303 w 404"/>
                <a:gd name="T29" fmla="*/ 217 h 429"/>
                <a:gd name="T30" fmla="*/ 312 w 404"/>
                <a:gd name="T31" fmla="*/ 234 h 429"/>
                <a:gd name="T32" fmla="*/ 318 w 404"/>
                <a:gd name="T33" fmla="*/ 253 h 429"/>
                <a:gd name="T34" fmla="*/ 318 w 404"/>
                <a:gd name="T35" fmla="*/ 271 h 429"/>
                <a:gd name="T36" fmla="*/ 313 w 404"/>
                <a:gd name="T37" fmla="*/ 291 h 429"/>
                <a:gd name="T38" fmla="*/ 305 w 404"/>
                <a:gd name="T39" fmla="*/ 307 h 429"/>
                <a:gd name="T40" fmla="*/ 292 w 404"/>
                <a:gd name="T41" fmla="*/ 321 h 429"/>
                <a:gd name="T42" fmla="*/ 276 w 404"/>
                <a:gd name="T43" fmla="*/ 330 h 429"/>
                <a:gd name="T44" fmla="*/ 260 w 404"/>
                <a:gd name="T45" fmla="*/ 336 h 429"/>
                <a:gd name="T46" fmla="*/ 241 w 404"/>
                <a:gd name="T47" fmla="*/ 335 h 429"/>
                <a:gd name="T48" fmla="*/ 224 w 404"/>
                <a:gd name="T49" fmla="*/ 331 h 429"/>
                <a:gd name="T50" fmla="*/ 209 w 404"/>
                <a:gd name="T51" fmla="*/ 321 h 429"/>
                <a:gd name="T52" fmla="*/ 99 w 404"/>
                <a:gd name="T53" fmla="*/ 212 h 429"/>
                <a:gd name="T54" fmla="*/ 90 w 404"/>
                <a:gd name="T55" fmla="*/ 194 h 429"/>
                <a:gd name="T56" fmla="*/ 84 w 404"/>
                <a:gd name="T57" fmla="*/ 176 h 429"/>
                <a:gd name="T58" fmla="*/ 84 w 404"/>
                <a:gd name="T59" fmla="*/ 157 h 429"/>
                <a:gd name="T60" fmla="*/ 89 w 404"/>
                <a:gd name="T61" fmla="*/ 137 h 429"/>
                <a:gd name="T62" fmla="*/ 27 w 404"/>
                <a:gd name="T63" fmla="*/ 71 h 429"/>
                <a:gd name="T64" fmla="*/ 13 w 404"/>
                <a:gd name="T65" fmla="*/ 97 h 429"/>
                <a:gd name="T66" fmla="*/ 5 w 404"/>
                <a:gd name="T67" fmla="*/ 124 h 429"/>
                <a:gd name="T68" fmla="*/ 0 w 404"/>
                <a:gd name="T69" fmla="*/ 153 h 429"/>
                <a:gd name="T70" fmla="*/ 1 w 404"/>
                <a:gd name="T71" fmla="*/ 182 h 429"/>
                <a:gd name="T72" fmla="*/ 6 w 404"/>
                <a:gd name="T73" fmla="*/ 211 h 429"/>
                <a:gd name="T74" fmla="*/ 15 w 404"/>
                <a:gd name="T75" fmla="*/ 237 h 429"/>
                <a:gd name="T76" fmla="*/ 29 w 404"/>
                <a:gd name="T77" fmla="*/ 262 h 429"/>
                <a:gd name="T78" fmla="*/ 48 w 404"/>
                <a:gd name="T79" fmla="*/ 284 h 429"/>
                <a:gd name="T80" fmla="*/ 162 w 404"/>
                <a:gd name="T81" fmla="*/ 396 h 429"/>
                <a:gd name="T82" fmla="*/ 185 w 404"/>
                <a:gd name="T83" fmla="*/ 413 h 429"/>
                <a:gd name="T84" fmla="*/ 210 w 404"/>
                <a:gd name="T85" fmla="*/ 422 h 429"/>
                <a:gd name="T86" fmla="*/ 236 w 404"/>
                <a:gd name="T87" fmla="*/ 427 h 429"/>
                <a:gd name="T88" fmla="*/ 263 w 404"/>
                <a:gd name="T89" fmla="*/ 427 h 429"/>
                <a:gd name="T90" fmla="*/ 289 w 404"/>
                <a:gd name="T91" fmla="*/ 423 h 429"/>
                <a:gd name="T92" fmla="*/ 314 w 404"/>
                <a:gd name="T93" fmla="*/ 412 h 429"/>
                <a:gd name="T94" fmla="*/ 337 w 404"/>
                <a:gd name="T95" fmla="*/ 397 h 429"/>
                <a:gd name="T96" fmla="*/ 358 w 404"/>
                <a:gd name="T97" fmla="*/ 379 h 429"/>
                <a:gd name="T98" fmla="*/ 375 w 404"/>
                <a:gd name="T99" fmla="*/ 356 h 429"/>
                <a:gd name="T100" fmla="*/ 388 w 404"/>
                <a:gd name="T101" fmla="*/ 332 h 429"/>
                <a:gd name="T102" fmla="*/ 397 w 404"/>
                <a:gd name="T103" fmla="*/ 304 h 429"/>
                <a:gd name="T104" fmla="*/ 403 w 404"/>
                <a:gd name="T105" fmla="*/ 274 h 429"/>
                <a:gd name="T106" fmla="*/ 401 w 404"/>
                <a:gd name="T107" fmla="*/ 245 h 429"/>
                <a:gd name="T108" fmla="*/ 396 w 404"/>
                <a:gd name="T109" fmla="*/ 217 h 429"/>
                <a:gd name="T110" fmla="*/ 386 w 404"/>
                <a:gd name="T111" fmla="*/ 190 h 429"/>
                <a:gd name="T112" fmla="*/ 373 w 404"/>
                <a:gd name="T113" fmla="*/ 164 h 429"/>
                <a:gd name="T114" fmla="*/ 355 w 404"/>
                <a:gd name="T115" fmla="*/ 143 h 42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4"/>
                <a:gd name="T175" fmla="*/ 0 h 429"/>
                <a:gd name="T176" fmla="*/ 404 w 404"/>
                <a:gd name="T177" fmla="*/ 429 h 42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4" h="429">
                  <a:moveTo>
                    <a:pt x="250" y="40"/>
                  </a:moveTo>
                  <a:lnTo>
                    <a:pt x="239" y="30"/>
                  </a:lnTo>
                  <a:lnTo>
                    <a:pt x="228" y="22"/>
                  </a:lnTo>
                  <a:lnTo>
                    <a:pt x="216" y="16"/>
                  </a:lnTo>
                  <a:lnTo>
                    <a:pt x="203" y="10"/>
                  </a:lnTo>
                  <a:lnTo>
                    <a:pt x="191" y="6"/>
                  </a:lnTo>
                  <a:lnTo>
                    <a:pt x="178" y="2"/>
                  </a:lnTo>
                  <a:lnTo>
                    <a:pt x="165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5" y="2"/>
                  </a:lnTo>
                  <a:lnTo>
                    <a:pt x="112" y="6"/>
                  </a:lnTo>
                  <a:lnTo>
                    <a:pt x="99" y="10"/>
                  </a:lnTo>
                  <a:lnTo>
                    <a:pt x="87" y="16"/>
                  </a:lnTo>
                  <a:lnTo>
                    <a:pt x="74" y="23"/>
                  </a:lnTo>
                  <a:lnTo>
                    <a:pt x="64" y="31"/>
                  </a:lnTo>
                  <a:lnTo>
                    <a:pt x="53" y="40"/>
                  </a:lnTo>
                  <a:lnTo>
                    <a:pt x="115" y="102"/>
                  </a:lnTo>
                  <a:lnTo>
                    <a:pt x="119" y="100"/>
                  </a:lnTo>
                  <a:lnTo>
                    <a:pt x="128" y="96"/>
                  </a:lnTo>
                  <a:lnTo>
                    <a:pt x="137" y="93"/>
                  </a:lnTo>
                  <a:lnTo>
                    <a:pt x="145" y="92"/>
                  </a:lnTo>
                  <a:lnTo>
                    <a:pt x="154" y="92"/>
                  </a:lnTo>
                  <a:lnTo>
                    <a:pt x="164" y="93"/>
                  </a:lnTo>
                  <a:lnTo>
                    <a:pt x="172" y="95"/>
                  </a:lnTo>
                  <a:lnTo>
                    <a:pt x="179" y="99"/>
                  </a:lnTo>
                  <a:lnTo>
                    <a:pt x="188" y="103"/>
                  </a:lnTo>
                  <a:lnTo>
                    <a:pt x="195" y="109"/>
                  </a:lnTo>
                  <a:lnTo>
                    <a:pt x="297" y="210"/>
                  </a:lnTo>
                  <a:lnTo>
                    <a:pt x="303" y="217"/>
                  </a:lnTo>
                  <a:lnTo>
                    <a:pt x="309" y="225"/>
                  </a:lnTo>
                  <a:lnTo>
                    <a:pt x="312" y="234"/>
                  </a:lnTo>
                  <a:lnTo>
                    <a:pt x="315" y="243"/>
                  </a:lnTo>
                  <a:lnTo>
                    <a:pt x="318" y="253"/>
                  </a:lnTo>
                  <a:lnTo>
                    <a:pt x="318" y="262"/>
                  </a:lnTo>
                  <a:lnTo>
                    <a:pt x="318" y="271"/>
                  </a:lnTo>
                  <a:lnTo>
                    <a:pt x="316" y="281"/>
                  </a:lnTo>
                  <a:lnTo>
                    <a:pt x="313" y="291"/>
                  </a:lnTo>
                  <a:lnTo>
                    <a:pt x="309" y="299"/>
                  </a:lnTo>
                  <a:lnTo>
                    <a:pt x="305" y="307"/>
                  </a:lnTo>
                  <a:lnTo>
                    <a:pt x="299" y="314"/>
                  </a:lnTo>
                  <a:lnTo>
                    <a:pt x="292" y="321"/>
                  </a:lnTo>
                  <a:lnTo>
                    <a:pt x="285" y="326"/>
                  </a:lnTo>
                  <a:lnTo>
                    <a:pt x="276" y="330"/>
                  </a:lnTo>
                  <a:lnTo>
                    <a:pt x="268" y="334"/>
                  </a:lnTo>
                  <a:lnTo>
                    <a:pt x="260" y="336"/>
                  </a:lnTo>
                  <a:lnTo>
                    <a:pt x="251" y="336"/>
                  </a:lnTo>
                  <a:lnTo>
                    <a:pt x="241" y="335"/>
                  </a:lnTo>
                  <a:lnTo>
                    <a:pt x="233" y="334"/>
                  </a:lnTo>
                  <a:lnTo>
                    <a:pt x="224" y="331"/>
                  </a:lnTo>
                  <a:lnTo>
                    <a:pt x="216" y="326"/>
                  </a:lnTo>
                  <a:lnTo>
                    <a:pt x="209" y="321"/>
                  </a:lnTo>
                  <a:lnTo>
                    <a:pt x="107" y="221"/>
                  </a:lnTo>
                  <a:lnTo>
                    <a:pt x="99" y="212"/>
                  </a:lnTo>
                  <a:lnTo>
                    <a:pt x="94" y="202"/>
                  </a:lnTo>
                  <a:lnTo>
                    <a:pt x="90" y="194"/>
                  </a:lnTo>
                  <a:lnTo>
                    <a:pt x="87" y="185"/>
                  </a:lnTo>
                  <a:lnTo>
                    <a:pt x="84" y="176"/>
                  </a:lnTo>
                  <a:lnTo>
                    <a:pt x="84" y="166"/>
                  </a:lnTo>
                  <a:lnTo>
                    <a:pt x="84" y="157"/>
                  </a:lnTo>
                  <a:lnTo>
                    <a:pt x="86" y="147"/>
                  </a:lnTo>
                  <a:lnTo>
                    <a:pt x="89" y="137"/>
                  </a:lnTo>
                  <a:lnTo>
                    <a:pt x="90" y="133"/>
                  </a:lnTo>
                  <a:lnTo>
                    <a:pt x="27" y="71"/>
                  </a:lnTo>
                  <a:lnTo>
                    <a:pt x="20" y="84"/>
                  </a:lnTo>
                  <a:lnTo>
                    <a:pt x="13" y="97"/>
                  </a:lnTo>
                  <a:lnTo>
                    <a:pt x="9" y="110"/>
                  </a:lnTo>
                  <a:lnTo>
                    <a:pt x="5" y="124"/>
                  </a:lnTo>
                  <a:lnTo>
                    <a:pt x="2" y="139"/>
                  </a:lnTo>
                  <a:lnTo>
                    <a:pt x="0" y="153"/>
                  </a:lnTo>
                  <a:lnTo>
                    <a:pt x="0" y="168"/>
                  </a:lnTo>
                  <a:lnTo>
                    <a:pt x="1" y="182"/>
                  </a:lnTo>
                  <a:lnTo>
                    <a:pt x="3" y="197"/>
                  </a:lnTo>
                  <a:lnTo>
                    <a:pt x="6" y="211"/>
                  </a:lnTo>
                  <a:lnTo>
                    <a:pt x="10" y="225"/>
                  </a:lnTo>
                  <a:lnTo>
                    <a:pt x="15" y="237"/>
                  </a:lnTo>
                  <a:lnTo>
                    <a:pt x="22" y="251"/>
                  </a:lnTo>
                  <a:lnTo>
                    <a:pt x="29" y="262"/>
                  </a:lnTo>
                  <a:lnTo>
                    <a:pt x="38" y="274"/>
                  </a:lnTo>
                  <a:lnTo>
                    <a:pt x="48" y="284"/>
                  </a:lnTo>
                  <a:lnTo>
                    <a:pt x="152" y="388"/>
                  </a:lnTo>
                  <a:lnTo>
                    <a:pt x="162" y="396"/>
                  </a:lnTo>
                  <a:lnTo>
                    <a:pt x="173" y="404"/>
                  </a:lnTo>
                  <a:lnTo>
                    <a:pt x="185" y="413"/>
                  </a:lnTo>
                  <a:lnTo>
                    <a:pt x="197" y="417"/>
                  </a:lnTo>
                  <a:lnTo>
                    <a:pt x="210" y="422"/>
                  </a:lnTo>
                  <a:lnTo>
                    <a:pt x="222" y="425"/>
                  </a:lnTo>
                  <a:lnTo>
                    <a:pt x="236" y="427"/>
                  </a:lnTo>
                  <a:lnTo>
                    <a:pt x="249" y="428"/>
                  </a:lnTo>
                  <a:lnTo>
                    <a:pt x="263" y="427"/>
                  </a:lnTo>
                  <a:lnTo>
                    <a:pt x="276" y="425"/>
                  </a:lnTo>
                  <a:lnTo>
                    <a:pt x="289" y="423"/>
                  </a:lnTo>
                  <a:lnTo>
                    <a:pt x="302" y="418"/>
                  </a:lnTo>
                  <a:lnTo>
                    <a:pt x="314" y="412"/>
                  </a:lnTo>
                  <a:lnTo>
                    <a:pt x="327" y="406"/>
                  </a:lnTo>
                  <a:lnTo>
                    <a:pt x="337" y="397"/>
                  </a:lnTo>
                  <a:lnTo>
                    <a:pt x="348" y="388"/>
                  </a:lnTo>
                  <a:lnTo>
                    <a:pt x="358" y="379"/>
                  </a:lnTo>
                  <a:lnTo>
                    <a:pt x="368" y="368"/>
                  </a:lnTo>
                  <a:lnTo>
                    <a:pt x="375" y="356"/>
                  </a:lnTo>
                  <a:lnTo>
                    <a:pt x="382" y="343"/>
                  </a:lnTo>
                  <a:lnTo>
                    <a:pt x="388" y="332"/>
                  </a:lnTo>
                  <a:lnTo>
                    <a:pt x="393" y="317"/>
                  </a:lnTo>
                  <a:lnTo>
                    <a:pt x="397" y="304"/>
                  </a:lnTo>
                  <a:lnTo>
                    <a:pt x="400" y="290"/>
                  </a:lnTo>
                  <a:lnTo>
                    <a:pt x="403" y="274"/>
                  </a:lnTo>
                  <a:lnTo>
                    <a:pt x="403" y="261"/>
                  </a:lnTo>
                  <a:lnTo>
                    <a:pt x="401" y="245"/>
                  </a:lnTo>
                  <a:lnTo>
                    <a:pt x="399" y="232"/>
                  </a:lnTo>
                  <a:lnTo>
                    <a:pt x="396" y="217"/>
                  </a:lnTo>
                  <a:lnTo>
                    <a:pt x="392" y="203"/>
                  </a:lnTo>
                  <a:lnTo>
                    <a:pt x="386" y="190"/>
                  </a:lnTo>
                  <a:lnTo>
                    <a:pt x="380" y="177"/>
                  </a:lnTo>
                  <a:lnTo>
                    <a:pt x="373" y="164"/>
                  </a:lnTo>
                  <a:lnTo>
                    <a:pt x="364" y="154"/>
                  </a:lnTo>
                  <a:lnTo>
                    <a:pt x="355" y="143"/>
                  </a:lnTo>
                  <a:lnTo>
                    <a:pt x="250" y="40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7418" name="Freeform 6"/>
            <p:cNvSpPr>
              <a:spLocks/>
            </p:cNvSpPr>
            <p:nvPr/>
          </p:nvSpPr>
          <p:spPr bwMode="auto">
            <a:xfrm>
              <a:off x="4733" y="533"/>
              <a:ext cx="403" cy="429"/>
            </a:xfrm>
            <a:custGeom>
              <a:avLst/>
              <a:gdLst>
                <a:gd name="T0" fmla="*/ 239 w 403"/>
                <a:gd name="T1" fmla="*/ 30 h 429"/>
                <a:gd name="T2" fmla="*/ 216 w 403"/>
                <a:gd name="T3" fmla="*/ 16 h 429"/>
                <a:gd name="T4" fmla="*/ 191 w 403"/>
                <a:gd name="T5" fmla="*/ 5 h 429"/>
                <a:gd name="T6" fmla="*/ 165 w 403"/>
                <a:gd name="T7" fmla="*/ 0 h 429"/>
                <a:gd name="T8" fmla="*/ 138 w 403"/>
                <a:gd name="T9" fmla="*/ 1 h 429"/>
                <a:gd name="T10" fmla="*/ 111 w 403"/>
                <a:gd name="T11" fmla="*/ 5 h 429"/>
                <a:gd name="T12" fmla="*/ 87 w 403"/>
                <a:gd name="T13" fmla="*/ 15 h 429"/>
                <a:gd name="T14" fmla="*/ 63 w 403"/>
                <a:gd name="T15" fmla="*/ 30 h 429"/>
                <a:gd name="T16" fmla="*/ 115 w 403"/>
                <a:gd name="T17" fmla="*/ 102 h 429"/>
                <a:gd name="T18" fmla="*/ 128 w 403"/>
                <a:gd name="T19" fmla="*/ 96 h 429"/>
                <a:gd name="T20" fmla="*/ 145 w 403"/>
                <a:gd name="T21" fmla="*/ 92 h 429"/>
                <a:gd name="T22" fmla="*/ 163 w 403"/>
                <a:gd name="T23" fmla="*/ 92 h 429"/>
                <a:gd name="T24" fmla="*/ 180 w 403"/>
                <a:gd name="T25" fmla="*/ 99 h 429"/>
                <a:gd name="T26" fmla="*/ 195 w 403"/>
                <a:gd name="T27" fmla="*/ 109 h 429"/>
                <a:gd name="T28" fmla="*/ 303 w 403"/>
                <a:gd name="T29" fmla="*/ 218 h 429"/>
                <a:gd name="T30" fmla="*/ 312 w 403"/>
                <a:gd name="T31" fmla="*/ 234 h 429"/>
                <a:gd name="T32" fmla="*/ 317 w 403"/>
                <a:gd name="T33" fmla="*/ 253 h 429"/>
                <a:gd name="T34" fmla="*/ 317 w 403"/>
                <a:gd name="T35" fmla="*/ 271 h 429"/>
                <a:gd name="T36" fmla="*/ 313 w 403"/>
                <a:gd name="T37" fmla="*/ 290 h 429"/>
                <a:gd name="T38" fmla="*/ 305 w 403"/>
                <a:gd name="T39" fmla="*/ 307 h 429"/>
                <a:gd name="T40" fmla="*/ 292 w 403"/>
                <a:gd name="T41" fmla="*/ 321 h 429"/>
                <a:gd name="T42" fmla="*/ 276 w 403"/>
                <a:gd name="T43" fmla="*/ 331 h 429"/>
                <a:gd name="T44" fmla="*/ 260 w 403"/>
                <a:gd name="T45" fmla="*/ 336 h 429"/>
                <a:gd name="T46" fmla="*/ 241 w 403"/>
                <a:gd name="T47" fmla="*/ 335 h 429"/>
                <a:gd name="T48" fmla="*/ 224 w 403"/>
                <a:gd name="T49" fmla="*/ 331 h 429"/>
                <a:gd name="T50" fmla="*/ 209 w 403"/>
                <a:gd name="T51" fmla="*/ 321 h 429"/>
                <a:gd name="T52" fmla="*/ 99 w 403"/>
                <a:gd name="T53" fmla="*/ 211 h 429"/>
                <a:gd name="T54" fmla="*/ 90 w 403"/>
                <a:gd name="T55" fmla="*/ 194 h 429"/>
                <a:gd name="T56" fmla="*/ 84 w 403"/>
                <a:gd name="T57" fmla="*/ 176 h 429"/>
                <a:gd name="T58" fmla="*/ 84 w 403"/>
                <a:gd name="T59" fmla="*/ 156 h 429"/>
                <a:gd name="T60" fmla="*/ 89 w 403"/>
                <a:gd name="T61" fmla="*/ 137 h 429"/>
                <a:gd name="T62" fmla="*/ 27 w 403"/>
                <a:gd name="T63" fmla="*/ 71 h 429"/>
                <a:gd name="T64" fmla="*/ 14 w 403"/>
                <a:gd name="T65" fmla="*/ 97 h 429"/>
                <a:gd name="T66" fmla="*/ 5 w 403"/>
                <a:gd name="T67" fmla="*/ 125 h 429"/>
                <a:gd name="T68" fmla="*/ 0 w 403"/>
                <a:gd name="T69" fmla="*/ 153 h 429"/>
                <a:gd name="T70" fmla="*/ 1 w 403"/>
                <a:gd name="T71" fmla="*/ 182 h 429"/>
                <a:gd name="T72" fmla="*/ 6 w 403"/>
                <a:gd name="T73" fmla="*/ 211 h 429"/>
                <a:gd name="T74" fmla="*/ 15 w 403"/>
                <a:gd name="T75" fmla="*/ 237 h 429"/>
                <a:gd name="T76" fmla="*/ 30 w 403"/>
                <a:gd name="T77" fmla="*/ 262 h 429"/>
                <a:gd name="T78" fmla="*/ 48 w 403"/>
                <a:gd name="T79" fmla="*/ 284 h 429"/>
                <a:gd name="T80" fmla="*/ 162 w 403"/>
                <a:gd name="T81" fmla="*/ 397 h 429"/>
                <a:gd name="T82" fmla="*/ 185 w 403"/>
                <a:gd name="T83" fmla="*/ 412 h 429"/>
                <a:gd name="T84" fmla="*/ 210 w 403"/>
                <a:gd name="T85" fmla="*/ 422 h 429"/>
                <a:gd name="T86" fmla="*/ 236 w 403"/>
                <a:gd name="T87" fmla="*/ 428 h 429"/>
                <a:gd name="T88" fmla="*/ 262 w 403"/>
                <a:gd name="T89" fmla="*/ 427 h 429"/>
                <a:gd name="T90" fmla="*/ 289 w 403"/>
                <a:gd name="T91" fmla="*/ 423 h 429"/>
                <a:gd name="T92" fmla="*/ 314 w 403"/>
                <a:gd name="T93" fmla="*/ 413 h 429"/>
                <a:gd name="T94" fmla="*/ 337 w 403"/>
                <a:gd name="T95" fmla="*/ 398 h 429"/>
                <a:gd name="T96" fmla="*/ 358 w 403"/>
                <a:gd name="T97" fmla="*/ 379 h 429"/>
                <a:gd name="T98" fmla="*/ 374 w 403"/>
                <a:gd name="T99" fmla="*/ 356 h 429"/>
                <a:gd name="T100" fmla="*/ 388 w 403"/>
                <a:gd name="T101" fmla="*/ 332 h 429"/>
                <a:gd name="T102" fmla="*/ 397 w 403"/>
                <a:gd name="T103" fmla="*/ 304 h 429"/>
                <a:gd name="T104" fmla="*/ 402 w 403"/>
                <a:gd name="T105" fmla="*/ 274 h 429"/>
                <a:gd name="T106" fmla="*/ 401 w 403"/>
                <a:gd name="T107" fmla="*/ 245 h 429"/>
                <a:gd name="T108" fmla="*/ 395 w 403"/>
                <a:gd name="T109" fmla="*/ 218 h 429"/>
                <a:gd name="T110" fmla="*/ 386 w 403"/>
                <a:gd name="T111" fmla="*/ 189 h 429"/>
                <a:gd name="T112" fmla="*/ 373 w 403"/>
                <a:gd name="T113" fmla="*/ 165 h 429"/>
                <a:gd name="T114" fmla="*/ 355 w 403"/>
                <a:gd name="T115" fmla="*/ 143 h 42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3"/>
                <a:gd name="T175" fmla="*/ 0 h 429"/>
                <a:gd name="T176" fmla="*/ 403 w 403"/>
                <a:gd name="T177" fmla="*/ 429 h 42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3" h="429">
                  <a:moveTo>
                    <a:pt x="249" y="39"/>
                  </a:moveTo>
                  <a:lnTo>
                    <a:pt x="239" y="30"/>
                  </a:lnTo>
                  <a:lnTo>
                    <a:pt x="228" y="22"/>
                  </a:lnTo>
                  <a:lnTo>
                    <a:pt x="216" y="16"/>
                  </a:lnTo>
                  <a:lnTo>
                    <a:pt x="203" y="10"/>
                  </a:lnTo>
                  <a:lnTo>
                    <a:pt x="191" y="5"/>
                  </a:lnTo>
                  <a:lnTo>
                    <a:pt x="178" y="2"/>
                  </a:lnTo>
                  <a:lnTo>
                    <a:pt x="165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5" y="2"/>
                  </a:lnTo>
                  <a:lnTo>
                    <a:pt x="111" y="5"/>
                  </a:lnTo>
                  <a:lnTo>
                    <a:pt x="99" y="10"/>
                  </a:lnTo>
                  <a:lnTo>
                    <a:pt x="87" y="15"/>
                  </a:lnTo>
                  <a:lnTo>
                    <a:pt x="75" y="23"/>
                  </a:lnTo>
                  <a:lnTo>
                    <a:pt x="63" y="30"/>
                  </a:lnTo>
                  <a:lnTo>
                    <a:pt x="53" y="39"/>
                  </a:lnTo>
                  <a:lnTo>
                    <a:pt x="115" y="102"/>
                  </a:lnTo>
                  <a:lnTo>
                    <a:pt x="119" y="100"/>
                  </a:lnTo>
                  <a:lnTo>
                    <a:pt x="128" y="96"/>
                  </a:lnTo>
                  <a:lnTo>
                    <a:pt x="136" y="92"/>
                  </a:lnTo>
                  <a:lnTo>
                    <a:pt x="145" y="92"/>
                  </a:lnTo>
                  <a:lnTo>
                    <a:pt x="154" y="91"/>
                  </a:lnTo>
                  <a:lnTo>
                    <a:pt x="163" y="92"/>
                  </a:lnTo>
                  <a:lnTo>
                    <a:pt x="171" y="94"/>
                  </a:lnTo>
                  <a:lnTo>
                    <a:pt x="180" y="99"/>
                  </a:lnTo>
                  <a:lnTo>
                    <a:pt x="188" y="102"/>
                  </a:lnTo>
                  <a:lnTo>
                    <a:pt x="195" y="109"/>
                  </a:lnTo>
                  <a:lnTo>
                    <a:pt x="297" y="210"/>
                  </a:lnTo>
                  <a:lnTo>
                    <a:pt x="303" y="218"/>
                  </a:lnTo>
                  <a:lnTo>
                    <a:pt x="309" y="225"/>
                  </a:lnTo>
                  <a:lnTo>
                    <a:pt x="312" y="234"/>
                  </a:lnTo>
                  <a:lnTo>
                    <a:pt x="315" y="243"/>
                  </a:lnTo>
                  <a:lnTo>
                    <a:pt x="317" y="253"/>
                  </a:lnTo>
                  <a:lnTo>
                    <a:pt x="318" y="261"/>
                  </a:lnTo>
                  <a:lnTo>
                    <a:pt x="317" y="271"/>
                  </a:lnTo>
                  <a:lnTo>
                    <a:pt x="315" y="281"/>
                  </a:lnTo>
                  <a:lnTo>
                    <a:pt x="313" y="290"/>
                  </a:lnTo>
                  <a:lnTo>
                    <a:pt x="309" y="299"/>
                  </a:lnTo>
                  <a:lnTo>
                    <a:pt x="305" y="307"/>
                  </a:lnTo>
                  <a:lnTo>
                    <a:pt x="299" y="314"/>
                  </a:lnTo>
                  <a:lnTo>
                    <a:pt x="292" y="321"/>
                  </a:lnTo>
                  <a:lnTo>
                    <a:pt x="284" y="326"/>
                  </a:lnTo>
                  <a:lnTo>
                    <a:pt x="276" y="331"/>
                  </a:lnTo>
                  <a:lnTo>
                    <a:pt x="268" y="334"/>
                  </a:lnTo>
                  <a:lnTo>
                    <a:pt x="260" y="336"/>
                  </a:lnTo>
                  <a:lnTo>
                    <a:pt x="250" y="337"/>
                  </a:lnTo>
                  <a:lnTo>
                    <a:pt x="241" y="335"/>
                  </a:lnTo>
                  <a:lnTo>
                    <a:pt x="232" y="334"/>
                  </a:lnTo>
                  <a:lnTo>
                    <a:pt x="224" y="331"/>
                  </a:lnTo>
                  <a:lnTo>
                    <a:pt x="216" y="326"/>
                  </a:lnTo>
                  <a:lnTo>
                    <a:pt x="209" y="321"/>
                  </a:lnTo>
                  <a:lnTo>
                    <a:pt x="108" y="221"/>
                  </a:lnTo>
                  <a:lnTo>
                    <a:pt x="99" y="211"/>
                  </a:lnTo>
                  <a:lnTo>
                    <a:pt x="94" y="203"/>
                  </a:lnTo>
                  <a:lnTo>
                    <a:pt x="90" y="194"/>
                  </a:lnTo>
                  <a:lnTo>
                    <a:pt x="87" y="185"/>
                  </a:lnTo>
                  <a:lnTo>
                    <a:pt x="84" y="176"/>
                  </a:lnTo>
                  <a:lnTo>
                    <a:pt x="84" y="166"/>
                  </a:lnTo>
                  <a:lnTo>
                    <a:pt x="84" y="156"/>
                  </a:lnTo>
                  <a:lnTo>
                    <a:pt x="87" y="147"/>
                  </a:lnTo>
                  <a:lnTo>
                    <a:pt x="89" y="137"/>
                  </a:lnTo>
                  <a:lnTo>
                    <a:pt x="90" y="133"/>
                  </a:lnTo>
                  <a:lnTo>
                    <a:pt x="27" y="71"/>
                  </a:lnTo>
                  <a:lnTo>
                    <a:pt x="19" y="83"/>
                  </a:lnTo>
                  <a:lnTo>
                    <a:pt x="14" y="97"/>
                  </a:lnTo>
                  <a:lnTo>
                    <a:pt x="9" y="110"/>
                  </a:lnTo>
                  <a:lnTo>
                    <a:pt x="5" y="125"/>
                  </a:lnTo>
                  <a:lnTo>
                    <a:pt x="2" y="138"/>
                  </a:lnTo>
                  <a:lnTo>
                    <a:pt x="0" y="153"/>
                  </a:lnTo>
                  <a:lnTo>
                    <a:pt x="0" y="168"/>
                  </a:lnTo>
                  <a:lnTo>
                    <a:pt x="1" y="182"/>
                  </a:lnTo>
                  <a:lnTo>
                    <a:pt x="3" y="197"/>
                  </a:lnTo>
                  <a:lnTo>
                    <a:pt x="6" y="211"/>
                  </a:lnTo>
                  <a:lnTo>
                    <a:pt x="10" y="225"/>
                  </a:lnTo>
                  <a:lnTo>
                    <a:pt x="15" y="237"/>
                  </a:lnTo>
                  <a:lnTo>
                    <a:pt x="22" y="251"/>
                  </a:lnTo>
                  <a:lnTo>
                    <a:pt x="30" y="262"/>
                  </a:lnTo>
                  <a:lnTo>
                    <a:pt x="38" y="274"/>
                  </a:lnTo>
                  <a:lnTo>
                    <a:pt x="48" y="284"/>
                  </a:lnTo>
                  <a:lnTo>
                    <a:pt x="152" y="388"/>
                  </a:lnTo>
                  <a:lnTo>
                    <a:pt x="162" y="397"/>
                  </a:lnTo>
                  <a:lnTo>
                    <a:pt x="173" y="404"/>
                  </a:lnTo>
                  <a:lnTo>
                    <a:pt x="185" y="412"/>
                  </a:lnTo>
                  <a:lnTo>
                    <a:pt x="197" y="417"/>
                  </a:lnTo>
                  <a:lnTo>
                    <a:pt x="210" y="422"/>
                  </a:lnTo>
                  <a:lnTo>
                    <a:pt x="222" y="426"/>
                  </a:lnTo>
                  <a:lnTo>
                    <a:pt x="236" y="428"/>
                  </a:lnTo>
                  <a:lnTo>
                    <a:pt x="249" y="428"/>
                  </a:lnTo>
                  <a:lnTo>
                    <a:pt x="262" y="427"/>
                  </a:lnTo>
                  <a:lnTo>
                    <a:pt x="276" y="426"/>
                  </a:lnTo>
                  <a:lnTo>
                    <a:pt x="289" y="423"/>
                  </a:lnTo>
                  <a:lnTo>
                    <a:pt x="301" y="418"/>
                  </a:lnTo>
                  <a:lnTo>
                    <a:pt x="314" y="413"/>
                  </a:lnTo>
                  <a:lnTo>
                    <a:pt x="327" y="406"/>
                  </a:lnTo>
                  <a:lnTo>
                    <a:pt x="337" y="398"/>
                  </a:lnTo>
                  <a:lnTo>
                    <a:pt x="348" y="388"/>
                  </a:lnTo>
                  <a:lnTo>
                    <a:pt x="358" y="379"/>
                  </a:lnTo>
                  <a:lnTo>
                    <a:pt x="367" y="368"/>
                  </a:lnTo>
                  <a:lnTo>
                    <a:pt x="374" y="356"/>
                  </a:lnTo>
                  <a:lnTo>
                    <a:pt x="381" y="344"/>
                  </a:lnTo>
                  <a:lnTo>
                    <a:pt x="388" y="332"/>
                  </a:lnTo>
                  <a:lnTo>
                    <a:pt x="393" y="318"/>
                  </a:lnTo>
                  <a:lnTo>
                    <a:pt x="397" y="304"/>
                  </a:lnTo>
                  <a:lnTo>
                    <a:pt x="400" y="290"/>
                  </a:lnTo>
                  <a:lnTo>
                    <a:pt x="402" y="274"/>
                  </a:lnTo>
                  <a:lnTo>
                    <a:pt x="402" y="260"/>
                  </a:lnTo>
                  <a:lnTo>
                    <a:pt x="401" y="245"/>
                  </a:lnTo>
                  <a:lnTo>
                    <a:pt x="398" y="232"/>
                  </a:lnTo>
                  <a:lnTo>
                    <a:pt x="395" y="218"/>
                  </a:lnTo>
                  <a:lnTo>
                    <a:pt x="392" y="203"/>
                  </a:lnTo>
                  <a:lnTo>
                    <a:pt x="386" y="189"/>
                  </a:lnTo>
                  <a:lnTo>
                    <a:pt x="380" y="177"/>
                  </a:lnTo>
                  <a:lnTo>
                    <a:pt x="373" y="165"/>
                  </a:lnTo>
                  <a:lnTo>
                    <a:pt x="364" y="154"/>
                  </a:lnTo>
                  <a:lnTo>
                    <a:pt x="355" y="143"/>
                  </a:lnTo>
                  <a:lnTo>
                    <a:pt x="249" y="39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7419" name="Freeform 7"/>
            <p:cNvSpPr>
              <a:spLocks/>
            </p:cNvSpPr>
            <p:nvPr/>
          </p:nvSpPr>
          <p:spPr bwMode="auto">
            <a:xfrm>
              <a:off x="4354" y="161"/>
              <a:ext cx="403" cy="428"/>
            </a:xfrm>
            <a:custGeom>
              <a:avLst/>
              <a:gdLst>
                <a:gd name="T0" fmla="*/ 364 w 403"/>
                <a:gd name="T1" fmla="*/ 153 h 428"/>
                <a:gd name="T2" fmla="*/ 380 w 403"/>
                <a:gd name="T3" fmla="*/ 177 h 428"/>
                <a:gd name="T4" fmla="*/ 391 w 403"/>
                <a:gd name="T5" fmla="*/ 202 h 428"/>
                <a:gd name="T6" fmla="*/ 399 w 403"/>
                <a:gd name="T7" fmla="*/ 231 h 428"/>
                <a:gd name="T8" fmla="*/ 402 w 403"/>
                <a:gd name="T9" fmla="*/ 260 h 428"/>
                <a:gd name="T10" fmla="*/ 400 w 403"/>
                <a:gd name="T11" fmla="*/ 289 h 428"/>
                <a:gd name="T12" fmla="*/ 394 w 403"/>
                <a:gd name="T13" fmla="*/ 317 h 428"/>
                <a:gd name="T14" fmla="*/ 383 w 403"/>
                <a:gd name="T15" fmla="*/ 344 h 428"/>
                <a:gd name="T16" fmla="*/ 312 w 403"/>
                <a:gd name="T17" fmla="*/ 295 h 428"/>
                <a:gd name="T18" fmla="*/ 316 w 403"/>
                <a:gd name="T19" fmla="*/ 281 h 428"/>
                <a:gd name="T20" fmla="*/ 318 w 403"/>
                <a:gd name="T21" fmla="*/ 261 h 428"/>
                <a:gd name="T22" fmla="*/ 316 w 403"/>
                <a:gd name="T23" fmla="*/ 242 h 428"/>
                <a:gd name="T24" fmla="*/ 308 w 403"/>
                <a:gd name="T25" fmla="*/ 225 h 428"/>
                <a:gd name="T26" fmla="*/ 297 w 403"/>
                <a:gd name="T27" fmla="*/ 209 h 428"/>
                <a:gd name="T28" fmla="*/ 186 w 403"/>
                <a:gd name="T29" fmla="*/ 103 h 428"/>
                <a:gd name="T30" fmla="*/ 171 w 403"/>
                <a:gd name="T31" fmla="*/ 95 h 428"/>
                <a:gd name="T32" fmla="*/ 153 w 403"/>
                <a:gd name="T33" fmla="*/ 92 h 428"/>
                <a:gd name="T34" fmla="*/ 136 w 403"/>
                <a:gd name="T35" fmla="*/ 94 h 428"/>
                <a:gd name="T36" fmla="*/ 119 w 403"/>
                <a:gd name="T37" fmla="*/ 101 h 428"/>
                <a:gd name="T38" fmla="*/ 105 w 403"/>
                <a:gd name="T39" fmla="*/ 111 h 428"/>
                <a:gd name="T40" fmla="*/ 94 w 403"/>
                <a:gd name="T41" fmla="*/ 127 h 428"/>
                <a:gd name="T42" fmla="*/ 86 w 403"/>
                <a:gd name="T43" fmla="*/ 144 h 428"/>
                <a:gd name="T44" fmla="*/ 84 w 403"/>
                <a:gd name="T45" fmla="*/ 163 h 428"/>
                <a:gd name="T46" fmla="*/ 86 w 403"/>
                <a:gd name="T47" fmla="*/ 183 h 428"/>
                <a:gd name="T48" fmla="*/ 92 w 403"/>
                <a:gd name="T49" fmla="*/ 201 h 428"/>
                <a:gd name="T50" fmla="*/ 102 w 403"/>
                <a:gd name="T51" fmla="*/ 216 h 428"/>
                <a:gd name="T52" fmla="*/ 214 w 403"/>
                <a:gd name="T53" fmla="*/ 325 h 428"/>
                <a:gd name="T54" fmla="*/ 231 w 403"/>
                <a:gd name="T55" fmla="*/ 332 h 428"/>
                <a:gd name="T56" fmla="*/ 247 w 403"/>
                <a:gd name="T57" fmla="*/ 336 h 428"/>
                <a:gd name="T58" fmla="*/ 266 w 403"/>
                <a:gd name="T59" fmla="*/ 335 h 428"/>
                <a:gd name="T60" fmla="*/ 283 w 403"/>
                <a:gd name="T61" fmla="*/ 327 h 428"/>
                <a:gd name="T62" fmla="*/ 349 w 403"/>
                <a:gd name="T63" fmla="*/ 387 h 428"/>
                <a:gd name="T64" fmla="*/ 327 w 403"/>
                <a:gd name="T65" fmla="*/ 405 h 428"/>
                <a:gd name="T66" fmla="*/ 303 w 403"/>
                <a:gd name="T67" fmla="*/ 417 h 428"/>
                <a:gd name="T68" fmla="*/ 277 w 403"/>
                <a:gd name="T69" fmla="*/ 425 h 428"/>
                <a:gd name="T70" fmla="*/ 250 w 403"/>
                <a:gd name="T71" fmla="*/ 427 h 428"/>
                <a:gd name="T72" fmla="*/ 224 w 403"/>
                <a:gd name="T73" fmla="*/ 426 h 428"/>
                <a:gd name="T74" fmla="*/ 198 w 403"/>
                <a:gd name="T75" fmla="*/ 417 h 428"/>
                <a:gd name="T76" fmla="*/ 175 w 403"/>
                <a:gd name="T77" fmla="*/ 405 h 428"/>
                <a:gd name="T78" fmla="*/ 153 w 403"/>
                <a:gd name="T79" fmla="*/ 387 h 428"/>
                <a:gd name="T80" fmla="*/ 39 w 403"/>
                <a:gd name="T81" fmla="*/ 275 h 428"/>
                <a:gd name="T82" fmla="*/ 21 w 403"/>
                <a:gd name="T83" fmla="*/ 252 h 428"/>
                <a:gd name="T84" fmla="*/ 11 w 403"/>
                <a:gd name="T85" fmla="*/ 226 h 428"/>
                <a:gd name="T86" fmla="*/ 3 w 403"/>
                <a:gd name="T87" fmla="*/ 198 h 428"/>
                <a:gd name="T88" fmla="*/ 0 w 403"/>
                <a:gd name="T89" fmla="*/ 169 h 428"/>
                <a:gd name="T90" fmla="*/ 1 w 403"/>
                <a:gd name="T91" fmla="*/ 140 h 428"/>
                <a:gd name="T92" fmla="*/ 8 w 403"/>
                <a:gd name="T93" fmla="*/ 112 h 428"/>
                <a:gd name="T94" fmla="*/ 19 w 403"/>
                <a:gd name="T95" fmla="*/ 85 h 428"/>
                <a:gd name="T96" fmla="*/ 34 w 403"/>
                <a:gd name="T97" fmla="*/ 61 h 428"/>
                <a:gd name="T98" fmla="*/ 53 w 403"/>
                <a:gd name="T99" fmla="*/ 40 h 428"/>
                <a:gd name="T100" fmla="*/ 75 w 403"/>
                <a:gd name="T101" fmla="*/ 24 h 428"/>
                <a:gd name="T102" fmla="*/ 99 w 403"/>
                <a:gd name="T103" fmla="*/ 11 h 428"/>
                <a:gd name="T104" fmla="*/ 125 w 403"/>
                <a:gd name="T105" fmla="*/ 1 h 428"/>
                <a:gd name="T106" fmla="*/ 151 w 403"/>
                <a:gd name="T107" fmla="*/ 0 h 428"/>
                <a:gd name="T108" fmla="*/ 177 w 403"/>
                <a:gd name="T109" fmla="*/ 3 h 428"/>
                <a:gd name="T110" fmla="*/ 203 w 403"/>
                <a:gd name="T111" fmla="*/ 10 h 428"/>
                <a:gd name="T112" fmla="*/ 228 w 403"/>
                <a:gd name="T113" fmla="*/ 22 h 428"/>
                <a:gd name="T114" fmla="*/ 250 w 403"/>
                <a:gd name="T115" fmla="*/ 40 h 4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3"/>
                <a:gd name="T175" fmla="*/ 0 h 428"/>
                <a:gd name="T176" fmla="*/ 403 w 403"/>
                <a:gd name="T177" fmla="*/ 428 h 4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3" h="428">
                  <a:moveTo>
                    <a:pt x="355" y="143"/>
                  </a:moveTo>
                  <a:lnTo>
                    <a:pt x="364" y="153"/>
                  </a:lnTo>
                  <a:lnTo>
                    <a:pt x="373" y="165"/>
                  </a:lnTo>
                  <a:lnTo>
                    <a:pt x="380" y="177"/>
                  </a:lnTo>
                  <a:lnTo>
                    <a:pt x="386" y="189"/>
                  </a:lnTo>
                  <a:lnTo>
                    <a:pt x="391" y="202"/>
                  </a:lnTo>
                  <a:lnTo>
                    <a:pt x="396" y="217"/>
                  </a:lnTo>
                  <a:lnTo>
                    <a:pt x="399" y="231"/>
                  </a:lnTo>
                  <a:lnTo>
                    <a:pt x="400" y="245"/>
                  </a:lnTo>
                  <a:lnTo>
                    <a:pt x="402" y="260"/>
                  </a:lnTo>
                  <a:lnTo>
                    <a:pt x="402" y="274"/>
                  </a:lnTo>
                  <a:lnTo>
                    <a:pt x="400" y="289"/>
                  </a:lnTo>
                  <a:lnTo>
                    <a:pt x="397" y="303"/>
                  </a:lnTo>
                  <a:lnTo>
                    <a:pt x="394" y="317"/>
                  </a:lnTo>
                  <a:lnTo>
                    <a:pt x="388" y="331"/>
                  </a:lnTo>
                  <a:lnTo>
                    <a:pt x="383" y="344"/>
                  </a:lnTo>
                  <a:lnTo>
                    <a:pt x="375" y="356"/>
                  </a:lnTo>
                  <a:lnTo>
                    <a:pt x="312" y="295"/>
                  </a:lnTo>
                  <a:lnTo>
                    <a:pt x="313" y="291"/>
                  </a:lnTo>
                  <a:lnTo>
                    <a:pt x="316" y="281"/>
                  </a:lnTo>
                  <a:lnTo>
                    <a:pt x="318" y="271"/>
                  </a:lnTo>
                  <a:lnTo>
                    <a:pt x="318" y="261"/>
                  </a:lnTo>
                  <a:lnTo>
                    <a:pt x="317" y="252"/>
                  </a:lnTo>
                  <a:lnTo>
                    <a:pt x="316" y="242"/>
                  </a:lnTo>
                  <a:lnTo>
                    <a:pt x="312" y="233"/>
                  </a:lnTo>
                  <a:lnTo>
                    <a:pt x="308" y="225"/>
                  </a:lnTo>
                  <a:lnTo>
                    <a:pt x="303" y="217"/>
                  </a:lnTo>
                  <a:lnTo>
                    <a:pt x="297" y="209"/>
                  </a:lnTo>
                  <a:lnTo>
                    <a:pt x="195" y="109"/>
                  </a:lnTo>
                  <a:lnTo>
                    <a:pt x="186" y="103"/>
                  </a:lnTo>
                  <a:lnTo>
                    <a:pt x="179" y="98"/>
                  </a:lnTo>
                  <a:lnTo>
                    <a:pt x="171" y="95"/>
                  </a:lnTo>
                  <a:lnTo>
                    <a:pt x="162" y="93"/>
                  </a:lnTo>
                  <a:lnTo>
                    <a:pt x="153" y="92"/>
                  </a:lnTo>
                  <a:lnTo>
                    <a:pt x="145" y="92"/>
                  </a:lnTo>
                  <a:lnTo>
                    <a:pt x="136" y="94"/>
                  </a:lnTo>
                  <a:lnTo>
                    <a:pt x="127" y="95"/>
                  </a:lnTo>
                  <a:lnTo>
                    <a:pt x="119" y="101"/>
                  </a:lnTo>
                  <a:lnTo>
                    <a:pt x="112" y="105"/>
                  </a:lnTo>
                  <a:lnTo>
                    <a:pt x="105" y="111"/>
                  </a:lnTo>
                  <a:lnTo>
                    <a:pt x="99" y="118"/>
                  </a:lnTo>
                  <a:lnTo>
                    <a:pt x="94" y="127"/>
                  </a:lnTo>
                  <a:lnTo>
                    <a:pt x="90" y="135"/>
                  </a:lnTo>
                  <a:lnTo>
                    <a:pt x="86" y="144"/>
                  </a:lnTo>
                  <a:lnTo>
                    <a:pt x="84" y="153"/>
                  </a:lnTo>
                  <a:lnTo>
                    <a:pt x="84" y="163"/>
                  </a:lnTo>
                  <a:lnTo>
                    <a:pt x="84" y="173"/>
                  </a:lnTo>
                  <a:lnTo>
                    <a:pt x="86" y="183"/>
                  </a:lnTo>
                  <a:lnTo>
                    <a:pt x="88" y="193"/>
                  </a:lnTo>
                  <a:lnTo>
                    <a:pt x="92" y="201"/>
                  </a:lnTo>
                  <a:lnTo>
                    <a:pt x="96" y="209"/>
                  </a:lnTo>
                  <a:lnTo>
                    <a:pt x="102" y="216"/>
                  </a:lnTo>
                  <a:lnTo>
                    <a:pt x="204" y="316"/>
                  </a:lnTo>
                  <a:lnTo>
                    <a:pt x="214" y="325"/>
                  </a:lnTo>
                  <a:lnTo>
                    <a:pt x="222" y="329"/>
                  </a:lnTo>
                  <a:lnTo>
                    <a:pt x="231" y="332"/>
                  </a:lnTo>
                  <a:lnTo>
                    <a:pt x="239" y="335"/>
                  </a:lnTo>
                  <a:lnTo>
                    <a:pt x="247" y="336"/>
                  </a:lnTo>
                  <a:lnTo>
                    <a:pt x="257" y="335"/>
                  </a:lnTo>
                  <a:lnTo>
                    <a:pt x="266" y="335"/>
                  </a:lnTo>
                  <a:lnTo>
                    <a:pt x="274" y="331"/>
                  </a:lnTo>
                  <a:lnTo>
                    <a:pt x="283" y="327"/>
                  </a:lnTo>
                  <a:lnTo>
                    <a:pt x="287" y="326"/>
                  </a:lnTo>
                  <a:lnTo>
                    <a:pt x="349" y="387"/>
                  </a:lnTo>
                  <a:lnTo>
                    <a:pt x="339" y="397"/>
                  </a:lnTo>
                  <a:lnTo>
                    <a:pt x="327" y="405"/>
                  </a:lnTo>
                  <a:lnTo>
                    <a:pt x="316" y="411"/>
                  </a:lnTo>
                  <a:lnTo>
                    <a:pt x="303" y="417"/>
                  </a:lnTo>
                  <a:lnTo>
                    <a:pt x="290" y="422"/>
                  </a:lnTo>
                  <a:lnTo>
                    <a:pt x="277" y="425"/>
                  </a:lnTo>
                  <a:lnTo>
                    <a:pt x="264" y="427"/>
                  </a:lnTo>
                  <a:lnTo>
                    <a:pt x="250" y="427"/>
                  </a:lnTo>
                  <a:lnTo>
                    <a:pt x="237" y="427"/>
                  </a:lnTo>
                  <a:lnTo>
                    <a:pt x="224" y="426"/>
                  </a:lnTo>
                  <a:lnTo>
                    <a:pt x="210" y="421"/>
                  </a:lnTo>
                  <a:lnTo>
                    <a:pt x="198" y="417"/>
                  </a:lnTo>
                  <a:lnTo>
                    <a:pt x="186" y="412"/>
                  </a:lnTo>
                  <a:lnTo>
                    <a:pt x="175" y="405"/>
                  </a:lnTo>
                  <a:lnTo>
                    <a:pt x="163" y="397"/>
                  </a:lnTo>
                  <a:lnTo>
                    <a:pt x="153" y="387"/>
                  </a:lnTo>
                  <a:lnTo>
                    <a:pt x="47" y="285"/>
                  </a:lnTo>
                  <a:lnTo>
                    <a:pt x="39" y="275"/>
                  </a:lnTo>
                  <a:lnTo>
                    <a:pt x="30" y="264"/>
                  </a:lnTo>
                  <a:lnTo>
                    <a:pt x="21" y="252"/>
                  </a:lnTo>
                  <a:lnTo>
                    <a:pt x="16" y="239"/>
                  </a:lnTo>
                  <a:lnTo>
                    <a:pt x="11" y="226"/>
                  </a:lnTo>
                  <a:lnTo>
                    <a:pt x="6" y="213"/>
                  </a:lnTo>
                  <a:lnTo>
                    <a:pt x="3" y="198"/>
                  </a:lnTo>
                  <a:lnTo>
                    <a:pt x="1" y="184"/>
                  </a:lnTo>
                  <a:lnTo>
                    <a:pt x="0" y="169"/>
                  </a:lnTo>
                  <a:lnTo>
                    <a:pt x="0" y="154"/>
                  </a:lnTo>
                  <a:lnTo>
                    <a:pt x="1" y="140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3" y="98"/>
                  </a:lnTo>
                  <a:lnTo>
                    <a:pt x="19" y="85"/>
                  </a:lnTo>
                  <a:lnTo>
                    <a:pt x="26" y="72"/>
                  </a:lnTo>
                  <a:lnTo>
                    <a:pt x="34" y="61"/>
                  </a:lnTo>
                  <a:lnTo>
                    <a:pt x="43" y="50"/>
                  </a:lnTo>
                  <a:lnTo>
                    <a:pt x="53" y="40"/>
                  </a:lnTo>
                  <a:lnTo>
                    <a:pt x="63" y="31"/>
                  </a:lnTo>
                  <a:lnTo>
                    <a:pt x="75" y="24"/>
                  </a:lnTo>
                  <a:lnTo>
                    <a:pt x="87" y="16"/>
                  </a:lnTo>
                  <a:lnTo>
                    <a:pt x="99" y="11"/>
                  </a:lnTo>
                  <a:lnTo>
                    <a:pt x="111" y="6"/>
                  </a:lnTo>
                  <a:lnTo>
                    <a:pt x="125" y="1"/>
                  </a:lnTo>
                  <a:lnTo>
                    <a:pt x="138" y="0"/>
                  </a:lnTo>
                  <a:lnTo>
                    <a:pt x="151" y="0"/>
                  </a:lnTo>
                  <a:lnTo>
                    <a:pt x="164" y="1"/>
                  </a:lnTo>
                  <a:lnTo>
                    <a:pt x="177" y="3"/>
                  </a:lnTo>
                  <a:lnTo>
                    <a:pt x="191" y="5"/>
                  </a:lnTo>
                  <a:lnTo>
                    <a:pt x="203" y="10"/>
                  </a:lnTo>
                  <a:lnTo>
                    <a:pt x="216" y="15"/>
                  </a:lnTo>
                  <a:lnTo>
                    <a:pt x="228" y="22"/>
                  </a:lnTo>
                  <a:lnTo>
                    <a:pt x="239" y="31"/>
                  </a:lnTo>
                  <a:lnTo>
                    <a:pt x="250" y="40"/>
                  </a:lnTo>
                  <a:lnTo>
                    <a:pt x="355" y="143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4949" y="758"/>
              <a:ext cx="345" cy="349"/>
            </a:xfrm>
            <a:custGeom>
              <a:avLst/>
              <a:gdLst>
                <a:gd name="T0" fmla="*/ 14 w 345"/>
                <a:gd name="T1" fmla="*/ 80 h 349"/>
                <a:gd name="T2" fmla="*/ 12 w 345"/>
                <a:gd name="T3" fmla="*/ 79 h 349"/>
                <a:gd name="T4" fmla="*/ 7 w 345"/>
                <a:gd name="T5" fmla="*/ 73 h 349"/>
                <a:gd name="T6" fmla="*/ 4 w 345"/>
                <a:gd name="T7" fmla="*/ 66 h 349"/>
                <a:gd name="T8" fmla="*/ 2 w 345"/>
                <a:gd name="T9" fmla="*/ 58 h 349"/>
                <a:gd name="T10" fmla="*/ 0 w 345"/>
                <a:gd name="T11" fmla="*/ 52 h 349"/>
                <a:gd name="T12" fmla="*/ 0 w 345"/>
                <a:gd name="T13" fmla="*/ 44 h 349"/>
                <a:gd name="T14" fmla="*/ 1 w 345"/>
                <a:gd name="T15" fmla="*/ 36 h 349"/>
                <a:gd name="T16" fmla="*/ 3 w 345"/>
                <a:gd name="T17" fmla="*/ 28 h 349"/>
                <a:gd name="T18" fmla="*/ 6 w 345"/>
                <a:gd name="T19" fmla="*/ 22 h 349"/>
                <a:gd name="T20" fmla="*/ 11 w 345"/>
                <a:gd name="T21" fmla="*/ 16 h 349"/>
                <a:gd name="T22" fmla="*/ 16 w 345"/>
                <a:gd name="T23" fmla="*/ 11 h 349"/>
                <a:gd name="T24" fmla="*/ 21 w 345"/>
                <a:gd name="T25" fmla="*/ 7 h 349"/>
                <a:gd name="T26" fmla="*/ 27 w 345"/>
                <a:gd name="T27" fmla="*/ 3 h 349"/>
                <a:gd name="T28" fmla="*/ 35 w 345"/>
                <a:gd name="T29" fmla="*/ 1 h 349"/>
                <a:gd name="T30" fmla="*/ 42 w 345"/>
                <a:gd name="T31" fmla="*/ 0 h 349"/>
                <a:gd name="T32" fmla="*/ 48 w 345"/>
                <a:gd name="T33" fmla="*/ 1 h 349"/>
                <a:gd name="T34" fmla="*/ 56 w 345"/>
                <a:gd name="T35" fmla="*/ 4 h 349"/>
                <a:gd name="T36" fmla="*/ 61 w 345"/>
                <a:gd name="T37" fmla="*/ 6 h 349"/>
                <a:gd name="T38" fmla="*/ 68 w 345"/>
                <a:gd name="T39" fmla="*/ 10 h 349"/>
                <a:gd name="T40" fmla="*/ 331 w 345"/>
                <a:gd name="T41" fmla="*/ 268 h 349"/>
                <a:gd name="T42" fmla="*/ 333 w 345"/>
                <a:gd name="T43" fmla="*/ 269 h 349"/>
                <a:gd name="T44" fmla="*/ 338 w 345"/>
                <a:gd name="T45" fmla="*/ 275 h 349"/>
                <a:gd name="T46" fmla="*/ 341 w 345"/>
                <a:gd name="T47" fmla="*/ 281 h 349"/>
                <a:gd name="T48" fmla="*/ 344 w 345"/>
                <a:gd name="T49" fmla="*/ 291 h 349"/>
                <a:gd name="T50" fmla="*/ 344 w 345"/>
                <a:gd name="T51" fmla="*/ 296 h 349"/>
                <a:gd name="T52" fmla="*/ 344 w 345"/>
                <a:gd name="T53" fmla="*/ 304 h 349"/>
                <a:gd name="T54" fmla="*/ 344 w 345"/>
                <a:gd name="T55" fmla="*/ 312 h 349"/>
                <a:gd name="T56" fmla="*/ 341 w 345"/>
                <a:gd name="T57" fmla="*/ 319 h 349"/>
                <a:gd name="T58" fmla="*/ 338 w 345"/>
                <a:gd name="T59" fmla="*/ 325 h 349"/>
                <a:gd name="T60" fmla="*/ 334 w 345"/>
                <a:gd name="T61" fmla="*/ 332 h 349"/>
                <a:gd name="T62" fmla="*/ 328 w 345"/>
                <a:gd name="T63" fmla="*/ 337 h 349"/>
                <a:gd name="T64" fmla="*/ 323 w 345"/>
                <a:gd name="T65" fmla="*/ 341 h 349"/>
                <a:gd name="T66" fmla="*/ 317 w 345"/>
                <a:gd name="T67" fmla="*/ 345 h 349"/>
                <a:gd name="T68" fmla="*/ 310 w 345"/>
                <a:gd name="T69" fmla="*/ 346 h 349"/>
                <a:gd name="T70" fmla="*/ 303 w 345"/>
                <a:gd name="T71" fmla="*/ 348 h 349"/>
                <a:gd name="T72" fmla="*/ 297 w 345"/>
                <a:gd name="T73" fmla="*/ 347 h 349"/>
                <a:gd name="T74" fmla="*/ 289 w 345"/>
                <a:gd name="T75" fmla="*/ 345 h 349"/>
                <a:gd name="T76" fmla="*/ 283 w 345"/>
                <a:gd name="T77" fmla="*/ 342 h 349"/>
                <a:gd name="T78" fmla="*/ 277 w 345"/>
                <a:gd name="T79" fmla="*/ 338 h 349"/>
                <a:gd name="T80" fmla="*/ 14 w 345"/>
                <a:gd name="T81" fmla="*/ 80 h 34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5"/>
                <a:gd name="T124" fmla="*/ 0 h 349"/>
                <a:gd name="T125" fmla="*/ 345 w 345"/>
                <a:gd name="T126" fmla="*/ 349 h 34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5" h="349">
                  <a:moveTo>
                    <a:pt x="14" y="80"/>
                  </a:moveTo>
                  <a:lnTo>
                    <a:pt x="12" y="79"/>
                  </a:lnTo>
                  <a:lnTo>
                    <a:pt x="7" y="73"/>
                  </a:lnTo>
                  <a:lnTo>
                    <a:pt x="4" y="66"/>
                  </a:lnTo>
                  <a:lnTo>
                    <a:pt x="2" y="58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1" y="36"/>
                  </a:lnTo>
                  <a:lnTo>
                    <a:pt x="3" y="28"/>
                  </a:lnTo>
                  <a:lnTo>
                    <a:pt x="6" y="22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21" y="7"/>
                  </a:lnTo>
                  <a:lnTo>
                    <a:pt x="27" y="3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8" y="1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8" y="10"/>
                  </a:lnTo>
                  <a:lnTo>
                    <a:pt x="331" y="268"/>
                  </a:lnTo>
                  <a:lnTo>
                    <a:pt x="333" y="269"/>
                  </a:lnTo>
                  <a:lnTo>
                    <a:pt x="338" y="275"/>
                  </a:lnTo>
                  <a:lnTo>
                    <a:pt x="341" y="281"/>
                  </a:lnTo>
                  <a:lnTo>
                    <a:pt x="344" y="291"/>
                  </a:lnTo>
                  <a:lnTo>
                    <a:pt x="344" y="296"/>
                  </a:lnTo>
                  <a:lnTo>
                    <a:pt x="344" y="304"/>
                  </a:lnTo>
                  <a:lnTo>
                    <a:pt x="344" y="312"/>
                  </a:lnTo>
                  <a:lnTo>
                    <a:pt x="341" y="319"/>
                  </a:lnTo>
                  <a:lnTo>
                    <a:pt x="338" y="325"/>
                  </a:lnTo>
                  <a:lnTo>
                    <a:pt x="334" y="332"/>
                  </a:lnTo>
                  <a:lnTo>
                    <a:pt x="328" y="337"/>
                  </a:lnTo>
                  <a:lnTo>
                    <a:pt x="323" y="341"/>
                  </a:lnTo>
                  <a:lnTo>
                    <a:pt x="317" y="345"/>
                  </a:lnTo>
                  <a:lnTo>
                    <a:pt x="310" y="346"/>
                  </a:lnTo>
                  <a:lnTo>
                    <a:pt x="303" y="348"/>
                  </a:lnTo>
                  <a:lnTo>
                    <a:pt x="297" y="347"/>
                  </a:lnTo>
                  <a:lnTo>
                    <a:pt x="289" y="345"/>
                  </a:lnTo>
                  <a:lnTo>
                    <a:pt x="283" y="342"/>
                  </a:lnTo>
                  <a:lnTo>
                    <a:pt x="277" y="338"/>
                  </a:lnTo>
                  <a:lnTo>
                    <a:pt x="14" y="80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4570" y="385"/>
              <a:ext cx="345" cy="350"/>
            </a:xfrm>
            <a:custGeom>
              <a:avLst/>
              <a:gdLst>
                <a:gd name="T0" fmla="*/ 14 w 345"/>
                <a:gd name="T1" fmla="*/ 81 h 350"/>
                <a:gd name="T2" fmla="*/ 13 w 345"/>
                <a:gd name="T3" fmla="*/ 80 h 350"/>
                <a:gd name="T4" fmla="*/ 7 w 345"/>
                <a:gd name="T5" fmla="*/ 74 h 350"/>
                <a:gd name="T6" fmla="*/ 5 w 345"/>
                <a:gd name="T7" fmla="*/ 67 h 350"/>
                <a:gd name="T8" fmla="*/ 3 w 345"/>
                <a:gd name="T9" fmla="*/ 59 h 350"/>
                <a:gd name="T10" fmla="*/ 0 w 345"/>
                <a:gd name="T11" fmla="*/ 52 h 350"/>
                <a:gd name="T12" fmla="*/ 0 w 345"/>
                <a:gd name="T13" fmla="*/ 45 h 350"/>
                <a:gd name="T14" fmla="*/ 1 w 345"/>
                <a:gd name="T15" fmla="*/ 36 h 350"/>
                <a:gd name="T16" fmla="*/ 4 w 345"/>
                <a:gd name="T17" fmla="*/ 30 h 350"/>
                <a:gd name="T18" fmla="*/ 6 w 345"/>
                <a:gd name="T19" fmla="*/ 22 h 350"/>
                <a:gd name="T20" fmla="*/ 11 w 345"/>
                <a:gd name="T21" fmla="*/ 16 h 350"/>
                <a:gd name="T22" fmla="*/ 16 w 345"/>
                <a:gd name="T23" fmla="*/ 11 h 350"/>
                <a:gd name="T24" fmla="*/ 21 w 345"/>
                <a:gd name="T25" fmla="*/ 7 h 350"/>
                <a:gd name="T26" fmla="*/ 27 w 345"/>
                <a:gd name="T27" fmla="*/ 4 h 350"/>
                <a:gd name="T28" fmla="*/ 34 w 345"/>
                <a:gd name="T29" fmla="*/ 1 h 350"/>
                <a:gd name="T30" fmla="*/ 42 w 345"/>
                <a:gd name="T31" fmla="*/ 0 h 350"/>
                <a:gd name="T32" fmla="*/ 48 w 345"/>
                <a:gd name="T33" fmla="*/ 2 h 350"/>
                <a:gd name="T34" fmla="*/ 55 w 345"/>
                <a:gd name="T35" fmla="*/ 3 h 350"/>
                <a:gd name="T36" fmla="*/ 62 w 345"/>
                <a:gd name="T37" fmla="*/ 7 h 350"/>
                <a:gd name="T38" fmla="*/ 68 w 345"/>
                <a:gd name="T39" fmla="*/ 10 h 350"/>
                <a:gd name="T40" fmla="*/ 331 w 345"/>
                <a:gd name="T41" fmla="*/ 269 h 350"/>
                <a:gd name="T42" fmla="*/ 332 w 345"/>
                <a:gd name="T43" fmla="*/ 270 h 350"/>
                <a:gd name="T44" fmla="*/ 337 w 345"/>
                <a:gd name="T45" fmla="*/ 275 h 350"/>
                <a:gd name="T46" fmla="*/ 341 w 345"/>
                <a:gd name="T47" fmla="*/ 283 h 350"/>
                <a:gd name="T48" fmla="*/ 342 w 345"/>
                <a:gd name="T49" fmla="*/ 291 h 350"/>
                <a:gd name="T50" fmla="*/ 344 w 345"/>
                <a:gd name="T51" fmla="*/ 297 h 350"/>
                <a:gd name="T52" fmla="*/ 344 w 345"/>
                <a:gd name="T53" fmla="*/ 305 h 350"/>
                <a:gd name="T54" fmla="*/ 343 w 345"/>
                <a:gd name="T55" fmla="*/ 313 h 350"/>
                <a:gd name="T56" fmla="*/ 342 w 345"/>
                <a:gd name="T57" fmla="*/ 320 h 350"/>
                <a:gd name="T58" fmla="*/ 338 w 345"/>
                <a:gd name="T59" fmla="*/ 327 h 350"/>
                <a:gd name="T60" fmla="*/ 334 w 345"/>
                <a:gd name="T61" fmla="*/ 334 h 350"/>
                <a:gd name="T62" fmla="*/ 329 w 345"/>
                <a:gd name="T63" fmla="*/ 339 h 350"/>
                <a:gd name="T64" fmla="*/ 323 w 345"/>
                <a:gd name="T65" fmla="*/ 343 h 350"/>
                <a:gd name="T66" fmla="*/ 317 w 345"/>
                <a:gd name="T67" fmla="*/ 345 h 350"/>
                <a:gd name="T68" fmla="*/ 311 w 345"/>
                <a:gd name="T69" fmla="*/ 348 h 350"/>
                <a:gd name="T70" fmla="*/ 302 w 345"/>
                <a:gd name="T71" fmla="*/ 349 h 350"/>
                <a:gd name="T72" fmla="*/ 296 w 345"/>
                <a:gd name="T73" fmla="*/ 348 h 350"/>
                <a:gd name="T74" fmla="*/ 289 w 345"/>
                <a:gd name="T75" fmla="*/ 346 h 350"/>
                <a:gd name="T76" fmla="*/ 283 w 345"/>
                <a:gd name="T77" fmla="*/ 342 h 350"/>
                <a:gd name="T78" fmla="*/ 277 w 345"/>
                <a:gd name="T79" fmla="*/ 339 h 350"/>
                <a:gd name="T80" fmla="*/ 14 w 345"/>
                <a:gd name="T81" fmla="*/ 81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5"/>
                <a:gd name="T124" fmla="*/ 0 h 350"/>
                <a:gd name="T125" fmla="*/ 345 w 345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5" h="350">
                  <a:moveTo>
                    <a:pt x="14" y="81"/>
                  </a:moveTo>
                  <a:lnTo>
                    <a:pt x="13" y="80"/>
                  </a:lnTo>
                  <a:lnTo>
                    <a:pt x="7" y="74"/>
                  </a:lnTo>
                  <a:lnTo>
                    <a:pt x="5" y="67"/>
                  </a:lnTo>
                  <a:lnTo>
                    <a:pt x="3" y="59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1" y="36"/>
                  </a:lnTo>
                  <a:lnTo>
                    <a:pt x="4" y="30"/>
                  </a:lnTo>
                  <a:lnTo>
                    <a:pt x="6" y="22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21" y="7"/>
                  </a:lnTo>
                  <a:lnTo>
                    <a:pt x="27" y="4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5" y="3"/>
                  </a:lnTo>
                  <a:lnTo>
                    <a:pt x="62" y="7"/>
                  </a:lnTo>
                  <a:lnTo>
                    <a:pt x="68" y="10"/>
                  </a:lnTo>
                  <a:lnTo>
                    <a:pt x="331" y="269"/>
                  </a:lnTo>
                  <a:lnTo>
                    <a:pt x="332" y="270"/>
                  </a:lnTo>
                  <a:lnTo>
                    <a:pt x="337" y="275"/>
                  </a:lnTo>
                  <a:lnTo>
                    <a:pt x="341" y="283"/>
                  </a:lnTo>
                  <a:lnTo>
                    <a:pt x="342" y="291"/>
                  </a:lnTo>
                  <a:lnTo>
                    <a:pt x="344" y="297"/>
                  </a:lnTo>
                  <a:lnTo>
                    <a:pt x="344" y="305"/>
                  </a:lnTo>
                  <a:lnTo>
                    <a:pt x="343" y="313"/>
                  </a:lnTo>
                  <a:lnTo>
                    <a:pt x="342" y="320"/>
                  </a:lnTo>
                  <a:lnTo>
                    <a:pt x="338" y="327"/>
                  </a:lnTo>
                  <a:lnTo>
                    <a:pt x="334" y="334"/>
                  </a:lnTo>
                  <a:lnTo>
                    <a:pt x="329" y="339"/>
                  </a:lnTo>
                  <a:lnTo>
                    <a:pt x="323" y="343"/>
                  </a:lnTo>
                  <a:lnTo>
                    <a:pt x="317" y="345"/>
                  </a:lnTo>
                  <a:lnTo>
                    <a:pt x="311" y="348"/>
                  </a:lnTo>
                  <a:lnTo>
                    <a:pt x="302" y="349"/>
                  </a:lnTo>
                  <a:lnTo>
                    <a:pt x="296" y="348"/>
                  </a:lnTo>
                  <a:lnTo>
                    <a:pt x="289" y="346"/>
                  </a:lnTo>
                  <a:lnTo>
                    <a:pt x="283" y="342"/>
                  </a:lnTo>
                  <a:lnTo>
                    <a:pt x="277" y="339"/>
                  </a:lnTo>
                  <a:lnTo>
                    <a:pt x="14" y="81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7422" name="Freeform 10"/>
            <p:cNvSpPr>
              <a:spLocks/>
            </p:cNvSpPr>
            <p:nvPr/>
          </p:nvSpPr>
          <p:spPr bwMode="auto">
            <a:xfrm>
              <a:off x="4438" y="252"/>
              <a:ext cx="236" cy="246"/>
            </a:xfrm>
            <a:custGeom>
              <a:avLst/>
              <a:gdLst>
                <a:gd name="T0" fmla="*/ 178 w 236"/>
                <a:gd name="T1" fmla="*/ 244 h 246"/>
                <a:gd name="T2" fmla="*/ 173 w 236"/>
                <a:gd name="T3" fmla="*/ 245 h 246"/>
                <a:gd name="T4" fmla="*/ 161 w 236"/>
                <a:gd name="T5" fmla="*/ 245 h 246"/>
                <a:gd name="T6" fmla="*/ 149 w 236"/>
                <a:gd name="T7" fmla="*/ 244 h 246"/>
                <a:gd name="T8" fmla="*/ 138 w 236"/>
                <a:gd name="T9" fmla="*/ 238 h 246"/>
                <a:gd name="T10" fmla="*/ 128 w 236"/>
                <a:gd name="T11" fmla="*/ 232 h 246"/>
                <a:gd name="T12" fmla="*/ 17 w 236"/>
                <a:gd name="T13" fmla="*/ 123 h 246"/>
                <a:gd name="T14" fmla="*/ 11 w 236"/>
                <a:gd name="T15" fmla="*/ 115 h 246"/>
                <a:gd name="T16" fmla="*/ 5 w 236"/>
                <a:gd name="T17" fmla="*/ 102 h 246"/>
                <a:gd name="T18" fmla="*/ 2 w 236"/>
                <a:gd name="T19" fmla="*/ 89 h 246"/>
                <a:gd name="T20" fmla="*/ 0 w 236"/>
                <a:gd name="T21" fmla="*/ 76 h 246"/>
                <a:gd name="T22" fmla="*/ 2 w 236"/>
                <a:gd name="T23" fmla="*/ 62 h 246"/>
                <a:gd name="T24" fmla="*/ 4 w 236"/>
                <a:gd name="T25" fmla="*/ 49 h 246"/>
                <a:gd name="T26" fmla="*/ 10 w 236"/>
                <a:gd name="T27" fmla="*/ 37 h 246"/>
                <a:gd name="T28" fmla="*/ 17 w 236"/>
                <a:gd name="T29" fmla="*/ 26 h 246"/>
                <a:gd name="T30" fmla="*/ 26 w 236"/>
                <a:gd name="T31" fmla="*/ 17 h 246"/>
                <a:gd name="T32" fmla="*/ 36 w 236"/>
                <a:gd name="T33" fmla="*/ 8 h 246"/>
                <a:gd name="T34" fmla="*/ 48 w 236"/>
                <a:gd name="T35" fmla="*/ 5 h 246"/>
                <a:gd name="T36" fmla="*/ 60 w 236"/>
                <a:gd name="T37" fmla="*/ 1 h 246"/>
                <a:gd name="T38" fmla="*/ 72 w 236"/>
                <a:gd name="T39" fmla="*/ 0 h 246"/>
                <a:gd name="T40" fmla="*/ 84 w 236"/>
                <a:gd name="T41" fmla="*/ 3 h 246"/>
                <a:gd name="T42" fmla="*/ 96 w 236"/>
                <a:gd name="T43" fmla="*/ 7 h 246"/>
                <a:gd name="T44" fmla="*/ 107 w 236"/>
                <a:gd name="T45" fmla="*/ 14 h 246"/>
                <a:gd name="T46" fmla="*/ 215 w 236"/>
                <a:gd name="T47" fmla="*/ 119 h 246"/>
                <a:gd name="T48" fmla="*/ 218 w 236"/>
                <a:gd name="T49" fmla="*/ 123 h 246"/>
                <a:gd name="T50" fmla="*/ 223 w 236"/>
                <a:gd name="T51" fmla="*/ 127 h 246"/>
                <a:gd name="T52" fmla="*/ 228 w 236"/>
                <a:gd name="T53" fmla="*/ 138 h 246"/>
                <a:gd name="T54" fmla="*/ 232 w 236"/>
                <a:gd name="T55" fmla="*/ 149 h 246"/>
                <a:gd name="T56" fmla="*/ 235 w 236"/>
                <a:gd name="T57" fmla="*/ 163 h 246"/>
                <a:gd name="T58" fmla="*/ 235 w 236"/>
                <a:gd name="T59" fmla="*/ 175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36"/>
                <a:gd name="T91" fmla="*/ 0 h 246"/>
                <a:gd name="T92" fmla="*/ 236 w 236"/>
                <a:gd name="T93" fmla="*/ 246 h 24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36" h="246">
                  <a:moveTo>
                    <a:pt x="178" y="244"/>
                  </a:moveTo>
                  <a:lnTo>
                    <a:pt x="173" y="245"/>
                  </a:lnTo>
                  <a:lnTo>
                    <a:pt x="161" y="245"/>
                  </a:lnTo>
                  <a:lnTo>
                    <a:pt x="149" y="244"/>
                  </a:lnTo>
                  <a:lnTo>
                    <a:pt x="138" y="238"/>
                  </a:lnTo>
                  <a:lnTo>
                    <a:pt x="128" y="232"/>
                  </a:lnTo>
                  <a:lnTo>
                    <a:pt x="17" y="123"/>
                  </a:lnTo>
                  <a:lnTo>
                    <a:pt x="11" y="115"/>
                  </a:lnTo>
                  <a:lnTo>
                    <a:pt x="5" y="102"/>
                  </a:lnTo>
                  <a:lnTo>
                    <a:pt x="2" y="89"/>
                  </a:lnTo>
                  <a:lnTo>
                    <a:pt x="0" y="76"/>
                  </a:lnTo>
                  <a:lnTo>
                    <a:pt x="2" y="62"/>
                  </a:lnTo>
                  <a:lnTo>
                    <a:pt x="4" y="49"/>
                  </a:lnTo>
                  <a:lnTo>
                    <a:pt x="10" y="37"/>
                  </a:lnTo>
                  <a:lnTo>
                    <a:pt x="17" y="26"/>
                  </a:lnTo>
                  <a:lnTo>
                    <a:pt x="26" y="17"/>
                  </a:lnTo>
                  <a:lnTo>
                    <a:pt x="36" y="8"/>
                  </a:lnTo>
                  <a:lnTo>
                    <a:pt x="48" y="5"/>
                  </a:lnTo>
                  <a:lnTo>
                    <a:pt x="60" y="1"/>
                  </a:lnTo>
                  <a:lnTo>
                    <a:pt x="72" y="0"/>
                  </a:lnTo>
                  <a:lnTo>
                    <a:pt x="84" y="3"/>
                  </a:lnTo>
                  <a:lnTo>
                    <a:pt x="96" y="7"/>
                  </a:lnTo>
                  <a:lnTo>
                    <a:pt x="107" y="14"/>
                  </a:lnTo>
                  <a:lnTo>
                    <a:pt x="215" y="119"/>
                  </a:lnTo>
                  <a:lnTo>
                    <a:pt x="218" y="123"/>
                  </a:lnTo>
                  <a:lnTo>
                    <a:pt x="223" y="127"/>
                  </a:lnTo>
                  <a:lnTo>
                    <a:pt x="228" y="138"/>
                  </a:lnTo>
                  <a:lnTo>
                    <a:pt x="232" y="149"/>
                  </a:lnTo>
                  <a:lnTo>
                    <a:pt x="235" y="163"/>
                  </a:lnTo>
                  <a:lnTo>
                    <a:pt x="235" y="17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23" name="Freeform 11"/>
            <p:cNvSpPr>
              <a:spLocks/>
            </p:cNvSpPr>
            <p:nvPr/>
          </p:nvSpPr>
          <p:spPr bwMode="auto">
            <a:xfrm>
              <a:off x="4354" y="160"/>
              <a:ext cx="404" cy="429"/>
            </a:xfrm>
            <a:custGeom>
              <a:avLst/>
              <a:gdLst>
                <a:gd name="T0" fmla="*/ 388 w 404"/>
                <a:gd name="T1" fmla="*/ 333 h 429"/>
                <a:gd name="T2" fmla="*/ 391 w 404"/>
                <a:gd name="T3" fmla="*/ 324 h 429"/>
                <a:gd name="T4" fmla="*/ 397 w 404"/>
                <a:gd name="T5" fmla="*/ 305 h 429"/>
                <a:gd name="T6" fmla="*/ 401 w 404"/>
                <a:gd name="T7" fmla="*/ 285 h 429"/>
                <a:gd name="T8" fmla="*/ 403 w 404"/>
                <a:gd name="T9" fmla="*/ 265 h 429"/>
                <a:gd name="T10" fmla="*/ 402 w 404"/>
                <a:gd name="T11" fmla="*/ 245 h 429"/>
                <a:gd name="T12" fmla="*/ 399 w 404"/>
                <a:gd name="T13" fmla="*/ 224 h 429"/>
                <a:gd name="T14" fmla="*/ 394 w 404"/>
                <a:gd name="T15" fmla="*/ 205 h 429"/>
                <a:gd name="T16" fmla="*/ 387 w 404"/>
                <a:gd name="T17" fmla="*/ 187 h 429"/>
                <a:gd name="T18" fmla="*/ 377 w 404"/>
                <a:gd name="T19" fmla="*/ 169 h 429"/>
                <a:gd name="T20" fmla="*/ 366 w 404"/>
                <a:gd name="T21" fmla="*/ 152 h 429"/>
                <a:gd name="T22" fmla="*/ 246 w 404"/>
                <a:gd name="T23" fmla="*/ 37 h 429"/>
                <a:gd name="T24" fmla="*/ 231 w 404"/>
                <a:gd name="T25" fmla="*/ 25 h 429"/>
                <a:gd name="T26" fmla="*/ 214 w 404"/>
                <a:gd name="T27" fmla="*/ 15 h 429"/>
                <a:gd name="T28" fmla="*/ 197 w 404"/>
                <a:gd name="T29" fmla="*/ 8 h 429"/>
                <a:gd name="T30" fmla="*/ 180 w 404"/>
                <a:gd name="T31" fmla="*/ 4 h 429"/>
                <a:gd name="T32" fmla="*/ 161 w 404"/>
                <a:gd name="T33" fmla="*/ 0 h 429"/>
                <a:gd name="T34" fmla="*/ 142 w 404"/>
                <a:gd name="T35" fmla="*/ 1 h 429"/>
                <a:gd name="T36" fmla="*/ 124 w 404"/>
                <a:gd name="T37" fmla="*/ 3 h 429"/>
                <a:gd name="T38" fmla="*/ 105 w 404"/>
                <a:gd name="T39" fmla="*/ 9 h 429"/>
                <a:gd name="T40" fmla="*/ 88 w 404"/>
                <a:gd name="T41" fmla="*/ 16 h 429"/>
                <a:gd name="T42" fmla="*/ 71 w 404"/>
                <a:gd name="T43" fmla="*/ 25 h 429"/>
                <a:gd name="T44" fmla="*/ 57 w 404"/>
                <a:gd name="T45" fmla="*/ 38 h 429"/>
                <a:gd name="T46" fmla="*/ 43 w 404"/>
                <a:gd name="T47" fmla="*/ 51 h 429"/>
                <a:gd name="T48" fmla="*/ 31 w 404"/>
                <a:gd name="T49" fmla="*/ 67 h 429"/>
                <a:gd name="T50" fmla="*/ 21 w 404"/>
                <a:gd name="T51" fmla="*/ 83 h 429"/>
                <a:gd name="T52" fmla="*/ 12 w 404"/>
                <a:gd name="T53" fmla="*/ 102 h 429"/>
                <a:gd name="T54" fmla="*/ 6 w 404"/>
                <a:gd name="T55" fmla="*/ 121 h 429"/>
                <a:gd name="T56" fmla="*/ 1 w 404"/>
                <a:gd name="T57" fmla="*/ 140 h 429"/>
                <a:gd name="T58" fmla="*/ 0 w 404"/>
                <a:gd name="T59" fmla="*/ 161 h 429"/>
                <a:gd name="T60" fmla="*/ 0 w 404"/>
                <a:gd name="T61" fmla="*/ 181 h 429"/>
                <a:gd name="T62" fmla="*/ 3 w 404"/>
                <a:gd name="T63" fmla="*/ 201 h 429"/>
                <a:gd name="T64" fmla="*/ 9 w 404"/>
                <a:gd name="T65" fmla="*/ 220 h 429"/>
                <a:gd name="T66" fmla="*/ 16 w 404"/>
                <a:gd name="T67" fmla="*/ 239 h 429"/>
                <a:gd name="T68" fmla="*/ 25 w 404"/>
                <a:gd name="T69" fmla="*/ 257 h 429"/>
                <a:gd name="T70" fmla="*/ 37 w 404"/>
                <a:gd name="T71" fmla="*/ 273 h 429"/>
                <a:gd name="T72" fmla="*/ 44 w 404"/>
                <a:gd name="T73" fmla="*/ 282 h 429"/>
                <a:gd name="T74" fmla="*/ 46 w 404"/>
                <a:gd name="T75" fmla="*/ 284 h 429"/>
                <a:gd name="T76" fmla="*/ 162 w 404"/>
                <a:gd name="T77" fmla="*/ 398 h 429"/>
                <a:gd name="T78" fmla="*/ 179 w 404"/>
                <a:gd name="T79" fmla="*/ 409 h 429"/>
                <a:gd name="T80" fmla="*/ 196 w 404"/>
                <a:gd name="T81" fmla="*/ 417 h 429"/>
                <a:gd name="T82" fmla="*/ 213 w 404"/>
                <a:gd name="T83" fmla="*/ 424 h 429"/>
                <a:gd name="T84" fmla="*/ 232 w 404"/>
                <a:gd name="T85" fmla="*/ 427 h 429"/>
                <a:gd name="T86" fmla="*/ 250 w 404"/>
                <a:gd name="T87" fmla="*/ 428 h 429"/>
                <a:gd name="T88" fmla="*/ 269 w 404"/>
                <a:gd name="T89" fmla="*/ 427 h 429"/>
                <a:gd name="T90" fmla="*/ 287 w 404"/>
                <a:gd name="T91" fmla="*/ 424 h 429"/>
                <a:gd name="T92" fmla="*/ 305 w 404"/>
                <a:gd name="T93" fmla="*/ 417 h 429"/>
                <a:gd name="T94" fmla="*/ 321 w 404"/>
                <a:gd name="T95" fmla="*/ 409 h 429"/>
                <a:gd name="T96" fmla="*/ 330 w 404"/>
                <a:gd name="T97" fmla="*/ 405 h 42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04"/>
                <a:gd name="T148" fmla="*/ 0 h 429"/>
                <a:gd name="T149" fmla="*/ 404 w 404"/>
                <a:gd name="T150" fmla="*/ 429 h 42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04" h="429">
                  <a:moveTo>
                    <a:pt x="388" y="333"/>
                  </a:moveTo>
                  <a:lnTo>
                    <a:pt x="391" y="324"/>
                  </a:lnTo>
                  <a:lnTo>
                    <a:pt x="397" y="305"/>
                  </a:lnTo>
                  <a:lnTo>
                    <a:pt x="401" y="285"/>
                  </a:lnTo>
                  <a:lnTo>
                    <a:pt x="403" y="265"/>
                  </a:lnTo>
                  <a:lnTo>
                    <a:pt x="402" y="245"/>
                  </a:lnTo>
                  <a:lnTo>
                    <a:pt x="399" y="224"/>
                  </a:lnTo>
                  <a:lnTo>
                    <a:pt x="394" y="205"/>
                  </a:lnTo>
                  <a:lnTo>
                    <a:pt x="387" y="187"/>
                  </a:lnTo>
                  <a:lnTo>
                    <a:pt x="377" y="169"/>
                  </a:lnTo>
                  <a:lnTo>
                    <a:pt x="366" y="152"/>
                  </a:lnTo>
                  <a:lnTo>
                    <a:pt x="246" y="37"/>
                  </a:lnTo>
                  <a:lnTo>
                    <a:pt x="231" y="25"/>
                  </a:lnTo>
                  <a:lnTo>
                    <a:pt x="214" y="15"/>
                  </a:lnTo>
                  <a:lnTo>
                    <a:pt x="197" y="8"/>
                  </a:lnTo>
                  <a:lnTo>
                    <a:pt x="180" y="4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4" y="3"/>
                  </a:lnTo>
                  <a:lnTo>
                    <a:pt x="105" y="9"/>
                  </a:lnTo>
                  <a:lnTo>
                    <a:pt x="88" y="16"/>
                  </a:lnTo>
                  <a:lnTo>
                    <a:pt x="71" y="25"/>
                  </a:lnTo>
                  <a:lnTo>
                    <a:pt x="57" y="38"/>
                  </a:lnTo>
                  <a:lnTo>
                    <a:pt x="43" y="51"/>
                  </a:lnTo>
                  <a:lnTo>
                    <a:pt x="31" y="67"/>
                  </a:lnTo>
                  <a:lnTo>
                    <a:pt x="21" y="83"/>
                  </a:lnTo>
                  <a:lnTo>
                    <a:pt x="12" y="102"/>
                  </a:lnTo>
                  <a:lnTo>
                    <a:pt x="6" y="121"/>
                  </a:lnTo>
                  <a:lnTo>
                    <a:pt x="1" y="140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3" y="201"/>
                  </a:lnTo>
                  <a:lnTo>
                    <a:pt x="9" y="220"/>
                  </a:lnTo>
                  <a:lnTo>
                    <a:pt x="16" y="239"/>
                  </a:lnTo>
                  <a:lnTo>
                    <a:pt x="25" y="257"/>
                  </a:lnTo>
                  <a:lnTo>
                    <a:pt x="37" y="273"/>
                  </a:lnTo>
                  <a:lnTo>
                    <a:pt x="44" y="282"/>
                  </a:lnTo>
                  <a:lnTo>
                    <a:pt x="46" y="284"/>
                  </a:lnTo>
                  <a:lnTo>
                    <a:pt x="162" y="398"/>
                  </a:lnTo>
                  <a:lnTo>
                    <a:pt x="179" y="409"/>
                  </a:lnTo>
                  <a:lnTo>
                    <a:pt x="196" y="417"/>
                  </a:lnTo>
                  <a:lnTo>
                    <a:pt x="213" y="424"/>
                  </a:lnTo>
                  <a:lnTo>
                    <a:pt x="232" y="427"/>
                  </a:lnTo>
                  <a:lnTo>
                    <a:pt x="250" y="428"/>
                  </a:lnTo>
                  <a:lnTo>
                    <a:pt x="269" y="427"/>
                  </a:lnTo>
                  <a:lnTo>
                    <a:pt x="287" y="424"/>
                  </a:lnTo>
                  <a:lnTo>
                    <a:pt x="305" y="417"/>
                  </a:lnTo>
                  <a:lnTo>
                    <a:pt x="321" y="409"/>
                  </a:lnTo>
                  <a:lnTo>
                    <a:pt x="330" y="40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24" name="Freeform 12"/>
            <p:cNvSpPr>
              <a:spLocks/>
            </p:cNvSpPr>
            <p:nvPr/>
          </p:nvSpPr>
          <p:spPr bwMode="auto">
            <a:xfrm>
              <a:off x="4570" y="385"/>
              <a:ext cx="345" cy="350"/>
            </a:xfrm>
            <a:custGeom>
              <a:avLst/>
              <a:gdLst>
                <a:gd name="T0" fmla="*/ 14 w 345"/>
                <a:gd name="T1" fmla="*/ 81 h 350"/>
                <a:gd name="T2" fmla="*/ 13 w 345"/>
                <a:gd name="T3" fmla="*/ 80 h 350"/>
                <a:gd name="T4" fmla="*/ 7 w 345"/>
                <a:gd name="T5" fmla="*/ 74 h 350"/>
                <a:gd name="T6" fmla="*/ 5 w 345"/>
                <a:gd name="T7" fmla="*/ 67 h 350"/>
                <a:gd name="T8" fmla="*/ 3 w 345"/>
                <a:gd name="T9" fmla="*/ 59 h 350"/>
                <a:gd name="T10" fmla="*/ 0 w 345"/>
                <a:gd name="T11" fmla="*/ 52 h 350"/>
                <a:gd name="T12" fmla="*/ 0 w 345"/>
                <a:gd name="T13" fmla="*/ 45 h 350"/>
                <a:gd name="T14" fmla="*/ 1 w 345"/>
                <a:gd name="T15" fmla="*/ 36 h 350"/>
                <a:gd name="T16" fmla="*/ 4 w 345"/>
                <a:gd name="T17" fmla="*/ 30 h 350"/>
                <a:gd name="T18" fmla="*/ 6 w 345"/>
                <a:gd name="T19" fmla="*/ 22 h 350"/>
                <a:gd name="T20" fmla="*/ 11 w 345"/>
                <a:gd name="T21" fmla="*/ 16 h 350"/>
                <a:gd name="T22" fmla="*/ 16 w 345"/>
                <a:gd name="T23" fmla="*/ 11 h 350"/>
                <a:gd name="T24" fmla="*/ 21 w 345"/>
                <a:gd name="T25" fmla="*/ 7 h 350"/>
                <a:gd name="T26" fmla="*/ 27 w 345"/>
                <a:gd name="T27" fmla="*/ 4 h 350"/>
                <a:gd name="T28" fmla="*/ 34 w 345"/>
                <a:gd name="T29" fmla="*/ 1 h 350"/>
                <a:gd name="T30" fmla="*/ 42 w 345"/>
                <a:gd name="T31" fmla="*/ 0 h 350"/>
                <a:gd name="T32" fmla="*/ 48 w 345"/>
                <a:gd name="T33" fmla="*/ 2 h 350"/>
                <a:gd name="T34" fmla="*/ 55 w 345"/>
                <a:gd name="T35" fmla="*/ 3 h 350"/>
                <a:gd name="T36" fmla="*/ 62 w 345"/>
                <a:gd name="T37" fmla="*/ 7 h 350"/>
                <a:gd name="T38" fmla="*/ 68 w 345"/>
                <a:gd name="T39" fmla="*/ 10 h 350"/>
                <a:gd name="T40" fmla="*/ 331 w 345"/>
                <a:gd name="T41" fmla="*/ 269 h 350"/>
                <a:gd name="T42" fmla="*/ 332 w 345"/>
                <a:gd name="T43" fmla="*/ 270 h 350"/>
                <a:gd name="T44" fmla="*/ 337 w 345"/>
                <a:gd name="T45" fmla="*/ 275 h 350"/>
                <a:gd name="T46" fmla="*/ 341 w 345"/>
                <a:gd name="T47" fmla="*/ 283 h 350"/>
                <a:gd name="T48" fmla="*/ 342 w 345"/>
                <a:gd name="T49" fmla="*/ 291 h 350"/>
                <a:gd name="T50" fmla="*/ 344 w 345"/>
                <a:gd name="T51" fmla="*/ 297 h 350"/>
                <a:gd name="T52" fmla="*/ 344 w 345"/>
                <a:gd name="T53" fmla="*/ 305 h 350"/>
                <a:gd name="T54" fmla="*/ 343 w 345"/>
                <a:gd name="T55" fmla="*/ 313 h 350"/>
                <a:gd name="T56" fmla="*/ 342 w 345"/>
                <a:gd name="T57" fmla="*/ 320 h 350"/>
                <a:gd name="T58" fmla="*/ 338 w 345"/>
                <a:gd name="T59" fmla="*/ 327 h 350"/>
                <a:gd name="T60" fmla="*/ 334 w 345"/>
                <a:gd name="T61" fmla="*/ 334 h 350"/>
                <a:gd name="T62" fmla="*/ 329 w 345"/>
                <a:gd name="T63" fmla="*/ 339 h 350"/>
                <a:gd name="T64" fmla="*/ 323 w 345"/>
                <a:gd name="T65" fmla="*/ 343 h 350"/>
                <a:gd name="T66" fmla="*/ 317 w 345"/>
                <a:gd name="T67" fmla="*/ 345 h 350"/>
                <a:gd name="T68" fmla="*/ 311 w 345"/>
                <a:gd name="T69" fmla="*/ 348 h 350"/>
                <a:gd name="T70" fmla="*/ 302 w 345"/>
                <a:gd name="T71" fmla="*/ 349 h 350"/>
                <a:gd name="T72" fmla="*/ 296 w 345"/>
                <a:gd name="T73" fmla="*/ 348 h 350"/>
                <a:gd name="T74" fmla="*/ 289 w 345"/>
                <a:gd name="T75" fmla="*/ 346 h 350"/>
                <a:gd name="T76" fmla="*/ 283 w 345"/>
                <a:gd name="T77" fmla="*/ 342 h 350"/>
                <a:gd name="T78" fmla="*/ 277 w 345"/>
                <a:gd name="T79" fmla="*/ 339 h 350"/>
                <a:gd name="T80" fmla="*/ 14 w 345"/>
                <a:gd name="T81" fmla="*/ 81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5"/>
                <a:gd name="T124" fmla="*/ 0 h 350"/>
                <a:gd name="T125" fmla="*/ 345 w 345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5" h="350">
                  <a:moveTo>
                    <a:pt x="14" y="81"/>
                  </a:moveTo>
                  <a:lnTo>
                    <a:pt x="13" y="80"/>
                  </a:lnTo>
                  <a:lnTo>
                    <a:pt x="7" y="74"/>
                  </a:lnTo>
                  <a:lnTo>
                    <a:pt x="5" y="67"/>
                  </a:lnTo>
                  <a:lnTo>
                    <a:pt x="3" y="59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1" y="36"/>
                  </a:lnTo>
                  <a:lnTo>
                    <a:pt x="4" y="30"/>
                  </a:lnTo>
                  <a:lnTo>
                    <a:pt x="6" y="22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21" y="7"/>
                  </a:lnTo>
                  <a:lnTo>
                    <a:pt x="27" y="4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5" y="3"/>
                  </a:lnTo>
                  <a:lnTo>
                    <a:pt x="62" y="7"/>
                  </a:lnTo>
                  <a:lnTo>
                    <a:pt x="68" y="10"/>
                  </a:lnTo>
                  <a:lnTo>
                    <a:pt x="331" y="269"/>
                  </a:lnTo>
                  <a:lnTo>
                    <a:pt x="332" y="270"/>
                  </a:lnTo>
                  <a:lnTo>
                    <a:pt x="337" y="275"/>
                  </a:lnTo>
                  <a:lnTo>
                    <a:pt x="341" y="283"/>
                  </a:lnTo>
                  <a:lnTo>
                    <a:pt x="342" y="291"/>
                  </a:lnTo>
                  <a:lnTo>
                    <a:pt x="344" y="297"/>
                  </a:lnTo>
                  <a:lnTo>
                    <a:pt x="344" y="305"/>
                  </a:lnTo>
                  <a:lnTo>
                    <a:pt x="343" y="313"/>
                  </a:lnTo>
                  <a:lnTo>
                    <a:pt x="342" y="320"/>
                  </a:lnTo>
                  <a:lnTo>
                    <a:pt x="338" y="327"/>
                  </a:lnTo>
                  <a:lnTo>
                    <a:pt x="334" y="334"/>
                  </a:lnTo>
                  <a:lnTo>
                    <a:pt x="329" y="339"/>
                  </a:lnTo>
                  <a:lnTo>
                    <a:pt x="323" y="343"/>
                  </a:lnTo>
                  <a:lnTo>
                    <a:pt x="317" y="345"/>
                  </a:lnTo>
                  <a:lnTo>
                    <a:pt x="311" y="348"/>
                  </a:lnTo>
                  <a:lnTo>
                    <a:pt x="302" y="349"/>
                  </a:lnTo>
                  <a:lnTo>
                    <a:pt x="296" y="348"/>
                  </a:lnTo>
                  <a:lnTo>
                    <a:pt x="289" y="346"/>
                  </a:lnTo>
                  <a:lnTo>
                    <a:pt x="283" y="342"/>
                  </a:lnTo>
                  <a:lnTo>
                    <a:pt x="277" y="339"/>
                  </a:lnTo>
                  <a:lnTo>
                    <a:pt x="14" y="8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25" name="Freeform 13"/>
            <p:cNvSpPr>
              <a:spLocks/>
            </p:cNvSpPr>
            <p:nvPr/>
          </p:nvSpPr>
          <p:spPr bwMode="auto">
            <a:xfrm>
              <a:off x="4733" y="627"/>
              <a:ext cx="331" cy="335"/>
            </a:xfrm>
            <a:custGeom>
              <a:avLst/>
              <a:gdLst>
                <a:gd name="T0" fmla="*/ 330 w 331"/>
                <a:gd name="T1" fmla="*/ 311 h 335"/>
                <a:gd name="T2" fmla="*/ 313 w 331"/>
                <a:gd name="T3" fmla="*/ 319 h 335"/>
                <a:gd name="T4" fmla="*/ 295 w 331"/>
                <a:gd name="T5" fmla="*/ 327 h 335"/>
                <a:gd name="T6" fmla="*/ 278 w 331"/>
                <a:gd name="T7" fmla="*/ 332 h 335"/>
                <a:gd name="T8" fmla="*/ 259 w 331"/>
                <a:gd name="T9" fmla="*/ 334 h 335"/>
                <a:gd name="T10" fmla="*/ 241 w 331"/>
                <a:gd name="T11" fmla="*/ 334 h 335"/>
                <a:gd name="T12" fmla="*/ 222 w 331"/>
                <a:gd name="T13" fmla="*/ 331 h 335"/>
                <a:gd name="T14" fmla="*/ 204 w 331"/>
                <a:gd name="T15" fmla="*/ 326 h 335"/>
                <a:gd name="T16" fmla="*/ 187 w 331"/>
                <a:gd name="T17" fmla="*/ 319 h 335"/>
                <a:gd name="T18" fmla="*/ 171 w 331"/>
                <a:gd name="T19" fmla="*/ 309 h 335"/>
                <a:gd name="T20" fmla="*/ 156 w 331"/>
                <a:gd name="T21" fmla="*/ 298 h 335"/>
                <a:gd name="T22" fmla="*/ 43 w 331"/>
                <a:gd name="T23" fmla="*/ 187 h 335"/>
                <a:gd name="T24" fmla="*/ 32 w 331"/>
                <a:gd name="T25" fmla="*/ 173 h 335"/>
                <a:gd name="T26" fmla="*/ 21 w 331"/>
                <a:gd name="T27" fmla="*/ 156 h 335"/>
                <a:gd name="T28" fmla="*/ 13 w 331"/>
                <a:gd name="T29" fmla="*/ 138 h 335"/>
                <a:gd name="T30" fmla="*/ 7 w 331"/>
                <a:gd name="T31" fmla="*/ 119 h 335"/>
                <a:gd name="T32" fmla="*/ 2 w 331"/>
                <a:gd name="T33" fmla="*/ 99 h 335"/>
                <a:gd name="T34" fmla="*/ 0 w 331"/>
                <a:gd name="T35" fmla="*/ 79 h 335"/>
                <a:gd name="T36" fmla="*/ 0 w 331"/>
                <a:gd name="T37" fmla="*/ 58 h 335"/>
                <a:gd name="T38" fmla="*/ 2 w 331"/>
                <a:gd name="T39" fmla="*/ 39 h 335"/>
                <a:gd name="T40" fmla="*/ 7 w 331"/>
                <a:gd name="T41" fmla="*/ 19 h 335"/>
                <a:gd name="T42" fmla="*/ 14 w 331"/>
                <a:gd name="T43" fmla="*/ 0 h 3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1"/>
                <a:gd name="T67" fmla="*/ 0 h 335"/>
                <a:gd name="T68" fmla="*/ 331 w 331"/>
                <a:gd name="T69" fmla="*/ 335 h 33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1" h="335">
                  <a:moveTo>
                    <a:pt x="330" y="311"/>
                  </a:moveTo>
                  <a:lnTo>
                    <a:pt x="313" y="319"/>
                  </a:lnTo>
                  <a:lnTo>
                    <a:pt x="295" y="327"/>
                  </a:lnTo>
                  <a:lnTo>
                    <a:pt x="278" y="332"/>
                  </a:lnTo>
                  <a:lnTo>
                    <a:pt x="259" y="334"/>
                  </a:lnTo>
                  <a:lnTo>
                    <a:pt x="241" y="334"/>
                  </a:lnTo>
                  <a:lnTo>
                    <a:pt x="222" y="331"/>
                  </a:lnTo>
                  <a:lnTo>
                    <a:pt x="204" y="326"/>
                  </a:lnTo>
                  <a:lnTo>
                    <a:pt x="187" y="319"/>
                  </a:lnTo>
                  <a:lnTo>
                    <a:pt x="171" y="309"/>
                  </a:lnTo>
                  <a:lnTo>
                    <a:pt x="156" y="298"/>
                  </a:lnTo>
                  <a:lnTo>
                    <a:pt x="43" y="187"/>
                  </a:lnTo>
                  <a:lnTo>
                    <a:pt x="32" y="173"/>
                  </a:lnTo>
                  <a:lnTo>
                    <a:pt x="21" y="156"/>
                  </a:lnTo>
                  <a:lnTo>
                    <a:pt x="13" y="138"/>
                  </a:lnTo>
                  <a:lnTo>
                    <a:pt x="7" y="119"/>
                  </a:lnTo>
                  <a:lnTo>
                    <a:pt x="2" y="99"/>
                  </a:lnTo>
                  <a:lnTo>
                    <a:pt x="0" y="79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7" y="19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26" name="Freeform 14"/>
            <p:cNvSpPr>
              <a:spLocks/>
            </p:cNvSpPr>
            <p:nvPr/>
          </p:nvSpPr>
          <p:spPr bwMode="auto">
            <a:xfrm>
              <a:off x="4804" y="532"/>
              <a:ext cx="332" cy="336"/>
            </a:xfrm>
            <a:custGeom>
              <a:avLst/>
              <a:gdLst>
                <a:gd name="T0" fmla="*/ 316 w 332"/>
                <a:gd name="T1" fmla="*/ 335 h 336"/>
                <a:gd name="T2" fmla="*/ 322 w 332"/>
                <a:gd name="T3" fmla="*/ 317 h 336"/>
                <a:gd name="T4" fmla="*/ 328 w 332"/>
                <a:gd name="T5" fmla="*/ 296 h 336"/>
                <a:gd name="T6" fmla="*/ 331 w 332"/>
                <a:gd name="T7" fmla="*/ 276 h 336"/>
                <a:gd name="T8" fmla="*/ 331 w 332"/>
                <a:gd name="T9" fmla="*/ 255 h 336"/>
                <a:gd name="T10" fmla="*/ 329 w 332"/>
                <a:gd name="T11" fmla="*/ 235 h 336"/>
                <a:gd name="T12" fmla="*/ 324 w 332"/>
                <a:gd name="T13" fmla="*/ 215 h 336"/>
                <a:gd name="T14" fmla="*/ 317 w 332"/>
                <a:gd name="T15" fmla="*/ 197 h 336"/>
                <a:gd name="T16" fmla="*/ 309 w 332"/>
                <a:gd name="T17" fmla="*/ 178 h 336"/>
                <a:gd name="T18" fmla="*/ 298 w 332"/>
                <a:gd name="T19" fmla="*/ 162 h 336"/>
                <a:gd name="T20" fmla="*/ 287 w 332"/>
                <a:gd name="T21" fmla="*/ 148 h 336"/>
                <a:gd name="T22" fmla="*/ 174 w 332"/>
                <a:gd name="T23" fmla="*/ 36 h 336"/>
                <a:gd name="T24" fmla="*/ 159 w 332"/>
                <a:gd name="T25" fmla="*/ 25 h 336"/>
                <a:gd name="T26" fmla="*/ 144 w 332"/>
                <a:gd name="T27" fmla="*/ 16 h 336"/>
                <a:gd name="T28" fmla="*/ 126 w 332"/>
                <a:gd name="T29" fmla="*/ 9 h 336"/>
                <a:gd name="T30" fmla="*/ 108 w 332"/>
                <a:gd name="T31" fmla="*/ 4 h 336"/>
                <a:gd name="T32" fmla="*/ 90 w 332"/>
                <a:gd name="T33" fmla="*/ 0 h 336"/>
                <a:gd name="T34" fmla="*/ 72 w 332"/>
                <a:gd name="T35" fmla="*/ 1 h 336"/>
                <a:gd name="T36" fmla="*/ 53 w 332"/>
                <a:gd name="T37" fmla="*/ 2 h 336"/>
                <a:gd name="T38" fmla="*/ 34 w 332"/>
                <a:gd name="T39" fmla="*/ 8 h 336"/>
                <a:gd name="T40" fmla="*/ 17 w 332"/>
                <a:gd name="T41" fmla="*/ 16 h 336"/>
                <a:gd name="T42" fmla="*/ 0 w 332"/>
                <a:gd name="T43" fmla="*/ 25 h 3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2"/>
                <a:gd name="T67" fmla="*/ 0 h 336"/>
                <a:gd name="T68" fmla="*/ 332 w 332"/>
                <a:gd name="T69" fmla="*/ 336 h 3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2" h="336">
                  <a:moveTo>
                    <a:pt x="316" y="335"/>
                  </a:moveTo>
                  <a:lnTo>
                    <a:pt x="322" y="317"/>
                  </a:lnTo>
                  <a:lnTo>
                    <a:pt x="328" y="296"/>
                  </a:lnTo>
                  <a:lnTo>
                    <a:pt x="331" y="276"/>
                  </a:lnTo>
                  <a:lnTo>
                    <a:pt x="331" y="255"/>
                  </a:lnTo>
                  <a:lnTo>
                    <a:pt x="329" y="235"/>
                  </a:lnTo>
                  <a:lnTo>
                    <a:pt x="324" y="215"/>
                  </a:lnTo>
                  <a:lnTo>
                    <a:pt x="317" y="197"/>
                  </a:lnTo>
                  <a:lnTo>
                    <a:pt x="309" y="178"/>
                  </a:lnTo>
                  <a:lnTo>
                    <a:pt x="298" y="162"/>
                  </a:lnTo>
                  <a:lnTo>
                    <a:pt x="287" y="148"/>
                  </a:lnTo>
                  <a:lnTo>
                    <a:pt x="174" y="36"/>
                  </a:lnTo>
                  <a:lnTo>
                    <a:pt x="159" y="25"/>
                  </a:lnTo>
                  <a:lnTo>
                    <a:pt x="144" y="16"/>
                  </a:lnTo>
                  <a:lnTo>
                    <a:pt x="126" y="9"/>
                  </a:lnTo>
                  <a:lnTo>
                    <a:pt x="108" y="4"/>
                  </a:lnTo>
                  <a:lnTo>
                    <a:pt x="90" y="0"/>
                  </a:lnTo>
                  <a:lnTo>
                    <a:pt x="72" y="1"/>
                  </a:lnTo>
                  <a:lnTo>
                    <a:pt x="53" y="2"/>
                  </a:lnTo>
                  <a:lnTo>
                    <a:pt x="34" y="8"/>
                  </a:lnTo>
                  <a:lnTo>
                    <a:pt x="17" y="16"/>
                  </a:lnTo>
                  <a:lnTo>
                    <a:pt x="0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27" name="Freeform 15"/>
            <p:cNvSpPr>
              <a:spLocks/>
            </p:cNvSpPr>
            <p:nvPr/>
          </p:nvSpPr>
          <p:spPr bwMode="auto">
            <a:xfrm>
              <a:off x="4816" y="693"/>
              <a:ext cx="182" cy="179"/>
            </a:xfrm>
            <a:custGeom>
              <a:avLst/>
              <a:gdLst>
                <a:gd name="T0" fmla="*/ 181 w 182"/>
                <a:gd name="T1" fmla="*/ 177 h 179"/>
                <a:gd name="T2" fmla="*/ 168 w 182"/>
                <a:gd name="T3" fmla="*/ 178 h 179"/>
                <a:gd name="T4" fmla="*/ 154 w 182"/>
                <a:gd name="T5" fmla="*/ 176 h 179"/>
                <a:gd name="T6" fmla="*/ 142 w 182"/>
                <a:gd name="T7" fmla="*/ 171 h 179"/>
                <a:gd name="T8" fmla="*/ 133 w 182"/>
                <a:gd name="T9" fmla="*/ 166 h 179"/>
                <a:gd name="T10" fmla="*/ 15 w 182"/>
                <a:gd name="T11" fmla="*/ 51 h 179"/>
                <a:gd name="T12" fmla="*/ 9 w 182"/>
                <a:gd name="T13" fmla="*/ 41 h 179"/>
                <a:gd name="T14" fmla="*/ 5 w 182"/>
                <a:gd name="T15" fmla="*/ 29 h 179"/>
                <a:gd name="T16" fmla="*/ 1 w 182"/>
                <a:gd name="T17" fmla="*/ 14 h 179"/>
                <a:gd name="T18" fmla="*/ 0 w 182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2"/>
                <a:gd name="T31" fmla="*/ 0 h 179"/>
                <a:gd name="T32" fmla="*/ 182 w 182"/>
                <a:gd name="T33" fmla="*/ 179 h 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2" h="179">
                  <a:moveTo>
                    <a:pt x="181" y="177"/>
                  </a:moveTo>
                  <a:lnTo>
                    <a:pt x="168" y="178"/>
                  </a:lnTo>
                  <a:lnTo>
                    <a:pt x="154" y="176"/>
                  </a:lnTo>
                  <a:lnTo>
                    <a:pt x="142" y="171"/>
                  </a:lnTo>
                  <a:lnTo>
                    <a:pt x="133" y="166"/>
                  </a:lnTo>
                  <a:lnTo>
                    <a:pt x="15" y="51"/>
                  </a:lnTo>
                  <a:lnTo>
                    <a:pt x="9" y="41"/>
                  </a:lnTo>
                  <a:lnTo>
                    <a:pt x="5" y="29"/>
                  </a:lnTo>
                  <a:lnTo>
                    <a:pt x="1" y="1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28" name="Freeform 16"/>
            <p:cNvSpPr>
              <a:spLocks/>
            </p:cNvSpPr>
            <p:nvPr/>
          </p:nvSpPr>
          <p:spPr bwMode="auto">
            <a:xfrm>
              <a:off x="4871" y="624"/>
              <a:ext cx="182" cy="179"/>
            </a:xfrm>
            <a:custGeom>
              <a:avLst/>
              <a:gdLst>
                <a:gd name="T0" fmla="*/ 181 w 182"/>
                <a:gd name="T1" fmla="*/ 178 h 179"/>
                <a:gd name="T2" fmla="*/ 180 w 182"/>
                <a:gd name="T3" fmla="*/ 165 h 179"/>
                <a:gd name="T4" fmla="*/ 177 w 182"/>
                <a:gd name="T5" fmla="*/ 149 h 179"/>
                <a:gd name="T6" fmla="*/ 172 w 182"/>
                <a:gd name="T7" fmla="*/ 137 h 179"/>
                <a:gd name="T8" fmla="*/ 166 w 182"/>
                <a:gd name="T9" fmla="*/ 126 h 179"/>
                <a:gd name="T10" fmla="*/ 49 w 182"/>
                <a:gd name="T11" fmla="*/ 11 h 179"/>
                <a:gd name="T12" fmla="*/ 38 w 182"/>
                <a:gd name="T13" fmla="*/ 6 h 179"/>
                <a:gd name="T14" fmla="*/ 28 w 182"/>
                <a:gd name="T15" fmla="*/ 1 h 179"/>
                <a:gd name="T16" fmla="*/ 13 w 182"/>
                <a:gd name="T17" fmla="*/ 0 h 179"/>
                <a:gd name="T18" fmla="*/ 0 w 182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2"/>
                <a:gd name="T31" fmla="*/ 0 h 179"/>
                <a:gd name="T32" fmla="*/ 182 w 182"/>
                <a:gd name="T33" fmla="*/ 179 h 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2" h="179">
                  <a:moveTo>
                    <a:pt x="181" y="178"/>
                  </a:moveTo>
                  <a:lnTo>
                    <a:pt x="180" y="165"/>
                  </a:lnTo>
                  <a:lnTo>
                    <a:pt x="177" y="149"/>
                  </a:lnTo>
                  <a:lnTo>
                    <a:pt x="172" y="137"/>
                  </a:lnTo>
                  <a:lnTo>
                    <a:pt x="166" y="126"/>
                  </a:lnTo>
                  <a:lnTo>
                    <a:pt x="49" y="11"/>
                  </a:lnTo>
                  <a:lnTo>
                    <a:pt x="38" y="6"/>
                  </a:lnTo>
                  <a:lnTo>
                    <a:pt x="28" y="1"/>
                  </a:ln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29" name="Freeform 17"/>
            <p:cNvSpPr>
              <a:spLocks/>
            </p:cNvSpPr>
            <p:nvPr/>
          </p:nvSpPr>
          <p:spPr bwMode="auto">
            <a:xfrm>
              <a:off x="4949" y="757"/>
              <a:ext cx="344" cy="349"/>
            </a:xfrm>
            <a:custGeom>
              <a:avLst/>
              <a:gdLst>
                <a:gd name="T0" fmla="*/ 13 w 344"/>
                <a:gd name="T1" fmla="*/ 80 h 349"/>
                <a:gd name="T2" fmla="*/ 12 w 344"/>
                <a:gd name="T3" fmla="*/ 79 h 349"/>
                <a:gd name="T4" fmla="*/ 7 w 344"/>
                <a:gd name="T5" fmla="*/ 73 h 349"/>
                <a:gd name="T6" fmla="*/ 4 w 344"/>
                <a:gd name="T7" fmla="*/ 67 h 349"/>
                <a:gd name="T8" fmla="*/ 2 w 344"/>
                <a:gd name="T9" fmla="*/ 59 h 349"/>
                <a:gd name="T10" fmla="*/ 0 w 344"/>
                <a:gd name="T11" fmla="*/ 52 h 349"/>
                <a:gd name="T12" fmla="*/ 0 w 344"/>
                <a:gd name="T13" fmla="*/ 44 h 349"/>
                <a:gd name="T14" fmla="*/ 1 w 344"/>
                <a:gd name="T15" fmla="*/ 36 h 349"/>
                <a:gd name="T16" fmla="*/ 3 w 344"/>
                <a:gd name="T17" fmla="*/ 29 h 349"/>
                <a:gd name="T18" fmla="*/ 6 w 344"/>
                <a:gd name="T19" fmla="*/ 23 h 349"/>
                <a:gd name="T20" fmla="*/ 10 w 344"/>
                <a:gd name="T21" fmla="*/ 16 h 349"/>
                <a:gd name="T22" fmla="*/ 16 w 344"/>
                <a:gd name="T23" fmla="*/ 11 h 349"/>
                <a:gd name="T24" fmla="*/ 21 w 344"/>
                <a:gd name="T25" fmla="*/ 7 h 349"/>
                <a:gd name="T26" fmla="*/ 27 w 344"/>
                <a:gd name="T27" fmla="*/ 4 h 349"/>
                <a:gd name="T28" fmla="*/ 34 w 344"/>
                <a:gd name="T29" fmla="*/ 1 h 349"/>
                <a:gd name="T30" fmla="*/ 42 w 344"/>
                <a:gd name="T31" fmla="*/ 0 h 349"/>
                <a:gd name="T32" fmla="*/ 48 w 344"/>
                <a:gd name="T33" fmla="*/ 2 h 349"/>
                <a:gd name="T34" fmla="*/ 55 w 344"/>
                <a:gd name="T35" fmla="*/ 3 h 349"/>
                <a:gd name="T36" fmla="*/ 61 w 344"/>
                <a:gd name="T37" fmla="*/ 7 h 349"/>
                <a:gd name="T38" fmla="*/ 68 w 344"/>
                <a:gd name="T39" fmla="*/ 10 h 349"/>
                <a:gd name="T40" fmla="*/ 330 w 344"/>
                <a:gd name="T41" fmla="*/ 268 h 349"/>
                <a:gd name="T42" fmla="*/ 332 w 344"/>
                <a:gd name="T43" fmla="*/ 270 h 349"/>
                <a:gd name="T44" fmla="*/ 336 w 344"/>
                <a:gd name="T45" fmla="*/ 275 h 349"/>
                <a:gd name="T46" fmla="*/ 339 w 344"/>
                <a:gd name="T47" fmla="*/ 282 h 349"/>
                <a:gd name="T48" fmla="*/ 342 w 344"/>
                <a:gd name="T49" fmla="*/ 290 h 349"/>
                <a:gd name="T50" fmla="*/ 343 w 344"/>
                <a:gd name="T51" fmla="*/ 297 h 349"/>
                <a:gd name="T52" fmla="*/ 343 w 344"/>
                <a:gd name="T53" fmla="*/ 305 h 349"/>
                <a:gd name="T54" fmla="*/ 342 w 344"/>
                <a:gd name="T55" fmla="*/ 312 h 349"/>
                <a:gd name="T56" fmla="*/ 341 w 344"/>
                <a:gd name="T57" fmla="*/ 320 h 349"/>
                <a:gd name="T58" fmla="*/ 337 w 344"/>
                <a:gd name="T59" fmla="*/ 325 h 349"/>
                <a:gd name="T60" fmla="*/ 332 w 344"/>
                <a:gd name="T61" fmla="*/ 332 h 349"/>
                <a:gd name="T62" fmla="*/ 327 w 344"/>
                <a:gd name="T63" fmla="*/ 337 h 349"/>
                <a:gd name="T64" fmla="*/ 322 w 344"/>
                <a:gd name="T65" fmla="*/ 342 h 349"/>
                <a:gd name="T66" fmla="*/ 316 w 344"/>
                <a:gd name="T67" fmla="*/ 345 h 349"/>
                <a:gd name="T68" fmla="*/ 309 w 344"/>
                <a:gd name="T69" fmla="*/ 347 h 349"/>
                <a:gd name="T70" fmla="*/ 301 w 344"/>
                <a:gd name="T71" fmla="*/ 348 h 349"/>
                <a:gd name="T72" fmla="*/ 295 w 344"/>
                <a:gd name="T73" fmla="*/ 347 h 349"/>
                <a:gd name="T74" fmla="*/ 288 w 344"/>
                <a:gd name="T75" fmla="*/ 345 h 349"/>
                <a:gd name="T76" fmla="*/ 282 w 344"/>
                <a:gd name="T77" fmla="*/ 342 h 349"/>
                <a:gd name="T78" fmla="*/ 276 w 344"/>
                <a:gd name="T79" fmla="*/ 338 h 349"/>
                <a:gd name="T80" fmla="*/ 13 w 344"/>
                <a:gd name="T81" fmla="*/ 80 h 34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4"/>
                <a:gd name="T124" fmla="*/ 0 h 349"/>
                <a:gd name="T125" fmla="*/ 344 w 344"/>
                <a:gd name="T126" fmla="*/ 349 h 34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4" h="349">
                  <a:moveTo>
                    <a:pt x="13" y="80"/>
                  </a:moveTo>
                  <a:lnTo>
                    <a:pt x="12" y="79"/>
                  </a:lnTo>
                  <a:lnTo>
                    <a:pt x="7" y="73"/>
                  </a:lnTo>
                  <a:lnTo>
                    <a:pt x="4" y="67"/>
                  </a:lnTo>
                  <a:lnTo>
                    <a:pt x="2" y="59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1" y="36"/>
                  </a:lnTo>
                  <a:lnTo>
                    <a:pt x="3" y="29"/>
                  </a:lnTo>
                  <a:lnTo>
                    <a:pt x="6" y="23"/>
                  </a:lnTo>
                  <a:lnTo>
                    <a:pt x="10" y="16"/>
                  </a:lnTo>
                  <a:lnTo>
                    <a:pt x="16" y="11"/>
                  </a:lnTo>
                  <a:lnTo>
                    <a:pt x="21" y="7"/>
                  </a:lnTo>
                  <a:lnTo>
                    <a:pt x="27" y="4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5" y="3"/>
                  </a:lnTo>
                  <a:lnTo>
                    <a:pt x="61" y="7"/>
                  </a:lnTo>
                  <a:lnTo>
                    <a:pt x="68" y="10"/>
                  </a:lnTo>
                  <a:lnTo>
                    <a:pt x="330" y="268"/>
                  </a:lnTo>
                  <a:lnTo>
                    <a:pt x="332" y="270"/>
                  </a:lnTo>
                  <a:lnTo>
                    <a:pt x="336" y="275"/>
                  </a:lnTo>
                  <a:lnTo>
                    <a:pt x="339" y="282"/>
                  </a:lnTo>
                  <a:lnTo>
                    <a:pt x="342" y="290"/>
                  </a:lnTo>
                  <a:lnTo>
                    <a:pt x="343" y="297"/>
                  </a:lnTo>
                  <a:lnTo>
                    <a:pt x="343" y="305"/>
                  </a:lnTo>
                  <a:lnTo>
                    <a:pt x="342" y="312"/>
                  </a:lnTo>
                  <a:lnTo>
                    <a:pt x="341" y="320"/>
                  </a:lnTo>
                  <a:lnTo>
                    <a:pt x="337" y="325"/>
                  </a:lnTo>
                  <a:lnTo>
                    <a:pt x="332" y="332"/>
                  </a:lnTo>
                  <a:lnTo>
                    <a:pt x="327" y="337"/>
                  </a:lnTo>
                  <a:lnTo>
                    <a:pt x="322" y="342"/>
                  </a:lnTo>
                  <a:lnTo>
                    <a:pt x="316" y="345"/>
                  </a:lnTo>
                  <a:lnTo>
                    <a:pt x="309" y="347"/>
                  </a:lnTo>
                  <a:lnTo>
                    <a:pt x="301" y="348"/>
                  </a:lnTo>
                  <a:lnTo>
                    <a:pt x="295" y="347"/>
                  </a:lnTo>
                  <a:lnTo>
                    <a:pt x="288" y="345"/>
                  </a:lnTo>
                  <a:lnTo>
                    <a:pt x="282" y="342"/>
                  </a:lnTo>
                  <a:lnTo>
                    <a:pt x="276" y="338"/>
                  </a:lnTo>
                  <a:lnTo>
                    <a:pt x="13" y="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30" name="Freeform 18"/>
            <p:cNvSpPr>
              <a:spLocks/>
            </p:cNvSpPr>
            <p:nvPr/>
          </p:nvSpPr>
          <p:spPr bwMode="auto">
            <a:xfrm>
              <a:off x="5111" y="903"/>
              <a:ext cx="404" cy="430"/>
            </a:xfrm>
            <a:custGeom>
              <a:avLst/>
              <a:gdLst>
                <a:gd name="T0" fmla="*/ 73 w 404"/>
                <a:gd name="T1" fmla="*/ 24 h 430"/>
                <a:gd name="T2" fmla="*/ 81 w 404"/>
                <a:gd name="T3" fmla="*/ 20 h 430"/>
                <a:gd name="T4" fmla="*/ 97 w 404"/>
                <a:gd name="T5" fmla="*/ 12 h 430"/>
                <a:gd name="T6" fmla="*/ 115 w 404"/>
                <a:gd name="T7" fmla="*/ 5 h 430"/>
                <a:gd name="T8" fmla="*/ 134 w 404"/>
                <a:gd name="T9" fmla="*/ 2 h 430"/>
                <a:gd name="T10" fmla="*/ 152 w 404"/>
                <a:gd name="T11" fmla="*/ 0 h 430"/>
                <a:gd name="T12" fmla="*/ 172 w 404"/>
                <a:gd name="T13" fmla="*/ 1 h 430"/>
                <a:gd name="T14" fmla="*/ 190 w 404"/>
                <a:gd name="T15" fmla="*/ 5 h 430"/>
                <a:gd name="T16" fmla="*/ 207 w 404"/>
                <a:gd name="T17" fmla="*/ 12 h 430"/>
                <a:gd name="T18" fmla="*/ 224 w 404"/>
                <a:gd name="T19" fmla="*/ 20 h 430"/>
                <a:gd name="T20" fmla="*/ 241 w 404"/>
                <a:gd name="T21" fmla="*/ 30 h 430"/>
                <a:gd name="T22" fmla="*/ 358 w 404"/>
                <a:gd name="T23" fmla="*/ 148 h 430"/>
                <a:gd name="T24" fmla="*/ 371 w 404"/>
                <a:gd name="T25" fmla="*/ 163 h 430"/>
                <a:gd name="T26" fmla="*/ 381 w 404"/>
                <a:gd name="T27" fmla="*/ 179 h 430"/>
                <a:gd name="T28" fmla="*/ 389 w 404"/>
                <a:gd name="T29" fmla="*/ 198 h 430"/>
                <a:gd name="T30" fmla="*/ 396 w 404"/>
                <a:gd name="T31" fmla="*/ 216 h 430"/>
                <a:gd name="T32" fmla="*/ 401 w 404"/>
                <a:gd name="T33" fmla="*/ 237 h 430"/>
                <a:gd name="T34" fmla="*/ 402 w 404"/>
                <a:gd name="T35" fmla="*/ 257 h 430"/>
                <a:gd name="T36" fmla="*/ 403 w 404"/>
                <a:gd name="T37" fmla="*/ 277 h 430"/>
                <a:gd name="T38" fmla="*/ 398 w 404"/>
                <a:gd name="T39" fmla="*/ 297 h 430"/>
                <a:gd name="T40" fmla="*/ 394 w 404"/>
                <a:gd name="T41" fmla="*/ 317 h 430"/>
                <a:gd name="T42" fmla="*/ 388 w 404"/>
                <a:gd name="T43" fmla="*/ 336 h 430"/>
                <a:gd name="T44" fmla="*/ 378 w 404"/>
                <a:gd name="T45" fmla="*/ 353 h 430"/>
                <a:gd name="T46" fmla="*/ 367 w 404"/>
                <a:gd name="T47" fmla="*/ 370 h 430"/>
                <a:gd name="T48" fmla="*/ 354 w 404"/>
                <a:gd name="T49" fmla="*/ 384 h 430"/>
                <a:gd name="T50" fmla="*/ 340 w 404"/>
                <a:gd name="T51" fmla="*/ 397 h 430"/>
                <a:gd name="T52" fmla="*/ 324 w 404"/>
                <a:gd name="T53" fmla="*/ 408 h 430"/>
                <a:gd name="T54" fmla="*/ 307 w 404"/>
                <a:gd name="T55" fmla="*/ 417 h 430"/>
                <a:gd name="T56" fmla="*/ 290 w 404"/>
                <a:gd name="T57" fmla="*/ 424 h 430"/>
                <a:gd name="T58" fmla="*/ 271 w 404"/>
                <a:gd name="T59" fmla="*/ 428 h 430"/>
                <a:gd name="T60" fmla="*/ 253 w 404"/>
                <a:gd name="T61" fmla="*/ 429 h 430"/>
                <a:gd name="T62" fmla="*/ 234 w 404"/>
                <a:gd name="T63" fmla="*/ 428 h 430"/>
                <a:gd name="T64" fmla="*/ 216 w 404"/>
                <a:gd name="T65" fmla="*/ 424 h 430"/>
                <a:gd name="T66" fmla="*/ 197 w 404"/>
                <a:gd name="T67" fmla="*/ 418 h 430"/>
                <a:gd name="T68" fmla="*/ 181 w 404"/>
                <a:gd name="T69" fmla="*/ 410 h 430"/>
                <a:gd name="T70" fmla="*/ 165 w 404"/>
                <a:gd name="T71" fmla="*/ 399 h 430"/>
                <a:gd name="T72" fmla="*/ 156 w 404"/>
                <a:gd name="T73" fmla="*/ 392 h 430"/>
                <a:gd name="T74" fmla="*/ 154 w 404"/>
                <a:gd name="T75" fmla="*/ 391 h 430"/>
                <a:gd name="T76" fmla="*/ 38 w 404"/>
                <a:gd name="T77" fmla="*/ 276 h 430"/>
                <a:gd name="T78" fmla="*/ 26 w 404"/>
                <a:gd name="T79" fmla="*/ 260 h 430"/>
                <a:gd name="T80" fmla="*/ 17 w 404"/>
                <a:gd name="T81" fmla="*/ 242 h 430"/>
                <a:gd name="T82" fmla="*/ 9 w 404"/>
                <a:gd name="T83" fmla="*/ 224 h 430"/>
                <a:gd name="T84" fmla="*/ 5 w 404"/>
                <a:gd name="T85" fmla="*/ 204 h 430"/>
                <a:gd name="T86" fmla="*/ 1 w 404"/>
                <a:gd name="T87" fmla="*/ 184 h 430"/>
                <a:gd name="T88" fmla="*/ 0 w 404"/>
                <a:gd name="T89" fmla="*/ 164 h 430"/>
                <a:gd name="T90" fmla="*/ 0 w 404"/>
                <a:gd name="T91" fmla="*/ 144 h 430"/>
                <a:gd name="T92" fmla="*/ 5 w 404"/>
                <a:gd name="T93" fmla="*/ 124 h 430"/>
                <a:gd name="T94" fmla="*/ 10 w 404"/>
                <a:gd name="T95" fmla="*/ 105 h 430"/>
                <a:gd name="T96" fmla="*/ 15 w 404"/>
                <a:gd name="T97" fmla="*/ 96 h 4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04"/>
                <a:gd name="T148" fmla="*/ 0 h 430"/>
                <a:gd name="T149" fmla="*/ 404 w 404"/>
                <a:gd name="T150" fmla="*/ 430 h 4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04" h="430">
                  <a:moveTo>
                    <a:pt x="73" y="24"/>
                  </a:moveTo>
                  <a:lnTo>
                    <a:pt x="81" y="20"/>
                  </a:lnTo>
                  <a:lnTo>
                    <a:pt x="97" y="12"/>
                  </a:lnTo>
                  <a:lnTo>
                    <a:pt x="115" y="5"/>
                  </a:lnTo>
                  <a:lnTo>
                    <a:pt x="134" y="2"/>
                  </a:lnTo>
                  <a:lnTo>
                    <a:pt x="152" y="0"/>
                  </a:lnTo>
                  <a:lnTo>
                    <a:pt x="172" y="1"/>
                  </a:lnTo>
                  <a:lnTo>
                    <a:pt x="190" y="5"/>
                  </a:lnTo>
                  <a:lnTo>
                    <a:pt x="207" y="12"/>
                  </a:lnTo>
                  <a:lnTo>
                    <a:pt x="224" y="20"/>
                  </a:lnTo>
                  <a:lnTo>
                    <a:pt x="241" y="30"/>
                  </a:lnTo>
                  <a:lnTo>
                    <a:pt x="358" y="148"/>
                  </a:lnTo>
                  <a:lnTo>
                    <a:pt x="371" y="163"/>
                  </a:lnTo>
                  <a:lnTo>
                    <a:pt x="381" y="179"/>
                  </a:lnTo>
                  <a:lnTo>
                    <a:pt x="389" y="198"/>
                  </a:lnTo>
                  <a:lnTo>
                    <a:pt x="396" y="216"/>
                  </a:lnTo>
                  <a:lnTo>
                    <a:pt x="401" y="237"/>
                  </a:lnTo>
                  <a:lnTo>
                    <a:pt x="402" y="257"/>
                  </a:lnTo>
                  <a:lnTo>
                    <a:pt x="403" y="277"/>
                  </a:lnTo>
                  <a:lnTo>
                    <a:pt x="398" y="297"/>
                  </a:lnTo>
                  <a:lnTo>
                    <a:pt x="394" y="317"/>
                  </a:lnTo>
                  <a:lnTo>
                    <a:pt x="388" y="336"/>
                  </a:lnTo>
                  <a:lnTo>
                    <a:pt x="378" y="353"/>
                  </a:lnTo>
                  <a:lnTo>
                    <a:pt x="367" y="370"/>
                  </a:lnTo>
                  <a:lnTo>
                    <a:pt x="354" y="384"/>
                  </a:lnTo>
                  <a:lnTo>
                    <a:pt x="340" y="397"/>
                  </a:lnTo>
                  <a:lnTo>
                    <a:pt x="324" y="408"/>
                  </a:lnTo>
                  <a:lnTo>
                    <a:pt x="307" y="417"/>
                  </a:lnTo>
                  <a:lnTo>
                    <a:pt x="290" y="424"/>
                  </a:lnTo>
                  <a:lnTo>
                    <a:pt x="271" y="428"/>
                  </a:lnTo>
                  <a:lnTo>
                    <a:pt x="253" y="429"/>
                  </a:lnTo>
                  <a:lnTo>
                    <a:pt x="234" y="428"/>
                  </a:lnTo>
                  <a:lnTo>
                    <a:pt x="216" y="424"/>
                  </a:lnTo>
                  <a:lnTo>
                    <a:pt x="197" y="418"/>
                  </a:lnTo>
                  <a:lnTo>
                    <a:pt x="181" y="410"/>
                  </a:lnTo>
                  <a:lnTo>
                    <a:pt x="165" y="399"/>
                  </a:lnTo>
                  <a:lnTo>
                    <a:pt x="156" y="392"/>
                  </a:lnTo>
                  <a:lnTo>
                    <a:pt x="154" y="391"/>
                  </a:lnTo>
                  <a:lnTo>
                    <a:pt x="38" y="276"/>
                  </a:lnTo>
                  <a:lnTo>
                    <a:pt x="26" y="260"/>
                  </a:lnTo>
                  <a:lnTo>
                    <a:pt x="17" y="242"/>
                  </a:lnTo>
                  <a:lnTo>
                    <a:pt x="9" y="224"/>
                  </a:lnTo>
                  <a:lnTo>
                    <a:pt x="5" y="204"/>
                  </a:lnTo>
                  <a:lnTo>
                    <a:pt x="1" y="184"/>
                  </a:lnTo>
                  <a:lnTo>
                    <a:pt x="0" y="164"/>
                  </a:lnTo>
                  <a:lnTo>
                    <a:pt x="0" y="144"/>
                  </a:lnTo>
                  <a:lnTo>
                    <a:pt x="5" y="124"/>
                  </a:lnTo>
                  <a:lnTo>
                    <a:pt x="10" y="105"/>
                  </a:lnTo>
                  <a:lnTo>
                    <a:pt x="15" y="9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7431" name="Freeform 19"/>
            <p:cNvSpPr>
              <a:spLocks/>
            </p:cNvSpPr>
            <p:nvPr/>
          </p:nvSpPr>
          <p:spPr bwMode="auto">
            <a:xfrm>
              <a:off x="5195" y="995"/>
              <a:ext cx="235" cy="246"/>
            </a:xfrm>
            <a:custGeom>
              <a:avLst/>
              <a:gdLst>
                <a:gd name="T0" fmla="*/ 0 w 235"/>
                <a:gd name="T1" fmla="*/ 70 h 246"/>
                <a:gd name="T2" fmla="*/ 0 w 235"/>
                <a:gd name="T3" fmla="*/ 75 h 246"/>
                <a:gd name="T4" fmla="*/ 1 w 235"/>
                <a:gd name="T5" fmla="*/ 88 h 246"/>
                <a:gd name="T6" fmla="*/ 4 w 235"/>
                <a:gd name="T7" fmla="*/ 101 h 246"/>
                <a:gd name="T8" fmla="*/ 9 w 235"/>
                <a:gd name="T9" fmla="*/ 112 h 246"/>
                <a:gd name="T10" fmla="*/ 17 w 235"/>
                <a:gd name="T11" fmla="*/ 123 h 246"/>
                <a:gd name="T12" fmla="*/ 128 w 235"/>
                <a:gd name="T13" fmla="*/ 231 h 246"/>
                <a:gd name="T14" fmla="*/ 135 w 235"/>
                <a:gd name="T15" fmla="*/ 237 h 246"/>
                <a:gd name="T16" fmla="*/ 147 w 235"/>
                <a:gd name="T17" fmla="*/ 242 h 246"/>
                <a:gd name="T18" fmla="*/ 159 w 235"/>
                <a:gd name="T19" fmla="*/ 245 h 246"/>
                <a:gd name="T20" fmla="*/ 172 w 235"/>
                <a:gd name="T21" fmla="*/ 245 h 246"/>
                <a:gd name="T22" fmla="*/ 184 w 235"/>
                <a:gd name="T23" fmla="*/ 242 h 246"/>
                <a:gd name="T24" fmla="*/ 195 w 235"/>
                <a:gd name="T25" fmla="*/ 237 h 246"/>
                <a:gd name="T26" fmla="*/ 207 w 235"/>
                <a:gd name="T27" fmla="*/ 230 h 246"/>
                <a:gd name="T28" fmla="*/ 216 w 235"/>
                <a:gd name="T29" fmla="*/ 221 h 246"/>
                <a:gd name="T30" fmla="*/ 223 w 235"/>
                <a:gd name="T31" fmla="*/ 211 h 246"/>
                <a:gd name="T32" fmla="*/ 229 w 235"/>
                <a:gd name="T33" fmla="*/ 199 h 246"/>
                <a:gd name="T34" fmla="*/ 233 w 235"/>
                <a:gd name="T35" fmla="*/ 186 h 246"/>
                <a:gd name="T36" fmla="*/ 234 w 235"/>
                <a:gd name="T37" fmla="*/ 172 h 246"/>
                <a:gd name="T38" fmla="*/ 234 w 235"/>
                <a:gd name="T39" fmla="*/ 159 h 246"/>
                <a:gd name="T40" fmla="*/ 230 w 235"/>
                <a:gd name="T41" fmla="*/ 146 h 246"/>
                <a:gd name="T42" fmla="*/ 225 w 235"/>
                <a:gd name="T43" fmla="*/ 133 h 246"/>
                <a:gd name="T44" fmla="*/ 217 w 235"/>
                <a:gd name="T45" fmla="*/ 122 h 246"/>
                <a:gd name="T46" fmla="*/ 110 w 235"/>
                <a:gd name="T47" fmla="*/ 17 h 246"/>
                <a:gd name="T48" fmla="*/ 107 w 235"/>
                <a:gd name="T49" fmla="*/ 14 h 246"/>
                <a:gd name="T50" fmla="*/ 102 w 235"/>
                <a:gd name="T51" fmla="*/ 9 h 246"/>
                <a:gd name="T52" fmla="*/ 92 w 235"/>
                <a:gd name="T53" fmla="*/ 4 h 246"/>
                <a:gd name="T54" fmla="*/ 81 w 235"/>
                <a:gd name="T55" fmla="*/ 1 h 246"/>
                <a:gd name="T56" fmla="*/ 69 w 235"/>
                <a:gd name="T57" fmla="*/ 0 h 246"/>
                <a:gd name="T58" fmla="*/ 57 w 235"/>
                <a:gd name="T59" fmla="*/ 1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35"/>
                <a:gd name="T91" fmla="*/ 0 h 246"/>
                <a:gd name="T92" fmla="*/ 235 w 235"/>
                <a:gd name="T93" fmla="*/ 246 h 24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35" h="246">
                  <a:moveTo>
                    <a:pt x="0" y="70"/>
                  </a:moveTo>
                  <a:lnTo>
                    <a:pt x="0" y="75"/>
                  </a:lnTo>
                  <a:lnTo>
                    <a:pt x="1" y="88"/>
                  </a:lnTo>
                  <a:lnTo>
                    <a:pt x="4" y="101"/>
                  </a:lnTo>
                  <a:lnTo>
                    <a:pt x="9" y="112"/>
                  </a:lnTo>
                  <a:lnTo>
                    <a:pt x="17" y="123"/>
                  </a:lnTo>
                  <a:lnTo>
                    <a:pt x="128" y="231"/>
                  </a:lnTo>
                  <a:lnTo>
                    <a:pt x="135" y="237"/>
                  </a:lnTo>
                  <a:lnTo>
                    <a:pt x="147" y="242"/>
                  </a:lnTo>
                  <a:lnTo>
                    <a:pt x="159" y="245"/>
                  </a:lnTo>
                  <a:lnTo>
                    <a:pt x="172" y="245"/>
                  </a:lnTo>
                  <a:lnTo>
                    <a:pt x="184" y="242"/>
                  </a:lnTo>
                  <a:lnTo>
                    <a:pt x="195" y="237"/>
                  </a:lnTo>
                  <a:lnTo>
                    <a:pt x="207" y="230"/>
                  </a:lnTo>
                  <a:lnTo>
                    <a:pt x="216" y="221"/>
                  </a:lnTo>
                  <a:lnTo>
                    <a:pt x="223" y="211"/>
                  </a:lnTo>
                  <a:lnTo>
                    <a:pt x="229" y="199"/>
                  </a:lnTo>
                  <a:lnTo>
                    <a:pt x="233" y="186"/>
                  </a:lnTo>
                  <a:lnTo>
                    <a:pt x="234" y="172"/>
                  </a:lnTo>
                  <a:lnTo>
                    <a:pt x="234" y="159"/>
                  </a:lnTo>
                  <a:lnTo>
                    <a:pt x="230" y="146"/>
                  </a:lnTo>
                  <a:lnTo>
                    <a:pt x="225" y="133"/>
                  </a:lnTo>
                  <a:lnTo>
                    <a:pt x="217" y="122"/>
                  </a:lnTo>
                  <a:lnTo>
                    <a:pt x="110" y="17"/>
                  </a:lnTo>
                  <a:lnTo>
                    <a:pt x="107" y="14"/>
                  </a:lnTo>
                  <a:lnTo>
                    <a:pt x="102" y="9"/>
                  </a:lnTo>
                  <a:lnTo>
                    <a:pt x="92" y="4"/>
                  </a:lnTo>
                  <a:lnTo>
                    <a:pt x="81" y="1"/>
                  </a:lnTo>
                  <a:lnTo>
                    <a:pt x="69" y="0"/>
                  </a:lnTo>
                  <a:lnTo>
                    <a:pt x="57" y="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pic>
        <p:nvPicPr>
          <p:cNvPr id="46100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4286250"/>
            <a:ext cx="5648325" cy="156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741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79E38E-142B-4194-9527-C3BDCBBAB96F}" type="slidenum">
              <a:rPr lang="da-DK" sz="1400" smtClean="0">
                <a:latin typeface="Arial" charset="0"/>
                <a:cs typeface="Arial" charset="0"/>
              </a:rPr>
              <a:pPr/>
              <a:t>20</a:t>
            </a:fld>
            <a:endParaRPr lang="da-DK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3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014" y="2326708"/>
            <a:ext cx="7756587" cy="3435263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The list itself is represented by a reference to the first element, often called </a:t>
            </a:r>
            <a:r>
              <a:rPr lang="en-GB" b="1" i="1" dirty="0">
                <a:latin typeface="Arial" charset="0"/>
                <a:cs typeface="Arial" charset="0"/>
              </a:rPr>
              <a:t>head</a:t>
            </a:r>
            <a:endParaRPr lang="en-GB" b="1" dirty="0">
              <a:latin typeface="Arial" charset="0"/>
              <a:cs typeface="Arial" charset="0"/>
            </a:endParaRPr>
          </a:p>
          <a:p>
            <a:r>
              <a:rPr lang="en-GB" dirty="0">
                <a:latin typeface="Arial" charset="0"/>
                <a:cs typeface="Arial" charset="0"/>
              </a:rPr>
              <a:t>The next-reference of the last element  is usually </a:t>
            </a:r>
            <a:r>
              <a:rPr lang="en-GB" b="1" i="1" dirty="0">
                <a:latin typeface="Arial" charset="0"/>
                <a:cs typeface="Arial" charset="0"/>
              </a:rPr>
              <a:t>null</a:t>
            </a:r>
          </a:p>
          <a:p>
            <a:r>
              <a:rPr lang="en-GB" dirty="0">
                <a:latin typeface="Arial" charset="0"/>
                <a:cs typeface="Arial" charset="0"/>
              </a:rPr>
              <a:t>The linked list is dynamic in size: it </a:t>
            </a:r>
            <a:r>
              <a:rPr lang="en-GB" b="1" dirty="0">
                <a:latin typeface="Arial" charset="0"/>
                <a:cs typeface="Arial" charset="0"/>
              </a:rPr>
              <a:t>grows and shrinks </a:t>
            </a:r>
            <a:r>
              <a:rPr lang="en-GB" dirty="0">
                <a:latin typeface="Arial" charset="0"/>
                <a:cs typeface="Arial" charset="0"/>
              </a:rPr>
              <a:t>as needed.</a:t>
            </a:r>
          </a:p>
        </p:txBody>
      </p:sp>
      <p:sp>
        <p:nvSpPr>
          <p:cNvPr id="18437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B57DAC-1A57-4D5D-8A8B-1261C4853220}" type="slidenum">
              <a:rPr lang="da-DK" sz="1400" smtClean="0">
                <a:latin typeface="Arial" charset="0"/>
                <a:cs typeface="Arial" charset="0"/>
              </a:rPr>
              <a:pPr/>
              <a:t>21</a:t>
            </a:fld>
            <a:endParaRPr lang="da-DK" sz="1400">
              <a:latin typeface="Arial" charset="0"/>
              <a:cs typeface="Arial" charset="0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cs typeface="Arial" charset="0"/>
              </a:rPr>
              <a:t>Linked Lists (</a:t>
            </a:r>
            <a:r>
              <a:rPr lang="en-GB" i="1">
                <a:latin typeface="Arial" charset="0"/>
                <a:cs typeface="Arial" charset="0"/>
              </a:rPr>
              <a:t>LinkedList</a:t>
            </a:r>
            <a:r>
              <a:rPr lang="en-GB">
                <a:latin typeface="Arial" charset="0"/>
                <a:cs typeface="Arial" charset="0"/>
              </a:rPr>
              <a:t>)</a:t>
            </a:r>
          </a:p>
        </p:txBody>
      </p: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6911975" y="254000"/>
            <a:ext cx="1843088" cy="1863725"/>
            <a:chOff x="4354" y="160"/>
            <a:chExt cx="1161" cy="1174"/>
          </a:xfrm>
        </p:grpSpPr>
        <p:sp>
          <p:nvSpPr>
            <p:cNvPr id="18440" name="Freeform 5"/>
            <p:cNvSpPr>
              <a:spLocks/>
            </p:cNvSpPr>
            <p:nvPr/>
          </p:nvSpPr>
          <p:spPr bwMode="auto">
            <a:xfrm>
              <a:off x="5111" y="905"/>
              <a:ext cx="404" cy="429"/>
            </a:xfrm>
            <a:custGeom>
              <a:avLst/>
              <a:gdLst>
                <a:gd name="T0" fmla="*/ 239 w 404"/>
                <a:gd name="T1" fmla="*/ 30 h 429"/>
                <a:gd name="T2" fmla="*/ 216 w 404"/>
                <a:gd name="T3" fmla="*/ 16 h 429"/>
                <a:gd name="T4" fmla="*/ 191 w 404"/>
                <a:gd name="T5" fmla="*/ 6 h 429"/>
                <a:gd name="T6" fmla="*/ 165 w 404"/>
                <a:gd name="T7" fmla="*/ 0 h 429"/>
                <a:gd name="T8" fmla="*/ 138 w 404"/>
                <a:gd name="T9" fmla="*/ 1 h 429"/>
                <a:gd name="T10" fmla="*/ 112 w 404"/>
                <a:gd name="T11" fmla="*/ 6 h 429"/>
                <a:gd name="T12" fmla="*/ 87 w 404"/>
                <a:gd name="T13" fmla="*/ 16 h 429"/>
                <a:gd name="T14" fmla="*/ 64 w 404"/>
                <a:gd name="T15" fmla="*/ 31 h 429"/>
                <a:gd name="T16" fmla="*/ 115 w 404"/>
                <a:gd name="T17" fmla="*/ 102 h 429"/>
                <a:gd name="T18" fmla="*/ 128 w 404"/>
                <a:gd name="T19" fmla="*/ 96 h 429"/>
                <a:gd name="T20" fmla="*/ 145 w 404"/>
                <a:gd name="T21" fmla="*/ 92 h 429"/>
                <a:gd name="T22" fmla="*/ 164 w 404"/>
                <a:gd name="T23" fmla="*/ 93 h 429"/>
                <a:gd name="T24" fmla="*/ 179 w 404"/>
                <a:gd name="T25" fmla="*/ 99 h 429"/>
                <a:gd name="T26" fmla="*/ 195 w 404"/>
                <a:gd name="T27" fmla="*/ 109 h 429"/>
                <a:gd name="T28" fmla="*/ 303 w 404"/>
                <a:gd name="T29" fmla="*/ 217 h 429"/>
                <a:gd name="T30" fmla="*/ 312 w 404"/>
                <a:gd name="T31" fmla="*/ 234 h 429"/>
                <a:gd name="T32" fmla="*/ 318 w 404"/>
                <a:gd name="T33" fmla="*/ 253 h 429"/>
                <a:gd name="T34" fmla="*/ 318 w 404"/>
                <a:gd name="T35" fmla="*/ 271 h 429"/>
                <a:gd name="T36" fmla="*/ 313 w 404"/>
                <a:gd name="T37" fmla="*/ 291 h 429"/>
                <a:gd name="T38" fmla="*/ 305 w 404"/>
                <a:gd name="T39" fmla="*/ 307 h 429"/>
                <a:gd name="T40" fmla="*/ 292 w 404"/>
                <a:gd name="T41" fmla="*/ 321 h 429"/>
                <a:gd name="T42" fmla="*/ 276 w 404"/>
                <a:gd name="T43" fmla="*/ 330 h 429"/>
                <a:gd name="T44" fmla="*/ 260 w 404"/>
                <a:gd name="T45" fmla="*/ 336 h 429"/>
                <a:gd name="T46" fmla="*/ 241 w 404"/>
                <a:gd name="T47" fmla="*/ 335 h 429"/>
                <a:gd name="T48" fmla="*/ 224 w 404"/>
                <a:gd name="T49" fmla="*/ 331 h 429"/>
                <a:gd name="T50" fmla="*/ 209 w 404"/>
                <a:gd name="T51" fmla="*/ 321 h 429"/>
                <a:gd name="T52" fmla="*/ 99 w 404"/>
                <a:gd name="T53" fmla="*/ 212 h 429"/>
                <a:gd name="T54" fmla="*/ 90 w 404"/>
                <a:gd name="T55" fmla="*/ 194 h 429"/>
                <a:gd name="T56" fmla="*/ 84 w 404"/>
                <a:gd name="T57" fmla="*/ 176 h 429"/>
                <a:gd name="T58" fmla="*/ 84 w 404"/>
                <a:gd name="T59" fmla="*/ 157 h 429"/>
                <a:gd name="T60" fmla="*/ 89 w 404"/>
                <a:gd name="T61" fmla="*/ 137 h 429"/>
                <a:gd name="T62" fmla="*/ 27 w 404"/>
                <a:gd name="T63" fmla="*/ 71 h 429"/>
                <a:gd name="T64" fmla="*/ 13 w 404"/>
                <a:gd name="T65" fmla="*/ 97 h 429"/>
                <a:gd name="T66" fmla="*/ 5 w 404"/>
                <a:gd name="T67" fmla="*/ 124 h 429"/>
                <a:gd name="T68" fmla="*/ 0 w 404"/>
                <a:gd name="T69" fmla="*/ 153 h 429"/>
                <a:gd name="T70" fmla="*/ 1 w 404"/>
                <a:gd name="T71" fmla="*/ 182 h 429"/>
                <a:gd name="T72" fmla="*/ 6 w 404"/>
                <a:gd name="T73" fmla="*/ 211 h 429"/>
                <a:gd name="T74" fmla="*/ 15 w 404"/>
                <a:gd name="T75" fmla="*/ 237 h 429"/>
                <a:gd name="T76" fmla="*/ 29 w 404"/>
                <a:gd name="T77" fmla="*/ 262 h 429"/>
                <a:gd name="T78" fmla="*/ 48 w 404"/>
                <a:gd name="T79" fmla="*/ 284 h 429"/>
                <a:gd name="T80" fmla="*/ 162 w 404"/>
                <a:gd name="T81" fmla="*/ 396 h 429"/>
                <a:gd name="T82" fmla="*/ 185 w 404"/>
                <a:gd name="T83" fmla="*/ 413 h 429"/>
                <a:gd name="T84" fmla="*/ 210 w 404"/>
                <a:gd name="T85" fmla="*/ 422 h 429"/>
                <a:gd name="T86" fmla="*/ 236 w 404"/>
                <a:gd name="T87" fmla="*/ 427 h 429"/>
                <a:gd name="T88" fmla="*/ 263 w 404"/>
                <a:gd name="T89" fmla="*/ 427 h 429"/>
                <a:gd name="T90" fmla="*/ 289 w 404"/>
                <a:gd name="T91" fmla="*/ 423 h 429"/>
                <a:gd name="T92" fmla="*/ 314 w 404"/>
                <a:gd name="T93" fmla="*/ 412 h 429"/>
                <a:gd name="T94" fmla="*/ 337 w 404"/>
                <a:gd name="T95" fmla="*/ 397 h 429"/>
                <a:gd name="T96" fmla="*/ 358 w 404"/>
                <a:gd name="T97" fmla="*/ 379 h 429"/>
                <a:gd name="T98" fmla="*/ 375 w 404"/>
                <a:gd name="T99" fmla="*/ 356 h 429"/>
                <a:gd name="T100" fmla="*/ 388 w 404"/>
                <a:gd name="T101" fmla="*/ 332 h 429"/>
                <a:gd name="T102" fmla="*/ 397 w 404"/>
                <a:gd name="T103" fmla="*/ 304 h 429"/>
                <a:gd name="T104" fmla="*/ 403 w 404"/>
                <a:gd name="T105" fmla="*/ 274 h 429"/>
                <a:gd name="T106" fmla="*/ 401 w 404"/>
                <a:gd name="T107" fmla="*/ 245 h 429"/>
                <a:gd name="T108" fmla="*/ 396 w 404"/>
                <a:gd name="T109" fmla="*/ 217 h 429"/>
                <a:gd name="T110" fmla="*/ 386 w 404"/>
                <a:gd name="T111" fmla="*/ 190 h 429"/>
                <a:gd name="T112" fmla="*/ 373 w 404"/>
                <a:gd name="T113" fmla="*/ 164 h 429"/>
                <a:gd name="T114" fmla="*/ 355 w 404"/>
                <a:gd name="T115" fmla="*/ 143 h 42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4"/>
                <a:gd name="T175" fmla="*/ 0 h 429"/>
                <a:gd name="T176" fmla="*/ 404 w 404"/>
                <a:gd name="T177" fmla="*/ 429 h 42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4" h="429">
                  <a:moveTo>
                    <a:pt x="250" y="40"/>
                  </a:moveTo>
                  <a:lnTo>
                    <a:pt x="239" y="30"/>
                  </a:lnTo>
                  <a:lnTo>
                    <a:pt x="228" y="22"/>
                  </a:lnTo>
                  <a:lnTo>
                    <a:pt x="216" y="16"/>
                  </a:lnTo>
                  <a:lnTo>
                    <a:pt x="203" y="10"/>
                  </a:lnTo>
                  <a:lnTo>
                    <a:pt x="191" y="6"/>
                  </a:lnTo>
                  <a:lnTo>
                    <a:pt x="178" y="2"/>
                  </a:lnTo>
                  <a:lnTo>
                    <a:pt x="165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5" y="2"/>
                  </a:lnTo>
                  <a:lnTo>
                    <a:pt x="112" y="6"/>
                  </a:lnTo>
                  <a:lnTo>
                    <a:pt x="99" y="10"/>
                  </a:lnTo>
                  <a:lnTo>
                    <a:pt x="87" y="16"/>
                  </a:lnTo>
                  <a:lnTo>
                    <a:pt x="74" y="23"/>
                  </a:lnTo>
                  <a:lnTo>
                    <a:pt x="64" y="31"/>
                  </a:lnTo>
                  <a:lnTo>
                    <a:pt x="53" y="40"/>
                  </a:lnTo>
                  <a:lnTo>
                    <a:pt x="115" y="102"/>
                  </a:lnTo>
                  <a:lnTo>
                    <a:pt x="119" y="100"/>
                  </a:lnTo>
                  <a:lnTo>
                    <a:pt x="128" y="96"/>
                  </a:lnTo>
                  <a:lnTo>
                    <a:pt x="137" y="93"/>
                  </a:lnTo>
                  <a:lnTo>
                    <a:pt x="145" y="92"/>
                  </a:lnTo>
                  <a:lnTo>
                    <a:pt x="154" y="92"/>
                  </a:lnTo>
                  <a:lnTo>
                    <a:pt x="164" y="93"/>
                  </a:lnTo>
                  <a:lnTo>
                    <a:pt x="172" y="95"/>
                  </a:lnTo>
                  <a:lnTo>
                    <a:pt x="179" y="99"/>
                  </a:lnTo>
                  <a:lnTo>
                    <a:pt x="188" y="103"/>
                  </a:lnTo>
                  <a:lnTo>
                    <a:pt x="195" y="109"/>
                  </a:lnTo>
                  <a:lnTo>
                    <a:pt x="297" y="210"/>
                  </a:lnTo>
                  <a:lnTo>
                    <a:pt x="303" y="217"/>
                  </a:lnTo>
                  <a:lnTo>
                    <a:pt x="309" y="225"/>
                  </a:lnTo>
                  <a:lnTo>
                    <a:pt x="312" y="234"/>
                  </a:lnTo>
                  <a:lnTo>
                    <a:pt x="315" y="243"/>
                  </a:lnTo>
                  <a:lnTo>
                    <a:pt x="318" y="253"/>
                  </a:lnTo>
                  <a:lnTo>
                    <a:pt x="318" y="262"/>
                  </a:lnTo>
                  <a:lnTo>
                    <a:pt x="318" y="271"/>
                  </a:lnTo>
                  <a:lnTo>
                    <a:pt x="316" y="281"/>
                  </a:lnTo>
                  <a:lnTo>
                    <a:pt x="313" y="291"/>
                  </a:lnTo>
                  <a:lnTo>
                    <a:pt x="309" y="299"/>
                  </a:lnTo>
                  <a:lnTo>
                    <a:pt x="305" y="307"/>
                  </a:lnTo>
                  <a:lnTo>
                    <a:pt x="299" y="314"/>
                  </a:lnTo>
                  <a:lnTo>
                    <a:pt x="292" y="321"/>
                  </a:lnTo>
                  <a:lnTo>
                    <a:pt x="285" y="326"/>
                  </a:lnTo>
                  <a:lnTo>
                    <a:pt x="276" y="330"/>
                  </a:lnTo>
                  <a:lnTo>
                    <a:pt x="268" y="334"/>
                  </a:lnTo>
                  <a:lnTo>
                    <a:pt x="260" y="336"/>
                  </a:lnTo>
                  <a:lnTo>
                    <a:pt x="251" y="336"/>
                  </a:lnTo>
                  <a:lnTo>
                    <a:pt x="241" y="335"/>
                  </a:lnTo>
                  <a:lnTo>
                    <a:pt x="233" y="334"/>
                  </a:lnTo>
                  <a:lnTo>
                    <a:pt x="224" y="331"/>
                  </a:lnTo>
                  <a:lnTo>
                    <a:pt x="216" y="326"/>
                  </a:lnTo>
                  <a:lnTo>
                    <a:pt x="209" y="321"/>
                  </a:lnTo>
                  <a:lnTo>
                    <a:pt x="107" y="221"/>
                  </a:lnTo>
                  <a:lnTo>
                    <a:pt x="99" y="212"/>
                  </a:lnTo>
                  <a:lnTo>
                    <a:pt x="94" y="202"/>
                  </a:lnTo>
                  <a:lnTo>
                    <a:pt x="90" y="194"/>
                  </a:lnTo>
                  <a:lnTo>
                    <a:pt x="87" y="185"/>
                  </a:lnTo>
                  <a:lnTo>
                    <a:pt x="84" y="176"/>
                  </a:lnTo>
                  <a:lnTo>
                    <a:pt x="84" y="166"/>
                  </a:lnTo>
                  <a:lnTo>
                    <a:pt x="84" y="157"/>
                  </a:lnTo>
                  <a:lnTo>
                    <a:pt x="86" y="147"/>
                  </a:lnTo>
                  <a:lnTo>
                    <a:pt x="89" y="137"/>
                  </a:lnTo>
                  <a:lnTo>
                    <a:pt x="90" y="133"/>
                  </a:lnTo>
                  <a:lnTo>
                    <a:pt x="27" y="71"/>
                  </a:lnTo>
                  <a:lnTo>
                    <a:pt x="20" y="84"/>
                  </a:lnTo>
                  <a:lnTo>
                    <a:pt x="13" y="97"/>
                  </a:lnTo>
                  <a:lnTo>
                    <a:pt x="9" y="110"/>
                  </a:lnTo>
                  <a:lnTo>
                    <a:pt x="5" y="124"/>
                  </a:lnTo>
                  <a:lnTo>
                    <a:pt x="2" y="139"/>
                  </a:lnTo>
                  <a:lnTo>
                    <a:pt x="0" y="153"/>
                  </a:lnTo>
                  <a:lnTo>
                    <a:pt x="0" y="168"/>
                  </a:lnTo>
                  <a:lnTo>
                    <a:pt x="1" y="182"/>
                  </a:lnTo>
                  <a:lnTo>
                    <a:pt x="3" y="197"/>
                  </a:lnTo>
                  <a:lnTo>
                    <a:pt x="6" y="211"/>
                  </a:lnTo>
                  <a:lnTo>
                    <a:pt x="10" y="225"/>
                  </a:lnTo>
                  <a:lnTo>
                    <a:pt x="15" y="237"/>
                  </a:lnTo>
                  <a:lnTo>
                    <a:pt x="22" y="251"/>
                  </a:lnTo>
                  <a:lnTo>
                    <a:pt x="29" y="262"/>
                  </a:lnTo>
                  <a:lnTo>
                    <a:pt x="38" y="274"/>
                  </a:lnTo>
                  <a:lnTo>
                    <a:pt x="48" y="284"/>
                  </a:lnTo>
                  <a:lnTo>
                    <a:pt x="152" y="388"/>
                  </a:lnTo>
                  <a:lnTo>
                    <a:pt x="162" y="396"/>
                  </a:lnTo>
                  <a:lnTo>
                    <a:pt x="173" y="404"/>
                  </a:lnTo>
                  <a:lnTo>
                    <a:pt x="185" y="413"/>
                  </a:lnTo>
                  <a:lnTo>
                    <a:pt x="197" y="417"/>
                  </a:lnTo>
                  <a:lnTo>
                    <a:pt x="210" y="422"/>
                  </a:lnTo>
                  <a:lnTo>
                    <a:pt x="222" y="425"/>
                  </a:lnTo>
                  <a:lnTo>
                    <a:pt x="236" y="427"/>
                  </a:lnTo>
                  <a:lnTo>
                    <a:pt x="249" y="428"/>
                  </a:lnTo>
                  <a:lnTo>
                    <a:pt x="263" y="427"/>
                  </a:lnTo>
                  <a:lnTo>
                    <a:pt x="276" y="425"/>
                  </a:lnTo>
                  <a:lnTo>
                    <a:pt x="289" y="423"/>
                  </a:lnTo>
                  <a:lnTo>
                    <a:pt x="302" y="418"/>
                  </a:lnTo>
                  <a:lnTo>
                    <a:pt x="314" y="412"/>
                  </a:lnTo>
                  <a:lnTo>
                    <a:pt x="327" y="406"/>
                  </a:lnTo>
                  <a:lnTo>
                    <a:pt x="337" y="397"/>
                  </a:lnTo>
                  <a:lnTo>
                    <a:pt x="348" y="388"/>
                  </a:lnTo>
                  <a:lnTo>
                    <a:pt x="358" y="379"/>
                  </a:lnTo>
                  <a:lnTo>
                    <a:pt x="368" y="368"/>
                  </a:lnTo>
                  <a:lnTo>
                    <a:pt x="375" y="356"/>
                  </a:lnTo>
                  <a:lnTo>
                    <a:pt x="382" y="343"/>
                  </a:lnTo>
                  <a:lnTo>
                    <a:pt x="388" y="332"/>
                  </a:lnTo>
                  <a:lnTo>
                    <a:pt x="393" y="317"/>
                  </a:lnTo>
                  <a:lnTo>
                    <a:pt x="397" y="304"/>
                  </a:lnTo>
                  <a:lnTo>
                    <a:pt x="400" y="290"/>
                  </a:lnTo>
                  <a:lnTo>
                    <a:pt x="403" y="274"/>
                  </a:lnTo>
                  <a:lnTo>
                    <a:pt x="403" y="261"/>
                  </a:lnTo>
                  <a:lnTo>
                    <a:pt x="401" y="245"/>
                  </a:lnTo>
                  <a:lnTo>
                    <a:pt x="399" y="232"/>
                  </a:lnTo>
                  <a:lnTo>
                    <a:pt x="396" y="217"/>
                  </a:lnTo>
                  <a:lnTo>
                    <a:pt x="392" y="203"/>
                  </a:lnTo>
                  <a:lnTo>
                    <a:pt x="386" y="190"/>
                  </a:lnTo>
                  <a:lnTo>
                    <a:pt x="380" y="177"/>
                  </a:lnTo>
                  <a:lnTo>
                    <a:pt x="373" y="164"/>
                  </a:lnTo>
                  <a:lnTo>
                    <a:pt x="364" y="154"/>
                  </a:lnTo>
                  <a:lnTo>
                    <a:pt x="355" y="143"/>
                  </a:lnTo>
                  <a:lnTo>
                    <a:pt x="250" y="40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8441" name="Freeform 6"/>
            <p:cNvSpPr>
              <a:spLocks/>
            </p:cNvSpPr>
            <p:nvPr/>
          </p:nvSpPr>
          <p:spPr bwMode="auto">
            <a:xfrm>
              <a:off x="4733" y="533"/>
              <a:ext cx="403" cy="429"/>
            </a:xfrm>
            <a:custGeom>
              <a:avLst/>
              <a:gdLst>
                <a:gd name="T0" fmla="*/ 239 w 403"/>
                <a:gd name="T1" fmla="*/ 30 h 429"/>
                <a:gd name="T2" fmla="*/ 216 w 403"/>
                <a:gd name="T3" fmla="*/ 16 h 429"/>
                <a:gd name="T4" fmla="*/ 191 w 403"/>
                <a:gd name="T5" fmla="*/ 5 h 429"/>
                <a:gd name="T6" fmla="*/ 165 w 403"/>
                <a:gd name="T7" fmla="*/ 0 h 429"/>
                <a:gd name="T8" fmla="*/ 138 w 403"/>
                <a:gd name="T9" fmla="*/ 1 h 429"/>
                <a:gd name="T10" fmla="*/ 111 w 403"/>
                <a:gd name="T11" fmla="*/ 5 h 429"/>
                <a:gd name="T12" fmla="*/ 87 w 403"/>
                <a:gd name="T13" fmla="*/ 15 h 429"/>
                <a:gd name="T14" fmla="*/ 63 w 403"/>
                <a:gd name="T15" fmla="*/ 30 h 429"/>
                <a:gd name="T16" fmla="*/ 115 w 403"/>
                <a:gd name="T17" fmla="*/ 102 h 429"/>
                <a:gd name="T18" fmla="*/ 128 w 403"/>
                <a:gd name="T19" fmla="*/ 96 h 429"/>
                <a:gd name="T20" fmla="*/ 145 w 403"/>
                <a:gd name="T21" fmla="*/ 92 h 429"/>
                <a:gd name="T22" fmla="*/ 163 w 403"/>
                <a:gd name="T23" fmla="*/ 92 h 429"/>
                <a:gd name="T24" fmla="*/ 180 w 403"/>
                <a:gd name="T25" fmla="*/ 99 h 429"/>
                <a:gd name="T26" fmla="*/ 195 w 403"/>
                <a:gd name="T27" fmla="*/ 109 h 429"/>
                <a:gd name="T28" fmla="*/ 303 w 403"/>
                <a:gd name="T29" fmla="*/ 218 h 429"/>
                <a:gd name="T30" fmla="*/ 312 w 403"/>
                <a:gd name="T31" fmla="*/ 234 h 429"/>
                <a:gd name="T32" fmla="*/ 317 w 403"/>
                <a:gd name="T33" fmla="*/ 253 h 429"/>
                <a:gd name="T34" fmla="*/ 317 w 403"/>
                <a:gd name="T35" fmla="*/ 271 h 429"/>
                <a:gd name="T36" fmla="*/ 313 w 403"/>
                <a:gd name="T37" fmla="*/ 290 h 429"/>
                <a:gd name="T38" fmla="*/ 305 w 403"/>
                <a:gd name="T39" fmla="*/ 307 h 429"/>
                <a:gd name="T40" fmla="*/ 292 w 403"/>
                <a:gd name="T41" fmla="*/ 321 h 429"/>
                <a:gd name="T42" fmla="*/ 276 w 403"/>
                <a:gd name="T43" fmla="*/ 331 h 429"/>
                <a:gd name="T44" fmla="*/ 260 w 403"/>
                <a:gd name="T45" fmla="*/ 336 h 429"/>
                <a:gd name="T46" fmla="*/ 241 w 403"/>
                <a:gd name="T47" fmla="*/ 335 h 429"/>
                <a:gd name="T48" fmla="*/ 224 w 403"/>
                <a:gd name="T49" fmla="*/ 331 h 429"/>
                <a:gd name="T50" fmla="*/ 209 w 403"/>
                <a:gd name="T51" fmla="*/ 321 h 429"/>
                <a:gd name="T52" fmla="*/ 99 w 403"/>
                <a:gd name="T53" fmla="*/ 211 h 429"/>
                <a:gd name="T54" fmla="*/ 90 w 403"/>
                <a:gd name="T55" fmla="*/ 194 h 429"/>
                <a:gd name="T56" fmla="*/ 84 w 403"/>
                <a:gd name="T57" fmla="*/ 176 h 429"/>
                <a:gd name="T58" fmla="*/ 84 w 403"/>
                <a:gd name="T59" fmla="*/ 156 h 429"/>
                <a:gd name="T60" fmla="*/ 89 w 403"/>
                <a:gd name="T61" fmla="*/ 137 h 429"/>
                <a:gd name="T62" fmla="*/ 27 w 403"/>
                <a:gd name="T63" fmla="*/ 71 h 429"/>
                <a:gd name="T64" fmla="*/ 14 w 403"/>
                <a:gd name="T65" fmla="*/ 97 h 429"/>
                <a:gd name="T66" fmla="*/ 5 w 403"/>
                <a:gd name="T67" fmla="*/ 125 h 429"/>
                <a:gd name="T68" fmla="*/ 0 w 403"/>
                <a:gd name="T69" fmla="*/ 153 h 429"/>
                <a:gd name="T70" fmla="*/ 1 w 403"/>
                <a:gd name="T71" fmla="*/ 182 h 429"/>
                <a:gd name="T72" fmla="*/ 6 w 403"/>
                <a:gd name="T73" fmla="*/ 211 h 429"/>
                <a:gd name="T74" fmla="*/ 15 w 403"/>
                <a:gd name="T75" fmla="*/ 237 h 429"/>
                <a:gd name="T76" fmla="*/ 30 w 403"/>
                <a:gd name="T77" fmla="*/ 262 h 429"/>
                <a:gd name="T78" fmla="*/ 48 w 403"/>
                <a:gd name="T79" fmla="*/ 284 h 429"/>
                <a:gd name="T80" fmla="*/ 162 w 403"/>
                <a:gd name="T81" fmla="*/ 397 h 429"/>
                <a:gd name="T82" fmla="*/ 185 w 403"/>
                <a:gd name="T83" fmla="*/ 412 h 429"/>
                <a:gd name="T84" fmla="*/ 210 w 403"/>
                <a:gd name="T85" fmla="*/ 422 h 429"/>
                <a:gd name="T86" fmla="*/ 236 w 403"/>
                <a:gd name="T87" fmla="*/ 428 h 429"/>
                <a:gd name="T88" fmla="*/ 262 w 403"/>
                <a:gd name="T89" fmla="*/ 427 h 429"/>
                <a:gd name="T90" fmla="*/ 289 w 403"/>
                <a:gd name="T91" fmla="*/ 423 h 429"/>
                <a:gd name="T92" fmla="*/ 314 w 403"/>
                <a:gd name="T93" fmla="*/ 413 h 429"/>
                <a:gd name="T94" fmla="*/ 337 w 403"/>
                <a:gd name="T95" fmla="*/ 398 h 429"/>
                <a:gd name="T96" fmla="*/ 358 w 403"/>
                <a:gd name="T97" fmla="*/ 379 h 429"/>
                <a:gd name="T98" fmla="*/ 374 w 403"/>
                <a:gd name="T99" fmla="*/ 356 h 429"/>
                <a:gd name="T100" fmla="*/ 388 w 403"/>
                <a:gd name="T101" fmla="*/ 332 h 429"/>
                <a:gd name="T102" fmla="*/ 397 w 403"/>
                <a:gd name="T103" fmla="*/ 304 h 429"/>
                <a:gd name="T104" fmla="*/ 402 w 403"/>
                <a:gd name="T105" fmla="*/ 274 h 429"/>
                <a:gd name="T106" fmla="*/ 401 w 403"/>
                <a:gd name="T107" fmla="*/ 245 h 429"/>
                <a:gd name="T108" fmla="*/ 395 w 403"/>
                <a:gd name="T109" fmla="*/ 218 h 429"/>
                <a:gd name="T110" fmla="*/ 386 w 403"/>
                <a:gd name="T111" fmla="*/ 189 h 429"/>
                <a:gd name="T112" fmla="*/ 373 w 403"/>
                <a:gd name="T113" fmla="*/ 165 h 429"/>
                <a:gd name="T114" fmla="*/ 355 w 403"/>
                <a:gd name="T115" fmla="*/ 143 h 42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3"/>
                <a:gd name="T175" fmla="*/ 0 h 429"/>
                <a:gd name="T176" fmla="*/ 403 w 403"/>
                <a:gd name="T177" fmla="*/ 429 h 42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3" h="429">
                  <a:moveTo>
                    <a:pt x="249" y="39"/>
                  </a:moveTo>
                  <a:lnTo>
                    <a:pt x="239" y="30"/>
                  </a:lnTo>
                  <a:lnTo>
                    <a:pt x="228" y="22"/>
                  </a:lnTo>
                  <a:lnTo>
                    <a:pt x="216" y="16"/>
                  </a:lnTo>
                  <a:lnTo>
                    <a:pt x="203" y="10"/>
                  </a:lnTo>
                  <a:lnTo>
                    <a:pt x="191" y="5"/>
                  </a:lnTo>
                  <a:lnTo>
                    <a:pt x="178" y="2"/>
                  </a:lnTo>
                  <a:lnTo>
                    <a:pt x="165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5" y="2"/>
                  </a:lnTo>
                  <a:lnTo>
                    <a:pt x="111" y="5"/>
                  </a:lnTo>
                  <a:lnTo>
                    <a:pt x="99" y="10"/>
                  </a:lnTo>
                  <a:lnTo>
                    <a:pt x="87" y="15"/>
                  </a:lnTo>
                  <a:lnTo>
                    <a:pt x="75" y="23"/>
                  </a:lnTo>
                  <a:lnTo>
                    <a:pt x="63" y="30"/>
                  </a:lnTo>
                  <a:lnTo>
                    <a:pt x="53" y="39"/>
                  </a:lnTo>
                  <a:lnTo>
                    <a:pt x="115" y="102"/>
                  </a:lnTo>
                  <a:lnTo>
                    <a:pt x="119" y="100"/>
                  </a:lnTo>
                  <a:lnTo>
                    <a:pt x="128" y="96"/>
                  </a:lnTo>
                  <a:lnTo>
                    <a:pt x="136" y="92"/>
                  </a:lnTo>
                  <a:lnTo>
                    <a:pt x="145" y="92"/>
                  </a:lnTo>
                  <a:lnTo>
                    <a:pt x="154" y="91"/>
                  </a:lnTo>
                  <a:lnTo>
                    <a:pt x="163" y="92"/>
                  </a:lnTo>
                  <a:lnTo>
                    <a:pt x="171" y="94"/>
                  </a:lnTo>
                  <a:lnTo>
                    <a:pt x="180" y="99"/>
                  </a:lnTo>
                  <a:lnTo>
                    <a:pt x="188" y="102"/>
                  </a:lnTo>
                  <a:lnTo>
                    <a:pt x="195" y="109"/>
                  </a:lnTo>
                  <a:lnTo>
                    <a:pt x="297" y="210"/>
                  </a:lnTo>
                  <a:lnTo>
                    <a:pt x="303" y="218"/>
                  </a:lnTo>
                  <a:lnTo>
                    <a:pt x="309" y="225"/>
                  </a:lnTo>
                  <a:lnTo>
                    <a:pt x="312" y="234"/>
                  </a:lnTo>
                  <a:lnTo>
                    <a:pt x="315" y="243"/>
                  </a:lnTo>
                  <a:lnTo>
                    <a:pt x="317" y="253"/>
                  </a:lnTo>
                  <a:lnTo>
                    <a:pt x="318" y="261"/>
                  </a:lnTo>
                  <a:lnTo>
                    <a:pt x="317" y="271"/>
                  </a:lnTo>
                  <a:lnTo>
                    <a:pt x="315" y="281"/>
                  </a:lnTo>
                  <a:lnTo>
                    <a:pt x="313" y="290"/>
                  </a:lnTo>
                  <a:lnTo>
                    <a:pt x="309" y="299"/>
                  </a:lnTo>
                  <a:lnTo>
                    <a:pt x="305" y="307"/>
                  </a:lnTo>
                  <a:lnTo>
                    <a:pt x="299" y="314"/>
                  </a:lnTo>
                  <a:lnTo>
                    <a:pt x="292" y="321"/>
                  </a:lnTo>
                  <a:lnTo>
                    <a:pt x="284" y="326"/>
                  </a:lnTo>
                  <a:lnTo>
                    <a:pt x="276" y="331"/>
                  </a:lnTo>
                  <a:lnTo>
                    <a:pt x="268" y="334"/>
                  </a:lnTo>
                  <a:lnTo>
                    <a:pt x="260" y="336"/>
                  </a:lnTo>
                  <a:lnTo>
                    <a:pt x="250" y="337"/>
                  </a:lnTo>
                  <a:lnTo>
                    <a:pt x="241" y="335"/>
                  </a:lnTo>
                  <a:lnTo>
                    <a:pt x="232" y="334"/>
                  </a:lnTo>
                  <a:lnTo>
                    <a:pt x="224" y="331"/>
                  </a:lnTo>
                  <a:lnTo>
                    <a:pt x="216" y="326"/>
                  </a:lnTo>
                  <a:lnTo>
                    <a:pt x="209" y="321"/>
                  </a:lnTo>
                  <a:lnTo>
                    <a:pt x="108" y="221"/>
                  </a:lnTo>
                  <a:lnTo>
                    <a:pt x="99" y="211"/>
                  </a:lnTo>
                  <a:lnTo>
                    <a:pt x="94" y="203"/>
                  </a:lnTo>
                  <a:lnTo>
                    <a:pt x="90" y="194"/>
                  </a:lnTo>
                  <a:lnTo>
                    <a:pt x="87" y="185"/>
                  </a:lnTo>
                  <a:lnTo>
                    <a:pt x="84" y="176"/>
                  </a:lnTo>
                  <a:lnTo>
                    <a:pt x="84" y="166"/>
                  </a:lnTo>
                  <a:lnTo>
                    <a:pt x="84" y="156"/>
                  </a:lnTo>
                  <a:lnTo>
                    <a:pt x="87" y="147"/>
                  </a:lnTo>
                  <a:lnTo>
                    <a:pt x="89" y="137"/>
                  </a:lnTo>
                  <a:lnTo>
                    <a:pt x="90" y="133"/>
                  </a:lnTo>
                  <a:lnTo>
                    <a:pt x="27" y="71"/>
                  </a:lnTo>
                  <a:lnTo>
                    <a:pt x="19" y="83"/>
                  </a:lnTo>
                  <a:lnTo>
                    <a:pt x="14" y="97"/>
                  </a:lnTo>
                  <a:lnTo>
                    <a:pt x="9" y="110"/>
                  </a:lnTo>
                  <a:lnTo>
                    <a:pt x="5" y="125"/>
                  </a:lnTo>
                  <a:lnTo>
                    <a:pt x="2" y="138"/>
                  </a:lnTo>
                  <a:lnTo>
                    <a:pt x="0" y="153"/>
                  </a:lnTo>
                  <a:lnTo>
                    <a:pt x="0" y="168"/>
                  </a:lnTo>
                  <a:lnTo>
                    <a:pt x="1" y="182"/>
                  </a:lnTo>
                  <a:lnTo>
                    <a:pt x="3" y="197"/>
                  </a:lnTo>
                  <a:lnTo>
                    <a:pt x="6" y="211"/>
                  </a:lnTo>
                  <a:lnTo>
                    <a:pt x="10" y="225"/>
                  </a:lnTo>
                  <a:lnTo>
                    <a:pt x="15" y="237"/>
                  </a:lnTo>
                  <a:lnTo>
                    <a:pt x="22" y="251"/>
                  </a:lnTo>
                  <a:lnTo>
                    <a:pt x="30" y="262"/>
                  </a:lnTo>
                  <a:lnTo>
                    <a:pt x="38" y="274"/>
                  </a:lnTo>
                  <a:lnTo>
                    <a:pt x="48" y="284"/>
                  </a:lnTo>
                  <a:lnTo>
                    <a:pt x="152" y="388"/>
                  </a:lnTo>
                  <a:lnTo>
                    <a:pt x="162" y="397"/>
                  </a:lnTo>
                  <a:lnTo>
                    <a:pt x="173" y="404"/>
                  </a:lnTo>
                  <a:lnTo>
                    <a:pt x="185" y="412"/>
                  </a:lnTo>
                  <a:lnTo>
                    <a:pt x="197" y="417"/>
                  </a:lnTo>
                  <a:lnTo>
                    <a:pt x="210" y="422"/>
                  </a:lnTo>
                  <a:lnTo>
                    <a:pt x="222" y="426"/>
                  </a:lnTo>
                  <a:lnTo>
                    <a:pt x="236" y="428"/>
                  </a:lnTo>
                  <a:lnTo>
                    <a:pt x="249" y="428"/>
                  </a:lnTo>
                  <a:lnTo>
                    <a:pt x="262" y="427"/>
                  </a:lnTo>
                  <a:lnTo>
                    <a:pt x="276" y="426"/>
                  </a:lnTo>
                  <a:lnTo>
                    <a:pt x="289" y="423"/>
                  </a:lnTo>
                  <a:lnTo>
                    <a:pt x="301" y="418"/>
                  </a:lnTo>
                  <a:lnTo>
                    <a:pt x="314" y="413"/>
                  </a:lnTo>
                  <a:lnTo>
                    <a:pt x="327" y="406"/>
                  </a:lnTo>
                  <a:lnTo>
                    <a:pt x="337" y="398"/>
                  </a:lnTo>
                  <a:lnTo>
                    <a:pt x="348" y="388"/>
                  </a:lnTo>
                  <a:lnTo>
                    <a:pt x="358" y="379"/>
                  </a:lnTo>
                  <a:lnTo>
                    <a:pt x="367" y="368"/>
                  </a:lnTo>
                  <a:lnTo>
                    <a:pt x="374" y="356"/>
                  </a:lnTo>
                  <a:lnTo>
                    <a:pt x="381" y="344"/>
                  </a:lnTo>
                  <a:lnTo>
                    <a:pt x="388" y="332"/>
                  </a:lnTo>
                  <a:lnTo>
                    <a:pt x="393" y="318"/>
                  </a:lnTo>
                  <a:lnTo>
                    <a:pt x="397" y="304"/>
                  </a:lnTo>
                  <a:lnTo>
                    <a:pt x="400" y="290"/>
                  </a:lnTo>
                  <a:lnTo>
                    <a:pt x="402" y="274"/>
                  </a:lnTo>
                  <a:lnTo>
                    <a:pt x="402" y="260"/>
                  </a:lnTo>
                  <a:lnTo>
                    <a:pt x="401" y="245"/>
                  </a:lnTo>
                  <a:lnTo>
                    <a:pt x="398" y="232"/>
                  </a:lnTo>
                  <a:lnTo>
                    <a:pt x="395" y="218"/>
                  </a:lnTo>
                  <a:lnTo>
                    <a:pt x="392" y="203"/>
                  </a:lnTo>
                  <a:lnTo>
                    <a:pt x="386" y="189"/>
                  </a:lnTo>
                  <a:lnTo>
                    <a:pt x="380" y="177"/>
                  </a:lnTo>
                  <a:lnTo>
                    <a:pt x="373" y="165"/>
                  </a:lnTo>
                  <a:lnTo>
                    <a:pt x="364" y="154"/>
                  </a:lnTo>
                  <a:lnTo>
                    <a:pt x="355" y="143"/>
                  </a:lnTo>
                  <a:lnTo>
                    <a:pt x="249" y="39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8442" name="Freeform 7"/>
            <p:cNvSpPr>
              <a:spLocks/>
            </p:cNvSpPr>
            <p:nvPr/>
          </p:nvSpPr>
          <p:spPr bwMode="auto">
            <a:xfrm>
              <a:off x="4354" y="161"/>
              <a:ext cx="403" cy="428"/>
            </a:xfrm>
            <a:custGeom>
              <a:avLst/>
              <a:gdLst>
                <a:gd name="T0" fmla="*/ 364 w 403"/>
                <a:gd name="T1" fmla="*/ 153 h 428"/>
                <a:gd name="T2" fmla="*/ 380 w 403"/>
                <a:gd name="T3" fmla="*/ 177 h 428"/>
                <a:gd name="T4" fmla="*/ 391 w 403"/>
                <a:gd name="T5" fmla="*/ 202 h 428"/>
                <a:gd name="T6" fmla="*/ 399 w 403"/>
                <a:gd name="T7" fmla="*/ 231 h 428"/>
                <a:gd name="T8" fmla="*/ 402 w 403"/>
                <a:gd name="T9" fmla="*/ 260 h 428"/>
                <a:gd name="T10" fmla="*/ 400 w 403"/>
                <a:gd name="T11" fmla="*/ 289 h 428"/>
                <a:gd name="T12" fmla="*/ 394 w 403"/>
                <a:gd name="T13" fmla="*/ 317 h 428"/>
                <a:gd name="T14" fmla="*/ 383 w 403"/>
                <a:gd name="T15" fmla="*/ 344 h 428"/>
                <a:gd name="T16" fmla="*/ 312 w 403"/>
                <a:gd name="T17" fmla="*/ 295 h 428"/>
                <a:gd name="T18" fmla="*/ 316 w 403"/>
                <a:gd name="T19" fmla="*/ 281 h 428"/>
                <a:gd name="T20" fmla="*/ 318 w 403"/>
                <a:gd name="T21" fmla="*/ 261 h 428"/>
                <a:gd name="T22" fmla="*/ 316 w 403"/>
                <a:gd name="T23" fmla="*/ 242 h 428"/>
                <a:gd name="T24" fmla="*/ 308 w 403"/>
                <a:gd name="T25" fmla="*/ 225 h 428"/>
                <a:gd name="T26" fmla="*/ 297 w 403"/>
                <a:gd name="T27" fmla="*/ 209 h 428"/>
                <a:gd name="T28" fmla="*/ 186 w 403"/>
                <a:gd name="T29" fmla="*/ 103 h 428"/>
                <a:gd name="T30" fmla="*/ 171 w 403"/>
                <a:gd name="T31" fmla="*/ 95 h 428"/>
                <a:gd name="T32" fmla="*/ 153 w 403"/>
                <a:gd name="T33" fmla="*/ 92 h 428"/>
                <a:gd name="T34" fmla="*/ 136 w 403"/>
                <a:gd name="T35" fmla="*/ 94 h 428"/>
                <a:gd name="T36" fmla="*/ 119 w 403"/>
                <a:gd name="T37" fmla="*/ 101 h 428"/>
                <a:gd name="T38" fmla="*/ 105 w 403"/>
                <a:gd name="T39" fmla="*/ 111 h 428"/>
                <a:gd name="T40" fmla="*/ 94 w 403"/>
                <a:gd name="T41" fmla="*/ 127 h 428"/>
                <a:gd name="T42" fmla="*/ 86 w 403"/>
                <a:gd name="T43" fmla="*/ 144 h 428"/>
                <a:gd name="T44" fmla="*/ 84 w 403"/>
                <a:gd name="T45" fmla="*/ 163 h 428"/>
                <a:gd name="T46" fmla="*/ 86 w 403"/>
                <a:gd name="T47" fmla="*/ 183 h 428"/>
                <a:gd name="T48" fmla="*/ 92 w 403"/>
                <a:gd name="T49" fmla="*/ 201 h 428"/>
                <a:gd name="T50" fmla="*/ 102 w 403"/>
                <a:gd name="T51" fmla="*/ 216 h 428"/>
                <a:gd name="T52" fmla="*/ 214 w 403"/>
                <a:gd name="T53" fmla="*/ 325 h 428"/>
                <a:gd name="T54" fmla="*/ 231 w 403"/>
                <a:gd name="T55" fmla="*/ 332 h 428"/>
                <a:gd name="T56" fmla="*/ 247 w 403"/>
                <a:gd name="T57" fmla="*/ 336 h 428"/>
                <a:gd name="T58" fmla="*/ 266 w 403"/>
                <a:gd name="T59" fmla="*/ 335 h 428"/>
                <a:gd name="T60" fmla="*/ 283 w 403"/>
                <a:gd name="T61" fmla="*/ 327 h 428"/>
                <a:gd name="T62" fmla="*/ 349 w 403"/>
                <a:gd name="T63" fmla="*/ 387 h 428"/>
                <a:gd name="T64" fmla="*/ 327 w 403"/>
                <a:gd name="T65" fmla="*/ 405 h 428"/>
                <a:gd name="T66" fmla="*/ 303 w 403"/>
                <a:gd name="T67" fmla="*/ 417 h 428"/>
                <a:gd name="T68" fmla="*/ 277 w 403"/>
                <a:gd name="T69" fmla="*/ 425 h 428"/>
                <a:gd name="T70" fmla="*/ 250 w 403"/>
                <a:gd name="T71" fmla="*/ 427 h 428"/>
                <a:gd name="T72" fmla="*/ 224 w 403"/>
                <a:gd name="T73" fmla="*/ 426 h 428"/>
                <a:gd name="T74" fmla="*/ 198 w 403"/>
                <a:gd name="T75" fmla="*/ 417 h 428"/>
                <a:gd name="T76" fmla="*/ 175 w 403"/>
                <a:gd name="T77" fmla="*/ 405 h 428"/>
                <a:gd name="T78" fmla="*/ 153 w 403"/>
                <a:gd name="T79" fmla="*/ 387 h 428"/>
                <a:gd name="T80" fmla="*/ 39 w 403"/>
                <a:gd name="T81" fmla="*/ 275 h 428"/>
                <a:gd name="T82" fmla="*/ 21 w 403"/>
                <a:gd name="T83" fmla="*/ 252 h 428"/>
                <a:gd name="T84" fmla="*/ 11 w 403"/>
                <a:gd name="T85" fmla="*/ 226 h 428"/>
                <a:gd name="T86" fmla="*/ 3 w 403"/>
                <a:gd name="T87" fmla="*/ 198 h 428"/>
                <a:gd name="T88" fmla="*/ 0 w 403"/>
                <a:gd name="T89" fmla="*/ 169 h 428"/>
                <a:gd name="T90" fmla="*/ 1 w 403"/>
                <a:gd name="T91" fmla="*/ 140 h 428"/>
                <a:gd name="T92" fmla="*/ 8 w 403"/>
                <a:gd name="T93" fmla="*/ 112 h 428"/>
                <a:gd name="T94" fmla="*/ 19 w 403"/>
                <a:gd name="T95" fmla="*/ 85 h 428"/>
                <a:gd name="T96" fmla="*/ 34 w 403"/>
                <a:gd name="T97" fmla="*/ 61 h 428"/>
                <a:gd name="T98" fmla="*/ 53 w 403"/>
                <a:gd name="T99" fmla="*/ 40 h 428"/>
                <a:gd name="T100" fmla="*/ 75 w 403"/>
                <a:gd name="T101" fmla="*/ 24 h 428"/>
                <a:gd name="T102" fmla="*/ 99 w 403"/>
                <a:gd name="T103" fmla="*/ 11 h 428"/>
                <a:gd name="T104" fmla="*/ 125 w 403"/>
                <a:gd name="T105" fmla="*/ 1 h 428"/>
                <a:gd name="T106" fmla="*/ 151 w 403"/>
                <a:gd name="T107" fmla="*/ 0 h 428"/>
                <a:gd name="T108" fmla="*/ 177 w 403"/>
                <a:gd name="T109" fmla="*/ 3 h 428"/>
                <a:gd name="T110" fmla="*/ 203 w 403"/>
                <a:gd name="T111" fmla="*/ 10 h 428"/>
                <a:gd name="T112" fmla="*/ 228 w 403"/>
                <a:gd name="T113" fmla="*/ 22 h 428"/>
                <a:gd name="T114" fmla="*/ 250 w 403"/>
                <a:gd name="T115" fmla="*/ 40 h 4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3"/>
                <a:gd name="T175" fmla="*/ 0 h 428"/>
                <a:gd name="T176" fmla="*/ 403 w 403"/>
                <a:gd name="T177" fmla="*/ 428 h 4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3" h="428">
                  <a:moveTo>
                    <a:pt x="355" y="143"/>
                  </a:moveTo>
                  <a:lnTo>
                    <a:pt x="364" y="153"/>
                  </a:lnTo>
                  <a:lnTo>
                    <a:pt x="373" y="165"/>
                  </a:lnTo>
                  <a:lnTo>
                    <a:pt x="380" y="177"/>
                  </a:lnTo>
                  <a:lnTo>
                    <a:pt x="386" y="189"/>
                  </a:lnTo>
                  <a:lnTo>
                    <a:pt x="391" y="202"/>
                  </a:lnTo>
                  <a:lnTo>
                    <a:pt x="396" y="217"/>
                  </a:lnTo>
                  <a:lnTo>
                    <a:pt x="399" y="231"/>
                  </a:lnTo>
                  <a:lnTo>
                    <a:pt x="400" y="245"/>
                  </a:lnTo>
                  <a:lnTo>
                    <a:pt x="402" y="260"/>
                  </a:lnTo>
                  <a:lnTo>
                    <a:pt x="402" y="274"/>
                  </a:lnTo>
                  <a:lnTo>
                    <a:pt x="400" y="289"/>
                  </a:lnTo>
                  <a:lnTo>
                    <a:pt x="397" y="303"/>
                  </a:lnTo>
                  <a:lnTo>
                    <a:pt x="394" y="317"/>
                  </a:lnTo>
                  <a:lnTo>
                    <a:pt x="388" y="331"/>
                  </a:lnTo>
                  <a:lnTo>
                    <a:pt x="383" y="344"/>
                  </a:lnTo>
                  <a:lnTo>
                    <a:pt x="375" y="356"/>
                  </a:lnTo>
                  <a:lnTo>
                    <a:pt x="312" y="295"/>
                  </a:lnTo>
                  <a:lnTo>
                    <a:pt x="313" y="291"/>
                  </a:lnTo>
                  <a:lnTo>
                    <a:pt x="316" y="281"/>
                  </a:lnTo>
                  <a:lnTo>
                    <a:pt x="318" y="271"/>
                  </a:lnTo>
                  <a:lnTo>
                    <a:pt x="318" y="261"/>
                  </a:lnTo>
                  <a:lnTo>
                    <a:pt x="317" y="252"/>
                  </a:lnTo>
                  <a:lnTo>
                    <a:pt x="316" y="242"/>
                  </a:lnTo>
                  <a:lnTo>
                    <a:pt x="312" y="233"/>
                  </a:lnTo>
                  <a:lnTo>
                    <a:pt x="308" y="225"/>
                  </a:lnTo>
                  <a:lnTo>
                    <a:pt x="303" y="217"/>
                  </a:lnTo>
                  <a:lnTo>
                    <a:pt x="297" y="209"/>
                  </a:lnTo>
                  <a:lnTo>
                    <a:pt x="195" y="109"/>
                  </a:lnTo>
                  <a:lnTo>
                    <a:pt x="186" y="103"/>
                  </a:lnTo>
                  <a:lnTo>
                    <a:pt x="179" y="98"/>
                  </a:lnTo>
                  <a:lnTo>
                    <a:pt x="171" y="95"/>
                  </a:lnTo>
                  <a:lnTo>
                    <a:pt x="162" y="93"/>
                  </a:lnTo>
                  <a:lnTo>
                    <a:pt x="153" y="92"/>
                  </a:lnTo>
                  <a:lnTo>
                    <a:pt x="145" y="92"/>
                  </a:lnTo>
                  <a:lnTo>
                    <a:pt x="136" y="94"/>
                  </a:lnTo>
                  <a:lnTo>
                    <a:pt x="127" y="95"/>
                  </a:lnTo>
                  <a:lnTo>
                    <a:pt x="119" y="101"/>
                  </a:lnTo>
                  <a:lnTo>
                    <a:pt x="112" y="105"/>
                  </a:lnTo>
                  <a:lnTo>
                    <a:pt x="105" y="111"/>
                  </a:lnTo>
                  <a:lnTo>
                    <a:pt x="99" y="118"/>
                  </a:lnTo>
                  <a:lnTo>
                    <a:pt x="94" y="127"/>
                  </a:lnTo>
                  <a:lnTo>
                    <a:pt x="90" y="135"/>
                  </a:lnTo>
                  <a:lnTo>
                    <a:pt x="86" y="144"/>
                  </a:lnTo>
                  <a:lnTo>
                    <a:pt x="84" y="153"/>
                  </a:lnTo>
                  <a:lnTo>
                    <a:pt x="84" y="163"/>
                  </a:lnTo>
                  <a:lnTo>
                    <a:pt x="84" y="173"/>
                  </a:lnTo>
                  <a:lnTo>
                    <a:pt x="86" y="183"/>
                  </a:lnTo>
                  <a:lnTo>
                    <a:pt x="88" y="193"/>
                  </a:lnTo>
                  <a:lnTo>
                    <a:pt x="92" y="201"/>
                  </a:lnTo>
                  <a:lnTo>
                    <a:pt x="96" y="209"/>
                  </a:lnTo>
                  <a:lnTo>
                    <a:pt x="102" y="216"/>
                  </a:lnTo>
                  <a:lnTo>
                    <a:pt x="204" y="316"/>
                  </a:lnTo>
                  <a:lnTo>
                    <a:pt x="214" y="325"/>
                  </a:lnTo>
                  <a:lnTo>
                    <a:pt x="222" y="329"/>
                  </a:lnTo>
                  <a:lnTo>
                    <a:pt x="231" y="332"/>
                  </a:lnTo>
                  <a:lnTo>
                    <a:pt x="239" y="335"/>
                  </a:lnTo>
                  <a:lnTo>
                    <a:pt x="247" y="336"/>
                  </a:lnTo>
                  <a:lnTo>
                    <a:pt x="257" y="335"/>
                  </a:lnTo>
                  <a:lnTo>
                    <a:pt x="266" y="335"/>
                  </a:lnTo>
                  <a:lnTo>
                    <a:pt x="274" y="331"/>
                  </a:lnTo>
                  <a:lnTo>
                    <a:pt x="283" y="327"/>
                  </a:lnTo>
                  <a:lnTo>
                    <a:pt x="287" y="326"/>
                  </a:lnTo>
                  <a:lnTo>
                    <a:pt x="349" y="387"/>
                  </a:lnTo>
                  <a:lnTo>
                    <a:pt x="339" y="397"/>
                  </a:lnTo>
                  <a:lnTo>
                    <a:pt x="327" y="405"/>
                  </a:lnTo>
                  <a:lnTo>
                    <a:pt x="316" y="411"/>
                  </a:lnTo>
                  <a:lnTo>
                    <a:pt x="303" y="417"/>
                  </a:lnTo>
                  <a:lnTo>
                    <a:pt x="290" y="422"/>
                  </a:lnTo>
                  <a:lnTo>
                    <a:pt x="277" y="425"/>
                  </a:lnTo>
                  <a:lnTo>
                    <a:pt x="264" y="427"/>
                  </a:lnTo>
                  <a:lnTo>
                    <a:pt x="250" y="427"/>
                  </a:lnTo>
                  <a:lnTo>
                    <a:pt x="237" y="427"/>
                  </a:lnTo>
                  <a:lnTo>
                    <a:pt x="224" y="426"/>
                  </a:lnTo>
                  <a:lnTo>
                    <a:pt x="210" y="421"/>
                  </a:lnTo>
                  <a:lnTo>
                    <a:pt x="198" y="417"/>
                  </a:lnTo>
                  <a:lnTo>
                    <a:pt x="186" y="412"/>
                  </a:lnTo>
                  <a:lnTo>
                    <a:pt x="175" y="405"/>
                  </a:lnTo>
                  <a:lnTo>
                    <a:pt x="163" y="397"/>
                  </a:lnTo>
                  <a:lnTo>
                    <a:pt x="153" y="387"/>
                  </a:lnTo>
                  <a:lnTo>
                    <a:pt x="47" y="285"/>
                  </a:lnTo>
                  <a:lnTo>
                    <a:pt x="39" y="275"/>
                  </a:lnTo>
                  <a:lnTo>
                    <a:pt x="30" y="264"/>
                  </a:lnTo>
                  <a:lnTo>
                    <a:pt x="21" y="252"/>
                  </a:lnTo>
                  <a:lnTo>
                    <a:pt x="16" y="239"/>
                  </a:lnTo>
                  <a:lnTo>
                    <a:pt x="11" y="226"/>
                  </a:lnTo>
                  <a:lnTo>
                    <a:pt x="6" y="213"/>
                  </a:lnTo>
                  <a:lnTo>
                    <a:pt x="3" y="198"/>
                  </a:lnTo>
                  <a:lnTo>
                    <a:pt x="1" y="184"/>
                  </a:lnTo>
                  <a:lnTo>
                    <a:pt x="0" y="169"/>
                  </a:lnTo>
                  <a:lnTo>
                    <a:pt x="0" y="154"/>
                  </a:lnTo>
                  <a:lnTo>
                    <a:pt x="1" y="140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3" y="98"/>
                  </a:lnTo>
                  <a:lnTo>
                    <a:pt x="19" y="85"/>
                  </a:lnTo>
                  <a:lnTo>
                    <a:pt x="26" y="72"/>
                  </a:lnTo>
                  <a:lnTo>
                    <a:pt x="34" y="61"/>
                  </a:lnTo>
                  <a:lnTo>
                    <a:pt x="43" y="50"/>
                  </a:lnTo>
                  <a:lnTo>
                    <a:pt x="53" y="40"/>
                  </a:lnTo>
                  <a:lnTo>
                    <a:pt x="63" y="31"/>
                  </a:lnTo>
                  <a:lnTo>
                    <a:pt x="75" y="24"/>
                  </a:lnTo>
                  <a:lnTo>
                    <a:pt x="87" y="16"/>
                  </a:lnTo>
                  <a:lnTo>
                    <a:pt x="99" y="11"/>
                  </a:lnTo>
                  <a:lnTo>
                    <a:pt x="111" y="6"/>
                  </a:lnTo>
                  <a:lnTo>
                    <a:pt x="125" y="1"/>
                  </a:lnTo>
                  <a:lnTo>
                    <a:pt x="138" y="0"/>
                  </a:lnTo>
                  <a:lnTo>
                    <a:pt x="151" y="0"/>
                  </a:lnTo>
                  <a:lnTo>
                    <a:pt x="164" y="1"/>
                  </a:lnTo>
                  <a:lnTo>
                    <a:pt x="177" y="3"/>
                  </a:lnTo>
                  <a:lnTo>
                    <a:pt x="191" y="5"/>
                  </a:lnTo>
                  <a:lnTo>
                    <a:pt x="203" y="10"/>
                  </a:lnTo>
                  <a:lnTo>
                    <a:pt x="216" y="15"/>
                  </a:lnTo>
                  <a:lnTo>
                    <a:pt x="228" y="22"/>
                  </a:lnTo>
                  <a:lnTo>
                    <a:pt x="239" y="31"/>
                  </a:lnTo>
                  <a:lnTo>
                    <a:pt x="250" y="40"/>
                  </a:lnTo>
                  <a:lnTo>
                    <a:pt x="355" y="143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8443" name="Freeform 8"/>
            <p:cNvSpPr>
              <a:spLocks/>
            </p:cNvSpPr>
            <p:nvPr/>
          </p:nvSpPr>
          <p:spPr bwMode="auto">
            <a:xfrm>
              <a:off x="4949" y="758"/>
              <a:ext cx="345" cy="349"/>
            </a:xfrm>
            <a:custGeom>
              <a:avLst/>
              <a:gdLst>
                <a:gd name="T0" fmla="*/ 14 w 345"/>
                <a:gd name="T1" fmla="*/ 80 h 349"/>
                <a:gd name="T2" fmla="*/ 12 w 345"/>
                <a:gd name="T3" fmla="*/ 79 h 349"/>
                <a:gd name="T4" fmla="*/ 7 w 345"/>
                <a:gd name="T5" fmla="*/ 73 h 349"/>
                <a:gd name="T6" fmla="*/ 4 w 345"/>
                <a:gd name="T7" fmla="*/ 66 h 349"/>
                <a:gd name="T8" fmla="*/ 2 w 345"/>
                <a:gd name="T9" fmla="*/ 58 h 349"/>
                <a:gd name="T10" fmla="*/ 0 w 345"/>
                <a:gd name="T11" fmla="*/ 52 h 349"/>
                <a:gd name="T12" fmla="*/ 0 w 345"/>
                <a:gd name="T13" fmla="*/ 44 h 349"/>
                <a:gd name="T14" fmla="*/ 1 w 345"/>
                <a:gd name="T15" fmla="*/ 36 h 349"/>
                <a:gd name="T16" fmla="*/ 3 w 345"/>
                <a:gd name="T17" fmla="*/ 28 h 349"/>
                <a:gd name="T18" fmla="*/ 6 w 345"/>
                <a:gd name="T19" fmla="*/ 22 h 349"/>
                <a:gd name="T20" fmla="*/ 11 w 345"/>
                <a:gd name="T21" fmla="*/ 16 h 349"/>
                <a:gd name="T22" fmla="*/ 16 w 345"/>
                <a:gd name="T23" fmla="*/ 11 h 349"/>
                <a:gd name="T24" fmla="*/ 21 w 345"/>
                <a:gd name="T25" fmla="*/ 7 h 349"/>
                <a:gd name="T26" fmla="*/ 27 w 345"/>
                <a:gd name="T27" fmla="*/ 3 h 349"/>
                <a:gd name="T28" fmla="*/ 35 w 345"/>
                <a:gd name="T29" fmla="*/ 1 h 349"/>
                <a:gd name="T30" fmla="*/ 42 w 345"/>
                <a:gd name="T31" fmla="*/ 0 h 349"/>
                <a:gd name="T32" fmla="*/ 48 w 345"/>
                <a:gd name="T33" fmla="*/ 1 h 349"/>
                <a:gd name="T34" fmla="*/ 56 w 345"/>
                <a:gd name="T35" fmla="*/ 4 h 349"/>
                <a:gd name="T36" fmla="*/ 61 w 345"/>
                <a:gd name="T37" fmla="*/ 6 h 349"/>
                <a:gd name="T38" fmla="*/ 68 w 345"/>
                <a:gd name="T39" fmla="*/ 10 h 349"/>
                <a:gd name="T40" fmla="*/ 331 w 345"/>
                <a:gd name="T41" fmla="*/ 268 h 349"/>
                <a:gd name="T42" fmla="*/ 333 w 345"/>
                <a:gd name="T43" fmla="*/ 269 h 349"/>
                <a:gd name="T44" fmla="*/ 338 w 345"/>
                <a:gd name="T45" fmla="*/ 275 h 349"/>
                <a:gd name="T46" fmla="*/ 341 w 345"/>
                <a:gd name="T47" fmla="*/ 281 h 349"/>
                <a:gd name="T48" fmla="*/ 344 w 345"/>
                <a:gd name="T49" fmla="*/ 291 h 349"/>
                <a:gd name="T50" fmla="*/ 344 w 345"/>
                <a:gd name="T51" fmla="*/ 296 h 349"/>
                <a:gd name="T52" fmla="*/ 344 w 345"/>
                <a:gd name="T53" fmla="*/ 304 h 349"/>
                <a:gd name="T54" fmla="*/ 344 w 345"/>
                <a:gd name="T55" fmla="*/ 312 h 349"/>
                <a:gd name="T56" fmla="*/ 341 w 345"/>
                <a:gd name="T57" fmla="*/ 319 h 349"/>
                <a:gd name="T58" fmla="*/ 338 w 345"/>
                <a:gd name="T59" fmla="*/ 325 h 349"/>
                <a:gd name="T60" fmla="*/ 334 w 345"/>
                <a:gd name="T61" fmla="*/ 332 h 349"/>
                <a:gd name="T62" fmla="*/ 328 w 345"/>
                <a:gd name="T63" fmla="*/ 337 h 349"/>
                <a:gd name="T64" fmla="*/ 323 w 345"/>
                <a:gd name="T65" fmla="*/ 341 h 349"/>
                <a:gd name="T66" fmla="*/ 317 w 345"/>
                <a:gd name="T67" fmla="*/ 345 h 349"/>
                <a:gd name="T68" fmla="*/ 310 w 345"/>
                <a:gd name="T69" fmla="*/ 346 h 349"/>
                <a:gd name="T70" fmla="*/ 303 w 345"/>
                <a:gd name="T71" fmla="*/ 348 h 349"/>
                <a:gd name="T72" fmla="*/ 297 w 345"/>
                <a:gd name="T73" fmla="*/ 347 h 349"/>
                <a:gd name="T74" fmla="*/ 289 w 345"/>
                <a:gd name="T75" fmla="*/ 345 h 349"/>
                <a:gd name="T76" fmla="*/ 283 w 345"/>
                <a:gd name="T77" fmla="*/ 342 h 349"/>
                <a:gd name="T78" fmla="*/ 277 w 345"/>
                <a:gd name="T79" fmla="*/ 338 h 349"/>
                <a:gd name="T80" fmla="*/ 14 w 345"/>
                <a:gd name="T81" fmla="*/ 80 h 34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5"/>
                <a:gd name="T124" fmla="*/ 0 h 349"/>
                <a:gd name="T125" fmla="*/ 345 w 345"/>
                <a:gd name="T126" fmla="*/ 349 h 34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5" h="349">
                  <a:moveTo>
                    <a:pt x="14" y="80"/>
                  </a:moveTo>
                  <a:lnTo>
                    <a:pt x="12" y="79"/>
                  </a:lnTo>
                  <a:lnTo>
                    <a:pt x="7" y="73"/>
                  </a:lnTo>
                  <a:lnTo>
                    <a:pt x="4" y="66"/>
                  </a:lnTo>
                  <a:lnTo>
                    <a:pt x="2" y="58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1" y="36"/>
                  </a:lnTo>
                  <a:lnTo>
                    <a:pt x="3" y="28"/>
                  </a:lnTo>
                  <a:lnTo>
                    <a:pt x="6" y="22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21" y="7"/>
                  </a:lnTo>
                  <a:lnTo>
                    <a:pt x="27" y="3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8" y="1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8" y="10"/>
                  </a:lnTo>
                  <a:lnTo>
                    <a:pt x="331" y="268"/>
                  </a:lnTo>
                  <a:lnTo>
                    <a:pt x="333" y="269"/>
                  </a:lnTo>
                  <a:lnTo>
                    <a:pt x="338" y="275"/>
                  </a:lnTo>
                  <a:lnTo>
                    <a:pt x="341" y="281"/>
                  </a:lnTo>
                  <a:lnTo>
                    <a:pt x="344" y="291"/>
                  </a:lnTo>
                  <a:lnTo>
                    <a:pt x="344" y="296"/>
                  </a:lnTo>
                  <a:lnTo>
                    <a:pt x="344" y="304"/>
                  </a:lnTo>
                  <a:lnTo>
                    <a:pt x="344" y="312"/>
                  </a:lnTo>
                  <a:lnTo>
                    <a:pt x="341" y="319"/>
                  </a:lnTo>
                  <a:lnTo>
                    <a:pt x="338" y="325"/>
                  </a:lnTo>
                  <a:lnTo>
                    <a:pt x="334" y="332"/>
                  </a:lnTo>
                  <a:lnTo>
                    <a:pt x="328" y="337"/>
                  </a:lnTo>
                  <a:lnTo>
                    <a:pt x="323" y="341"/>
                  </a:lnTo>
                  <a:lnTo>
                    <a:pt x="317" y="345"/>
                  </a:lnTo>
                  <a:lnTo>
                    <a:pt x="310" y="346"/>
                  </a:lnTo>
                  <a:lnTo>
                    <a:pt x="303" y="348"/>
                  </a:lnTo>
                  <a:lnTo>
                    <a:pt x="297" y="347"/>
                  </a:lnTo>
                  <a:lnTo>
                    <a:pt x="289" y="345"/>
                  </a:lnTo>
                  <a:lnTo>
                    <a:pt x="283" y="342"/>
                  </a:lnTo>
                  <a:lnTo>
                    <a:pt x="277" y="338"/>
                  </a:lnTo>
                  <a:lnTo>
                    <a:pt x="14" y="80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8444" name="Freeform 9"/>
            <p:cNvSpPr>
              <a:spLocks/>
            </p:cNvSpPr>
            <p:nvPr/>
          </p:nvSpPr>
          <p:spPr bwMode="auto">
            <a:xfrm>
              <a:off x="4570" y="385"/>
              <a:ext cx="345" cy="350"/>
            </a:xfrm>
            <a:custGeom>
              <a:avLst/>
              <a:gdLst>
                <a:gd name="T0" fmla="*/ 14 w 345"/>
                <a:gd name="T1" fmla="*/ 81 h 350"/>
                <a:gd name="T2" fmla="*/ 13 w 345"/>
                <a:gd name="T3" fmla="*/ 80 h 350"/>
                <a:gd name="T4" fmla="*/ 7 w 345"/>
                <a:gd name="T5" fmla="*/ 74 h 350"/>
                <a:gd name="T6" fmla="*/ 5 w 345"/>
                <a:gd name="T7" fmla="*/ 67 h 350"/>
                <a:gd name="T8" fmla="*/ 3 w 345"/>
                <a:gd name="T9" fmla="*/ 59 h 350"/>
                <a:gd name="T10" fmla="*/ 0 w 345"/>
                <a:gd name="T11" fmla="*/ 52 h 350"/>
                <a:gd name="T12" fmla="*/ 0 w 345"/>
                <a:gd name="T13" fmla="*/ 45 h 350"/>
                <a:gd name="T14" fmla="*/ 1 w 345"/>
                <a:gd name="T15" fmla="*/ 36 h 350"/>
                <a:gd name="T16" fmla="*/ 4 w 345"/>
                <a:gd name="T17" fmla="*/ 30 h 350"/>
                <a:gd name="T18" fmla="*/ 6 w 345"/>
                <a:gd name="T19" fmla="*/ 22 h 350"/>
                <a:gd name="T20" fmla="*/ 11 w 345"/>
                <a:gd name="T21" fmla="*/ 16 h 350"/>
                <a:gd name="T22" fmla="*/ 16 w 345"/>
                <a:gd name="T23" fmla="*/ 11 h 350"/>
                <a:gd name="T24" fmla="*/ 21 w 345"/>
                <a:gd name="T25" fmla="*/ 7 h 350"/>
                <a:gd name="T26" fmla="*/ 27 w 345"/>
                <a:gd name="T27" fmla="*/ 4 h 350"/>
                <a:gd name="T28" fmla="*/ 34 w 345"/>
                <a:gd name="T29" fmla="*/ 1 h 350"/>
                <a:gd name="T30" fmla="*/ 42 w 345"/>
                <a:gd name="T31" fmla="*/ 0 h 350"/>
                <a:gd name="T32" fmla="*/ 48 w 345"/>
                <a:gd name="T33" fmla="*/ 2 h 350"/>
                <a:gd name="T34" fmla="*/ 55 w 345"/>
                <a:gd name="T35" fmla="*/ 3 h 350"/>
                <a:gd name="T36" fmla="*/ 62 w 345"/>
                <a:gd name="T37" fmla="*/ 7 h 350"/>
                <a:gd name="T38" fmla="*/ 68 w 345"/>
                <a:gd name="T39" fmla="*/ 10 h 350"/>
                <a:gd name="T40" fmla="*/ 331 w 345"/>
                <a:gd name="T41" fmla="*/ 269 h 350"/>
                <a:gd name="T42" fmla="*/ 332 w 345"/>
                <a:gd name="T43" fmla="*/ 270 h 350"/>
                <a:gd name="T44" fmla="*/ 337 w 345"/>
                <a:gd name="T45" fmla="*/ 275 h 350"/>
                <a:gd name="T46" fmla="*/ 341 w 345"/>
                <a:gd name="T47" fmla="*/ 283 h 350"/>
                <a:gd name="T48" fmla="*/ 342 w 345"/>
                <a:gd name="T49" fmla="*/ 291 h 350"/>
                <a:gd name="T50" fmla="*/ 344 w 345"/>
                <a:gd name="T51" fmla="*/ 297 h 350"/>
                <a:gd name="T52" fmla="*/ 344 w 345"/>
                <a:gd name="T53" fmla="*/ 305 h 350"/>
                <a:gd name="T54" fmla="*/ 343 w 345"/>
                <a:gd name="T55" fmla="*/ 313 h 350"/>
                <a:gd name="T56" fmla="*/ 342 w 345"/>
                <a:gd name="T57" fmla="*/ 320 h 350"/>
                <a:gd name="T58" fmla="*/ 338 w 345"/>
                <a:gd name="T59" fmla="*/ 327 h 350"/>
                <a:gd name="T60" fmla="*/ 334 w 345"/>
                <a:gd name="T61" fmla="*/ 334 h 350"/>
                <a:gd name="T62" fmla="*/ 329 w 345"/>
                <a:gd name="T63" fmla="*/ 339 h 350"/>
                <a:gd name="T64" fmla="*/ 323 w 345"/>
                <a:gd name="T65" fmla="*/ 343 h 350"/>
                <a:gd name="T66" fmla="*/ 317 w 345"/>
                <a:gd name="T67" fmla="*/ 345 h 350"/>
                <a:gd name="T68" fmla="*/ 311 w 345"/>
                <a:gd name="T69" fmla="*/ 348 h 350"/>
                <a:gd name="T70" fmla="*/ 302 w 345"/>
                <a:gd name="T71" fmla="*/ 349 h 350"/>
                <a:gd name="T72" fmla="*/ 296 w 345"/>
                <a:gd name="T73" fmla="*/ 348 h 350"/>
                <a:gd name="T74" fmla="*/ 289 w 345"/>
                <a:gd name="T75" fmla="*/ 346 h 350"/>
                <a:gd name="T76" fmla="*/ 283 w 345"/>
                <a:gd name="T77" fmla="*/ 342 h 350"/>
                <a:gd name="T78" fmla="*/ 277 w 345"/>
                <a:gd name="T79" fmla="*/ 339 h 350"/>
                <a:gd name="T80" fmla="*/ 14 w 345"/>
                <a:gd name="T81" fmla="*/ 81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5"/>
                <a:gd name="T124" fmla="*/ 0 h 350"/>
                <a:gd name="T125" fmla="*/ 345 w 345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5" h="350">
                  <a:moveTo>
                    <a:pt x="14" y="81"/>
                  </a:moveTo>
                  <a:lnTo>
                    <a:pt x="13" y="80"/>
                  </a:lnTo>
                  <a:lnTo>
                    <a:pt x="7" y="74"/>
                  </a:lnTo>
                  <a:lnTo>
                    <a:pt x="5" y="67"/>
                  </a:lnTo>
                  <a:lnTo>
                    <a:pt x="3" y="59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1" y="36"/>
                  </a:lnTo>
                  <a:lnTo>
                    <a:pt x="4" y="30"/>
                  </a:lnTo>
                  <a:lnTo>
                    <a:pt x="6" y="22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21" y="7"/>
                  </a:lnTo>
                  <a:lnTo>
                    <a:pt x="27" y="4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5" y="3"/>
                  </a:lnTo>
                  <a:lnTo>
                    <a:pt x="62" y="7"/>
                  </a:lnTo>
                  <a:lnTo>
                    <a:pt x="68" y="10"/>
                  </a:lnTo>
                  <a:lnTo>
                    <a:pt x="331" y="269"/>
                  </a:lnTo>
                  <a:lnTo>
                    <a:pt x="332" y="270"/>
                  </a:lnTo>
                  <a:lnTo>
                    <a:pt x="337" y="275"/>
                  </a:lnTo>
                  <a:lnTo>
                    <a:pt x="341" y="283"/>
                  </a:lnTo>
                  <a:lnTo>
                    <a:pt x="342" y="291"/>
                  </a:lnTo>
                  <a:lnTo>
                    <a:pt x="344" y="297"/>
                  </a:lnTo>
                  <a:lnTo>
                    <a:pt x="344" y="305"/>
                  </a:lnTo>
                  <a:lnTo>
                    <a:pt x="343" y="313"/>
                  </a:lnTo>
                  <a:lnTo>
                    <a:pt x="342" y="320"/>
                  </a:lnTo>
                  <a:lnTo>
                    <a:pt x="338" y="327"/>
                  </a:lnTo>
                  <a:lnTo>
                    <a:pt x="334" y="334"/>
                  </a:lnTo>
                  <a:lnTo>
                    <a:pt x="329" y="339"/>
                  </a:lnTo>
                  <a:lnTo>
                    <a:pt x="323" y="343"/>
                  </a:lnTo>
                  <a:lnTo>
                    <a:pt x="317" y="345"/>
                  </a:lnTo>
                  <a:lnTo>
                    <a:pt x="311" y="348"/>
                  </a:lnTo>
                  <a:lnTo>
                    <a:pt x="302" y="349"/>
                  </a:lnTo>
                  <a:lnTo>
                    <a:pt x="296" y="348"/>
                  </a:lnTo>
                  <a:lnTo>
                    <a:pt x="289" y="346"/>
                  </a:lnTo>
                  <a:lnTo>
                    <a:pt x="283" y="342"/>
                  </a:lnTo>
                  <a:lnTo>
                    <a:pt x="277" y="339"/>
                  </a:lnTo>
                  <a:lnTo>
                    <a:pt x="14" y="81"/>
                  </a:lnTo>
                </a:path>
              </a:pathLst>
            </a:custGeom>
            <a:solidFill>
              <a:srgbClr val="B5B5B5"/>
            </a:solidFill>
            <a:ln w="12700" cap="rnd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18445" name="Freeform 10"/>
            <p:cNvSpPr>
              <a:spLocks/>
            </p:cNvSpPr>
            <p:nvPr/>
          </p:nvSpPr>
          <p:spPr bwMode="auto">
            <a:xfrm>
              <a:off x="4438" y="252"/>
              <a:ext cx="236" cy="246"/>
            </a:xfrm>
            <a:custGeom>
              <a:avLst/>
              <a:gdLst>
                <a:gd name="T0" fmla="*/ 178 w 236"/>
                <a:gd name="T1" fmla="*/ 244 h 246"/>
                <a:gd name="T2" fmla="*/ 173 w 236"/>
                <a:gd name="T3" fmla="*/ 245 h 246"/>
                <a:gd name="T4" fmla="*/ 161 w 236"/>
                <a:gd name="T5" fmla="*/ 245 h 246"/>
                <a:gd name="T6" fmla="*/ 149 w 236"/>
                <a:gd name="T7" fmla="*/ 244 h 246"/>
                <a:gd name="T8" fmla="*/ 138 w 236"/>
                <a:gd name="T9" fmla="*/ 238 h 246"/>
                <a:gd name="T10" fmla="*/ 128 w 236"/>
                <a:gd name="T11" fmla="*/ 232 h 246"/>
                <a:gd name="T12" fmla="*/ 17 w 236"/>
                <a:gd name="T13" fmla="*/ 123 h 246"/>
                <a:gd name="T14" fmla="*/ 11 w 236"/>
                <a:gd name="T15" fmla="*/ 115 h 246"/>
                <a:gd name="T16" fmla="*/ 5 w 236"/>
                <a:gd name="T17" fmla="*/ 102 h 246"/>
                <a:gd name="T18" fmla="*/ 2 w 236"/>
                <a:gd name="T19" fmla="*/ 89 h 246"/>
                <a:gd name="T20" fmla="*/ 0 w 236"/>
                <a:gd name="T21" fmla="*/ 76 h 246"/>
                <a:gd name="T22" fmla="*/ 2 w 236"/>
                <a:gd name="T23" fmla="*/ 62 h 246"/>
                <a:gd name="T24" fmla="*/ 4 w 236"/>
                <a:gd name="T25" fmla="*/ 49 h 246"/>
                <a:gd name="T26" fmla="*/ 10 w 236"/>
                <a:gd name="T27" fmla="*/ 37 h 246"/>
                <a:gd name="T28" fmla="*/ 17 w 236"/>
                <a:gd name="T29" fmla="*/ 26 h 246"/>
                <a:gd name="T30" fmla="*/ 26 w 236"/>
                <a:gd name="T31" fmla="*/ 17 h 246"/>
                <a:gd name="T32" fmla="*/ 36 w 236"/>
                <a:gd name="T33" fmla="*/ 8 h 246"/>
                <a:gd name="T34" fmla="*/ 48 w 236"/>
                <a:gd name="T35" fmla="*/ 5 h 246"/>
                <a:gd name="T36" fmla="*/ 60 w 236"/>
                <a:gd name="T37" fmla="*/ 1 h 246"/>
                <a:gd name="T38" fmla="*/ 72 w 236"/>
                <a:gd name="T39" fmla="*/ 0 h 246"/>
                <a:gd name="T40" fmla="*/ 84 w 236"/>
                <a:gd name="T41" fmla="*/ 3 h 246"/>
                <a:gd name="T42" fmla="*/ 96 w 236"/>
                <a:gd name="T43" fmla="*/ 7 h 246"/>
                <a:gd name="T44" fmla="*/ 107 w 236"/>
                <a:gd name="T45" fmla="*/ 14 h 246"/>
                <a:gd name="T46" fmla="*/ 215 w 236"/>
                <a:gd name="T47" fmla="*/ 119 h 246"/>
                <a:gd name="T48" fmla="*/ 218 w 236"/>
                <a:gd name="T49" fmla="*/ 123 h 246"/>
                <a:gd name="T50" fmla="*/ 223 w 236"/>
                <a:gd name="T51" fmla="*/ 127 h 246"/>
                <a:gd name="T52" fmla="*/ 228 w 236"/>
                <a:gd name="T53" fmla="*/ 138 h 246"/>
                <a:gd name="T54" fmla="*/ 232 w 236"/>
                <a:gd name="T55" fmla="*/ 149 h 246"/>
                <a:gd name="T56" fmla="*/ 235 w 236"/>
                <a:gd name="T57" fmla="*/ 163 h 246"/>
                <a:gd name="T58" fmla="*/ 235 w 236"/>
                <a:gd name="T59" fmla="*/ 175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36"/>
                <a:gd name="T91" fmla="*/ 0 h 246"/>
                <a:gd name="T92" fmla="*/ 236 w 236"/>
                <a:gd name="T93" fmla="*/ 246 h 24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36" h="246">
                  <a:moveTo>
                    <a:pt x="178" y="244"/>
                  </a:moveTo>
                  <a:lnTo>
                    <a:pt x="173" y="245"/>
                  </a:lnTo>
                  <a:lnTo>
                    <a:pt x="161" y="245"/>
                  </a:lnTo>
                  <a:lnTo>
                    <a:pt x="149" y="244"/>
                  </a:lnTo>
                  <a:lnTo>
                    <a:pt x="138" y="238"/>
                  </a:lnTo>
                  <a:lnTo>
                    <a:pt x="128" y="232"/>
                  </a:lnTo>
                  <a:lnTo>
                    <a:pt x="17" y="123"/>
                  </a:lnTo>
                  <a:lnTo>
                    <a:pt x="11" y="115"/>
                  </a:lnTo>
                  <a:lnTo>
                    <a:pt x="5" y="102"/>
                  </a:lnTo>
                  <a:lnTo>
                    <a:pt x="2" y="89"/>
                  </a:lnTo>
                  <a:lnTo>
                    <a:pt x="0" y="76"/>
                  </a:lnTo>
                  <a:lnTo>
                    <a:pt x="2" y="62"/>
                  </a:lnTo>
                  <a:lnTo>
                    <a:pt x="4" y="49"/>
                  </a:lnTo>
                  <a:lnTo>
                    <a:pt x="10" y="37"/>
                  </a:lnTo>
                  <a:lnTo>
                    <a:pt x="17" y="26"/>
                  </a:lnTo>
                  <a:lnTo>
                    <a:pt x="26" y="17"/>
                  </a:lnTo>
                  <a:lnTo>
                    <a:pt x="36" y="8"/>
                  </a:lnTo>
                  <a:lnTo>
                    <a:pt x="48" y="5"/>
                  </a:lnTo>
                  <a:lnTo>
                    <a:pt x="60" y="1"/>
                  </a:lnTo>
                  <a:lnTo>
                    <a:pt x="72" y="0"/>
                  </a:lnTo>
                  <a:lnTo>
                    <a:pt x="84" y="3"/>
                  </a:lnTo>
                  <a:lnTo>
                    <a:pt x="96" y="7"/>
                  </a:lnTo>
                  <a:lnTo>
                    <a:pt x="107" y="14"/>
                  </a:lnTo>
                  <a:lnTo>
                    <a:pt x="215" y="119"/>
                  </a:lnTo>
                  <a:lnTo>
                    <a:pt x="218" y="123"/>
                  </a:lnTo>
                  <a:lnTo>
                    <a:pt x="223" y="127"/>
                  </a:lnTo>
                  <a:lnTo>
                    <a:pt x="228" y="138"/>
                  </a:lnTo>
                  <a:lnTo>
                    <a:pt x="232" y="149"/>
                  </a:lnTo>
                  <a:lnTo>
                    <a:pt x="235" y="163"/>
                  </a:lnTo>
                  <a:lnTo>
                    <a:pt x="235" y="17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46" name="Freeform 11"/>
            <p:cNvSpPr>
              <a:spLocks/>
            </p:cNvSpPr>
            <p:nvPr/>
          </p:nvSpPr>
          <p:spPr bwMode="auto">
            <a:xfrm>
              <a:off x="4354" y="160"/>
              <a:ext cx="404" cy="429"/>
            </a:xfrm>
            <a:custGeom>
              <a:avLst/>
              <a:gdLst>
                <a:gd name="T0" fmla="*/ 388 w 404"/>
                <a:gd name="T1" fmla="*/ 333 h 429"/>
                <a:gd name="T2" fmla="*/ 391 w 404"/>
                <a:gd name="T3" fmla="*/ 324 h 429"/>
                <a:gd name="T4" fmla="*/ 397 w 404"/>
                <a:gd name="T5" fmla="*/ 305 h 429"/>
                <a:gd name="T6" fmla="*/ 401 w 404"/>
                <a:gd name="T7" fmla="*/ 285 h 429"/>
                <a:gd name="T8" fmla="*/ 403 w 404"/>
                <a:gd name="T9" fmla="*/ 265 h 429"/>
                <a:gd name="T10" fmla="*/ 402 w 404"/>
                <a:gd name="T11" fmla="*/ 245 h 429"/>
                <a:gd name="T12" fmla="*/ 399 w 404"/>
                <a:gd name="T13" fmla="*/ 224 h 429"/>
                <a:gd name="T14" fmla="*/ 394 w 404"/>
                <a:gd name="T15" fmla="*/ 205 h 429"/>
                <a:gd name="T16" fmla="*/ 387 w 404"/>
                <a:gd name="T17" fmla="*/ 187 h 429"/>
                <a:gd name="T18" fmla="*/ 377 w 404"/>
                <a:gd name="T19" fmla="*/ 169 h 429"/>
                <a:gd name="T20" fmla="*/ 366 w 404"/>
                <a:gd name="T21" fmla="*/ 152 h 429"/>
                <a:gd name="T22" fmla="*/ 246 w 404"/>
                <a:gd name="T23" fmla="*/ 37 h 429"/>
                <a:gd name="T24" fmla="*/ 231 w 404"/>
                <a:gd name="T25" fmla="*/ 25 h 429"/>
                <a:gd name="T26" fmla="*/ 214 w 404"/>
                <a:gd name="T27" fmla="*/ 15 h 429"/>
                <a:gd name="T28" fmla="*/ 197 w 404"/>
                <a:gd name="T29" fmla="*/ 8 h 429"/>
                <a:gd name="T30" fmla="*/ 180 w 404"/>
                <a:gd name="T31" fmla="*/ 4 h 429"/>
                <a:gd name="T32" fmla="*/ 161 w 404"/>
                <a:gd name="T33" fmla="*/ 0 h 429"/>
                <a:gd name="T34" fmla="*/ 142 w 404"/>
                <a:gd name="T35" fmla="*/ 1 h 429"/>
                <a:gd name="T36" fmla="*/ 124 w 404"/>
                <a:gd name="T37" fmla="*/ 3 h 429"/>
                <a:gd name="T38" fmla="*/ 105 w 404"/>
                <a:gd name="T39" fmla="*/ 9 h 429"/>
                <a:gd name="T40" fmla="*/ 88 w 404"/>
                <a:gd name="T41" fmla="*/ 16 h 429"/>
                <a:gd name="T42" fmla="*/ 71 w 404"/>
                <a:gd name="T43" fmla="*/ 25 h 429"/>
                <a:gd name="T44" fmla="*/ 57 w 404"/>
                <a:gd name="T45" fmla="*/ 38 h 429"/>
                <a:gd name="T46" fmla="*/ 43 w 404"/>
                <a:gd name="T47" fmla="*/ 51 h 429"/>
                <a:gd name="T48" fmla="*/ 31 w 404"/>
                <a:gd name="T49" fmla="*/ 67 h 429"/>
                <a:gd name="T50" fmla="*/ 21 w 404"/>
                <a:gd name="T51" fmla="*/ 83 h 429"/>
                <a:gd name="T52" fmla="*/ 12 w 404"/>
                <a:gd name="T53" fmla="*/ 102 h 429"/>
                <a:gd name="T54" fmla="*/ 6 w 404"/>
                <a:gd name="T55" fmla="*/ 121 h 429"/>
                <a:gd name="T56" fmla="*/ 1 w 404"/>
                <a:gd name="T57" fmla="*/ 140 h 429"/>
                <a:gd name="T58" fmla="*/ 0 w 404"/>
                <a:gd name="T59" fmla="*/ 161 h 429"/>
                <a:gd name="T60" fmla="*/ 0 w 404"/>
                <a:gd name="T61" fmla="*/ 181 h 429"/>
                <a:gd name="T62" fmla="*/ 3 w 404"/>
                <a:gd name="T63" fmla="*/ 201 h 429"/>
                <a:gd name="T64" fmla="*/ 9 w 404"/>
                <a:gd name="T65" fmla="*/ 220 h 429"/>
                <a:gd name="T66" fmla="*/ 16 w 404"/>
                <a:gd name="T67" fmla="*/ 239 h 429"/>
                <a:gd name="T68" fmla="*/ 25 w 404"/>
                <a:gd name="T69" fmla="*/ 257 h 429"/>
                <a:gd name="T70" fmla="*/ 37 w 404"/>
                <a:gd name="T71" fmla="*/ 273 h 429"/>
                <a:gd name="T72" fmla="*/ 44 w 404"/>
                <a:gd name="T73" fmla="*/ 282 h 429"/>
                <a:gd name="T74" fmla="*/ 46 w 404"/>
                <a:gd name="T75" fmla="*/ 284 h 429"/>
                <a:gd name="T76" fmla="*/ 162 w 404"/>
                <a:gd name="T77" fmla="*/ 398 h 429"/>
                <a:gd name="T78" fmla="*/ 179 w 404"/>
                <a:gd name="T79" fmla="*/ 409 h 429"/>
                <a:gd name="T80" fmla="*/ 196 w 404"/>
                <a:gd name="T81" fmla="*/ 417 h 429"/>
                <a:gd name="T82" fmla="*/ 213 w 404"/>
                <a:gd name="T83" fmla="*/ 424 h 429"/>
                <a:gd name="T84" fmla="*/ 232 w 404"/>
                <a:gd name="T85" fmla="*/ 427 h 429"/>
                <a:gd name="T86" fmla="*/ 250 w 404"/>
                <a:gd name="T87" fmla="*/ 428 h 429"/>
                <a:gd name="T88" fmla="*/ 269 w 404"/>
                <a:gd name="T89" fmla="*/ 427 h 429"/>
                <a:gd name="T90" fmla="*/ 287 w 404"/>
                <a:gd name="T91" fmla="*/ 424 h 429"/>
                <a:gd name="T92" fmla="*/ 305 w 404"/>
                <a:gd name="T93" fmla="*/ 417 h 429"/>
                <a:gd name="T94" fmla="*/ 321 w 404"/>
                <a:gd name="T95" fmla="*/ 409 h 429"/>
                <a:gd name="T96" fmla="*/ 330 w 404"/>
                <a:gd name="T97" fmla="*/ 405 h 42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04"/>
                <a:gd name="T148" fmla="*/ 0 h 429"/>
                <a:gd name="T149" fmla="*/ 404 w 404"/>
                <a:gd name="T150" fmla="*/ 429 h 42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04" h="429">
                  <a:moveTo>
                    <a:pt x="388" y="333"/>
                  </a:moveTo>
                  <a:lnTo>
                    <a:pt x="391" y="324"/>
                  </a:lnTo>
                  <a:lnTo>
                    <a:pt x="397" y="305"/>
                  </a:lnTo>
                  <a:lnTo>
                    <a:pt x="401" y="285"/>
                  </a:lnTo>
                  <a:lnTo>
                    <a:pt x="403" y="265"/>
                  </a:lnTo>
                  <a:lnTo>
                    <a:pt x="402" y="245"/>
                  </a:lnTo>
                  <a:lnTo>
                    <a:pt x="399" y="224"/>
                  </a:lnTo>
                  <a:lnTo>
                    <a:pt x="394" y="205"/>
                  </a:lnTo>
                  <a:lnTo>
                    <a:pt x="387" y="187"/>
                  </a:lnTo>
                  <a:lnTo>
                    <a:pt x="377" y="169"/>
                  </a:lnTo>
                  <a:lnTo>
                    <a:pt x="366" y="152"/>
                  </a:lnTo>
                  <a:lnTo>
                    <a:pt x="246" y="37"/>
                  </a:lnTo>
                  <a:lnTo>
                    <a:pt x="231" y="25"/>
                  </a:lnTo>
                  <a:lnTo>
                    <a:pt x="214" y="15"/>
                  </a:lnTo>
                  <a:lnTo>
                    <a:pt x="197" y="8"/>
                  </a:lnTo>
                  <a:lnTo>
                    <a:pt x="180" y="4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4" y="3"/>
                  </a:lnTo>
                  <a:lnTo>
                    <a:pt x="105" y="9"/>
                  </a:lnTo>
                  <a:lnTo>
                    <a:pt x="88" y="16"/>
                  </a:lnTo>
                  <a:lnTo>
                    <a:pt x="71" y="25"/>
                  </a:lnTo>
                  <a:lnTo>
                    <a:pt x="57" y="38"/>
                  </a:lnTo>
                  <a:lnTo>
                    <a:pt x="43" y="51"/>
                  </a:lnTo>
                  <a:lnTo>
                    <a:pt x="31" y="67"/>
                  </a:lnTo>
                  <a:lnTo>
                    <a:pt x="21" y="83"/>
                  </a:lnTo>
                  <a:lnTo>
                    <a:pt x="12" y="102"/>
                  </a:lnTo>
                  <a:lnTo>
                    <a:pt x="6" y="121"/>
                  </a:lnTo>
                  <a:lnTo>
                    <a:pt x="1" y="140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3" y="201"/>
                  </a:lnTo>
                  <a:lnTo>
                    <a:pt x="9" y="220"/>
                  </a:lnTo>
                  <a:lnTo>
                    <a:pt x="16" y="239"/>
                  </a:lnTo>
                  <a:lnTo>
                    <a:pt x="25" y="257"/>
                  </a:lnTo>
                  <a:lnTo>
                    <a:pt x="37" y="273"/>
                  </a:lnTo>
                  <a:lnTo>
                    <a:pt x="44" y="282"/>
                  </a:lnTo>
                  <a:lnTo>
                    <a:pt x="46" y="284"/>
                  </a:lnTo>
                  <a:lnTo>
                    <a:pt x="162" y="398"/>
                  </a:lnTo>
                  <a:lnTo>
                    <a:pt x="179" y="409"/>
                  </a:lnTo>
                  <a:lnTo>
                    <a:pt x="196" y="417"/>
                  </a:lnTo>
                  <a:lnTo>
                    <a:pt x="213" y="424"/>
                  </a:lnTo>
                  <a:lnTo>
                    <a:pt x="232" y="427"/>
                  </a:lnTo>
                  <a:lnTo>
                    <a:pt x="250" y="428"/>
                  </a:lnTo>
                  <a:lnTo>
                    <a:pt x="269" y="427"/>
                  </a:lnTo>
                  <a:lnTo>
                    <a:pt x="287" y="424"/>
                  </a:lnTo>
                  <a:lnTo>
                    <a:pt x="305" y="417"/>
                  </a:lnTo>
                  <a:lnTo>
                    <a:pt x="321" y="409"/>
                  </a:lnTo>
                  <a:lnTo>
                    <a:pt x="330" y="40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47" name="Freeform 12"/>
            <p:cNvSpPr>
              <a:spLocks/>
            </p:cNvSpPr>
            <p:nvPr/>
          </p:nvSpPr>
          <p:spPr bwMode="auto">
            <a:xfrm>
              <a:off x="4570" y="385"/>
              <a:ext cx="345" cy="350"/>
            </a:xfrm>
            <a:custGeom>
              <a:avLst/>
              <a:gdLst>
                <a:gd name="T0" fmla="*/ 14 w 345"/>
                <a:gd name="T1" fmla="*/ 81 h 350"/>
                <a:gd name="T2" fmla="*/ 13 w 345"/>
                <a:gd name="T3" fmla="*/ 80 h 350"/>
                <a:gd name="T4" fmla="*/ 7 w 345"/>
                <a:gd name="T5" fmla="*/ 74 h 350"/>
                <a:gd name="T6" fmla="*/ 5 w 345"/>
                <a:gd name="T7" fmla="*/ 67 h 350"/>
                <a:gd name="T8" fmla="*/ 3 w 345"/>
                <a:gd name="T9" fmla="*/ 59 h 350"/>
                <a:gd name="T10" fmla="*/ 0 w 345"/>
                <a:gd name="T11" fmla="*/ 52 h 350"/>
                <a:gd name="T12" fmla="*/ 0 w 345"/>
                <a:gd name="T13" fmla="*/ 45 h 350"/>
                <a:gd name="T14" fmla="*/ 1 w 345"/>
                <a:gd name="T15" fmla="*/ 36 h 350"/>
                <a:gd name="T16" fmla="*/ 4 w 345"/>
                <a:gd name="T17" fmla="*/ 30 h 350"/>
                <a:gd name="T18" fmla="*/ 6 w 345"/>
                <a:gd name="T19" fmla="*/ 22 h 350"/>
                <a:gd name="T20" fmla="*/ 11 w 345"/>
                <a:gd name="T21" fmla="*/ 16 h 350"/>
                <a:gd name="T22" fmla="*/ 16 w 345"/>
                <a:gd name="T23" fmla="*/ 11 h 350"/>
                <a:gd name="T24" fmla="*/ 21 w 345"/>
                <a:gd name="T25" fmla="*/ 7 h 350"/>
                <a:gd name="T26" fmla="*/ 27 w 345"/>
                <a:gd name="T27" fmla="*/ 4 h 350"/>
                <a:gd name="T28" fmla="*/ 34 w 345"/>
                <a:gd name="T29" fmla="*/ 1 h 350"/>
                <a:gd name="T30" fmla="*/ 42 w 345"/>
                <a:gd name="T31" fmla="*/ 0 h 350"/>
                <a:gd name="T32" fmla="*/ 48 w 345"/>
                <a:gd name="T33" fmla="*/ 2 h 350"/>
                <a:gd name="T34" fmla="*/ 55 w 345"/>
                <a:gd name="T35" fmla="*/ 3 h 350"/>
                <a:gd name="T36" fmla="*/ 62 w 345"/>
                <a:gd name="T37" fmla="*/ 7 h 350"/>
                <a:gd name="T38" fmla="*/ 68 w 345"/>
                <a:gd name="T39" fmla="*/ 10 h 350"/>
                <a:gd name="T40" fmla="*/ 331 w 345"/>
                <a:gd name="T41" fmla="*/ 269 h 350"/>
                <a:gd name="T42" fmla="*/ 332 w 345"/>
                <a:gd name="T43" fmla="*/ 270 h 350"/>
                <a:gd name="T44" fmla="*/ 337 w 345"/>
                <a:gd name="T45" fmla="*/ 275 h 350"/>
                <a:gd name="T46" fmla="*/ 341 w 345"/>
                <a:gd name="T47" fmla="*/ 283 h 350"/>
                <a:gd name="T48" fmla="*/ 342 w 345"/>
                <a:gd name="T49" fmla="*/ 291 h 350"/>
                <a:gd name="T50" fmla="*/ 344 w 345"/>
                <a:gd name="T51" fmla="*/ 297 h 350"/>
                <a:gd name="T52" fmla="*/ 344 w 345"/>
                <a:gd name="T53" fmla="*/ 305 h 350"/>
                <a:gd name="T54" fmla="*/ 343 w 345"/>
                <a:gd name="T55" fmla="*/ 313 h 350"/>
                <a:gd name="T56" fmla="*/ 342 w 345"/>
                <a:gd name="T57" fmla="*/ 320 h 350"/>
                <a:gd name="T58" fmla="*/ 338 w 345"/>
                <a:gd name="T59" fmla="*/ 327 h 350"/>
                <a:gd name="T60" fmla="*/ 334 w 345"/>
                <a:gd name="T61" fmla="*/ 334 h 350"/>
                <a:gd name="T62" fmla="*/ 329 w 345"/>
                <a:gd name="T63" fmla="*/ 339 h 350"/>
                <a:gd name="T64" fmla="*/ 323 w 345"/>
                <a:gd name="T65" fmla="*/ 343 h 350"/>
                <a:gd name="T66" fmla="*/ 317 w 345"/>
                <a:gd name="T67" fmla="*/ 345 h 350"/>
                <a:gd name="T68" fmla="*/ 311 w 345"/>
                <a:gd name="T69" fmla="*/ 348 h 350"/>
                <a:gd name="T70" fmla="*/ 302 w 345"/>
                <a:gd name="T71" fmla="*/ 349 h 350"/>
                <a:gd name="T72" fmla="*/ 296 w 345"/>
                <a:gd name="T73" fmla="*/ 348 h 350"/>
                <a:gd name="T74" fmla="*/ 289 w 345"/>
                <a:gd name="T75" fmla="*/ 346 h 350"/>
                <a:gd name="T76" fmla="*/ 283 w 345"/>
                <a:gd name="T77" fmla="*/ 342 h 350"/>
                <a:gd name="T78" fmla="*/ 277 w 345"/>
                <a:gd name="T79" fmla="*/ 339 h 350"/>
                <a:gd name="T80" fmla="*/ 14 w 345"/>
                <a:gd name="T81" fmla="*/ 81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5"/>
                <a:gd name="T124" fmla="*/ 0 h 350"/>
                <a:gd name="T125" fmla="*/ 345 w 345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5" h="350">
                  <a:moveTo>
                    <a:pt x="14" y="81"/>
                  </a:moveTo>
                  <a:lnTo>
                    <a:pt x="13" y="80"/>
                  </a:lnTo>
                  <a:lnTo>
                    <a:pt x="7" y="74"/>
                  </a:lnTo>
                  <a:lnTo>
                    <a:pt x="5" y="67"/>
                  </a:lnTo>
                  <a:lnTo>
                    <a:pt x="3" y="59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1" y="36"/>
                  </a:lnTo>
                  <a:lnTo>
                    <a:pt x="4" y="30"/>
                  </a:lnTo>
                  <a:lnTo>
                    <a:pt x="6" y="22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21" y="7"/>
                  </a:lnTo>
                  <a:lnTo>
                    <a:pt x="27" y="4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5" y="3"/>
                  </a:lnTo>
                  <a:lnTo>
                    <a:pt x="62" y="7"/>
                  </a:lnTo>
                  <a:lnTo>
                    <a:pt x="68" y="10"/>
                  </a:lnTo>
                  <a:lnTo>
                    <a:pt x="331" y="269"/>
                  </a:lnTo>
                  <a:lnTo>
                    <a:pt x="332" y="270"/>
                  </a:lnTo>
                  <a:lnTo>
                    <a:pt x="337" y="275"/>
                  </a:lnTo>
                  <a:lnTo>
                    <a:pt x="341" y="283"/>
                  </a:lnTo>
                  <a:lnTo>
                    <a:pt x="342" y="291"/>
                  </a:lnTo>
                  <a:lnTo>
                    <a:pt x="344" y="297"/>
                  </a:lnTo>
                  <a:lnTo>
                    <a:pt x="344" y="305"/>
                  </a:lnTo>
                  <a:lnTo>
                    <a:pt x="343" y="313"/>
                  </a:lnTo>
                  <a:lnTo>
                    <a:pt x="342" y="320"/>
                  </a:lnTo>
                  <a:lnTo>
                    <a:pt x="338" y="327"/>
                  </a:lnTo>
                  <a:lnTo>
                    <a:pt x="334" y="334"/>
                  </a:lnTo>
                  <a:lnTo>
                    <a:pt x="329" y="339"/>
                  </a:lnTo>
                  <a:lnTo>
                    <a:pt x="323" y="343"/>
                  </a:lnTo>
                  <a:lnTo>
                    <a:pt x="317" y="345"/>
                  </a:lnTo>
                  <a:lnTo>
                    <a:pt x="311" y="348"/>
                  </a:lnTo>
                  <a:lnTo>
                    <a:pt x="302" y="349"/>
                  </a:lnTo>
                  <a:lnTo>
                    <a:pt x="296" y="348"/>
                  </a:lnTo>
                  <a:lnTo>
                    <a:pt x="289" y="346"/>
                  </a:lnTo>
                  <a:lnTo>
                    <a:pt x="283" y="342"/>
                  </a:lnTo>
                  <a:lnTo>
                    <a:pt x="277" y="339"/>
                  </a:lnTo>
                  <a:lnTo>
                    <a:pt x="14" y="8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48" name="Freeform 13"/>
            <p:cNvSpPr>
              <a:spLocks/>
            </p:cNvSpPr>
            <p:nvPr/>
          </p:nvSpPr>
          <p:spPr bwMode="auto">
            <a:xfrm>
              <a:off x="4733" y="627"/>
              <a:ext cx="331" cy="335"/>
            </a:xfrm>
            <a:custGeom>
              <a:avLst/>
              <a:gdLst>
                <a:gd name="T0" fmla="*/ 330 w 331"/>
                <a:gd name="T1" fmla="*/ 311 h 335"/>
                <a:gd name="T2" fmla="*/ 313 w 331"/>
                <a:gd name="T3" fmla="*/ 319 h 335"/>
                <a:gd name="T4" fmla="*/ 295 w 331"/>
                <a:gd name="T5" fmla="*/ 327 h 335"/>
                <a:gd name="T6" fmla="*/ 278 w 331"/>
                <a:gd name="T7" fmla="*/ 332 h 335"/>
                <a:gd name="T8" fmla="*/ 259 w 331"/>
                <a:gd name="T9" fmla="*/ 334 h 335"/>
                <a:gd name="T10" fmla="*/ 241 w 331"/>
                <a:gd name="T11" fmla="*/ 334 h 335"/>
                <a:gd name="T12" fmla="*/ 222 w 331"/>
                <a:gd name="T13" fmla="*/ 331 h 335"/>
                <a:gd name="T14" fmla="*/ 204 w 331"/>
                <a:gd name="T15" fmla="*/ 326 h 335"/>
                <a:gd name="T16" fmla="*/ 187 w 331"/>
                <a:gd name="T17" fmla="*/ 319 h 335"/>
                <a:gd name="T18" fmla="*/ 171 w 331"/>
                <a:gd name="T19" fmla="*/ 309 h 335"/>
                <a:gd name="T20" fmla="*/ 156 w 331"/>
                <a:gd name="T21" fmla="*/ 298 h 335"/>
                <a:gd name="T22" fmla="*/ 43 w 331"/>
                <a:gd name="T23" fmla="*/ 187 h 335"/>
                <a:gd name="T24" fmla="*/ 32 w 331"/>
                <a:gd name="T25" fmla="*/ 173 h 335"/>
                <a:gd name="T26" fmla="*/ 21 w 331"/>
                <a:gd name="T27" fmla="*/ 156 h 335"/>
                <a:gd name="T28" fmla="*/ 13 w 331"/>
                <a:gd name="T29" fmla="*/ 138 h 335"/>
                <a:gd name="T30" fmla="*/ 7 w 331"/>
                <a:gd name="T31" fmla="*/ 119 h 335"/>
                <a:gd name="T32" fmla="*/ 2 w 331"/>
                <a:gd name="T33" fmla="*/ 99 h 335"/>
                <a:gd name="T34" fmla="*/ 0 w 331"/>
                <a:gd name="T35" fmla="*/ 79 h 335"/>
                <a:gd name="T36" fmla="*/ 0 w 331"/>
                <a:gd name="T37" fmla="*/ 58 h 335"/>
                <a:gd name="T38" fmla="*/ 2 w 331"/>
                <a:gd name="T39" fmla="*/ 39 h 335"/>
                <a:gd name="T40" fmla="*/ 7 w 331"/>
                <a:gd name="T41" fmla="*/ 19 h 335"/>
                <a:gd name="T42" fmla="*/ 14 w 331"/>
                <a:gd name="T43" fmla="*/ 0 h 3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1"/>
                <a:gd name="T67" fmla="*/ 0 h 335"/>
                <a:gd name="T68" fmla="*/ 331 w 331"/>
                <a:gd name="T69" fmla="*/ 335 h 33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1" h="335">
                  <a:moveTo>
                    <a:pt x="330" y="311"/>
                  </a:moveTo>
                  <a:lnTo>
                    <a:pt x="313" y="319"/>
                  </a:lnTo>
                  <a:lnTo>
                    <a:pt x="295" y="327"/>
                  </a:lnTo>
                  <a:lnTo>
                    <a:pt x="278" y="332"/>
                  </a:lnTo>
                  <a:lnTo>
                    <a:pt x="259" y="334"/>
                  </a:lnTo>
                  <a:lnTo>
                    <a:pt x="241" y="334"/>
                  </a:lnTo>
                  <a:lnTo>
                    <a:pt x="222" y="331"/>
                  </a:lnTo>
                  <a:lnTo>
                    <a:pt x="204" y="326"/>
                  </a:lnTo>
                  <a:lnTo>
                    <a:pt x="187" y="319"/>
                  </a:lnTo>
                  <a:lnTo>
                    <a:pt x="171" y="309"/>
                  </a:lnTo>
                  <a:lnTo>
                    <a:pt x="156" y="298"/>
                  </a:lnTo>
                  <a:lnTo>
                    <a:pt x="43" y="187"/>
                  </a:lnTo>
                  <a:lnTo>
                    <a:pt x="32" y="173"/>
                  </a:lnTo>
                  <a:lnTo>
                    <a:pt x="21" y="156"/>
                  </a:lnTo>
                  <a:lnTo>
                    <a:pt x="13" y="138"/>
                  </a:lnTo>
                  <a:lnTo>
                    <a:pt x="7" y="119"/>
                  </a:lnTo>
                  <a:lnTo>
                    <a:pt x="2" y="99"/>
                  </a:lnTo>
                  <a:lnTo>
                    <a:pt x="0" y="79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7" y="19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49" name="Freeform 14"/>
            <p:cNvSpPr>
              <a:spLocks/>
            </p:cNvSpPr>
            <p:nvPr/>
          </p:nvSpPr>
          <p:spPr bwMode="auto">
            <a:xfrm>
              <a:off x="4804" y="532"/>
              <a:ext cx="332" cy="336"/>
            </a:xfrm>
            <a:custGeom>
              <a:avLst/>
              <a:gdLst>
                <a:gd name="T0" fmla="*/ 316 w 332"/>
                <a:gd name="T1" fmla="*/ 335 h 336"/>
                <a:gd name="T2" fmla="*/ 322 w 332"/>
                <a:gd name="T3" fmla="*/ 317 h 336"/>
                <a:gd name="T4" fmla="*/ 328 w 332"/>
                <a:gd name="T5" fmla="*/ 296 h 336"/>
                <a:gd name="T6" fmla="*/ 331 w 332"/>
                <a:gd name="T7" fmla="*/ 276 h 336"/>
                <a:gd name="T8" fmla="*/ 331 w 332"/>
                <a:gd name="T9" fmla="*/ 255 h 336"/>
                <a:gd name="T10" fmla="*/ 329 w 332"/>
                <a:gd name="T11" fmla="*/ 235 h 336"/>
                <a:gd name="T12" fmla="*/ 324 w 332"/>
                <a:gd name="T13" fmla="*/ 215 h 336"/>
                <a:gd name="T14" fmla="*/ 317 w 332"/>
                <a:gd name="T15" fmla="*/ 197 h 336"/>
                <a:gd name="T16" fmla="*/ 309 w 332"/>
                <a:gd name="T17" fmla="*/ 178 h 336"/>
                <a:gd name="T18" fmla="*/ 298 w 332"/>
                <a:gd name="T19" fmla="*/ 162 h 336"/>
                <a:gd name="T20" fmla="*/ 287 w 332"/>
                <a:gd name="T21" fmla="*/ 148 h 336"/>
                <a:gd name="T22" fmla="*/ 174 w 332"/>
                <a:gd name="T23" fmla="*/ 36 h 336"/>
                <a:gd name="T24" fmla="*/ 159 w 332"/>
                <a:gd name="T25" fmla="*/ 25 h 336"/>
                <a:gd name="T26" fmla="*/ 144 w 332"/>
                <a:gd name="T27" fmla="*/ 16 h 336"/>
                <a:gd name="T28" fmla="*/ 126 w 332"/>
                <a:gd name="T29" fmla="*/ 9 h 336"/>
                <a:gd name="T30" fmla="*/ 108 w 332"/>
                <a:gd name="T31" fmla="*/ 4 h 336"/>
                <a:gd name="T32" fmla="*/ 90 w 332"/>
                <a:gd name="T33" fmla="*/ 0 h 336"/>
                <a:gd name="T34" fmla="*/ 72 w 332"/>
                <a:gd name="T35" fmla="*/ 1 h 336"/>
                <a:gd name="T36" fmla="*/ 53 w 332"/>
                <a:gd name="T37" fmla="*/ 2 h 336"/>
                <a:gd name="T38" fmla="*/ 34 w 332"/>
                <a:gd name="T39" fmla="*/ 8 h 336"/>
                <a:gd name="T40" fmla="*/ 17 w 332"/>
                <a:gd name="T41" fmla="*/ 16 h 336"/>
                <a:gd name="T42" fmla="*/ 0 w 332"/>
                <a:gd name="T43" fmla="*/ 25 h 3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2"/>
                <a:gd name="T67" fmla="*/ 0 h 336"/>
                <a:gd name="T68" fmla="*/ 332 w 332"/>
                <a:gd name="T69" fmla="*/ 336 h 3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2" h="336">
                  <a:moveTo>
                    <a:pt x="316" y="335"/>
                  </a:moveTo>
                  <a:lnTo>
                    <a:pt x="322" y="317"/>
                  </a:lnTo>
                  <a:lnTo>
                    <a:pt x="328" y="296"/>
                  </a:lnTo>
                  <a:lnTo>
                    <a:pt x="331" y="276"/>
                  </a:lnTo>
                  <a:lnTo>
                    <a:pt x="331" y="255"/>
                  </a:lnTo>
                  <a:lnTo>
                    <a:pt x="329" y="235"/>
                  </a:lnTo>
                  <a:lnTo>
                    <a:pt x="324" y="215"/>
                  </a:lnTo>
                  <a:lnTo>
                    <a:pt x="317" y="197"/>
                  </a:lnTo>
                  <a:lnTo>
                    <a:pt x="309" y="178"/>
                  </a:lnTo>
                  <a:lnTo>
                    <a:pt x="298" y="162"/>
                  </a:lnTo>
                  <a:lnTo>
                    <a:pt x="287" y="148"/>
                  </a:lnTo>
                  <a:lnTo>
                    <a:pt x="174" y="36"/>
                  </a:lnTo>
                  <a:lnTo>
                    <a:pt x="159" y="25"/>
                  </a:lnTo>
                  <a:lnTo>
                    <a:pt x="144" y="16"/>
                  </a:lnTo>
                  <a:lnTo>
                    <a:pt x="126" y="9"/>
                  </a:lnTo>
                  <a:lnTo>
                    <a:pt x="108" y="4"/>
                  </a:lnTo>
                  <a:lnTo>
                    <a:pt x="90" y="0"/>
                  </a:lnTo>
                  <a:lnTo>
                    <a:pt x="72" y="1"/>
                  </a:lnTo>
                  <a:lnTo>
                    <a:pt x="53" y="2"/>
                  </a:lnTo>
                  <a:lnTo>
                    <a:pt x="34" y="8"/>
                  </a:lnTo>
                  <a:lnTo>
                    <a:pt x="17" y="16"/>
                  </a:lnTo>
                  <a:lnTo>
                    <a:pt x="0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50" name="Freeform 15"/>
            <p:cNvSpPr>
              <a:spLocks/>
            </p:cNvSpPr>
            <p:nvPr/>
          </p:nvSpPr>
          <p:spPr bwMode="auto">
            <a:xfrm>
              <a:off x="4816" y="693"/>
              <a:ext cx="182" cy="179"/>
            </a:xfrm>
            <a:custGeom>
              <a:avLst/>
              <a:gdLst>
                <a:gd name="T0" fmla="*/ 181 w 182"/>
                <a:gd name="T1" fmla="*/ 177 h 179"/>
                <a:gd name="T2" fmla="*/ 168 w 182"/>
                <a:gd name="T3" fmla="*/ 178 h 179"/>
                <a:gd name="T4" fmla="*/ 154 w 182"/>
                <a:gd name="T5" fmla="*/ 176 h 179"/>
                <a:gd name="T6" fmla="*/ 142 w 182"/>
                <a:gd name="T7" fmla="*/ 171 h 179"/>
                <a:gd name="T8" fmla="*/ 133 w 182"/>
                <a:gd name="T9" fmla="*/ 166 h 179"/>
                <a:gd name="T10" fmla="*/ 15 w 182"/>
                <a:gd name="T11" fmla="*/ 51 h 179"/>
                <a:gd name="T12" fmla="*/ 9 w 182"/>
                <a:gd name="T13" fmla="*/ 41 h 179"/>
                <a:gd name="T14" fmla="*/ 5 w 182"/>
                <a:gd name="T15" fmla="*/ 29 h 179"/>
                <a:gd name="T16" fmla="*/ 1 w 182"/>
                <a:gd name="T17" fmla="*/ 14 h 179"/>
                <a:gd name="T18" fmla="*/ 0 w 182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2"/>
                <a:gd name="T31" fmla="*/ 0 h 179"/>
                <a:gd name="T32" fmla="*/ 182 w 182"/>
                <a:gd name="T33" fmla="*/ 179 h 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2" h="179">
                  <a:moveTo>
                    <a:pt x="181" y="177"/>
                  </a:moveTo>
                  <a:lnTo>
                    <a:pt x="168" y="178"/>
                  </a:lnTo>
                  <a:lnTo>
                    <a:pt x="154" y="176"/>
                  </a:lnTo>
                  <a:lnTo>
                    <a:pt x="142" y="171"/>
                  </a:lnTo>
                  <a:lnTo>
                    <a:pt x="133" y="166"/>
                  </a:lnTo>
                  <a:lnTo>
                    <a:pt x="15" y="51"/>
                  </a:lnTo>
                  <a:lnTo>
                    <a:pt x="9" y="41"/>
                  </a:lnTo>
                  <a:lnTo>
                    <a:pt x="5" y="29"/>
                  </a:lnTo>
                  <a:lnTo>
                    <a:pt x="1" y="1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51" name="Freeform 16"/>
            <p:cNvSpPr>
              <a:spLocks/>
            </p:cNvSpPr>
            <p:nvPr/>
          </p:nvSpPr>
          <p:spPr bwMode="auto">
            <a:xfrm>
              <a:off x="4871" y="624"/>
              <a:ext cx="182" cy="179"/>
            </a:xfrm>
            <a:custGeom>
              <a:avLst/>
              <a:gdLst>
                <a:gd name="T0" fmla="*/ 181 w 182"/>
                <a:gd name="T1" fmla="*/ 178 h 179"/>
                <a:gd name="T2" fmla="*/ 180 w 182"/>
                <a:gd name="T3" fmla="*/ 165 h 179"/>
                <a:gd name="T4" fmla="*/ 177 w 182"/>
                <a:gd name="T5" fmla="*/ 149 h 179"/>
                <a:gd name="T6" fmla="*/ 172 w 182"/>
                <a:gd name="T7" fmla="*/ 137 h 179"/>
                <a:gd name="T8" fmla="*/ 166 w 182"/>
                <a:gd name="T9" fmla="*/ 126 h 179"/>
                <a:gd name="T10" fmla="*/ 49 w 182"/>
                <a:gd name="T11" fmla="*/ 11 h 179"/>
                <a:gd name="T12" fmla="*/ 38 w 182"/>
                <a:gd name="T13" fmla="*/ 6 h 179"/>
                <a:gd name="T14" fmla="*/ 28 w 182"/>
                <a:gd name="T15" fmla="*/ 1 h 179"/>
                <a:gd name="T16" fmla="*/ 13 w 182"/>
                <a:gd name="T17" fmla="*/ 0 h 179"/>
                <a:gd name="T18" fmla="*/ 0 w 182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2"/>
                <a:gd name="T31" fmla="*/ 0 h 179"/>
                <a:gd name="T32" fmla="*/ 182 w 182"/>
                <a:gd name="T33" fmla="*/ 179 h 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2" h="179">
                  <a:moveTo>
                    <a:pt x="181" y="178"/>
                  </a:moveTo>
                  <a:lnTo>
                    <a:pt x="180" y="165"/>
                  </a:lnTo>
                  <a:lnTo>
                    <a:pt x="177" y="149"/>
                  </a:lnTo>
                  <a:lnTo>
                    <a:pt x="172" y="137"/>
                  </a:lnTo>
                  <a:lnTo>
                    <a:pt x="166" y="126"/>
                  </a:lnTo>
                  <a:lnTo>
                    <a:pt x="49" y="11"/>
                  </a:lnTo>
                  <a:lnTo>
                    <a:pt x="38" y="6"/>
                  </a:lnTo>
                  <a:lnTo>
                    <a:pt x="28" y="1"/>
                  </a:ln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52" name="Freeform 17"/>
            <p:cNvSpPr>
              <a:spLocks/>
            </p:cNvSpPr>
            <p:nvPr/>
          </p:nvSpPr>
          <p:spPr bwMode="auto">
            <a:xfrm>
              <a:off x="4949" y="757"/>
              <a:ext cx="344" cy="349"/>
            </a:xfrm>
            <a:custGeom>
              <a:avLst/>
              <a:gdLst>
                <a:gd name="T0" fmla="*/ 13 w 344"/>
                <a:gd name="T1" fmla="*/ 80 h 349"/>
                <a:gd name="T2" fmla="*/ 12 w 344"/>
                <a:gd name="T3" fmla="*/ 79 h 349"/>
                <a:gd name="T4" fmla="*/ 7 w 344"/>
                <a:gd name="T5" fmla="*/ 73 h 349"/>
                <a:gd name="T6" fmla="*/ 4 w 344"/>
                <a:gd name="T7" fmla="*/ 67 h 349"/>
                <a:gd name="T8" fmla="*/ 2 w 344"/>
                <a:gd name="T9" fmla="*/ 59 h 349"/>
                <a:gd name="T10" fmla="*/ 0 w 344"/>
                <a:gd name="T11" fmla="*/ 52 h 349"/>
                <a:gd name="T12" fmla="*/ 0 w 344"/>
                <a:gd name="T13" fmla="*/ 44 h 349"/>
                <a:gd name="T14" fmla="*/ 1 w 344"/>
                <a:gd name="T15" fmla="*/ 36 h 349"/>
                <a:gd name="T16" fmla="*/ 3 w 344"/>
                <a:gd name="T17" fmla="*/ 29 h 349"/>
                <a:gd name="T18" fmla="*/ 6 w 344"/>
                <a:gd name="T19" fmla="*/ 23 h 349"/>
                <a:gd name="T20" fmla="*/ 10 w 344"/>
                <a:gd name="T21" fmla="*/ 16 h 349"/>
                <a:gd name="T22" fmla="*/ 16 w 344"/>
                <a:gd name="T23" fmla="*/ 11 h 349"/>
                <a:gd name="T24" fmla="*/ 21 w 344"/>
                <a:gd name="T25" fmla="*/ 7 h 349"/>
                <a:gd name="T26" fmla="*/ 27 w 344"/>
                <a:gd name="T27" fmla="*/ 4 h 349"/>
                <a:gd name="T28" fmla="*/ 34 w 344"/>
                <a:gd name="T29" fmla="*/ 1 h 349"/>
                <a:gd name="T30" fmla="*/ 42 w 344"/>
                <a:gd name="T31" fmla="*/ 0 h 349"/>
                <a:gd name="T32" fmla="*/ 48 w 344"/>
                <a:gd name="T33" fmla="*/ 2 h 349"/>
                <a:gd name="T34" fmla="*/ 55 w 344"/>
                <a:gd name="T35" fmla="*/ 3 h 349"/>
                <a:gd name="T36" fmla="*/ 61 w 344"/>
                <a:gd name="T37" fmla="*/ 7 h 349"/>
                <a:gd name="T38" fmla="*/ 68 w 344"/>
                <a:gd name="T39" fmla="*/ 10 h 349"/>
                <a:gd name="T40" fmla="*/ 330 w 344"/>
                <a:gd name="T41" fmla="*/ 268 h 349"/>
                <a:gd name="T42" fmla="*/ 332 w 344"/>
                <a:gd name="T43" fmla="*/ 270 h 349"/>
                <a:gd name="T44" fmla="*/ 336 w 344"/>
                <a:gd name="T45" fmla="*/ 275 h 349"/>
                <a:gd name="T46" fmla="*/ 339 w 344"/>
                <a:gd name="T47" fmla="*/ 282 h 349"/>
                <a:gd name="T48" fmla="*/ 342 w 344"/>
                <a:gd name="T49" fmla="*/ 290 h 349"/>
                <a:gd name="T50" fmla="*/ 343 w 344"/>
                <a:gd name="T51" fmla="*/ 297 h 349"/>
                <a:gd name="T52" fmla="*/ 343 w 344"/>
                <a:gd name="T53" fmla="*/ 305 h 349"/>
                <a:gd name="T54" fmla="*/ 342 w 344"/>
                <a:gd name="T55" fmla="*/ 312 h 349"/>
                <a:gd name="T56" fmla="*/ 341 w 344"/>
                <a:gd name="T57" fmla="*/ 320 h 349"/>
                <a:gd name="T58" fmla="*/ 337 w 344"/>
                <a:gd name="T59" fmla="*/ 325 h 349"/>
                <a:gd name="T60" fmla="*/ 332 w 344"/>
                <a:gd name="T61" fmla="*/ 332 h 349"/>
                <a:gd name="T62" fmla="*/ 327 w 344"/>
                <a:gd name="T63" fmla="*/ 337 h 349"/>
                <a:gd name="T64" fmla="*/ 322 w 344"/>
                <a:gd name="T65" fmla="*/ 342 h 349"/>
                <a:gd name="T66" fmla="*/ 316 w 344"/>
                <a:gd name="T67" fmla="*/ 345 h 349"/>
                <a:gd name="T68" fmla="*/ 309 w 344"/>
                <a:gd name="T69" fmla="*/ 347 h 349"/>
                <a:gd name="T70" fmla="*/ 301 w 344"/>
                <a:gd name="T71" fmla="*/ 348 h 349"/>
                <a:gd name="T72" fmla="*/ 295 w 344"/>
                <a:gd name="T73" fmla="*/ 347 h 349"/>
                <a:gd name="T74" fmla="*/ 288 w 344"/>
                <a:gd name="T75" fmla="*/ 345 h 349"/>
                <a:gd name="T76" fmla="*/ 282 w 344"/>
                <a:gd name="T77" fmla="*/ 342 h 349"/>
                <a:gd name="T78" fmla="*/ 276 w 344"/>
                <a:gd name="T79" fmla="*/ 338 h 349"/>
                <a:gd name="T80" fmla="*/ 13 w 344"/>
                <a:gd name="T81" fmla="*/ 80 h 34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4"/>
                <a:gd name="T124" fmla="*/ 0 h 349"/>
                <a:gd name="T125" fmla="*/ 344 w 344"/>
                <a:gd name="T126" fmla="*/ 349 h 34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4" h="349">
                  <a:moveTo>
                    <a:pt x="13" y="80"/>
                  </a:moveTo>
                  <a:lnTo>
                    <a:pt x="12" y="79"/>
                  </a:lnTo>
                  <a:lnTo>
                    <a:pt x="7" y="73"/>
                  </a:lnTo>
                  <a:lnTo>
                    <a:pt x="4" y="67"/>
                  </a:lnTo>
                  <a:lnTo>
                    <a:pt x="2" y="59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1" y="36"/>
                  </a:lnTo>
                  <a:lnTo>
                    <a:pt x="3" y="29"/>
                  </a:lnTo>
                  <a:lnTo>
                    <a:pt x="6" y="23"/>
                  </a:lnTo>
                  <a:lnTo>
                    <a:pt x="10" y="16"/>
                  </a:lnTo>
                  <a:lnTo>
                    <a:pt x="16" y="11"/>
                  </a:lnTo>
                  <a:lnTo>
                    <a:pt x="21" y="7"/>
                  </a:lnTo>
                  <a:lnTo>
                    <a:pt x="27" y="4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5" y="3"/>
                  </a:lnTo>
                  <a:lnTo>
                    <a:pt x="61" y="7"/>
                  </a:lnTo>
                  <a:lnTo>
                    <a:pt x="68" y="10"/>
                  </a:lnTo>
                  <a:lnTo>
                    <a:pt x="330" y="268"/>
                  </a:lnTo>
                  <a:lnTo>
                    <a:pt x="332" y="270"/>
                  </a:lnTo>
                  <a:lnTo>
                    <a:pt x="336" y="275"/>
                  </a:lnTo>
                  <a:lnTo>
                    <a:pt x="339" y="282"/>
                  </a:lnTo>
                  <a:lnTo>
                    <a:pt x="342" y="290"/>
                  </a:lnTo>
                  <a:lnTo>
                    <a:pt x="343" y="297"/>
                  </a:lnTo>
                  <a:lnTo>
                    <a:pt x="343" y="305"/>
                  </a:lnTo>
                  <a:lnTo>
                    <a:pt x="342" y="312"/>
                  </a:lnTo>
                  <a:lnTo>
                    <a:pt x="341" y="320"/>
                  </a:lnTo>
                  <a:lnTo>
                    <a:pt x="337" y="325"/>
                  </a:lnTo>
                  <a:lnTo>
                    <a:pt x="332" y="332"/>
                  </a:lnTo>
                  <a:lnTo>
                    <a:pt x="327" y="337"/>
                  </a:lnTo>
                  <a:lnTo>
                    <a:pt x="322" y="342"/>
                  </a:lnTo>
                  <a:lnTo>
                    <a:pt x="316" y="345"/>
                  </a:lnTo>
                  <a:lnTo>
                    <a:pt x="309" y="347"/>
                  </a:lnTo>
                  <a:lnTo>
                    <a:pt x="301" y="348"/>
                  </a:lnTo>
                  <a:lnTo>
                    <a:pt x="295" y="347"/>
                  </a:lnTo>
                  <a:lnTo>
                    <a:pt x="288" y="345"/>
                  </a:lnTo>
                  <a:lnTo>
                    <a:pt x="282" y="342"/>
                  </a:lnTo>
                  <a:lnTo>
                    <a:pt x="276" y="338"/>
                  </a:lnTo>
                  <a:lnTo>
                    <a:pt x="13" y="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53" name="Freeform 18"/>
            <p:cNvSpPr>
              <a:spLocks/>
            </p:cNvSpPr>
            <p:nvPr/>
          </p:nvSpPr>
          <p:spPr bwMode="auto">
            <a:xfrm>
              <a:off x="5111" y="903"/>
              <a:ext cx="404" cy="430"/>
            </a:xfrm>
            <a:custGeom>
              <a:avLst/>
              <a:gdLst>
                <a:gd name="T0" fmla="*/ 73 w 404"/>
                <a:gd name="T1" fmla="*/ 24 h 430"/>
                <a:gd name="T2" fmla="*/ 81 w 404"/>
                <a:gd name="T3" fmla="*/ 20 h 430"/>
                <a:gd name="T4" fmla="*/ 97 w 404"/>
                <a:gd name="T5" fmla="*/ 12 h 430"/>
                <a:gd name="T6" fmla="*/ 115 w 404"/>
                <a:gd name="T7" fmla="*/ 5 h 430"/>
                <a:gd name="T8" fmla="*/ 134 w 404"/>
                <a:gd name="T9" fmla="*/ 2 h 430"/>
                <a:gd name="T10" fmla="*/ 152 w 404"/>
                <a:gd name="T11" fmla="*/ 0 h 430"/>
                <a:gd name="T12" fmla="*/ 172 w 404"/>
                <a:gd name="T13" fmla="*/ 1 h 430"/>
                <a:gd name="T14" fmla="*/ 190 w 404"/>
                <a:gd name="T15" fmla="*/ 5 h 430"/>
                <a:gd name="T16" fmla="*/ 207 w 404"/>
                <a:gd name="T17" fmla="*/ 12 h 430"/>
                <a:gd name="T18" fmla="*/ 224 w 404"/>
                <a:gd name="T19" fmla="*/ 20 h 430"/>
                <a:gd name="T20" fmla="*/ 241 w 404"/>
                <a:gd name="T21" fmla="*/ 30 h 430"/>
                <a:gd name="T22" fmla="*/ 358 w 404"/>
                <a:gd name="T23" fmla="*/ 148 h 430"/>
                <a:gd name="T24" fmla="*/ 371 w 404"/>
                <a:gd name="T25" fmla="*/ 163 h 430"/>
                <a:gd name="T26" fmla="*/ 381 w 404"/>
                <a:gd name="T27" fmla="*/ 179 h 430"/>
                <a:gd name="T28" fmla="*/ 389 w 404"/>
                <a:gd name="T29" fmla="*/ 198 h 430"/>
                <a:gd name="T30" fmla="*/ 396 w 404"/>
                <a:gd name="T31" fmla="*/ 216 h 430"/>
                <a:gd name="T32" fmla="*/ 401 w 404"/>
                <a:gd name="T33" fmla="*/ 237 h 430"/>
                <a:gd name="T34" fmla="*/ 402 w 404"/>
                <a:gd name="T35" fmla="*/ 257 h 430"/>
                <a:gd name="T36" fmla="*/ 403 w 404"/>
                <a:gd name="T37" fmla="*/ 277 h 430"/>
                <a:gd name="T38" fmla="*/ 398 w 404"/>
                <a:gd name="T39" fmla="*/ 297 h 430"/>
                <a:gd name="T40" fmla="*/ 394 w 404"/>
                <a:gd name="T41" fmla="*/ 317 h 430"/>
                <a:gd name="T42" fmla="*/ 388 w 404"/>
                <a:gd name="T43" fmla="*/ 336 h 430"/>
                <a:gd name="T44" fmla="*/ 378 w 404"/>
                <a:gd name="T45" fmla="*/ 353 h 430"/>
                <a:gd name="T46" fmla="*/ 367 w 404"/>
                <a:gd name="T47" fmla="*/ 370 h 430"/>
                <a:gd name="T48" fmla="*/ 354 w 404"/>
                <a:gd name="T49" fmla="*/ 384 h 430"/>
                <a:gd name="T50" fmla="*/ 340 w 404"/>
                <a:gd name="T51" fmla="*/ 397 h 430"/>
                <a:gd name="T52" fmla="*/ 324 w 404"/>
                <a:gd name="T53" fmla="*/ 408 h 430"/>
                <a:gd name="T54" fmla="*/ 307 w 404"/>
                <a:gd name="T55" fmla="*/ 417 h 430"/>
                <a:gd name="T56" fmla="*/ 290 w 404"/>
                <a:gd name="T57" fmla="*/ 424 h 430"/>
                <a:gd name="T58" fmla="*/ 271 w 404"/>
                <a:gd name="T59" fmla="*/ 428 h 430"/>
                <a:gd name="T60" fmla="*/ 253 w 404"/>
                <a:gd name="T61" fmla="*/ 429 h 430"/>
                <a:gd name="T62" fmla="*/ 234 w 404"/>
                <a:gd name="T63" fmla="*/ 428 h 430"/>
                <a:gd name="T64" fmla="*/ 216 w 404"/>
                <a:gd name="T65" fmla="*/ 424 h 430"/>
                <a:gd name="T66" fmla="*/ 197 w 404"/>
                <a:gd name="T67" fmla="*/ 418 h 430"/>
                <a:gd name="T68" fmla="*/ 181 w 404"/>
                <a:gd name="T69" fmla="*/ 410 h 430"/>
                <a:gd name="T70" fmla="*/ 165 w 404"/>
                <a:gd name="T71" fmla="*/ 399 h 430"/>
                <a:gd name="T72" fmla="*/ 156 w 404"/>
                <a:gd name="T73" fmla="*/ 392 h 430"/>
                <a:gd name="T74" fmla="*/ 154 w 404"/>
                <a:gd name="T75" fmla="*/ 391 h 430"/>
                <a:gd name="T76" fmla="*/ 38 w 404"/>
                <a:gd name="T77" fmla="*/ 276 h 430"/>
                <a:gd name="T78" fmla="*/ 26 w 404"/>
                <a:gd name="T79" fmla="*/ 260 h 430"/>
                <a:gd name="T80" fmla="*/ 17 w 404"/>
                <a:gd name="T81" fmla="*/ 242 h 430"/>
                <a:gd name="T82" fmla="*/ 9 w 404"/>
                <a:gd name="T83" fmla="*/ 224 h 430"/>
                <a:gd name="T84" fmla="*/ 5 w 404"/>
                <a:gd name="T85" fmla="*/ 204 h 430"/>
                <a:gd name="T86" fmla="*/ 1 w 404"/>
                <a:gd name="T87" fmla="*/ 184 h 430"/>
                <a:gd name="T88" fmla="*/ 0 w 404"/>
                <a:gd name="T89" fmla="*/ 164 h 430"/>
                <a:gd name="T90" fmla="*/ 0 w 404"/>
                <a:gd name="T91" fmla="*/ 144 h 430"/>
                <a:gd name="T92" fmla="*/ 5 w 404"/>
                <a:gd name="T93" fmla="*/ 124 h 430"/>
                <a:gd name="T94" fmla="*/ 10 w 404"/>
                <a:gd name="T95" fmla="*/ 105 h 430"/>
                <a:gd name="T96" fmla="*/ 15 w 404"/>
                <a:gd name="T97" fmla="*/ 96 h 4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04"/>
                <a:gd name="T148" fmla="*/ 0 h 430"/>
                <a:gd name="T149" fmla="*/ 404 w 404"/>
                <a:gd name="T150" fmla="*/ 430 h 4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04" h="430">
                  <a:moveTo>
                    <a:pt x="73" y="24"/>
                  </a:moveTo>
                  <a:lnTo>
                    <a:pt x="81" y="20"/>
                  </a:lnTo>
                  <a:lnTo>
                    <a:pt x="97" y="12"/>
                  </a:lnTo>
                  <a:lnTo>
                    <a:pt x="115" y="5"/>
                  </a:lnTo>
                  <a:lnTo>
                    <a:pt x="134" y="2"/>
                  </a:lnTo>
                  <a:lnTo>
                    <a:pt x="152" y="0"/>
                  </a:lnTo>
                  <a:lnTo>
                    <a:pt x="172" y="1"/>
                  </a:lnTo>
                  <a:lnTo>
                    <a:pt x="190" y="5"/>
                  </a:lnTo>
                  <a:lnTo>
                    <a:pt x="207" y="12"/>
                  </a:lnTo>
                  <a:lnTo>
                    <a:pt x="224" y="20"/>
                  </a:lnTo>
                  <a:lnTo>
                    <a:pt x="241" y="30"/>
                  </a:lnTo>
                  <a:lnTo>
                    <a:pt x="358" y="148"/>
                  </a:lnTo>
                  <a:lnTo>
                    <a:pt x="371" y="163"/>
                  </a:lnTo>
                  <a:lnTo>
                    <a:pt x="381" y="179"/>
                  </a:lnTo>
                  <a:lnTo>
                    <a:pt x="389" y="198"/>
                  </a:lnTo>
                  <a:lnTo>
                    <a:pt x="396" y="216"/>
                  </a:lnTo>
                  <a:lnTo>
                    <a:pt x="401" y="237"/>
                  </a:lnTo>
                  <a:lnTo>
                    <a:pt x="402" y="257"/>
                  </a:lnTo>
                  <a:lnTo>
                    <a:pt x="403" y="277"/>
                  </a:lnTo>
                  <a:lnTo>
                    <a:pt x="398" y="297"/>
                  </a:lnTo>
                  <a:lnTo>
                    <a:pt x="394" y="317"/>
                  </a:lnTo>
                  <a:lnTo>
                    <a:pt x="388" y="336"/>
                  </a:lnTo>
                  <a:lnTo>
                    <a:pt x="378" y="353"/>
                  </a:lnTo>
                  <a:lnTo>
                    <a:pt x="367" y="370"/>
                  </a:lnTo>
                  <a:lnTo>
                    <a:pt x="354" y="384"/>
                  </a:lnTo>
                  <a:lnTo>
                    <a:pt x="340" y="397"/>
                  </a:lnTo>
                  <a:lnTo>
                    <a:pt x="324" y="408"/>
                  </a:lnTo>
                  <a:lnTo>
                    <a:pt x="307" y="417"/>
                  </a:lnTo>
                  <a:lnTo>
                    <a:pt x="290" y="424"/>
                  </a:lnTo>
                  <a:lnTo>
                    <a:pt x="271" y="428"/>
                  </a:lnTo>
                  <a:lnTo>
                    <a:pt x="253" y="429"/>
                  </a:lnTo>
                  <a:lnTo>
                    <a:pt x="234" y="428"/>
                  </a:lnTo>
                  <a:lnTo>
                    <a:pt x="216" y="424"/>
                  </a:lnTo>
                  <a:lnTo>
                    <a:pt x="197" y="418"/>
                  </a:lnTo>
                  <a:lnTo>
                    <a:pt x="181" y="410"/>
                  </a:lnTo>
                  <a:lnTo>
                    <a:pt x="165" y="399"/>
                  </a:lnTo>
                  <a:lnTo>
                    <a:pt x="156" y="392"/>
                  </a:lnTo>
                  <a:lnTo>
                    <a:pt x="154" y="391"/>
                  </a:lnTo>
                  <a:lnTo>
                    <a:pt x="38" y="276"/>
                  </a:lnTo>
                  <a:lnTo>
                    <a:pt x="26" y="260"/>
                  </a:lnTo>
                  <a:lnTo>
                    <a:pt x="17" y="242"/>
                  </a:lnTo>
                  <a:lnTo>
                    <a:pt x="9" y="224"/>
                  </a:lnTo>
                  <a:lnTo>
                    <a:pt x="5" y="204"/>
                  </a:lnTo>
                  <a:lnTo>
                    <a:pt x="1" y="184"/>
                  </a:lnTo>
                  <a:lnTo>
                    <a:pt x="0" y="164"/>
                  </a:lnTo>
                  <a:lnTo>
                    <a:pt x="0" y="144"/>
                  </a:lnTo>
                  <a:lnTo>
                    <a:pt x="5" y="124"/>
                  </a:lnTo>
                  <a:lnTo>
                    <a:pt x="10" y="105"/>
                  </a:lnTo>
                  <a:lnTo>
                    <a:pt x="15" y="9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8454" name="Freeform 19"/>
            <p:cNvSpPr>
              <a:spLocks/>
            </p:cNvSpPr>
            <p:nvPr/>
          </p:nvSpPr>
          <p:spPr bwMode="auto">
            <a:xfrm>
              <a:off x="5195" y="995"/>
              <a:ext cx="235" cy="246"/>
            </a:xfrm>
            <a:custGeom>
              <a:avLst/>
              <a:gdLst>
                <a:gd name="T0" fmla="*/ 0 w 235"/>
                <a:gd name="T1" fmla="*/ 70 h 246"/>
                <a:gd name="T2" fmla="*/ 0 w 235"/>
                <a:gd name="T3" fmla="*/ 75 h 246"/>
                <a:gd name="T4" fmla="*/ 1 w 235"/>
                <a:gd name="T5" fmla="*/ 88 h 246"/>
                <a:gd name="T6" fmla="*/ 4 w 235"/>
                <a:gd name="T7" fmla="*/ 101 h 246"/>
                <a:gd name="T8" fmla="*/ 9 w 235"/>
                <a:gd name="T9" fmla="*/ 112 h 246"/>
                <a:gd name="T10" fmla="*/ 17 w 235"/>
                <a:gd name="T11" fmla="*/ 123 h 246"/>
                <a:gd name="T12" fmla="*/ 128 w 235"/>
                <a:gd name="T13" fmla="*/ 231 h 246"/>
                <a:gd name="T14" fmla="*/ 135 w 235"/>
                <a:gd name="T15" fmla="*/ 237 h 246"/>
                <a:gd name="T16" fmla="*/ 147 w 235"/>
                <a:gd name="T17" fmla="*/ 242 h 246"/>
                <a:gd name="T18" fmla="*/ 159 w 235"/>
                <a:gd name="T19" fmla="*/ 245 h 246"/>
                <a:gd name="T20" fmla="*/ 172 w 235"/>
                <a:gd name="T21" fmla="*/ 245 h 246"/>
                <a:gd name="T22" fmla="*/ 184 w 235"/>
                <a:gd name="T23" fmla="*/ 242 h 246"/>
                <a:gd name="T24" fmla="*/ 195 w 235"/>
                <a:gd name="T25" fmla="*/ 237 h 246"/>
                <a:gd name="T26" fmla="*/ 207 w 235"/>
                <a:gd name="T27" fmla="*/ 230 h 246"/>
                <a:gd name="T28" fmla="*/ 216 w 235"/>
                <a:gd name="T29" fmla="*/ 221 h 246"/>
                <a:gd name="T30" fmla="*/ 223 w 235"/>
                <a:gd name="T31" fmla="*/ 211 h 246"/>
                <a:gd name="T32" fmla="*/ 229 w 235"/>
                <a:gd name="T33" fmla="*/ 199 h 246"/>
                <a:gd name="T34" fmla="*/ 233 w 235"/>
                <a:gd name="T35" fmla="*/ 186 h 246"/>
                <a:gd name="T36" fmla="*/ 234 w 235"/>
                <a:gd name="T37" fmla="*/ 172 h 246"/>
                <a:gd name="T38" fmla="*/ 234 w 235"/>
                <a:gd name="T39" fmla="*/ 159 h 246"/>
                <a:gd name="T40" fmla="*/ 230 w 235"/>
                <a:gd name="T41" fmla="*/ 146 h 246"/>
                <a:gd name="T42" fmla="*/ 225 w 235"/>
                <a:gd name="T43" fmla="*/ 133 h 246"/>
                <a:gd name="T44" fmla="*/ 217 w 235"/>
                <a:gd name="T45" fmla="*/ 122 h 246"/>
                <a:gd name="T46" fmla="*/ 110 w 235"/>
                <a:gd name="T47" fmla="*/ 17 h 246"/>
                <a:gd name="T48" fmla="*/ 107 w 235"/>
                <a:gd name="T49" fmla="*/ 14 h 246"/>
                <a:gd name="T50" fmla="*/ 102 w 235"/>
                <a:gd name="T51" fmla="*/ 9 h 246"/>
                <a:gd name="T52" fmla="*/ 92 w 235"/>
                <a:gd name="T53" fmla="*/ 4 h 246"/>
                <a:gd name="T54" fmla="*/ 81 w 235"/>
                <a:gd name="T55" fmla="*/ 1 h 246"/>
                <a:gd name="T56" fmla="*/ 69 w 235"/>
                <a:gd name="T57" fmla="*/ 0 h 246"/>
                <a:gd name="T58" fmla="*/ 57 w 235"/>
                <a:gd name="T59" fmla="*/ 1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35"/>
                <a:gd name="T91" fmla="*/ 0 h 246"/>
                <a:gd name="T92" fmla="*/ 235 w 235"/>
                <a:gd name="T93" fmla="*/ 246 h 24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35" h="246">
                  <a:moveTo>
                    <a:pt x="0" y="70"/>
                  </a:moveTo>
                  <a:lnTo>
                    <a:pt x="0" y="75"/>
                  </a:lnTo>
                  <a:lnTo>
                    <a:pt x="1" y="88"/>
                  </a:lnTo>
                  <a:lnTo>
                    <a:pt x="4" y="101"/>
                  </a:lnTo>
                  <a:lnTo>
                    <a:pt x="9" y="112"/>
                  </a:lnTo>
                  <a:lnTo>
                    <a:pt x="17" y="123"/>
                  </a:lnTo>
                  <a:lnTo>
                    <a:pt x="128" y="231"/>
                  </a:lnTo>
                  <a:lnTo>
                    <a:pt x="135" y="237"/>
                  </a:lnTo>
                  <a:lnTo>
                    <a:pt x="147" y="242"/>
                  </a:lnTo>
                  <a:lnTo>
                    <a:pt x="159" y="245"/>
                  </a:lnTo>
                  <a:lnTo>
                    <a:pt x="172" y="245"/>
                  </a:lnTo>
                  <a:lnTo>
                    <a:pt x="184" y="242"/>
                  </a:lnTo>
                  <a:lnTo>
                    <a:pt x="195" y="237"/>
                  </a:lnTo>
                  <a:lnTo>
                    <a:pt x="207" y="230"/>
                  </a:lnTo>
                  <a:lnTo>
                    <a:pt x="216" y="221"/>
                  </a:lnTo>
                  <a:lnTo>
                    <a:pt x="223" y="211"/>
                  </a:lnTo>
                  <a:lnTo>
                    <a:pt x="229" y="199"/>
                  </a:lnTo>
                  <a:lnTo>
                    <a:pt x="233" y="186"/>
                  </a:lnTo>
                  <a:lnTo>
                    <a:pt x="234" y="172"/>
                  </a:lnTo>
                  <a:lnTo>
                    <a:pt x="234" y="159"/>
                  </a:lnTo>
                  <a:lnTo>
                    <a:pt x="230" y="146"/>
                  </a:lnTo>
                  <a:lnTo>
                    <a:pt x="225" y="133"/>
                  </a:lnTo>
                  <a:lnTo>
                    <a:pt x="217" y="122"/>
                  </a:lnTo>
                  <a:lnTo>
                    <a:pt x="110" y="17"/>
                  </a:lnTo>
                  <a:lnTo>
                    <a:pt x="107" y="14"/>
                  </a:lnTo>
                  <a:lnTo>
                    <a:pt x="102" y="9"/>
                  </a:lnTo>
                  <a:lnTo>
                    <a:pt x="92" y="4"/>
                  </a:lnTo>
                  <a:lnTo>
                    <a:pt x="81" y="1"/>
                  </a:lnTo>
                  <a:lnTo>
                    <a:pt x="69" y="0"/>
                  </a:lnTo>
                  <a:lnTo>
                    <a:pt x="57" y="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678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385330-BED8-4F67-848B-24420E917729}" type="slidenum">
              <a:rPr lang="da-DK" sz="1400" smtClean="0">
                <a:latin typeface="Arial" charset="0"/>
                <a:cs typeface="Arial" charset="0"/>
              </a:rPr>
              <a:pPr/>
              <a:t>22</a:t>
            </a:fld>
            <a:endParaRPr lang="da-DK" sz="1400">
              <a:latin typeface="Arial" charset="0"/>
              <a:cs typeface="Arial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05000"/>
            <a:ext cx="83058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30163" y="117475"/>
            <a:ext cx="9144001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5.1</a:t>
            </a:r>
          </a:p>
          <a:p>
            <a:pPr>
              <a:lnSpc>
                <a:spcPts val="2800"/>
              </a:lnSpc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</a:rPr>
              <a:t>a) A linked list of integers; b) insertion; c) deletion</a:t>
            </a:r>
          </a:p>
        </p:txBody>
      </p:sp>
    </p:spTree>
    <p:extLst>
      <p:ext uri="{BB962C8B-B14F-4D97-AF65-F5344CB8AC3E}">
        <p14:creationId xmlns:p14="http://schemas.microsoft.com/office/powerpoint/2010/main" val="117395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da-DK" sz="4000">
                <a:latin typeface="Arial" charset="0"/>
                <a:cs typeface="Arial" charset="0"/>
              </a:rPr>
              <a:t>Dynamic vs. Static Data Structures</a:t>
            </a:r>
            <a:endParaRPr lang="da-DK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Arial" charset="0"/>
                <a:cs typeface="Arial" charset="0"/>
              </a:rPr>
              <a:t>Array-Based Lists</a:t>
            </a:r>
            <a:r>
              <a:rPr lang="en-GB" sz="2800" i="1" dirty="0">
                <a:latin typeface="Arial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charset="0"/>
                <a:cs typeface="Arial" charset="0"/>
              </a:rPr>
              <a:t>Fixed (static) size (waste of memory).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charset="0"/>
                <a:cs typeface="Arial" charset="0"/>
              </a:rPr>
              <a:t>May be able to grow and shrink (</a:t>
            </a:r>
            <a:r>
              <a:rPr lang="en-GB" sz="2400" i="1" dirty="0" err="1">
                <a:latin typeface="Arial" charset="0"/>
                <a:cs typeface="Arial" charset="0"/>
              </a:rPr>
              <a:t>ArrayList</a:t>
            </a:r>
            <a:r>
              <a:rPr lang="en-GB" sz="2400" dirty="0">
                <a:latin typeface="Arial" charset="0"/>
                <a:cs typeface="Arial" charset="0"/>
              </a:rPr>
              <a:t>), but this is very expensive in running time (O(n))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charset="0"/>
                <a:cs typeface="Arial" charset="0"/>
              </a:rPr>
              <a:t>Provides direct access to elements from  index (O(1))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Arial" charset="0"/>
                <a:cs typeface="Arial" charset="0"/>
              </a:rPr>
              <a:t>Linked List Implementations: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charset="0"/>
                <a:cs typeface="Arial" charset="0"/>
              </a:rPr>
              <a:t>Uses only the necessary space (grows and shrinks as needed).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charset="0"/>
                <a:cs typeface="Arial" charset="0"/>
              </a:rPr>
              <a:t>Overhead to references and memory allocation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charset="0"/>
                <a:cs typeface="Arial" charset="0"/>
              </a:rPr>
              <a:t>Only sequential access: access by index requires searching  (expensive: O(n))</a:t>
            </a:r>
          </a:p>
        </p:txBody>
      </p:sp>
      <p:sp>
        <p:nvSpPr>
          <p:cNvPr id="29702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4F24FD-39D7-4C9A-8C41-6E6AE02B0666}" type="slidenum">
              <a:rPr lang="da-DK" sz="1400" smtClean="0">
                <a:latin typeface="Arial" charset="0"/>
                <a:cs typeface="Arial" charset="0"/>
              </a:rPr>
              <a:pPr/>
              <a:t>23</a:t>
            </a:fld>
            <a:endParaRPr lang="da-DK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3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>
          <a:xfrm>
            <a:off x="685800" y="123445"/>
            <a:ext cx="7772400" cy="715541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cs typeface="Arial" charset="0"/>
              </a:rPr>
              <a:t>Exercise</a:t>
            </a:r>
          </a:p>
        </p:txBody>
      </p:sp>
      <p:sp>
        <p:nvSpPr>
          <p:cNvPr id="36867" name="Pladsholder til indhold 2"/>
          <p:cNvSpPr>
            <a:spLocks noGrp="1"/>
          </p:cNvSpPr>
          <p:nvPr>
            <p:ph idx="1"/>
          </p:nvPr>
        </p:nvSpPr>
        <p:spPr>
          <a:xfrm>
            <a:off x="0" y="1485900"/>
            <a:ext cx="4038600" cy="3687932"/>
          </a:xfrm>
        </p:spPr>
        <p:txBody>
          <a:bodyPr/>
          <a:lstStyle/>
          <a:p>
            <a:r>
              <a:rPr lang="en-GB" dirty="0">
                <a:cs typeface="Arial" charset="0"/>
              </a:rPr>
              <a:t>Consider the list project again: </a:t>
            </a:r>
          </a:p>
          <a:p>
            <a:pPr lvl="1"/>
            <a:r>
              <a:rPr lang="en-GB" dirty="0">
                <a:cs typeface="Arial" charset="0"/>
              </a:rPr>
              <a:t>What is big O, if the list is an </a:t>
            </a:r>
            <a:r>
              <a:rPr lang="en-GB" dirty="0" err="1">
                <a:cs typeface="Arial" charset="0"/>
              </a:rPr>
              <a:t>ArrayList</a:t>
            </a:r>
            <a:r>
              <a:rPr lang="en-GB" dirty="0">
                <a:cs typeface="Arial" charset="0"/>
              </a:rPr>
              <a:t>?</a:t>
            </a:r>
          </a:p>
          <a:p>
            <a:pPr lvl="1"/>
            <a:r>
              <a:rPr lang="en-GB" dirty="0">
                <a:cs typeface="Arial" charset="0"/>
              </a:rPr>
              <a:t>What is big O, if the list is an </a:t>
            </a:r>
            <a:r>
              <a:rPr lang="en-GB" dirty="0" err="1">
                <a:cs typeface="Arial" charset="0"/>
              </a:rPr>
              <a:t>LinkedList</a:t>
            </a:r>
            <a:r>
              <a:rPr lang="en-GB" dirty="0">
                <a:cs typeface="Arial" charset="0"/>
              </a:rPr>
              <a:t>?</a:t>
            </a:r>
          </a:p>
          <a:p>
            <a:pPr lvl="1"/>
            <a:endParaRPr lang="en-GB" dirty="0">
              <a:cs typeface="Arial" charset="0"/>
            </a:endParaRPr>
          </a:p>
        </p:txBody>
      </p:sp>
      <p:sp>
        <p:nvSpPr>
          <p:cNvPr id="3687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1022AC-391E-4911-B190-66F2F10C76D7}" type="slidenum">
              <a:rPr lang="en-GB" sz="1400" smtClean="0">
                <a:latin typeface="Arial" charset="0"/>
                <a:cs typeface="Arial" charset="0"/>
              </a:rPr>
              <a:pPr/>
              <a:t>24</a:t>
            </a:fld>
            <a:endParaRPr lang="en-GB" sz="1400" dirty="0">
              <a:latin typeface="Arial" charset="0"/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3369733"/>
            <a:ext cx="4466838" cy="5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72" y="2267835"/>
            <a:ext cx="3965928" cy="74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45" y="4377844"/>
            <a:ext cx="5666564" cy="204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4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>
          <a:xfrm>
            <a:off x="685800" y="123445"/>
            <a:ext cx="7772400" cy="715541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cs typeface="Arial" charset="0"/>
              </a:rPr>
              <a:t>Exercise, </a:t>
            </a:r>
            <a:r>
              <a:rPr lang="en-GB" b="1" dirty="0" err="1">
                <a:solidFill>
                  <a:srgbClr val="FFFF00"/>
                </a:solidFill>
                <a:cs typeface="Arial" charset="0"/>
              </a:rPr>
              <a:t>cont</a:t>
            </a:r>
            <a:r>
              <a:rPr lang="en-GB" b="1" dirty="0">
                <a:solidFill>
                  <a:srgbClr val="FFFF00"/>
                </a:solidFill>
                <a:cs typeface="Arial" charset="0"/>
              </a:rPr>
              <a:t>…</a:t>
            </a:r>
          </a:p>
        </p:txBody>
      </p:sp>
      <p:sp>
        <p:nvSpPr>
          <p:cNvPr id="36867" name="Pladsholder til indhold 2"/>
          <p:cNvSpPr>
            <a:spLocks noGrp="1"/>
          </p:cNvSpPr>
          <p:nvPr>
            <p:ph idx="1"/>
          </p:nvPr>
        </p:nvSpPr>
        <p:spPr>
          <a:xfrm>
            <a:off x="0" y="1485900"/>
            <a:ext cx="4038600" cy="3687932"/>
          </a:xfrm>
        </p:spPr>
        <p:txBody>
          <a:bodyPr/>
          <a:lstStyle/>
          <a:p>
            <a:r>
              <a:rPr lang="en-GB" dirty="0">
                <a:cs typeface="Arial" charset="0"/>
              </a:rPr>
              <a:t>Consider the list project again: </a:t>
            </a:r>
          </a:p>
          <a:p>
            <a:pPr lvl="1"/>
            <a:r>
              <a:rPr lang="en-GB" dirty="0">
                <a:cs typeface="Arial" charset="0"/>
              </a:rPr>
              <a:t>What is big O, if the list is an </a:t>
            </a:r>
            <a:r>
              <a:rPr lang="en-GB" dirty="0" err="1">
                <a:cs typeface="Arial" charset="0"/>
              </a:rPr>
              <a:t>ArrayList</a:t>
            </a:r>
            <a:r>
              <a:rPr lang="en-GB" dirty="0">
                <a:cs typeface="Arial" charset="0"/>
              </a:rPr>
              <a:t>?</a:t>
            </a:r>
          </a:p>
          <a:p>
            <a:pPr lvl="1"/>
            <a:r>
              <a:rPr lang="en-GB" dirty="0">
                <a:cs typeface="Arial" charset="0"/>
              </a:rPr>
              <a:t>What is big O, if the list is an </a:t>
            </a:r>
            <a:r>
              <a:rPr lang="en-GB" dirty="0" err="1">
                <a:cs typeface="Arial" charset="0"/>
              </a:rPr>
              <a:t>LinkedList</a:t>
            </a:r>
            <a:r>
              <a:rPr lang="en-GB" dirty="0">
                <a:cs typeface="Arial" charset="0"/>
              </a:rPr>
              <a:t>?</a:t>
            </a:r>
          </a:p>
        </p:txBody>
      </p:sp>
      <p:sp>
        <p:nvSpPr>
          <p:cNvPr id="3687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1022AC-391E-4911-B190-66F2F10C76D7}" type="slidenum">
              <a:rPr lang="en-GB" sz="1400" smtClean="0">
                <a:latin typeface="Arial" charset="0"/>
                <a:cs typeface="Arial" charset="0"/>
              </a:rPr>
              <a:pPr/>
              <a:t>25</a:t>
            </a:fld>
            <a:endParaRPr lang="en-GB" sz="1400" dirty="0">
              <a:latin typeface="Arial" charset="0"/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3369733"/>
            <a:ext cx="4466838" cy="5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72" y="2267835"/>
            <a:ext cx="3965928" cy="74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4381500"/>
            <a:ext cx="754275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2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>
          <a:xfrm>
            <a:off x="632532" y="-12504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FF00"/>
                </a:solidFill>
                <a:latin typeface="Arial" charset="0"/>
                <a:cs typeface="Arial" charset="0"/>
              </a:rPr>
              <a:t>Exercise </a:t>
            </a:r>
            <a:r>
              <a:rPr lang="en-GB" dirty="0">
                <a:solidFill>
                  <a:srgbClr val="FFFF00"/>
                </a:solidFill>
                <a:latin typeface="Arial" charset="0"/>
                <a:cs typeface="Arial" charset="0"/>
              </a:rPr>
              <a:t>(Optional for the curious)</a:t>
            </a:r>
          </a:p>
        </p:txBody>
      </p:sp>
      <p:sp>
        <p:nvSpPr>
          <p:cNvPr id="36867" name="Pladsholder til indhold 2"/>
          <p:cNvSpPr>
            <a:spLocks noGrp="1"/>
          </p:cNvSpPr>
          <p:nvPr>
            <p:ph idx="1"/>
          </p:nvPr>
        </p:nvSpPr>
        <p:spPr>
          <a:xfrm>
            <a:off x="0" y="979130"/>
            <a:ext cx="9144000" cy="41148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Consider the implementation modelled below and shown on the previous slides.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Convert it to a Generic solution</a:t>
            </a:r>
          </a:p>
          <a:p>
            <a:pPr lvl="2"/>
            <a:r>
              <a:rPr lang="en-GB" dirty="0">
                <a:latin typeface="Arial" charset="0"/>
                <a:cs typeface="Arial" charset="0"/>
              </a:rPr>
              <a:t>Modify the class diagram to reflect this</a:t>
            </a:r>
          </a:p>
          <a:p>
            <a:pPr lvl="2"/>
            <a:r>
              <a:rPr lang="en-GB" dirty="0">
                <a:latin typeface="Arial" charset="0"/>
                <a:cs typeface="Arial" charset="0"/>
              </a:rPr>
              <a:t>Implement the design</a:t>
            </a:r>
          </a:p>
          <a:p>
            <a:pPr lvl="2"/>
            <a:r>
              <a:rPr lang="en-GB" dirty="0">
                <a:latin typeface="Arial" charset="0"/>
                <a:cs typeface="Arial" charset="0"/>
              </a:rPr>
              <a:t>Test and debug (see how it works)</a:t>
            </a:r>
          </a:p>
        </p:txBody>
      </p:sp>
      <p:sp>
        <p:nvSpPr>
          <p:cNvPr id="3687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1022AC-391E-4911-B190-66F2F10C76D7}" type="slidenum">
              <a:rPr lang="da-DK" sz="1400" smtClean="0">
                <a:latin typeface="Arial" charset="0"/>
                <a:cs typeface="Arial" charset="0"/>
              </a:rPr>
              <a:pPr/>
              <a:t>26</a:t>
            </a:fld>
            <a:endParaRPr lang="da-DK" sz="1400">
              <a:latin typeface="Arial" charset="0"/>
              <a:cs typeface="Arial" charset="0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31522"/>
            <a:ext cx="8001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2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5132D1-8BA0-4A5F-BA4A-78DAA76691B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Abstract Data Type </a:t>
            </a:r>
            <a:r>
              <a:rPr lang="en-GB" i="1"/>
              <a:t>Stack</a:t>
            </a:r>
            <a:endParaRPr lang="en-GB"/>
          </a:p>
        </p:txBody>
      </p:sp>
      <p:pic>
        <p:nvPicPr>
          <p:cNvPr id="3789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0700" y="1600200"/>
            <a:ext cx="3516313" cy="4525963"/>
          </a:xfrm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3810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6.1</a:t>
            </a:r>
          </a:p>
          <a:p>
            <a:pPr>
              <a:lnSpc>
                <a:spcPts val="2800"/>
              </a:lnSpc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Stack of cafeteria dishes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533400" y="3124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da-DK" sz="2400">
              <a:solidFill>
                <a:srgbClr val="000000"/>
              </a:solidFill>
            </a:endParaRP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609600" y="3581400"/>
            <a:ext cx="3124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 dirty="0">
                <a:solidFill>
                  <a:srgbClr val="000000"/>
                </a:solidFill>
                <a:latin typeface="Arial" charset="0"/>
              </a:rPr>
              <a:t>Stack Principle:</a:t>
            </a:r>
          </a:p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000000"/>
                </a:solidFill>
                <a:latin typeface="Arial" charset="0"/>
              </a:rPr>
              <a:t>Elements are entered and removed from the top </a:t>
            </a:r>
          </a:p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000000"/>
                </a:solidFill>
                <a:latin typeface="Arial" charset="0"/>
              </a:rPr>
              <a:t>(LIFO = Last In First Out).</a:t>
            </a:r>
          </a:p>
        </p:txBody>
      </p:sp>
    </p:spTree>
    <p:extLst>
      <p:ext uri="{BB962C8B-B14F-4D97-AF65-F5344CB8AC3E}">
        <p14:creationId xmlns:p14="http://schemas.microsoft.com/office/powerpoint/2010/main" val="122629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613FE6-2A66-463C-BF6C-5E0B42F8C388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GB"/>
              <a:t>ADT </a:t>
            </a:r>
            <a:r>
              <a:rPr lang="en-GB" i="1"/>
              <a:t>Stack</a:t>
            </a:r>
            <a:endParaRPr lang="en-GB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Operations on </a:t>
            </a:r>
            <a:r>
              <a:rPr lang="en-GB" sz="2800" i="1" dirty="0"/>
              <a:t>Stack</a:t>
            </a:r>
            <a:r>
              <a:rPr lang="en-GB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Add an element to the top of the stack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sz="2800" b="1" dirty="0"/>
              <a:t>void push(Object 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Remove and return the top element from the stack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sz="2800" b="1" dirty="0"/>
              <a:t>Object pop()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Check if the stack is empty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sz="2800" b="1" dirty="0" err="1"/>
              <a:t>boolean</a:t>
            </a:r>
            <a:r>
              <a:rPr lang="en-GB" sz="2800" b="1" dirty="0"/>
              <a:t> </a:t>
            </a:r>
            <a:r>
              <a:rPr lang="en-GB" sz="2800" b="1" dirty="0" err="1"/>
              <a:t>isEmpty</a:t>
            </a:r>
            <a:r>
              <a:rPr lang="en-GB" sz="2800" b="1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Read the top element without removing 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sz="2800" b="1" dirty="0"/>
              <a:t>Object peek()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11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00813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558EE0-AB89-4525-84A1-8E4129BDFC98}" type="slidenum">
              <a:rPr lang="en-GB"/>
              <a:pPr>
                <a:defRPr/>
              </a:pPr>
              <a:t>29</a:t>
            </a:fld>
            <a:endParaRPr lang="en-GB"/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0050" y="1600200"/>
            <a:ext cx="5803900" cy="4525963"/>
          </a:xfrm>
        </p:spPr>
      </p:pic>
      <p:sp>
        <p:nvSpPr>
          <p:cNvPr id="39940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l" eaLnBrk="1" hangingPunct="1">
              <a:lnSpc>
                <a:spcPts val="2800"/>
              </a:lnSpc>
            </a:pPr>
            <a:r>
              <a:rPr lang="en-GB" sz="2000"/>
              <a:t>Implementation of the ADT stack that use a) an </a:t>
            </a:r>
            <a:r>
              <a:rPr lang="en-GB" sz="2000" b="1"/>
              <a:t>array</a:t>
            </a:r>
            <a:r>
              <a:rPr lang="en-GB" sz="2000"/>
              <a:t>; b) a </a:t>
            </a:r>
            <a:r>
              <a:rPr lang="en-GB" sz="2000" b="1"/>
              <a:t>linked list</a:t>
            </a:r>
            <a:r>
              <a:rPr lang="en-GB" sz="2000"/>
              <a:t>; c) an </a:t>
            </a:r>
            <a:r>
              <a:rPr lang="en-GB" sz="2000" b="1"/>
              <a:t>ADT list</a:t>
            </a:r>
            <a:endParaRPr lang="en-GB" sz="2000"/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7667625" y="2420938"/>
            <a:ext cx="1295400" cy="608012"/>
          </a:xfrm>
          <a:prstGeom prst="wedgeRoundRectCallout">
            <a:avLst>
              <a:gd name="adj1" fmla="val -101593"/>
              <a:gd name="adj2" fmla="val 13799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n-GB" sz="1400">
                <a:solidFill>
                  <a:srgbClr val="000000"/>
                </a:solidFill>
                <a:latin typeface="Arial" charset="0"/>
              </a:rPr>
              <a:t>ArrayList, for instance</a:t>
            </a:r>
          </a:p>
        </p:txBody>
      </p:sp>
    </p:spTree>
    <p:extLst>
      <p:ext uri="{BB962C8B-B14F-4D97-AF65-F5344CB8AC3E}">
        <p14:creationId xmlns:p14="http://schemas.microsoft.com/office/powerpoint/2010/main" val="20711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9102"/>
            <a:ext cx="7772400" cy="914400"/>
          </a:xfrm>
        </p:spPr>
        <p:txBody>
          <a:bodyPr/>
          <a:lstStyle/>
          <a:p>
            <a:r>
              <a:rPr lang="da-DK" dirty="0">
                <a:cs typeface="Arial" charset="0"/>
              </a:rPr>
              <a:t>Data </a:t>
            </a:r>
            <a:r>
              <a:rPr lang="en-GB" dirty="0">
                <a:cs typeface="Arial" charset="0"/>
              </a:rPr>
              <a:t>Abstraction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GB" dirty="0">
                <a:cs typeface="Arial" charset="0"/>
              </a:rPr>
              <a:t>Separation of: </a:t>
            </a:r>
          </a:p>
          <a:p>
            <a:pPr lvl="1"/>
            <a:r>
              <a:rPr lang="en-GB" b="1" i="1" dirty="0">
                <a:cs typeface="Arial" charset="0"/>
              </a:rPr>
              <a:t>What</a:t>
            </a:r>
            <a:r>
              <a:rPr lang="en-GB" dirty="0">
                <a:cs typeface="Arial" charset="0"/>
              </a:rPr>
              <a:t> can be done with of collection of data</a:t>
            </a:r>
          </a:p>
          <a:p>
            <a:pPr lvl="1">
              <a:buFontTx/>
              <a:buNone/>
            </a:pPr>
            <a:r>
              <a:rPr lang="en-GB" sz="2800" dirty="0">
                <a:cs typeface="Arial" charset="0"/>
              </a:rPr>
              <a:t>from</a:t>
            </a:r>
          </a:p>
          <a:p>
            <a:pPr lvl="1"/>
            <a:r>
              <a:rPr lang="en-GB" b="1" i="1" dirty="0">
                <a:cs typeface="Arial" charset="0"/>
              </a:rPr>
              <a:t>How</a:t>
            </a:r>
            <a:r>
              <a:rPr lang="en-GB" dirty="0">
                <a:cs typeface="Arial" charset="0"/>
              </a:rPr>
              <a:t> it is done</a:t>
            </a:r>
          </a:p>
          <a:p>
            <a:pPr>
              <a:buFontTx/>
              <a:buNone/>
            </a:pPr>
            <a:r>
              <a:rPr lang="en-GB" sz="2000" dirty="0">
                <a:cs typeface="Arial" charset="0"/>
              </a:rPr>
              <a:t>(General principle in Software Engineering: </a:t>
            </a:r>
          </a:p>
          <a:p>
            <a:pPr>
              <a:buFontTx/>
              <a:buNone/>
            </a:pPr>
            <a:r>
              <a:rPr lang="en-GB" sz="2000" i="1" dirty="0">
                <a:cs typeface="Arial" charset="0"/>
              </a:rPr>
              <a:t>			</a:t>
            </a:r>
            <a:r>
              <a:rPr lang="en-GB" sz="2400" i="1" dirty="0">
                <a:cs typeface="Arial" charset="0"/>
              </a:rPr>
              <a:t>Separation of Concerns. </a:t>
            </a:r>
            <a:r>
              <a:rPr lang="en-GB" sz="2000" i="1" dirty="0">
                <a:latin typeface="Dijkstra" panose="00000400000000000000" pitchFamily="2" charset="0"/>
                <a:cs typeface="Arial" charset="0"/>
              </a:rPr>
              <a:t>E. W. </a:t>
            </a:r>
            <a:r>
              <a:rPr lang="en-GB" sz="2000" i="1" dirty="0" err="1">
                <a:latin typeface="Dijkstra" panose="00000400000000000000" pitchFamily="2" charset="0"/>
                <a:cs typeface="Arial" charset="0"/>
              </a:rPr>
              <a:t>Dijkstra</a:t>
            </a:r>
            <a:r>
              <a:rPr lang="en-GB" sz="2400" i="1" dirty="0">
                <a:cs typeface="Arial" charset="0"/>
              </a:rPr>
              <a:t>)</a:t>
            </a:r>
            <a:endParaRPr lang="en-GB" dirty="0"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GB" sz="2800" i="1" dirty="0">
                <a:cs typeface="Arial" charset="0"/>
              </a:rPr>
              <a:t>What - </a:t>
            </a:r>
            <a:r>
              <a:rPr lang="en-GB" sz="2800" dirty="0">
                <a:cs typeface="Arial" charset="0"/>
              </a:rPr>
              <a:t>calls for a</a:t>
            </a:r>
            <a:r>
              <a:rPr lang="en-GB" sz="2800" i="1" dirty="0">
                <a:cs typeface="Arial" charset="0"/>
              </a:rPr>
              <a:t> </a:t>
            </a:r>
            <a:r>
              <a:rPr lang="en-GB" sz="2800" b="1" dirty="0">
                <a:cs typeface="Arial" charset="0"/>
              </a:rPr>
              <a:t>specification</a:t>
            </a:r>
            <a:r>
              <a:rPr lang="en-GB" sz="2800" dirty="0">
                <a:cs typeface="Arial" charset="0"/>
              </a:rPr>
              <a:t> of an ADT</a:t>
            </a:r>
          </a:p>
          <a:p>
            <a:r>
              <a:rPr lang="en-GB" sz="2800" i="1" dirty="0">
                <a:cs typeface="Arial" charset="0"/>
              </a:rPr>
              <a:t>How –</a:t>
            </a:r>
            <a:r>
              <a:rPr lang="en-GB" sz="2800" b="1" dirty="0">
                <a:cs typeface="Arial" charset="0"/>
              </a:rPr>
              <a:t> </a:t>
            </a:r>
            <a:r>
              <a:rPr lang="en-GB" sz="2800" dirty="0">
                <a:cs typeface="Arial" charset="0"/>
              </a:rPr>
              <a:t>can be solved in a </a:t>
            </a:r>
            <a:r>
              <a:rPr lang="en-GB" sz="2800" b="1" dirty="0">
                <a:cs typeface="Arial" charset="0"/>
              </a:rPr>
              <a:t>programming language</a:t>
            </a:r>
            <a:r>
              <a:rPr lang="en-GB" sz="2800" dirty="0">
                <a:cs typeface="Arial" charset="0"/>
              </a:rPr>
              <a:t> such as Java</a:t>
            </a:r>
            <a:endParaRPr lang="en-GB" dirty="0">
              <a:cs typeface="Arial" charset="0"/>
            </a:endParaRPr>
          </a:p>
        </p:txBody>
      </p:sp>
      <p:sp>
        <p:nvSpPr>
          <p:cNvPr id="3175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495242-2A42-4B48-A010-CFF3296D8F26}" type="slidenum">
              <a:rPr lang="da-DK" smtClean="0">
                <a:cs typeface="Arial" charset="0"/>
              </a:rPr>
              <a:pPr eaLnBrk="1" hangingPunct="1"/>
              <a:t>3</a:t>
            </a:fld>
            <a:endParaRPr lang="da-DK">
              <a:cs typeface="Arial" charset="0"/>
            </a:endParaRP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407" y="2371795"/>
            <a:ext cx="1135062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40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37B13B-5BA2-4ADE-B9E7-69ACF6172017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2014" y="356586"/>
            <a:ext cx="7756587" cy="717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/>
              <a:t>Using a Stack:</a:t>
            </a:r>
            <a:br>
              <a:rPr lang="en-GB" sz="4000"/>
            </a:br>
            <a:r>
              <a:rPr lang="en-GB" sz="4000"/>
              <a:t>Balancing Parentheses</a:t>
            </a:r>
          </a:p>
        </p:txBody>
      </p:sp>
      <p:pic>
        <p:nvPicPr>
          <p:cNvPr id="4813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79600"/>
            <a:ext cx="8229600" cy="3965575"/>
          </a:xfrm>
        </p:spPr>
      </p:pic>
    </p:spTree>
    <p:extLst>
      <p:ext uri="{BB962C8B-B14F-4D97-AF65-F5344CB8AC3E}">
        <p14:creationId xmlns:p14="http://schemas.microsoft.com/office/powerpoint/2010/main" val="3724149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FF00"/>
                </a:solidFill>
              </a:rPr>
              <a:t>Exercise</a:t>
            </a:r>
            <a:endParaRPr lang="da-DK" b="1" dirty="0">
              <a:solidFill>
                <a:srgbClr val="FFFF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Take</a:t>
            </a:r>
            <a:r>
              <a:rPr lang="da-DK" dirty="0"/>
              <a:t> the </a:t>
            </a:r>
            <a:r>
              <a:rPr lang="da-DK" dirty="0" err="1"/>
              <a:t>bracket</a:t>
            </a:r>
            <a:r>
              <a:rPr lang="da-DK" dirty="0"/>
              <a:t>-balancer </a:t>
            </a:r>
            <a:r>
              <a:rPr lang="da-DK" dirty="0" err="1"/>
              <a:t>example</a:t>
            </a:r>
            <a:r>
              <a:rPr lang="da-DK" dirty="0"/>
              <a:t> from the </a:t>
            </a:r>
            <a:r>
              <a:rPr lang="da-DK" dirty="0" err="1"/>
              <a:t>previous</a:t>
            </a:r>
            <a:r>
              <a:rPr lang="da-DK" dirty="0"/>
              <a:t> slide. </a:t>
            </a:r>
            <a:r>
              <a:rPr lang="da-DK" dirty="0" err="1"/>
              <a:t>Implement</a:t>
            </a:r>
            <a:r>
              <a:rPr lang="da-DK" dirty="0"/>
              <a:t> it s.t. </a:t>
            </a:r>
          </a:p>
          <a:p>
            <a:pPr lvl="1"/>
            <a:r>
              <a:rPr lang="da-DK" dirty="0" err="1"/>
              <a:t>BracketBalancer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brackets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Java source </a:t>
            </a:r>
            <a:r>
              <a:rPr lang="da-DK" dirty="0" err="1"/>
              <a:t>code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tokenize</a:t>
            </a:r>
            <a:r>
              <a:rPr lang="da-DK" dirty="0"/>
              <a:t> it and </a:t>
            </a:r>
            <a:r>
              <a:rPr lang="da-DK" dirty="0" err="1"/>
              <a:t>pass</a:t>
            </a:r>
            <a:r>
              <a:rPr lang="da-DK" dirty="0"/>
              <a:t> it to a private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at a time</a:t>
            </a:r>
          </a:p>
          <a:p>
            <a:pPr lvl="1"/>
            <a:r>
              <a:rPr lang="da-DK" dirty="0"/>
              <a:t>Check the 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(1 </a:t>
            </a:r>
            <a:r>
              <a:rPr lang="da-DK" dirty="0" err="1"/>
              <a:t>good</a:t>
            </a:r>
            <a:r>
              <a:rPr lang="da-DK" dirty="0"/>
              <a:t>, 2 bad) and return a </a:t>
            </a:r>
            <a:r>
              <a:rPr lang="da-DK" dirty="0" err="1"/>
              <a:t>boolean</a:t>
            </a:r>
            <a:r>
              <a:rPr lang="da-DK" dirty="0"/>
              <a:t> (true if A-OK, false if </a:t>
            </a:r>
            <a:r>
              <a:rPr lang="da-DK" dirty="0" err="1"/>
              <a:t>you</a:t>
            </a:r>
            <a:r>
              <a:rPr lang="da-DK" dirty="0"/>
              <a:t> find a mismatch).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139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72000" y="294120"/>
            <a:ext cx="8366040" cy="716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a-DK" sz="4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TI-32S II – A fine RPN calculator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3705120" y="1129680"/>
            <a:ext cx="53586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da-DK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 size: 4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da-DK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Programmable 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da-DK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buttons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da-DK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Printed &amp; detailed manual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da-DK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elegant weapon for a more civilized age… </a:t>
            </a:r>
            <a:endParaRPr/>
          </a:p>
        </p:txBody>
      </p:sp>
      <p:sp>
        <p:nvSpPr>
          <p:cNvPr id="306" name="TextShape 3"/>
          <p:cNvSpPr txBox="1"/>
          <p:nvPr/>
        </p:nvSpPr>
        <p:spPr>
          <a:xfrm>
            <a:off x="8250840" y="6347520"/>
            <a:ext cx="609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E33BEC-E9BC-486E-96E6-464C62DA58B0}" type="slidenum">
              <a:rPr lang="da-DK" sz="110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/>
          </a:p>
        </p:txBody>
      </p:sp>
      <p:pic>
        <p:nvPicPr>
          <p:cNvPr id="307" name="Picture 2"/>
          <p:cNvPicPr/>
          <p:nvPr/>
        </p:nvPicPr>
        <p:blipFill>
          <a:blip r:embed="rId3"/>
          <a:stretch/>
        </p:blipFill>
        <p:spPr>
          <a:xfrm>
            <a:off x="155520" y="1129680"/>
            <a:ext cx="3173040" cy="5727960"/>
          </a:xfrm>
          <a:prstGeom prst="rect">
            <a:avLst/>
          </a:prstGeom>
          <a:ln>
            <a:noFill/>
          </a:ln>
        </p:spPr>
      </p:pic>
      <p:pic>
        <p:nvPicPr>
          <p:cNvPr id="308" name="Picture 4"/>
          <p:cNvPicPr/>
          <p:nvPr/>
        </p:nvPicPr>
        <p:blipFill>
          <a:blip r:embed="rId4"/>
          <a:stretch/>
        </p:blipFill>
        <p:spPr>
          <a:xfrm>
            <a:off x="5140080" y="4249440"/>
            <a:ext cx="4003560" cy="260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808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FF00"/>
                </a:solidFill>
              </a:rPr>
              <a:t>Exercise</a:t>
            </a:r>
            <a:r>
              <a:rPr lang="da-DK" b="1" dirty="0">
                <a:solidFill>
                  <a:srgbClr val="FFFF00"/>
                </a:solidFill>
              </a:rPr>
              <a:t> </a:t>
            </a:r>
            <a:r>
              <a:rPr lang="da-DK" dirty="0">
                <a:solidFill>
                  <a:srgbClr val="FFFF00"/>
                </a:solidFill>
              </a:rPr>
              <a:t>(</a:t>
            </a:r>
            <a:r>
              <a:rPr lang="da-DK" dirty="0" err="1">
                <a:solidFill>
                  <a:srgbClr val="FFFF00"/>
                </a:solidFill>
              </a:rPr>
              <a:t>Optional</a:t>
            </a:r>
            <a:r>
              <a:rPr lang="da-DK" dirty="0">
                <a:solidFill>
                  <a:srgbClr val="FFFF00"/>
                </a:solidFill>
              </a:rPr>
              <a:t>…)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19596" y="1138561"/>
            <a:ext cx="8540924" cy="4978154"/>
          </a:xfrm>
        </p:spPr>
        <p:txBody>
          <a:bodyPr>
            <a:normAutofit fontScale="92500" lnSpcReduction="20000"/>
          </a:bodyPr>
          <a:lstStyle/>
          <a:p>
            <a:r>
              <a:rPr lang="da-DK" b="1" dirty="0"/>
              <a:t>RPN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Reverse</a:t>
            </a:r>
            <a:r>
              <a:rPr lang="da-DK" dirty="0"/>
              <a:t> Polish Notation</a:t>
            </a:r>
            <a:br>
              <a:rPr lang="da-DK" dirty="0"/>
            </a:br>
            <a:r>
              <a:rPr lang="da-DK" dirty="0"/>
              <a:t>It is a postfix notation of </a:t>
            </a:r>
            <a:r>
              <a:rPr lang="da-DK" dirty="0" err="1"/>
              <a:t>calculations</a:t>
            </a:r>
            <a:r>
              <a:rPr lang="da-DK" dirty="0"/>
              <a:t>.</a:t>
            </a:r>
          </a:p>
          <a:p>
            <a:pPr lvl="1"/>
            <a:r>
              <a:rPr lang="da-DK" dirty="0" err="1"/>
              <a:t>You’d</a:t>
            </a:r>
            <a:r>
              <a:rPr lang="da-DK" dirty="0"/>
              <a:t> </a:t>
            </a:r>
            <a:r>
              <a:rPr lang="da-DK" dirty="0" err="1"/>
              <a:t>normally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: 1 + 2 =,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give 3. </a:t>
            </a:r>
          </a:p>
          <a:p>
            <a:pPr lvl="1"/>
            <a:r>
              <a:rPr lang="da-DK" dirty="0"/>
              <a:t>In RPN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1 2 + </a:t>
            </a:r>
            <a:r>
              <a:rPr lang="da-DK" dirty="0" err="1"/>
              <a:t>which</a:t>
            </a:r>
            <a:r>
              <a:rPr lang="da-DK" dirty="0"/>
              <a:t> gives 3. </a:t>
            </a:r>
            <a:br>
              <a:rPr lang="da-DK" dirty="0"/>
            </a:br>
            <a:r>
              <a:rPr lang="da-DK" dirty="0"/>
              <a:t>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is </a:t>
            </a:r>
            <a:r>
              <a:rPr lang="da-DK" dirty="0" err="1"/>
              <a:t>infix</a:t>
            </a:r>
            <a:r>
              <a:rPr lang="da-DK" dirty="0"/>
              <a:t> (the operator is in-</a:t>
            </a:r>
            <a:r>
              <a:rPr lang="da-DK" dirty="0" err="1"/>
              <a:t>between</a:t>
            </a:r>
            <a:r>
              <a:rPr lang="da-DK" dirty="0"/>
              <a:t>), the </a:t>
            </a:r>
            <a:r>
              <a:rPr lang="da-DK" dirty="0" err="1"/>
              <a:t>second</a:t>
            </a:r>
            <a:r>
              <a:rPr lang="da-DK" dirty="0"/>
              <a:t> is postfix (the operator is </a:t>
            </a:r>
            <a:r>
              <a:rPr lang="da-DK" dirty="0" err="1"/>
              <a:t>after</a:t>
            </a:r>
            <a:r>
              <a:rPr lang="da-DK" dirty="0"/>
              <a:t> the </a:t>
            </a:r>
            <a:r>
              <a:rPr lang="da-DK" dirty="0" err="1"/>
              <a:t>operands</a:t>
            </a:r>
            <a:r>
              <a:rPr lang="da-DK" dirty="0"/>
              <a:t>).</a:t>
            </a:r>
          </a:p>
          <a:p>
            <a:r>
              <a:rPr lang="da-DK" dirty="0"/>
              <a:t>Using a </a:t>
            </a:r>
            <a:r>
              <a:rPr lang="da-DK" dirty="0" err="1"/>
              <a:t>stack</a:t>
            </a:r>
            <a:r>
              <a:rPr lang="da-DK" dirty="0"/>
              <a:t> of Double 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represent</a:t>
            </a:r>
            <a:r>
              <a:rPr lang="da-DK" dirty="0"/>
              <a:t> a basic </a:t>
            </a:r>
            <a:r>
              <a:rPr lang="da-DK" dirty="0" err="1"/>
              <a:t>calculation</a:t>
            </a:r>
            <a:r>
              <a:rPr lang="da-DK" dirty="0"/>
              <a:t> </a:t>
            </a:r>
            <a:r>
              <a:rPr lang="da-DK" dirty="0" err="1"/>
              <a:t>consisting</a:t>
            </a:r>
            <a:r>
              <a:rPr lang="da-DK" dirty="0"/>
              <a:t> of + and -.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such</a:t>
            </a:r>
            <a:r>
              <a:rPr lang="da-DK" dirty="0"/>
              <a:t> a </a:t>
            </a:r>
            <a:r>
              <a:rPr lang="da-DK" dirty="0" err="1"/>
              <a:t>calculator</a:t>
            </a:r>
            <a:endParaRPr lang="da-DK" dirty="0"/>
          </a:p>
          <a:p>
            <a:r>
              <a:rPr lang="da-DK" dirty="0"/>
              <a:t>A more </a:t>
            </a:r>
            <a:r>
              <a:rPr lang="da-DK" dirty="0" err="1"/>
              <a:t>advanced</a:t>
            </a:r>
            <a:r>
              <a:rPr lang="da-DK" dirty="0"/>
              <a:t> version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alse</a:t>
            </a:r>
            <a:r>
              <a:rPr lang="da-DK" dirty="0"/>
              <a:t> </a:t>
            </a:r>
            <a:r>
              <a:rPr lang="da-DK" dirty="0" err="1"/>
              <a:t>multiply</a:t>
            </a:r>
            <a:r>
              <a:rPr lang="da-DK" dirty="0"/>
              <a:t> and </a:t>
            </a:r>
            <a:r>
              <a:rPr lang="da-DK" dirty="0" err="1"/>
              <a:t>divide</a:t>
            </a:r>
            <a:r>
              <a:rPr lang="da-DK" dirty="0"/>
              <a:t> and </a:t>
            </a:r>
            <a:r>
              <a:rPr lang="da-DK" dirty="0" err="1"/>
              <a:t>obey</a:t>
            </a:r>
            <a:r>
              <a:rPr lang="da-DK" dirty="0"/>
              <a:t> the </a:t>
            </a:r>
            <a:r>
              <a:rPr lang="da-DK" dirty="0" err="1"/>
              <a:t>operand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(/ and -  : </a:t>
            </a:r>
            <a:r>
              <a:rPr lang="da-DK" dirty="0" err="1"/>
              <a:t>a-b</a:t>
            </a:r>
            <a:r>
              <a:rPr lang="da-DK" dirty="0"/>
              <a:t> != </a:t>
            </a:r>
            <a:r>
              <a:rPr lang="da-DK" dirty="0" err="1"/>
              <a:t>b-a</a:t>
            </a:r>
            <a:r>
              <a:rPr lang="da-DK" dirty="0"/>
              <a:t>).</a:t>
            </a:r>
          </a:p>
          <a:p>
            <a:pPr lvl="1"/>
            <a:r>
              <a:rPr lang="da-DK" b="1" dirty="0"/>
              <a:t>Tips</a:t>
            </a:r>
            <a:r>
              <a:rPr lang="da-DK" dirty="0"/>
              <a:t>: The </a:t>
            </a:r>
            <a:r>
              <a:rPr lang="da-DK" dirty="0" err="1"/>
              <a:t>Rpn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have a single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accepts a </a:t>
            </a:r>
            <a:r>
              <a:rPr lang="da-DK" dirty="0" err="1"/>
              <a:t>String</a:t>
            </a:r>
            <a:r>
              <a:rPr lang="da-DK" dirty="0"/>
              <a:t> (a </a:t>
            </a:r>
            <a:r>
              <a:rPr lang="da-DK" dirty="0" err="1"/>
              <a:t>number</a:t>
            </a:r>
            <a:r>
              <a:rPr lang="da-DK" dirty="0"/>
              <a:t> or an operator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on the top of the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the input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processed</a:t>
            </a:r>
            <a:r>
              <a:rPr lang="da-DK" dirty="0"/>
              <a:t>. </a:t>
            </a:r>
            <a:r>
              <a:rPr lang="da-DK" b="1" dirty="0" err="1"/>
              <a:t>Double.valueOf</a:t>
            </a:r>
            <a:r>
              <a:rPr lang="da-DK" b="1" dirty="0"/>
              <a:t>(</a:t>
            </a:r>
            <a:r>
              <a:rPr lang="da-DK" b="1" dirty="0" err="1"/>
              <a:t>String</a:t>
            </a:r>
            <a:r>
              <a:rPr lang="da-DK" b="1" dirty="0"/>
              <a:t>) </a:t>
            </a:r>
            <a:r>
              <a:rPr lang="da-DK" dirty="0" err="1"/>
              <a:t>returns</a:t>
            </a:r>
            <a:r>
              <a:rPr lang="da-DK" dirty="0"/>
              <a:t> the double </a:t>
            </a:r>
            <a:r>
              <a:rPr lang="da-DK" dirty="0" err="1"/>
              <a:t>value</a:t>
            </a:r>
            <a:r>
              <a:rPr lang="da-DK" dirty="0"/>
              <a:t> of a </a:t>
            </a:r>
            <a:r>
              <a:rPr lang="da-DK" dirty="0" err="1"/>
              <a:t>String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33</a:t>
            </a:fld>
            <a:endParaRPr lang="da-DK"/>
          </a:p>
        </p:txBody>
      </p:sp>
      <p:pic>
        <p:nvPicPr>
          <p:cNvPr id="4098" name="Picture 2" descr="http://scientificcalculators.discountsaleprices.com/images/32SII_Scientific_Calculator_0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4131">
            <a:off x="6561633" y="-251683"/>
            <a:ext cx="1648643" cy="297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84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Exercise</a:t>
            </a:r>
          </a:p>
        </p:txBody>
      </p:sp>
      <p:sp>
        <p:nvSpPr>
          <p:cNvPr id="47107" name="Pladsholder til indhold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1148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cs typeface="Arial" charset="0"/>
              </a:rPr>
              <a:t>Try </a:t>
            </a:r>
            <a:r>
              <a:rPr lang="en-GB" dirty="0" err="1">
                <a:cs typeface="Arial" charset="0"/>
              </a:rPr>
              <a:t>java.util.Stack</a:t>
            </a:r>
            <a:endParaRPr lang="en-GB" dirty="0">
              <a:cs typeface="Arial" charset="0"/>
            </a:endParaRPr>
          </a:p>
          <a:p>
            <a:pPr lvl="1"/>
            <a:r>
              <a:rPr lang="en-GB" dirty="0">
                <a:cs typeface="Arial" charset="0"/>
              </a:rPr>
              <a:t>Create a “Stack of String” instance</a:t>
            </a:r>
          </a:p>
          <a:p>
            <a:pPr lvl="1"/>
            <a:r>
              <a:rPr lang="en-GB" dirty="0">
                <a:cs typeface="Arial" charset="0"/>
              </a:rPr>
              <a:t>Push elements onto it (e.g. “a”, “b”, “c”)</a:t>
            </a:r>
          </a:p>
          <a:p>
            <a:pPr lvl="1"/>
            <a:r>
              <a:rPr lang="en-GB" dirty="0">
                <a:cs typeface="Arial" charset="0"/>
              </a:rPr>
              <a:t>Print the value that peek() returns</a:t>
            </a:r>
          </a:p>
          <a:p>
            <a:pPr lvl="1"/>
            <a:r>
              <a:rPr lang="en-GB" dirty="0">
                <a:cs typeface="Arial" charset="0"/>
              </a:rPr>
              <a:t>Print the value that pop() returns</a:t>
            </a:r>
          </a:p>
          <a:p>
            <a:r>
              <a:rPr lang="en-GB" dirty="0">
                <a:cs typeface="Arial" charset="0"/>
              </a:rPr>
              <a:t>Try </a:t>
            </a:r>
            <a:r>
              <a:rPr lang="en-GB" dirty="0" err="1">
                <a:cs typeface="Arial" charset="0"/>
              </a:rPr>
              <a:t>java.util.Stack</a:t>
            </a:r>
            <a:r>
              <a:rPr lang="en-GB" dirty="0">
                <a:cs typeface="Arial" charset="0"/>
              </a:rPr>
              <a:t> with a loop</a:t>
            </a:r>
          </a:p>
          <a:p>
            <a:pPr lvl="1"/>
            <a:r>
              <a:rPr lang="en-GB" dirty="0">
                <a:cs typeface="Arial" charset="0"/>
              </a:rPr>
              <a:t>Create a Stack of Integer</a:t>
            </a:r>
          </a:p>
          <a:p>
            <a:pPr lvl="1"/>
            <a:r>
              <a:rPr lang="en-GB" dirty="0">
                <a:cs typeface="Arial" charset="0"/>
              </a:rPr>
              <a:t>In a for-loop, push 10 </a:t>
            </a:r>
            <a:r>
              <a:rPr lang="en-GB" dirty="0" err="1">
                <a:cs typeface="Arial" charset="0"/>
              </a:rPr>
              <a:t>int</a:t>
            </a:r>
            <a:r>
              <a:rPr lang="en-GB" dirty="0">
                <a:cs typeface="Arial" charset="0"/>
              </a:rPr>
              <a:t> values onto the stack</a:t>
            </a:r>
          </a:p>
          <a:p>
            <a:pPr lvl="1"/>
            <a:r>
              <a:rPr lang="en-GB" dirty="0">
                <a:cs typeface="Arial" charset="0"/>
              </a:rPr>
              <a:t>In a while loop, using !</a:t>
            </a:r>
            <a:r>
              <a:rPr lang="en-GB" dirty="0" err="1">
                <a:cs typeface="Arial" charset="0"/>
              </a:rPr>
              <a:t>isEmpty</a:t>
            </a:r>
            <a:r>
              <a:rPr lang="en-GB" dirty="0">
                <a:cs typeface="Arial" charset="0"/>
              </a:rPr>
              <a:t>(), keep printing the popped values, until none are left</a:t>
            </a:r>
          </a:p>
        </p:txBody>
      </p:sp>
      <p:sp>
        <p:nvSpPr>
          <p:cNvPr id="47110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932984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fld id="{17996B9E-C513-43AB-A354-294C46B88F5E}" type="slidenum">
              <a:rPr lang="da-DK" sz="1600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ctr"/>
              <a:t>34</a:t>
            </a:fld>
            <a:endParaRPr lang="da-DK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3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8157088" y="6313399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7" y="2391218"/>
            <a:ext cx="83248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69102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Separating</a:t>
            </a:r>
            <a:r>
              <a:rPr lang="da-DK" dirty="0"/>
              <a:t> </a:t>
            </a:r>
            <a:r>
              <a:rPr lang="da-DK" i="1" dirty="0" err="1"/>
              <a:t>What</a:t>
            </a:r>
            <a:r>
              <a:rPr lang="da-DK" dirty="0"/>
              <a:t> and </a:t>
            </a:r>
            <a:r>
              <a:rPr lang="da-DK" i="1" dirty="0"/>
              <a:t>How</a:t>
            </a:r>
            <a:r>
              <a:rPr lang="da-DK" dirty="0"/>
              <a:t> with a formal Interface</a:t>
            </a:r>
            <a:endParaRPr lang="en-GB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8976"/>
            <a:ext cx="7772400" cy="838200"/>
          </a:xfrm>
        </p:spPr>
        <p:txBody>
          <a:bodyPr/>
          <a:lstStyle/>
          <a:p>
            <a:r>
              <a:rPr lang="da-DK" dirty="0">
                <a:cs typeface="Arial" charset="0"/>
              </a:rPr>
              <a:t>Abstract Data Types</a:t>
            </a:r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28813"/>
            <a:ext cx="7772400" cy="3760787"/>
          </a:xfrm>
        </p:spPr>
      </p:pic>
      <p:sp>
        <p:nvSpPr>
          <p:cNvPr id="3072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6C404D-F2ED-4751-9B08-DCA3A40082C5}" type="slidenum">
              <a:rPr lang="da-DK" smtClean="0">
                <a:cs typeface="Arial" charset="0"/>
              </a:rPr>
              <a:pPr eaLnBrk="1" hangingPunct="1"/>
              <a:t>5</a:t>
            </a:fld>
            <a:endParaRPr lang="da-DK">
              <a:cs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067944" y="1556846"/>
            <a:ext cx="1366837" cy="342900"/>
          </a:xfrm>
          <a:prstGeom prst="wedgeRoundRectCallout">
            <a:avLst>
              <a:gd name="adj1" fmla="val 51085"/>
              <a:gd name="adj2" fmla="val 146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a-DK" dirty="0">
                <a:latin typeface="Comic Sans MS" pitchFamily="66" charset="0"/>
              </a:rPr>
              <a:t>interface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9470" y="1556846"/>
            <a:ext cx="1143000" cy="342900"/>
          </a:xfrm>
          <a:prstGeom prst="wedgeRoundRectCallout">
            <a:avLst>
              <a:gd name="adj1" fmla="val -65852"/>
              <a:gd name="adj2" fmla="val 1484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a-DK">
                <a:latin typeface="Comic Sans MS" pitchFamily="66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398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067175" y="2924175"/>
            <a:ext cx="1512888" cy="9525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interface: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(i.e. </a:t>
            </a:r>
            <a:r>
              <a:rPr lang="en-GB" sz="1400" i="1" dirty="0">
                <a:latin typeface="Arial" charset="0"/>
              </a:rPr>
              <a:t>List</a:t>
            </a:r>
            <a:r>
              <a:rPr lang="en-GB" sz="1400" dirty="0">
                <a:latin typeface="Arial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Specification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403350" y="2636838"/>
            <a:ext cx="1871663" cy="19097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class </a:t>
            </a:r>
            <a:r>
              <a:rPr lang="en-GB" sz="1400" dirty="0" err="1">
                <a:latin typeface="Arial" charset="0"/>
              </a:rPr>
              <a:t>Appl</a:t>
            </a:r>
            <a:r>
              <a:rPr lang="en-GB" sz="1400" dirty="0">
                <a:latin typeface="Arial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  ----</a:t>
            </a:r>
          </a:p>
          <a:p>
            <a:pPr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  List s;</a:t>
            </a:r>
          </a:p>
          <a:p>
            <a:pPr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  -----</a:t>
            </a:r>
          </a:p>
          <a:p>
            <a:pPr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  s= new </a:t>
            </a:r>
            <a:r>
              <a:rPr lang="en-GB" sz="1400" dirty="0" err="1">
                <a:latin typeface="Arial" charset="0"/>
              </a:rPr>
              <a:t>XXXList</a:t>
            </a:r>
            <a:r>
              <a:rPr lang="en-GB" sz="1400" dirty="0">
                <a:latin typeface="Arial" charset="0"/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endParaRPr lang="en-GB" sz="1400" dirty="0">
              <a:latin typeface="Arial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547813" y="1773238"/>
            <a:ext cx="1512887" cy="307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Application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516688" y="2565400"/>
            <a:ext cx="1871662" cy="15906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class:</a:t>
            </a:r>
          </a:p>
          <a:p>
            <a:pPr algn="ctr" eaLnBrk="1" hangingPunct="1">
              <a:spcBef>
                <a:spcPct val="50000"/>
              </a:spcBef>
            </a:pPr>
            <a:endParaRPr lang="en-GB" sz="1400" dirty="0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 sz="1400" dirty="0" err="1">
                <a:latin typeface="Arial" charset="0"/>
              </a:rPr>
              <a:t>ArrayList</a:t>
            </a:r>
            <a:endParaRPr lang="en-GB" sz="1400" dirty="0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 sz="1400" dirty="0" err="1">
                <a:latin typeface="Arial" charset="0"/>
              </a:rPr>
              <a:t>LinkedList</a:t>
            </a:r>
            <a:endParaRPr lang="en-GB" sz="1400" dirty="0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----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995738" y="1773238"/>
            <a:ext cx="1512887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ADT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516688" y="1700213"/>
            <a:ext cx="1512887" cy="52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latin typeface="Arial" charset="0"/>
              </a:rPr>
              <a:t>Data Structures and Algorithms</a:t>
            </a:r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 flipH="1">
            <a:off x="0" y="1773238"/>
            <a:ext cx="1403350" cy="941387"/>
          </a:xfrm>
          <a:prstGeom prst="wedgeRoundRectCallout">
            <a:avLst>
              <a:gd name="adj1" fmla="val -49778"/>
              <a:gd name="adj2" fmla="val 130324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GB" sz="1600" dirty="0">
                <a:latin typeface="Comic Sans MS" pitchFamily="66" charset="0"/>
              </a:rPr>
              <a:t>Select and use ADT, i.e.: </a:t>
            </a:r>
            <a:r>
              <a:rPr lang="en-GB" sz="1600" i="1" dirty="0">
                <a:latin typeface="Comic Sans MS" pitchFamily="66" charset="0"/>
              </a:rPr>
              <a:t>List</a:t>
            </a:r>
            <a:endParaRPr lang="en-GB" sz="1600" dirty="0">
              <a:latin typeface="Comic Sans MS" pitchFamily="66" charset="0"/>
            </a:endParaRPr>
          </a:p>
        </p:txBody>
      </p:sp>
      <p:sp>
        <p:nvSpPr>
          <p:cNvPr id="57355" name="AutoShape 11"/>
          <p:cNvSpPr>
            <a:spLocks noChangeArrowheads="1"/>
          </p:cNvSpPr>
          <p:nvPr/>
        </p:nvSpPr>
        <p:spPr bwMode="auto">
          <a:xfrm>
            <a:off x="6429375" y="4643438"/>
            <a:ext cx="1743075" cy="392112"/>
          </a:xfrm>
          <a:prstGeom prst="wedgeRoundRectCallout">
            <a:avLst>
              <a:gd name="adj1" fmla="val -1127"/>
              <a:gd name="adj2" fmla="val -261175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GB" sz="1600" dirty="0">
                <a:latin typeface="Comic Sans MS" pitchFamily="66" charset="0"/>
              </a:rPr>
              <a:t>Knowledge of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5867400" y="1430338"/>
            <a:ext cx="228600" cy="74084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5867400" y="2573338"/>
            <a:ext cx="228600" cy="74084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867400" y="3716338"/>
            <a:ext cx="228600" cy="74084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867400" y="4670425"/>
            <a:ext cx="215900" cy="74084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57360" name="AutoShape 16"/>
          <p:cNvSpPr>
            <a:spLocks noChangeArrowheads="1"/>
          </p:cNvSpPr>
          <p:nvPr/>
        </p:nvSpPr>
        <p:spPr bwMode="auto">
          <a:xfrm>
            <a:off x="5795963" y="476250"/>
            <a:ext cx="2376487" cy="600075"/>
          </a:xfrm>
          <a:prstGeom prst="wedgeRoundRectCallout">
            <a:avLst>
              <a:gd name="adj1" fmla="val -75620"/>
              <a:gd name="adj2" fmla="val 36298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GB" sz="1600" dirty="0">
                <a:latin typeface="Comic Sans MS" pitchFamily="66" charset="0"/>
              </a:rPr>
              <a:t>Read and write (use) specifications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3563938" y="1277938"/>
            <a:ext cx="228600" cy="74084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3563938" y="2420938"/>
            <a:ext cx="228600" cy="74084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3563938" y="3563938"/>
            <a:ext cx="228600" cy="74084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3563938" y="4518025"/>
            <a:ext cx="215900" cy="74084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57365" name="Rectangle 21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4103687" cy="6858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cs typeface="Arial" charset="0"/>
              </a:rPr>
              <a:t>Learning Goals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5597922" y="3446462"/>
            <a:ext cx="9187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V="1">
            <a:off x="3275013" y="3400423"/>
            <a:ext cx="792162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grpSp>
        <p:nvGrpSpPr>
          <p:cNvPr id="2" name="Gruppe 1"/>
          <p:cNvGrpSpPr/>
          <p:nvPr/>
        </p:nvGrpSpPr>
        <p:grpSpPr>
          <a:xfrm>
            <a:off x="2736057" y="3929063"/>
            <a:ext cx="4248149" cy="2166938"/>
            <a:chOff x="2736057" y="3929063"/>
            <a:chExt cx="4248149" cy="2166938"/>
          </a:xfrm>
        </p:grpSpPr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 flipV="1">
              <a:off x="4211638" y="3929063"/>
              <a:ext cx="2772568" cy="1516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>
              <a:off x="2736057" y="5373689"/>
              <a:ext cx="2844006" cy="722312"/>
            </a:xfrm>
            <a:prstGeom prst="wedgeRoundRectCallout">
              <a:avLst>
                <a:gd name="adj1" fmla="val -64069"/>
                <a:gd name="adj2" fmla="val -201224"/>
                <a:gd name="adj3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GB" sz="1600" dirty="0">
                  <a:latin typeface="Comic Sans MS" pitchFamily="66" charset="0"/>
                </a:rPr>
                <a:t>Select and use data structure, i.e. </a:t>
              </a:r>
              <a:r>
                <a:rPr lang="en-GB" sz="1600" i="1" dirty="0" err="1">
                  <a:latin typeface="Comic Sans MS" pitchFamily="66" charset="0"/>
                </a:rPr>
                <a:t>LinkedList</a:t>
              </a:r>
              <a:endParaRPr lang="en-GB" sz="1600" i="1" dirty="0">
                <a:latin typeface="Comic Sans MS" pitchFamily="66" charset="0"/>
              </a:endParaRPr>
            </a:p>
          </p:txBody>
        </p:sp>
      </p:grp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4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 animBg="1"/>
      <p:bldP spid="57355" grpId="0" animBg="1"/>
      <p:bldP spid="573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pPr eaLnBrk="1" hangingPunct="1"/>
            <a:r>
              <a:rPr lang="en-GB"/>
              <a:t>Time Complexity – Big-”O”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GB"/>
              <a:t>Investigation of the use of time and/or space of an algorithm</a:t>
            </a:r>
          </a:p>
          <a:p>
            <a:pPr eaLnBrk="1" hangingPunct="1"/>
            <a:r>
              <a:rPr lang="en-GB"/>
              <a:t>Normally one looks at</a:t>
            </a:r>
          </a:p>
          <a:p>
            <a:pPr lvl="1" eaLnBrk="1" hangingPunct="1"/>
            <a:r>
              <a:rPr lang="en-GB"/>
              <a:t>Worst-case  (easer to determine)</a:t>
            </a:r>
          </a:p>
          <a:p>
            <a:pPr lvl="1" eaLnBrk="1" hangingPunct="1"/>
            <a:r>
              <a:rPr lang="en-GB"/>
              <a:t>Only growth rates – not exact measures</a:t>
            </a:r>
          </a:p>
          <a:p>
            <a:pPr lvl="1" eaLnBrk="1" hangingPunct="1"/>
            <a:r>
              <a:rPr lang="en-GB"/>
              <a:t>Counts the number of some “basic operations” (a computation, a comparison of to elements etc.).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7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417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C9887D-0C56-4D1A-B61C-66C0D68EEEC0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Big-O notation: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3886200"/>
          </a:xfrm>
        </p:spPr>
        <p:txBody>
          <a:bodyPr/>
          <a:lstStyle/>
          <a:p>
            <a:pPr eaLnBrk="1" hangingPunct="1"/>
            <a:r>
              <a:rPr lang="en-GB" sz="2400" dirty="0"/>
              <a:t>The complexity of an algorithm is notated with “Big-O”</a:t>
            </a:r>
          </a:p>
          <a:p>
            <a:pPr lvl="1" eaLnBrk="1" hangingPunct="1"/>
            <a:r>
              <a:rPr lang="en-GB" sz="2400" i="1" dirty="0"/>
              <a:t>O(f(n))</a:t>
            </a:r>
            <a:r>
              <a:rPr lang="en-GB" sz="2400" dirty="0"/>
              <a:t>, </a:t>
            </a:r>
            <a:r>
              <a:rPr lang="en-GB" sz="2400" i="1" dirty="0"/>
              <a:t>n</a:t>
            </a:r>
            <a:r>
              <a:rPr lang="en-GB" sz="2400" dirty="0"/>
              <a:t> is the size of the problem (number of input elements, for instance), </a:t>
            </a:r>
            <a:r>
              <a:rPr lang="en-GB" sz="2400" i="1" dirty="0"/>
              <a:t>f</a:t>
            </a:r>
            <a:r>
              <a:rPr lang="en-GB" sz="2400" dirty="0"/>
              <a:t> is a function that indicates the efficiency of the algorithm, for instance </a:t>
            </a:r>
            <a:r>
              <a:rPr lang="en-GB" sz="2400" i="1" dirty="0"/>
              <a:t>n</a:t>
            </a:r>
            <a:r>
              <a:rPr lang="en-GB" sz="2400" dirty="0"/>
              <a:t> (the running time is linear in problem size)</a:t>
            </a:r>
          </a:p>
          <a:p>
            <a:pPr lvl="1" eaLnBrk="1" hangingPunct="1"/>
            <a:r>
              <a:rPr lang="en-GB" sz="2400" dirty="0"/>
              <a:t>Big-O: is asymptotic (only holds for large values of 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1" eaLnBrk="1" hangingPunct="1"/>
            <a:r>
              <a:rPr lang="en-GB" sz="2400" dirty="0"/>
              <a:t>Big-O: only regards most significant term</a:t>
            </a:r>
          </a:p>
          <a:p>
            <a:pPr lvl="1" eaLnBrk="1" hangingPunct="1"/>
            <a:r>
              <a:rPr lang="en-GB" sz="2400" dirty="0"/>
              <a:t>Big-O: ignores constants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6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4347029" cy="18303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sum (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sum = a +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643313" y="2060575"/>
            <a:ext cx="1482725" cy="1016000"/>
          </a:xfrm>
          <a:prstGeom prst="wedgeRoundRectCallout">
            <a:avLst>
              <a:gd name="adj1" fmla="val -132043"/>
              <a:gd name="adj2" fmla="val -3231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dirty="0">
                <a:latin typeface="Comic Sans MS" pitchFamily="66" charset="0"/>
              </a:rPr>
              <a:t>What is the basic operation?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643313" y="4000500"/>
            <a:ext cx="4678362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sum (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[] a){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sum=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i= 0; i&lt;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		sum=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sum+a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682015" y="3933824"/>
            <a:ext cx="1491274" cy="898525"/>
          </a:xfrm>
          <a:prstGeom prst="wedgeRoundRectCallout">
            <a:avLst>
              <a:gd name="adj1" fmla="val 182213"/>
              <a:gd name="adj2" fmla="val 5299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dirty="0">
                <a:latin typeface="Comic Sans MS" pitchFamily="66" charset="0"/>
              </a:rPr>
              <a:t>What is the basic operation?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508625" y="2420938"/>
            <a:ext cx="693738" cy="4000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>
                <a:latin typeface="Comic Sans MS" pitchFamily="66" charset="0"/>
              </a:rPr>
              <a:t>O(1)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429500" y="4071938"/>
            <a:ext cx="714375" cy="4000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>
                <a:latin typeface="Comic Sans MS" pitchFamily="66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632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 animBg="1"/>
      <p:bldP spid="8197" grpId="0"/>
      <p:bldP spid="8198" grpId="0" animBg="1"/>
      <p:bldP spid="8199" grpId="0" animBg="1"/>
      <p:bldP spid="8200" grpId="0" animBg="1"/>
    </p:bldLst>
  </p:timing>
</p:sld>
</file>

<file path=ppt/theme/theme1.xml><?xml version="1.0" encoding="utf-8"?>
<a:theme xmlns:a="http://schemas.openxmlformats.org/drawingml/2006/main" name="EngelskPPTemplate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3QZJDHEEAQRU-3230-407</_dlc_DocId>
    <_dlc_DocIdUrl xmlns="23cadae7-ae43-4b44-be68-e0ff5e97caf6">
      <Url>http://ecampus.ucn.dk/my-ecampus/holdsites/ec-dmaa0914/_layouts/DocIdRedir.aspx?ID=3QZJDHEEAQRU-3230-407</Url>
      <Description>3QZJDHEEAQRU-3230-407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F81666D5BA7749B8F904FFB7265A84" ma:contentTypeVersion="0" ma:contentTypeDescription="Opret et nyt dokument." ma:contentTypeScope="" ma:versionID="a786421b493d1e979bcfea29fc8b9d11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a53f539528b12e6759c72a89cb7343b2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662F9-9B46-464A-962D-61C2C88BC5FD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23cadae7-ae43-4b44-be68-e0ff5e97caf6"/>
  </ds:schemaRefs>
</ds:datastoreItem>
</file>

<file path=customXml/itemProps2.xml><?xml version="1.0" encoding="utf-8"?>
<ds:datastoreItem xmlns:ds="http://schemas.openxmlformats.org/officeDocument/2006/customXml" ds:itemID="{666B5C4D-C146-41B9-82C9-F8CDB828AA5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4DD77F3-AA62-4293-82F3-D5D19E50C6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54DDCD2-6293-4663-93C2-667F5D620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EngelskPPTemplate</Template>
  <TotalTime>1049</TotalTime>
  <Words>1420</Words>
  <Application>Microsoft Office PowerPoint</Application>
  <PresentationFormat>On-screen Show (4:3)</PresentationFormat>
  <Paragraphs>261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Calibri</vt:lpstr>
      <vt:lpstr>Comic Sans MS</vt:lpstr>
      <vt:lpstr>Courier New</vt:lpstr>
      <vt:lpstr>Dijkstra</vt:lpstr>
      <vt:lpstr>Lucida Grande</vt:lpstr>
      <vt:lpstr>Times New Roman</vt:lpstr>
      <vt:lpstr>EngelskPPTemplate</vt:lpstr>
      <vt:lpstr>UCNT&amp;BMaster</vt:lpstr>
      <vt:lpstr>Data Structures 1: Introduction, Generics, ADT Bag, Linked List, Stack</vt:lpstr>
      <vt:lpstr> Data Structures and Collections</vt:lpstr>
      <vt:lpstr>Data Abstraction</vt:lpstr>
      <vt:lpstr>PowerPoint Presentation</vt:lpstr>
      <vt:lpstr>Abstract Data Types</vt:lpstr>
      <vt:lpstr>Learning Goals</vt:lpstr>
      <vt:lpstr>Time Complexity – Big-”O”</vt:lpstr>
      <vt:lpstr>Big-O notation:</vt:lpstr>
      <vt:lpstr>Examples</vt:lpstr>
      <vt:lpstr>Does it matter…?</vt:lpstr>
      <vt:lpstr>A Rule of Thumb</vt:lpstr>
      <vt:lpstr>Design of ADTs</vt:lpstr>
      <vt:lpstr>Generics</vt:lpstr>
      <vt:lpstr>Putting it all together: Declaring an ADT in a (formal) interface using generics</vt:lpstr>
      <vt:lpstr>Putting it all together: The actual interface implementation</vt:lpstr>
      <vt:lpstr>Important ADTs </vt:lpstr>
      <vt:lpstr>Definition of a Bag</vt:lpstr>
      <vt:lpstr>Abstract Data Type: Bag -BagInterface</vt:lpstr>
      <vt:lpstr>Exercise</vt:lpstr>
      <vt:lpstr>Linked Lists (LinkedList)</vt:lpstr>
      <vt:lpstr>Linked Lists (LinkedList)</vt:lpstr>
      <vt:lpstr>PowerPoint Presentation</vt:lpstr>
      <vt:lpstr>Dynamic vs. Static Data Structures</vt:lpstr>
      <vt:lpstr>Exercise</vt:lpstr>
      <vt:lpstr>Exercise, cont…</vt:lpstr>
      <vt:lpstr>Exercise (Optional for the curious)</vt:lpstr>
      <vt:lpstr>The Abstract Data Type Stack</vt:lpstr>
      <vt:lpstr>ADT Stack</vt:lpstr>
      <vt:lpstr>Implementation of the ADT stack that use a) an array; b) a linked list; c) an ADT list</vt:lpstr>
      <vt:lpstr>Using a Stack: Balancing Parentheses</vt:lpstr>
      <vt:lpstr>Exercise</vt:lpstr>
      <vt:lpstr>PowerPoint Presentation</vt:lpstr>
      <vt:lpstr>Exercise (Optional…)</vt:lpstr>
      <vt:lpstr>Exercise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Mogens Holm Iversen</dc:creator>
  <cp:lastModifiedBy>István Knoll</cp:lastModifiedBy>
  <cp:revision>71</cp:revision>
  <cp:lastPrinted>2011-10-11T07:40:35Z</cp:lastPrinted>
  <dcterms:created xsi:type="dcterms:W3CDTF">2014-10-21T13:05:32Z</dcterms:created>
  <dcterms:modified xsi:type="dcterms:W3CDTF">2017-11-16T23:04:04Z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0x01010014F81666D5BA7749B8F904FFB7265A84</vt:lpwstr>
  </property>
  <property fmtid="{D5CDD505-2E9C-101B-9397-08002B2CF9AE}" pid="3" name="_dlc_DocIdItemGuid">
    <vt:lpwstr>4de6a68d-29de-4eea-a344-c3567b9b2e81</vt:lpwstr>
  </property>
</Properties>
</file>