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5"/>
  </p:sldMasterIdLst>
  <p:notesMasterIdLst>
    <p:notesMasterId r:id="rId51"/>
  </p:notesMasterIdLst>
  <p:handoutMasterIdLst>
    <p:handoutMasterId r:id="rId52"/>
  </p:handoutMasterIdLst>
  <p:sldIdLst>
    <p:sldId id="279" r:id="rId6"/>
    <p:sldId id="270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281" r:id="rId23"/>
    <p:sldId id="306" r:id="rId24"/>
    <p:sldId id="322" r:id="rId25"/>
    <p:sldId id="323" r:id="rId26"/>
    <p:sldId id="324" r:id="rId27"/>
    <p:sldId id="325" r:id="rId28"/>
    <p:sldId id="326" r:id="rId29"/>
    <p:sldId id="345" r:id="rId30"/>
    <p:sldId id="329" r:id="rId31"/>
    <p:sldId id="328" r:id="rId32"/>
    <p:sldId id="280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27" r:id="rId45"/>
    <p:sldId id="318" r:id="rId46"/>
    <p:sldId id="319" r:id="rId47"/>
    <p:sldId id="320" r:id="rId48"/>
    <p:sldId id="321" r:id="rId49"/>
    <p:sldId id="304" r:id="rId50"/>
  </p:sldIdLst>
  <p:sldSz cx="9144000" cy="6858000" type="screen4x3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59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32" autoAdjust="0"/>
    <p:restoredTop sz="90952" autoAdjust="0"/>
  </p:normalViewPr>
  <p:slideViewPr>
    <p:cSldViewPr>
      <p:cViewPr varScale="1">
        <p:scale>
          <a:sx n="101" d="100"/>
          <a:sy n="101" d="100"/>
        </p:scale>
        <p:origin x="965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831E4-35E8-4243-9C3A-BD40CB8A3610}" type="datetimeFigureOut">
              <a:rPr lang="da-DK" smtClean="0"/>
              <a:pPr/>
              <a:t>21-11-2017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A1A02-A3A8-488D-9FC2-BF952DDB747B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899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a-DK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F6142E-9DF2-45CE-96E1-C97E068BEF5D}" type="slidenum">
              <a:rPr lang="da-DK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2458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29F0E2-3A3B-48D0-9508-CA980B8F9BA6}" type="slidenum">
              <a:rPr lang="da-DK"/>
              <a:pPr/>
              <a:t>1</a:t>
            </a:fld>
            <a:endParaRPr lang="da-DK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8379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CAF0B72-8D17-4D9E-B24C-F798EC102BB5}" type="slidenum">
              <a:rPr lang="en-GB" smtClean="0">
                <a:solidFill>
                  <a:srgbClr val="000000"/>
                </a:solidFill>
              </a:rPr>
              <a:pPr/>
              <a:t>13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8571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CAF0B72-8D17-4D9E-B24C-F798EC102BB5}" type="slidenum">
              <a:rPr lang="en-GB" smtClean="0">
                <a:solidFill>
                  <a:srgbClr val="000000"/>
                </a:solidFill>
              </a:rPr>
              <a:pPr/>
              <a:t>14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6286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CAF0B72-8D17-4D9E-B24C-F798EC102BB5}" type="slidenum">
              <a:rPr lang="en-GB" smtClean="0">
                <a:solidFill>
                  <a:srgbClr val="000000"/>
                </a:solidFill>
              </a:rPr>
              <a:pPr/>
              <a:t>15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4542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CAF0B72-8D17-4D9E-B24C-F798EC102BB5}" type="slidenum">
              <a:rPr lang="en-GB" smtClean="0">
                <a:solidFill>
                  <a:srgbClr val="000000"/>
                </a:solidFill>
              </a:rPr>
              <a:pPr/>
              <a:t>16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4277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C7F5A-05C4-41F1-8CA6-8A22082A8138}" type="slidenum">
              <a:rPr lang="da-DK"/>
              <a:pPr/>
              <a:t>21</a:t>
            </a:fld>
            <a:endParaRPr lang="da-DK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11484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C7F5A-05C4-41F1-8CA6-8A22082A8138}" type="slidenum">
              <a:rPr lang="da-DK"/>
              <a:pPr/>
              <a:t>22</a:t>
            </a:fld>
            <a:endParaRPr lang="da-DK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11484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C7F5A-05C4-41F1-8CA6-8A22082A8138}" type="slidenum">
              <a:rPr lang="da-DK"/>
              <a:pPr/>
              <a:t>23</a:t>
            </a:fld>
            <a:endParaRPr lang="da-DK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11484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CAF0B72-8D17-4D9E-B24C-F798EC102BB5}" type="slidenum">
              <a:rPr lang="en-GB" smtClean="0">
                <a:solidFill>
                  <a:srgbClr val="000000"/>
                </a:solidFill>
              </a:rPr>
              <a:pPr/>
              <a:t>4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5296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74D72F-A3D3-43E3-AE50-3D9F4250D2E1}" type="slidenum">
              <a:rPr lang="en-GB" smtClean="0">
                <a:solidFill>
                  <a:srgbClr val="000000"/>
                </a:solidFill>
              </a:rPr>
              <a:pPr/>
              <a:t>5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8225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8964CA2-41D6-43FC-8383-D99B4B699681}" type="slidenum">
              <a:rPr lang="en-GB" smtClean="0">
                <a:solidFill>
                  <a:srgbClr val="000000"/>
                </a:solidFill>
              </a:rPr>
              <a:pPr/>
              <a:t>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207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DDEE06-ED49-4936-BF01-D4272B16D69B}" type="slidenum">
              <a:rPr lang="en-GB" smtClean="0">
                <a:solidFill>
                  <a:srgbClr val="000000"/>
                </a:solidFill>
              </a:rPr>
              <a:pPr/>
              <a:t>7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9029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E43CD34-FB30-4D8D-ACD2-A16FD54AB752}" type="slidenum">
              <a:rPr lang="en-GB" smtClean="0">
                <a:solidFill>
                  <a:srgbClr val="000000"/>
                </a:solidFill>
              </a:rPr>
              <a:pPr/>
              <a:t>8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5871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B50342-B0FC-482F-A79B-8DE70BD1D689}" type="slidenum">
              <a:rPr lang="en-GB" smtClean="0">
                <a:solidFill>
                  <a:srgbClr val="000000"/>
                </a:solidFill>
              </a:rPr>
              <a:pPr/>
              <a:t>9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2386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8964CA2-41D6-43FC-8383-D99B4B699681}" type="slidenum">
              <a:rPr lang="en-GB" smtClean="0">
                <a:solidFill>
                  <a:srgbClr val="000000"/>
                </a:solidFill>
              </a:rPr>
              <a:pPr/>
              <a:t>10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7380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8964CA2-41D6-43FC-8383-D99B4B699681}" type="slidenum">
              <a:rPr lang="en-GB" smtClean="0">
                <a:solidFill>
                  <a:srgbClr val="000000"/>
                </a:solidFill>
              </a:rPr>
              <a:pPr/>
              <a:t>11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8376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E06739D4-E995-4CB0-9DA6-29FED5A46859}" type="slidenum">
              <a:rPr lang="da-DK" smtClean="0"/>
              <a:pPr/>
              <a:t>‹#›</a:t>
            </a:fld>
            <a:endParaRPr lang="da-DK" sz="140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4" name="Billede 13" descr="UCN_Logo_forside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131772"/>
            <a:ext cx="1536700" cy="43180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2" name="Billede 11" descr="UCN_Payoff_DK_neg.a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8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2AB5E08D-F4E3-4431-B685-AB98D7B36AA8}" type="slidenum">
              <a:rPr lang="da-DK" smtClean="0"/>
              <a:pPr/>
              <a:t>‹#›</a:t>
            </a:fld>
            <a:endParaRPr lang="da-DK" sz="1400"/>
          </a:p>
        </p:txBody>
      </p:sp>
      <p:sp>
        <p:nvSpPr>
          <p:cNvPr id="9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4" name="Billede 13" descr="FØ_Logo_forside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679757"/>
            <a:ext cx="1562100" cy="889000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0" name="Billede 9" descr="UCN_Payoff_DK_neg.a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3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/>
          <p:cNvSpPr/>
          <p:nvPr/>
        </p:nvSpPr>
        <p:spPr>
          <a:xfrm>
            <a:off x="0" y="5711086"/>
            <a:ext cx="1911113" cy="11469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5E08D-F4E3-4431-B685-AB98D7B36AA8}" type="slidenum">
              <a:rPr lang="da-DK" smtClean="0"/>
              <a:pPr/>
              <a:t>‹#›</a:t>
            </a:fld>
            <a:endParaRPr lang="da-DK" sz="1400"/>
          </a:p>
        </p:txBody>
      </p:sp>
      <p:sp>
        <p:nvSpPr>
          <p:cNvPr id="8" name="Pladsholder til tekst 2"/>
          <p:cNvSpPr>
            <a:spLocks noGrp="1"/>
          </p:cNvSpPr>
          <p:nvPr>
            <p:ph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9" name="Pladsholder til diasnummer 5"/>
          <p:cNvSpPr txBox="1">
            <a:spLocks/>
          </p:cNvSpPr>
          <p:nvPr/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r" defTabSz="457200" rtl="0" eaLnBrk="1" latinLnBrk="0" hangingPunct="1">
              <a:defRPr sz="1100" kern="1200">
                <a:solidFill>
                  <a:srgbClr val="776F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AB382F-E9E6-CE49-B414-1E064FB7F064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0" name="Tekstfelt 9"/>
          <p:cNvSpPr txBox="1"/>
          <p:nvPr/>
        </p:nvSpPr>
        <p:spPr>
          <a:xfrm>
            <a:off x="1464336" y="46978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  <p:pic>
        <p:nvPicPr>
          <p:cNvPr id="13" name="Billede 12" descr="FØ_Logo_side 2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936065"/>
            <a:ext cx="1143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94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da-DK"/>
              <a:t>Klik for at redigere titeltypografi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49B77-1AB4-4510-87D3-4CE2B4742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3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A3F8-10C7-47D5-B391-2DBFFE26BC30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29440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4B17-492C-4412-8D07-187EF44C640A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210625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2014" y="1600200"/>
            <a:ext cx="381378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90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7164-2D0A-4CD8-B6E6-7C99C1FDBD39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406396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535113"/>
            <a:ext cx="38153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82014" y="2174875"/>
            <a:ext cx="38153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93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935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6B35-E0E0-4B03-B27E-822F9164AD7F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148043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F05A-51D8-466D-9C0F-EC3065220981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368443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E08D-F4E3-4431-B685-AB98D7B36AA8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154037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82014" y="1435100"/>
            <a:ext cx="2783499" cy="585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8925-8277-4470-BCC8-E7D7C367F632}" type="slidenum">
              <a:rPr lang="da-DK" smtClean="0"/>
              <a:pPr/>
              <a:t>‹#›</a:t>
            </a:fld>
            <a:endParaRPr lang="da-DK" sz="140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</p:spPr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81496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4565" y="4800600"/>
            <a:ext cx="767403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764565" y="1302429"/>
            <a:ext cx="7674036" cy="342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64565" y="5367338"/>
            <a:ext cx="7120819" cy="4903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8C0E-86F8-47A9-A309-EEEB33388C48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39245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lede 16" descr="Bjælke med grafik.ai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2200"/>
          </a:xfrm>
          <a:prstGeom prst="rect">
            <a:avLst/>
          </a:prstGeom>
        </p:spPr>
      </p:pic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dirty="0"/>
              <a:t>Klik for at redigere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931382" y="6347672"/>
            <a:ext cx="5578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776F65"/>
                </a:solidFill>
              </a:defRPr>
            </a:lvl1pPr>
          </a:lstStyle>
          <a:p>
            <a:fld id="{2AB5E08D-F4E3-4431-B685-AB98D7B36AA8}" type="slidenum">
              <a:rPr lang="da-DK" smtClean="0"/>
              <a:pPr/>
              <a:t>‹#›</a:t>
            </a:fld>
            <a:endParaRPr lang="da-DK" sz="1400"/>
          </a:p>
        </p:txBody>
      </p:sp>
      <p:pic>
        <p:nvPicPr>
          <p:cNvPr id="18" name="Billede 17" descr="UCN_Logo_side 2.ai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329765"/>
            <a:ext cx="927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2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SzPct val="100000"/>
        <a:buFontTx/>
        <a:buBlip>
          <a:blip r:embed="rId16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4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49200" indent="-176400" algn="l" defTabSz="457200" rtl="0" eaLnBrk="1" latinLnBrk="0" hangingPunct="1">
        <a:spcBef>
          <a:spcPct val="20000"/>
        </a:spcBef>
        <a:buFont typeface="Lucida Grande"/>
        <a:buChar char="⋅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emf"/><Relationship Id="rId7" Type="http://schemas.openxmlformats.org/officeDocument/2006/relationships/hyperlink" Target="http://docs.oracle.com/javase/8/docs/api/java/lang/Comparable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docs.oracle.com/javase/tutorial/collections/index.html" TargetMode="Externa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dk/search?q=santas+dirty+socks&amp;ie=utf-8&amp;oe=utf-8&amp;client=firefox-b-ab&amp;gws_rd=cr&amp;ei=uyAqWKOzJMm7UcqPrsAI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FBAA-4F69-48DF-A4FE-0B2475C15C76}" type="slidenum">
              <a:rPr lang="da-DK" smtClean="0"/>
              <a:pPr/>
              <a:t>1</a:t>
            </a:fld>
            <a:endParaRPr lang="da-DK" sz="14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4725144"/>
            <a:ext cx="5162576" cy="533400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C35924"/>
                </a:solidFill>
              </a:rPr>
              <a:t>Recursion - </a:t>
            </a:r>
            <a:r>
              <a:rPr lang="en-US" sz="2400" dirty="0" err="1">
                <a:solidFill>
                  <a:srgbClr val="C35924"/>
                </a:solidFill>
              </a:rPr>
              <a:t>Carrano</a:t>
            </a:r>
            <a:endParaRPr lang="en-US" sz="2400" dirty="0">
              <a:solidFill>
                <a:srgbClr val="C35924"/>
              </a:solidFill>
            </a:endParaRPr>
          </a:p>
          <a:p>
            <a:pPr algn="l"/>
            <a:endParaRPr lang="da-DK" dirty="0">
              <a:solidFill>
                <a:srgbClr val="C35924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4149080"/>
            <a:ext cx="5448328" cy="685800"/>
          </a:xfrm>
        </p:spPr>
        <p:txBody>
          <a:bodyPr/>
          <a:lstStyle/>
          <a:p>
            <a:r>
              <a:rPr lang="da-DK" sz="2400" dirty="0">
                <a:solidFill>
                  <a:schemeClr val="bg1"/>
                </a:solidFill>
              </a:rPr>
              <a:t>Software Construction – Session 5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576" y="1340768"/>
            <a:ext cx="5448328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2400" dirty="0"/>
              <a:t>Programming – Session 24</a:t>
            </a:r>
          </a:p>
        </p:txBody>
      </p:sp>
    </p:spTree>
    <p:extLst>
      <p:ext uri="{BB962C8B-B14F-4D97-AF65-F5344CB8AC3E}">
        <p14:creationId xmlns:p14="http://schemas.microsoft.com/office/powerpoint/2010/main" val="3930289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Pladsholder til dias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12B18C0-AF5A-44F5-9662-387FAF8456CB}" type="slidenum">
              <a:rPr lang="en-GB"/>
              <a:pPr>
                <a:defRPr/>
              </a:pPr>
              <a:t>10</a:t>
            </a:fld>
            <a:endParaRPr lang="en-GB" dirty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296091" y="160094"/>
            <a:ext cx="8390709" cy="95824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So, can we find the Queue in java.util.* 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Let’s look at </a:t>
            </a:r>
            <a:r>
              <a:rPr lang="en-GB" dirty="0">
                <a:hlinkClick r:id="rId3"/>
              </a:rPr>
              <a:t>http://docs.oracle.com/javase/8/docs/api/</a:t>
            </a:r>
            <a:r>
              <a:rPr lang="en-GB" dirty="0"/>
              <a:t>: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838819"/>
            <a:ext cx="9143999" cy="347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59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Pladsholder til dias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12B18C0-AF5A-44F5-9662-387FAF8456CB}" type="slidenum">
              <a:rPr lang="en-GB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296091" y="160094"/>
            <a:ext cx="8390709" cy="95824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So, can we find the Queue in java.util.* ?</a:t>
            </a:r>
          </a:p>
        </p:txBody>
      </p:sp>
      <p:sp>
        <p:nvSpPr>
          <p:cNvPr id="2" name="Tekstboks 1"/>
          <p:cNvSpPr txBox="1"/>
          <p:nvPr/>
        </p:nvSpPr>
        <p:spPr>
          <a:xfrm>
            <a:off x="518474" y="5230190"/>
            <a:ext cx="324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See note at the bottom of p. 333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1695450"/>
            <a:ext cx="87915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757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– Optional at home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en-GB" smtClean="0"/>
              <a:t>12</a:t>
            </a:fld>
            <a:endParaRPr lang="en-GB" dirty="0"/>
          </a:p>
        </p:txBody>
      </p:sp>
      <p:sp>
        <p:nvSpPr>
          <p:cNvPr id="5" name="Pladsholder til indhold 4"/>
          <p:cNvSpPr txBox="1">
            <a:spLocks noGrp="1"/>
          </p:cNvSpPr>
          <p:nvPr>
            <p:ph idx="1"/>
          </p:nvPr>
        </p:nvSpPr>
        <p:spPr>
          <a:xfrm>
            <a:off x="682014" y="1313953"/>
            <a:ext cx="7756587" cy="467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1600" b="1" dirty="0"/>
              <a:t>Exercise:</a:t>
            </a:r>
          </a:p>
          <a:p>
            <a:r>
              <a:rPr lang="en-GB" sz="1600" dirty="0"/>
              <a:t>Implement the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java.util.Queue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/>
              <a:t>interface using either a:</a:t>
            </a:r>
          </a:p>
          <a:p>
            <a:pPr lvl="1"/>
            <a:r>
              <a:rPr lang="en-GB" sz="1400" dirty="0"/>
              <a:t>Linked implementation or </a:t>
            </a:r>
          </a:p>
          <a:p>
            <a:pPr lvl="1"/>
            <a:r>
              <a:rPr lang="en-GB" sz="1400" dirty="0"/>
              <a:t>Circular implementation (see previous slides for both)</a:t>
            </a:r>
          </a:p>
          <a:p>
            <a:pPr lvl="1"/>
            <a:r>
              <a:rPr lang="en-GB" sz="1400" dirty="0"/>
              <a:t>Call you class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MyQueue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600" dirty="0"/>
              <a:t>Create a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 </a:t>
            </a:r>
            <a:r>
              <a:rPr lang="en-GB" sz="1600" dirty="0"/>
              <a:t>class with a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GB" sz="1600" dirty="0"/>
              <a:t>method that tests your queue:</a:t>
            </a:r>
          </a:p>
          <a:p>
            <a:pPr lvl="1"/>
            <a:r>
              <a:rPr lang="en-GB" sz="1400" dirty="0"/>
              <a:t>Instantiate like this: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Queue q = new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MyQueue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GB" sz="1400" dirty="0"/>
              <a:t>create some objects and enter the objects into a queue,</a:t>
            </a:r>
          </a:p>
          <a:p>
            <a:pPr lvl="1"/>
            <a:r>
              <a:rPr lang="en-GB" sz="1400" dirty="0"/>
              <a:t>print the queue</a:t>
            </a:r>
          </a:p>
          <a:p>
            <a:pPr lvl="1"/>
            <a:r>
              <a:rPr lang="en-GB" sz="1400" dirty="0"/>
              <a:t>remove the front element</a:t>
            </a:r>
          </a:p>
          <a:p>
            <a:pPr lvl="1"/>
            <a:r>
              <a:rPr lang="en-GB" sz="1400" dirty="0"/>
              <a:t>Remove and print all elements in the queue</a:t>
            </a:r>
          </a:p>
          <a:p>
            <a:r>
              <a:rPr lang="en-GB" sz="1600" dirty="0"/>
              <a:t>Change your Main (start creating a copy of the old and give the copy a new name), so that the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java.util.ArrayDeque</a:t>
            </a:r>
            <a:r>
              <a:rPr lang="en-GB" sz="1600" dirty="0"/>
              <a:t> is used instead of your own.</a:t>
            </a:r>
          </a:p>
          <a:p>
            <a:pPr lvl="1"/>
            <a:r>
              <a:rPr lang="en-GB" sz="1600" dirty="0"/>
              <a:t>Instantiate like this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Queue q = new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2"/>
            <a:r>
              <a:rPr lang="en-GB" sz="1600" dirty="0"/>
              <a:t>Run your main method again</a:t>
            </a:r>
          </a:p>
          <a:p>
            <a:pPr lvl="1"/>
            <a:r>
              <a:rPr lang="en-GB" sz="1600" dirty="0"/>
              <a:t>You should be able to observe that changing the implementation doesn’t change the behaviour of you main method if you implemented your own Queue correctly</a:t>
            </a:r>
          </a:p>
        </p:txBody>
      </p:sp>
    </p:spTree>
    <p:extLst>
      <p:ext uri="{BB962C8B-B14F-4D97-AF65-F5344CB8AC3E}">
        <p14:creationId xmlns:p14="http://schemas.microsoft.com/office/powerpoint/2010/main" val="338703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Pladsholder til dias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0CE8E2-029D-44E5-8FE9-F200286B05D4}" type="slidenum">
              <a:rPr lang="en-GB"/>
              <a:pPr>
                <a:defRPr/>
              </a:pPr>
              <a:t>13</a:t>
            </a:fld>
            <a:endParaRPr lang="en-GB" dirty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The </a:t>
            </a:r>
            <a:r>
              <a:rPr lang="en-GB" dirty="0" err="1"/>
              <a:t>Deque</a:t>
            </a:r>
            <a:r>
              <a:rPr lang="en-GB" dirty="0"/>
              <a:t> (Double Ended Queue) ADT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GB" sz="2800" dirty="0" err="1"/>
              <a:t>Enqueue</a:t>
            </a:r>
            <a:r>
              <a:rPr lang="en-GB" sz="2800" dirty="0"/>
              <a:t> and </a:t>
            </a:r>
            <a:r>
              <a:rPr lang="en-GB" sz="2800" dirty="0" err="1"/>
              <a:t>dequeue</a:t>
            </a:r>
            <a:r>
              <a:rPr lang="en-GB" sz="2800" dirty="0"/>
              <a:t> at both ends</a:t>
            </a:r>
          </a:p>
          <a:p>
            <a:pPr eaLnBrk="1" hangingPunct="1"/>
            <a:r>
              <a:rPr lang="en-GB" sz="2800" dirty="0"/>
              <a:t>Operations (renamed a bit)</a:t>
            </a:r>
          </a:p>
          <a:p>
            <a:pPr lvl="1" eaLnBrk="1" hangingPunct="1"/>
            <a:r>
              <a:rPr lang="en-GB" sz="2400" i="1" dirty="0" err="1"/>
              <a:t>addToFront</a:t>
            </a:r>
            <a:r>
              <a:rPr lang="en-GB" sz="2400" i="1" dirty="0"/>
              <a:t>(T </a:t>
            </a:r>
            <a:r>
              <a:rPr lang="en-GB" sz="2400" i="1" dirty="0" err="1"/>
              <a:t>newEntry</a:t>
            </a:r>
            <a:r>
              <a:rPr lang="en-GB" sz="2400" i="1" dirty="0"/>
              <a:t>)</a:t>
            </a:r>
            <a:r>
              <a:rPr lang="en-GB" sz="2400" dirty="0"/>
              <a:t> </a:t>
            </a:r>
          </a:p>
          <a:p>
            <a:pPr lvl="1"/>
            <a:r>
              <a:rPr lang="en-GB" dirty="0" err="1"/>
              <a:t>addToBack</a:t>
            </a:r>
            <a:r>
              <a:rPr lang="en-GB" i="1" dirty="0"/>
              <a:t>(T </a:t>
            </a:r>
            <a:r>
              <a:rPr lang="en-GB" i="1" dirty="0" err="1"/>
              <a:t>newEntry</a:t>
            </a:r>
            <a:r>
              <a:rPr lang="en-GB" i="1" dirty="0"/>
              <a:t>)</a:t>
            </a:r>
            <a:r>
              <a:rPr lang="en-GB" dirty="0"/>
              <a:t> </a:t>
            </a:r>
          </a:p>
          <a:p>
            <a:pPr lvl="1" eaLnBrk="1" hangingPunct="1"/>
            <a:r>
              <a:rPr lang="en-GB" i="1" dirty="0" err="1"/>
              <a:t>removeFront</a:t>
            </a:r>
            <a:r>
              <a:rPr lang="en-GB" i="1" dirty="0"/>
              <a:t>()</a:t>
            </a:r>
            <a:endParaRPr lang="en-GB" sz="2400" i="1" dirty="0"/>
          </a:p>
          <a:p>
            <a:pPr lvl="1"/>
            <a:r>
              <a:rPr lang="en-GB" i="1" dirty="0" err="1"/>
              <a:t>removeBack</a:t>
            </a:r>
            <a:r>
              <a:rPr lang="en-GB" i="1" dirty="0"/>
              <a:t>()</a:t>
            </a:r>
          </a:p>
          <a:p>
            <a:pPr lvl="1" eaLnBrk="1" hangingPunct="1"/>
            <a:r>
              <a:rPr lang="en-GB" sz="2400" i="1" dirty="0" err="1"/>
              <a:t>getFront</a:t>
            </a:r>
            <a:r>
              <a:rPr lang="en-GB" sz="2400" i="1" dirty="0"/>
              <a:t>()</a:t>
            </a:r>
          </a:p>
          <a:p>
            <a:pPr lvl="1" eaLnBrk="1" hangingPunct="1"/>
            <a:r>
              <a:rPr lang="en-GB" i="1" dirty="0" err="1"/>
              <a:t>getBack</a:t>
            </a:r>
            <a:r>
              <a:rPr lang="en-GB" i="1" dirty="0"/>
              <a:t>()</a:t>
            </a:r>
            <a:endParaRPr lang="en-GB" sz="2400" i="1" dirty="0"/>
          </a:p>
          <a:p>
            <a:pPr lvl="1"/>
            <a:r>
              <a:rPr lang="en-GB" i="1" dirty="0" err="1"/>
              <a:t>isEmpty</a:t>
            </a:r>
            <a:r>
              <a:rPr lang="en-GB" i="1" dirty="0"/>
              <a:t>() </a:t>
            </a:r>
          </a:p>
          <a:p>
            <a:pPr lvl="1"/>
            <a:r>
              <a:rPr lang="en-GB" i="1" dirty="0"/>
              <a:t>clear()</a:t>
            </a:r>
          </a:p>
          <a:p>
            <a:r>
              <a:rPr lang="en-GB" sz="2800" dirty="0" err="1"/>
              <a:t>Deque</a:t>
            </a:r>
            <a:r>
              <a:rPr lang="en-GB" sz="2800" dirty="0"/>
              <a:t> can actually be used instead of Stack – and it is recommended in Java!</a:t>
            </a:r>
          </a:p>
        </p:txBody>
      </p:sp>
    </p:spTree>
    <p:extLst>
      <p:ext uri="{BB962C8B-B14F-4D97-AF65-F5344CB8AC3E}">
        <p14:creationId xmlns:p14="http://schemas.microsoft.com/office/powerpoint/2010/main" val="2039925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Pladsholder til dias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0CE8E2-029D-44E5-8FE9-F200286B05D4}" type="slidenum">
              <a:rPr lang="en-GB"/>
              <a:pPr>
                <a:defRPr/>
              </a:pPr>
              <a:t>14</a:t>
            </a:fld>
            <a:endParaRPr lang="en-GB" dirty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The Priority Queue ADT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GB" sz="2800" dirty="0"/>
              <a:t>A priority is like an ordinary queue, both elements are placed not according to their arrival time, but to their priorities </a:t>
            </a:r>
          </a:p>
          <a:p>
            <a:pPr lvl="1"/>
            <a:r>
              <a:rPr lang="en-GB" dirty="0"/>
              <a:t>E.g. Dijkstra’s algorithm may use a priority queue to always offer the closest node in the remaining graph.</a:t>
            </a:r>
          </a:p>
          <a:p>
            <a:pPr eaLnBrk="1" hangingPunct="1"/>
            <a:r>
              <a:rPr lang="en-GB" sz="2800" dirty="0"/>
              <a:t>Operations:</a:t>
            </a:r>
          </a:p>
          <a:p>
            <a:pPr lvl="1"/>
            <a:r>
              <a:rPr lang="en-GB" i="1" dirty="0" err="1"/>
              <a:t>enqueue</a:t>
            </a:r>
            <a:r>
              <a:rPr lang="en-GB" i="1" dirty="0"/>
              <a:t>(T </a:t>
            </a:r>
            <a:r>
              <a:rPr lang="en-GB" i="1" dirty="0" err="1"/>
              <a:t>newEntry</a:t>
            </a:r>
            <a:r>
              <a:rPr lang="en-GB" i="1" dirty="0"/>
              <a:t>)</a:t>
            </a:r>
            <a:r>
              <a:rPr lang="en-GB" dirty="0"/>
              <a:t> enters a new element in the queue</a:t>
            </a:r>
          </a:p>
          <a:p>
            <a:pPr lvl="1"/>
            <a:r>
              <a:rPr lang="en-GB" i="1" dirty="0" err="1"/>
              <a:t>dequeue</a:t>
            </a:r>
            <a:r>
              <a:rPr lang="en-GB" i="1" dirty="0"/>
              <a:t>()</a:t>
            </a:r>
            <a:r>
              <a:rPr lang="en-GB" dirty="0"/>
              <a:t> removes and returns the front element from the queue</a:t>
            </a:r>
          </a:p>
          <a:p>
            <a:pPr lvl="1"/>
            <a:r>
              <a:rPr lang="en-GB" i="1" dirty="0" err="1"/>
              <a:t>getFront</a:t>
            </a:r>
            <a:r>
              <a:rPr lang="en-GB" i="1" dirty="0"/>
              <a:t>()</a:t>
            </a:r>
            <a:r>
              <a:rPr lang="en-GB" dirty="0"/>
              <a:t> returns the front element without removing it</a:t>
            </a:r>
          </a:p>
          <a:p>
            <a:pPr lvl="1"/>
            <a:r>
              <a:rPr lang="en-GB" i="1" dirty="0"/>
              <a:t>size()</a:t>
            </a:r>
            <a:r>
              <a:rPr lang="en-GB" dirty="0"/>
              <a:t> returns the number of entries in the queue</a:t>
            </a:r>
            <a:endParaRPr lang="en-GB" i="1" dirty="0"/>
          </a:p>
          <a:p>
            <a:pPr lvl="1"/>
            <a:r>
              <a:rPr lang="en-GB" i="1" dirty="0" err="1"/>
              <a:t>isEmpty</a:t>
            </a:r>
            <a:r>
              <a:rPr lang="en-GB" i="1" dirty="0"/>
              <a:t>()</a:t>
            </a:r>
            <a:r>
              <a:rPr lang="en-GB" dirty="0"/>
              <a:t> checks if the queue is empty</a:t>
            </a:r>
          </a:p>
          <a:p>
            <a:pPr lvl="1"/>
            <a:r>
              <a:rPr lang="en-GB" i="1" dirty="0"/>
              <a:t>clear() </a:t>
            </a:r>
            <a:r>
              <a:rPr lang="en-GB" dirty="0"/>
              <a:t>removes all entries</a:t>
            </a:r>
          </a:p>
          <a:p>
            <a:r>
              <a:rPr lang="en-GB" sz="2800" dirty="0"/>
              <a:t>Priority </a:t>
            </a:r>
            <a:r>
              <a:rPr lang="en-GB" dirty="0"/>
              <a:t>q</a:t>
            </a:r>
            <a:r>
              <a:rPr lang="en-GB" sz="2800" dirty="0"/>
              <a:t>ueue is available in </a:t>
            </a:r>
            <a:r>
              <a:rPr lang="en-GB" sz="2800" dirty="0" err="1"/>
              <a:t>java.util.PriorityQueue</a:t>
            </a:r>
            <a:r>
              <a:rPr lang="en-GB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06699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Pladsholder til dias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0CE8E2-029D-44E5-8FE9-F200286B05D4}" type="slidenum">
              <a:rPr lang="en-GB"/>
              <a:pPr>
                <a:defRPr/>
              </a:pPr>
              <a:t>15</a:t>
            </a:fld>
            <a:endParaRPr lang="en-GB" dirty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The Priority Queue ADT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6" y="1258349"/>
            <a:ext cx="8812873" cy="512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7424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Pladsholder til dias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0CE8E2-029D-44E5-8FE9-F200286B05D4}" type="slidenum">
              <a:rPr lang="en-GB"/>
              <a:pPr>
                <a:defRPr/>
              </a:pPr>
              <a:t>16</a:t>
            </a:fld>
            <a:endParaRPr lang="en-GB" dirty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The Priority Queue ADT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78172" y="1348531"/>
            <a:ext cx="8208628" cy="166311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6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49200" indent="-176400" algn="l" defTabSz="457200" rtl="0" eaLnBrk="1" latinLnBrk="0" hangingPunct="1">
              <a:spcBef>
                <a:spcPct val="20000"/>
              </a:spcBef>
              <a:buFont typeface="Lucida Grande"/>
              <a:buChar char="⋅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Elements are ordered according to their </a:t>
            </a:r>
            <a:r>
              <a:rPr lang="en-GB" i="1" dirty="0"/>
              <a:t>natural order</a:t>
            </a:r>
            <a:endParaRPr lang="en-GB" dirty="0"/>
          </a:p>
          <a:p>
            <a:pPr lvl="1"/>
            <a:r>
              <a:rPr lang="en-GB" dirty="0"/>
              <a:t>This means that they are to implement the interface Comparable&lt;T&gt;</a:t>
            </a:r>
          </a:p>
          <a:p>
            <a:pPr lvl="1"/>
            <a:r>
              <a:rPr lang="en-GB" dirty="0"/>
              <a:t>This interface specifies one method:</a:t>
            </a:r>
          </a:p>
          <a:p>
            <a:pPr lvl="2"/>
            <a:r>
              <a:rPr lang="da-DK" dirty="0" err="1"/>
              <a:t>int</a:t>
            </a:r>
            <a:r>
              <a:rPr lang="da-DK" dirty="0"/>
              <a:t> </a:t>
            </a:r>
            <a:r>
              <a:rPr lang="da-DK" dirty="0" err="1"/>
              <a:t>compareTo</a:t>
            </a:r>
            <a:r>
              <a:rPr lang="da-DK" dirty="0"/>
              <a:t>(</a:t>
            </a:r>
            <a:r>
              <a:rPr lang="da-DK" dirty="0">
                <a:hlinkClick r:id="rId7" tooltip="type parameter in Comparable"/>
              </a:rPr>
              <a:t>T</a:t>
            </a:r>
            <a:r>
              <a:rPr lang="da-DK" dirty="0"/>
              <a:t> </a:t>
            </a:r>
            <a:r>
              <a:rPr lang="da-DK" dirty="0" err="1"/>
              <a:t>other</a:t>
            </a:r>
            <a:r>
              <a:rPr lang="da-DK" dirty="0"/>
              <a:t>):</a:t>
            </a:r>
          </a:p>
          <a:p>
            <a:pPr lvl="3"/>
            <a:r>
              <a:rPr lang="en-US" dirty="0"/>
              <a:t>Parameters: other - the object to be compared.</a:t>
            </a:r>
          </a:p>
          <a:p>
            <a:pPr lvl="2"/>
            <a:r>
              <a:rPr lang="en-US" dirty="0"/>
              <a:t>Returns: a negative integer, zero, or a positive integer as this object is less than, equal to, or greater than the specified object.</a:t>
            </a:r>
            <a:endParaRPr lang="da-DK" dirty="0"/>
          </a:p>
          <a:p>
            <a:pPr lvl="3"/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294" y="3312122"/>
            <a:ext cx="62007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635" y="5473700"/>
            <a:ext cx="42291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E91884-020C-41AB-9BDF-ACEB3C3DB9E9}"/>
              </a:ext>
            </a:extLst>
          </p:cNvPr>
          <p:cNvSpPr txBox="1"/>
          <p:nvPr/>
        </p:nvSpPr>
        <p:spPr>
          <a:xfrm>
            <a:off x="251520" y="3011649"/>
            <a:ext cx="24482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a.compareTo</a:t>
            </a:r>
            <a:r>
              <a:rPr lang="en-US" sz="1800" dirty="0"/>
              <a:t>(b)</a:t>
            </a:r>
          </a:p>
          <a:p>
            <a:pPr algn="ctr"/>
            <a:r>
              <a:rPr lang="en-US" sz="1800" dirty="0"/>
              <a:t> a &lt; b</a:t>
            </a:r>
          </a:p>
          <a:p>
            <a:pPr algn="ctr"/>
            <a:r>
              <a:rPr lang="en-US" sz="1800" dirty="0">
                <a:highlight>
                  <a:srgbClr val="FFFF00"/>
                </a:highlight>
              </a:rPr>
              <a:t>-1</a:t>
            </a:r>
            <a:r>
              <a:rPr lang="en-US" sz="1800" dirty="0"/>
              <a:t> 0  1               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/>
              <a:t>a == b</a:t>
            </a:r>
          </a:p>
          <a:p>
            <a:pPr algn="ctr"/>
            <a:r>
              <a:rPr lang="en-US" sz="1800" dirty="0"/>
              <a:t>-1 </a:t>
            </a:r>
            <a:r>
              <a:rPr lang="en-US" sz="1800" dirty="0">
                <a:highlight>
                  <a:srgbClr val="FFFF00"/>
                </a:highlight>
              </a:rPr>
              <a:t>0 </a:t>
            </a:r>
            <a:r>
              <a:rPr lang="en-US" sz="1800" dirty="0"/>
              <a:t> 1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/>
              <a:t>a &gt; b</a:t>
            </a:r>
          </a:p>
          <a:p>
            <a:pPr algn="ctr"/>
            <a:r>
              <a:rPr lang="en-US" sz="1800" dirty="0"/>
              <a:t>-1 0  </a:t>
            </a:r>
            <a:r>
              <a:rPr lang="en-US" sz="1800" dirty="0">
                <a:highlight>
                  <a:srgbClr val="FFFF00"/>
                </a:highlight>
              </a:rPr>
              <a:t>1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/>
              <a:t>a – b </a:t>
            </a: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214761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FF00"/>
                </a:solidFill>
              </a:rPr>
              <a:t>Exercise 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en-GB" smtClean="0"/>
              <a:t>17</a:t>
            </a:fld>
            <a:endParaRPr lang="en-GB" dirty="0"/>
          </a:p>
        </p:txBody>
      </p:sp>
      <p:sp>
        <p:nvSpPr>
          <p:cNvPr id="5" name="Pladsholder til indhold 4"/>
          <p:cNvSpPr txBox="1">
            <a:spLocks noGrp="1"/>
          </p:cNvSpPr>
          <p:nvPr>
            <p:ph idx="1"/>
          </p:nvPr>
        </p:nvSpPr>
        <p:spPr>
          <a:xfrm>
            <a:off x="682014" y="1313953"/>
            <a:ext cx="775658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1600" b="1" dirty="0"/>
              <a:t>Exercise:</a:t>
            </a:r>
          </a:p>
          <a:p>
            <a:r>
              <a:rPr lang="en-GB" sz="1600" dirty="0"/>
              <a:t>Start a new Java project (</a:t>
            </a:r>
            <a:r>
              <a:rPr lang="en-GB" sz="1600" dirty="0" err="1"/>
              <a:t>BlueJ</a:t>
            </a:r>
            <a:r>
              <a:rPr lang="en-GB" sz="1600" dirty="0"/>
              <a:t> or Eclipse)</a:t>
            </a:r>
          </a:p>
          <a:p>
            <a:pPr lvl="1"/>
            <a:r>
              <a:rPr lang="en-GB" sz="1600" dirty="0"/>
              <a:t>Create </a:t>
            </a:r>
            <a:r>
              <a:rPr lang="en-GB" sz="1600" b="1" dirty="0"/>
              <a:t>a Queue&lt;String&gt;</a:t>
            </a:r>
            <a:r>
              <a:rPr lang="en-GB" sz="1600" dirty="0"/>
              <a:t> variable</a:t>
            </a:r>
          </a:p>
          <a:p>
            <a:pPr lvl="1"/>
            <a:r>
              <a:rPr lang="en-GB" sz="1600" dirty="0"/>
              <a:t>Instantiate it as an </a:t>
            </a:r>
            <a:r>
              <a:rPr lang="en-GB" sz="1600" b="1" dirty="0" err="1"/>
              <a:t>ArrayDeque</a:t>
            </a:r>
            <a:endParaRPr lang="en-GB" sz="1600" b="1" dirty="0"/>
          </a:p>
          <a:p>
            <a:pPr lvl="1"/>
            <a:r>
              <a:rPr lang="en-GB" sz="1600" dirty="0"/>
              <a:t>Add a number of Strings to it</a:t>
            </a:r>
          </a:p>
          <a:p>
            <a:pPr lvl="1"/>
            <a:r>
              <a:rPr lang="en-GB" sz="1600" dirty="0"/>
              <a:t>Loop through the queue, poll() in each loop and print the returned value</a:t>
            </a:r>
          </a:p>
          <a:p>
            <a:pPr lvl="2"/>
            <a:r>
              <a:rPr lang="en-GB" sz="1600" dirty="0"/>
              <a:t>This shows what order the values are stored in the queue</a:t>
            </a:r>
          </a:p>
          <a:p>
            <a:pPr lvl="2"/>
            <a:r>
              <a:rPr lang="en-GB" sz="1600" dirty="0"/>
              <a:t>Notice how they come out in the order they were inserted</a:t>
            </a:r>
          </a:p>
          <a:p>
            <a:pPr lvl="1"/>
            <a:r>
              <a:rPr lang="en-GB" sz="1600" dirty="0"/>
              <a:t>Now instantiate the same variable as a </a:t>
            </a:r>
            <a:r>
              <a:rPr lang="en-GB" sz="1600" b="1" dirty="0" err="1"/>
              <a:t>PriorityQueue</a:t>
            </a:r>
            <a:endParaRPr lang="en-GB" sz="1600" b="1" dirty="0"/>
          </a:p>
          <a:p>
            <a:pPr lvl="1"/>
            <a:r>
              <a:rPr lang="en-GB" sz="1600" dirty="0"/>
              <a:t>Add the same Strings to it</a:t>
            </a:r>
          </a:p>
          <a:p>
            <a:pPr lvl="1"/>
            <a:r>
              <a:rPr lang="en-GB" sz="1600" dirty="0"/>
              <a:t>Loop through the queue, poll() in each loop and print the returned value</a:t>
            </a:r>
          </a:p>
          <a:p>
            <a:pPr lvl="2"/>
            <a:r>
              <a:rPr lang="en-GB" sz="1600" dirty="0"/>
              <a:t>Notice what order the values are returned</a:t>
            </a:r>
          </a:p>
          <a:p>
            <a:pPr lvl="1"/>
            <a:r>
              <a:rPr lang="en-GB" sz="1600" dirty="0"/>
              <a:t>Now instantiate the same variable as a </a:t>
            </a:r>
            <a:r>
              <a:rPr lang="en-GB" sz="1600" dirty="0" err="1"/>
              <a:t>PriorityQueue</a:t>
            </a:r>
            <a:r>
              <a:rPr lang="en-GB" sz="1600" dirty="0"/>
              <a:t> again</a:t>
            </a:r>
          </a:p>
          <a:p>
            <a:pPr lvl="2"/>
            <a:r>
              <a:rPr lang="en-GB" sz="1600" dirty="0"/>
              <a:t>This time, pass </a:t>
            </a:r>
            <a:r>
              <a:rPr lang="en-GB" sz="1600" b="1" dirty="0"/>
              <a:t>a</a:t>
            </a:r>
            <a:r>
              <a:rPr lang="en-GB" sz="1600" b="1" dirty="0">
                <a:solidFill>
                  <a:srgbClr val="C00000"/>
                </a:solidFill>
              </a:rPr>
              <a:t> Comparator&lt;String&gt;</a:t>
            </a:r>
            <a:r>
              <a:rPr lang="en-GB" sz="1600" dirty="0"/>
              <a:t> implementation to it</a:t>
            </a:r>
          </a:p>
          <a:p>
            <a:pPr lvl="1"/>
            <a:r>
              <a:rPr lang="en-GB" sz="1600" dirty="0"/>
              <a:t>Loop, poll(), print</a:t>
            </a:r>
          </a:p>
          <a:p>
            <a:pPr lvl="2"/>
            <a:r>
              <a:rPr lang="en-GB" sz="1600" dirty="0"/>
              <a:t>Notice how the ordering changed (again), depending how you specified the comparable</a:t>
            </a:r>
          </a:p>
          <a:p>
            <a:pPr lvl="3"/>
            <a:r>
              <a:rPr lang="en-GB" sz="1600" dirty="0"/>
              <a:t>An example could be ordering by length: </a:t>
            </a:r>
            <a:r>
              <a:rPr lang="en-GB" sz="1600" b="1" dirty="0"/>
              <a:t>return s1.length() – s2.length();</a:t>
            </a:r>
          </a:p>
          <a:p>
            <a:endParaRPr lang="en-GB" sz="1600" dirty="0"/>
          </a:p>
          <a:p>
            <a:endParaRPr lang="en-GB" sz="1600" dirty="0"/>
          </a:p>
          <a:p>
            <a:pPr marL="309600" lvl="1" indent="0">
              <a:buNone/>
            </a:pPr>
            <a:endParaRPr lang="en-GB" sz="1600" dirty="0"/>
          </a:p>
          <a:p>
            <a:pPr lvl="1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155244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Method Calls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Calling</a:t>
            </a:r>
            <a:r>
              <a:rPr lang="da-DK" dirty="0"/>
              <a:t> a </a:t>
            </a:r>
            <a:r>
              <a:rPr lang="da-DK" dirty="0" err="1"/>
              <a:t>method</a:t>
            </a:r>
            <a:endParaRPr lang="da-DK" dirty="0"/>
          </a:p>
          <a:p>
            <a:pPr lvl="1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dog.isFeeDue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dirty="0" err="1"/>
              <a:t>Internal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call</a:t>
            </a:r>
            <a:endParaRPr lang="da-DK" dirty="0"/>
          </a:p>
          <a:p>
            <a:pPr lvl="1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hasDog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this.hasDog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96266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Method Calls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33340A-2438-483F-BF30-785F29EE9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3" y="1196751"/>
            <a:ext cx="5088424" cy="4929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2E77F7-D71E-4BD7-BADB-B0BE5EAE0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185764"/>
            <a:ext cx="3862581" cy="520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9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da-DK" dirty="0"/>
              <a:t>Session 24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71600" y="1412776"/>
            <a:ext cx="7772400" cy="4248472"/>
          </a:xfrm>
        </p:spPr>
        <p:txBody>
          <a:bodyPr>
            <a:normAutofit/>
          </a:bodyPr>
          <a:lstStyle/>
          <a:p>
            <a:r>
              <a:rPr lang="da-DK" sz="3600" dirty="0"/>
              <a:t>Queues (ADT)</a:t>
            </a:r>
          </a:p>
          <a:p>
            <a:r>
              <a:rPr lang="da-DK" sz="3600" dirty="0" err="1"/>
              <a:t>Sequence</a:t>
            </a:r>
            <a:r>
              <a:rPr lang="da-DK" sz="3600" dirty="0"/>
              <a:t> Diagrams</a:t>
            </a:r>
          </a:p>
          <a:p>
            <a:pPr lvl="1"/>
            <a:r>
              <a:rPr lang="da-DK" sz="3200" dirty="0"/>
              <a:t>Method </a:t>
            </a:r>
            <a:r>
              <a:rPr lang="da-DK" sz="3200" dirty="0" err="1"/>
              <a:t>calls</a:t>
            </a:r>
            <a:endParaRPr lang="da-DK" sz="3200" dirty="0"/>
          </a:p>
          <a:p>
            <a:pPr lvl="1"/>
            <a:r>
              <a:rPr lang="da-DK" sz="3200" dirty="0" err="1"/>
              <a:t>Sequence</a:t>
            </a:r>
            <a:r>
              <a:rPr lang="da-DK" sz="3200" dirty="0"/>
              <a:t> diagrams</a:t>
            </a:r>
          </a:p>
          <a:p>
            <a:r>
              <a:rPr lang="da-DK" sz="3600" dirty="0" err="1"/>
              <a:t>Recursion</a:t>
            </a:r>
            <a:endParaRPr lang="da-DK" sz="3600" dirty="0"/>
          </a:p>
          <a:p>
            <a:pPr marL="309600" lvl="1" indent="0">
              <a:buNone/>
            </a:pPr>
            <a:endParaRPr lang="da-DK" sz="3200" dirty="0"/>
          </a:p>
          <a:p>
            <a:pPr marL="0" indent="0">
              <a:buNone/>
            </a:pPr>
            <a:endParaRPr lang="da-DK" sz="3600" dirty="0"/>
          </a:p>
          <a:p>
            <a:endParaRPr lang="da-DK" sz="3600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1350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Method Call – </a:t>
            </a:r>
            <a:r>
              <a:rPr lang="da-DK" dirty="0" err="1"/>
              <a:t>Example</a:t>
            </a:r>
            <a:r>
              <a:rPr lang="da-DK" dirty="0"/>
              <a:t> in </a:t>
            </a:r>
            <a:r>
              <a:rPr lang="da-DK" dirty="0" err="1"/>
              <a:t>Detail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796136" y="1171600"/>
            <a:ext cx="3347864" cy="4525963"/>
          </a:xfrm>
        </p:spPr>
        <p:txBody>
          <a:bodyPr>
            <a:normAutofit fontScale="92500" lnSpcReduction="10000"/>
          </a:bodyPr>
          <a:lstStyle/>
          <a:p>
            <a:r>
              <a:rPr lang="da-DK" dirty="0" err="1"/>
              <a:t>Calculator</a:t>
            </a:r>
            <a:r>
              <a:rPr lang="da-DK" dirty="0"/>
              <a:t> </a:t>
            </a:r>
            <a:r>
              <a:rPr lang="da-DK" dirty="0" err="1"/>
              <a:t>object</a:t>
            </a:r>
            <a:endParaRPr lang="da-DK" dirty="0"/>
          </a:p>
          <a:p>
            <a:pPr lvl="1"/>
            <a:r>
              <a:rPr lang="da-DK" dirty="0"/>
              <a:t>Perform addition</a:t>
            </a:r>
          </a:p>
          <a:p>
            <a:r>
              <a:rPr lang="da-DK" dirty="0"/>
              <a:t>Call </a:t>
            </a:r>
            <a:r>
              <a:rPr lang="da-DK" dirty="0" err="1"/>
              <a:t>sequence</a:t>
            </a:r>
            <a:r>
              <a:rPr lang="da-DK" dirty="0"/>
              <a:t>:</a:t>
            </a:r>
          </a:p>
          <a:p>
            <a:pPr lvl="1"/>
            <a:r>
              <a:rPr lang="da-DK" dirty="0"/>
              <a:t>User has </a:t>
            </a:r>
            <a:r>
              <a:rPr lang="da-DK" dirty="0" err="1"/>
              <a:t>already</a:t>
            </a:r>
            <a:r>
              <a:rPr lang="da-DK" dirty="0"/>
              <a:t> </a:t>
            </a:r>
            <a:r>
              <a:rPr lang="da-DK" dirty="0" err="1"/>
              <a:t>entered</a:t>
            </a:r>
            <a:r>
              <a:rPr lang="da-DK" dirty="0"/>
              <a:t> ‘1’ and ‘2’</a:t>
            </a:r>
          </a:p>
          <a:p>
            <a:pPr lvl="1"/>
            <a:r>
              <a:rPr lang="da-DK" dirty="0"/>
              <a:t>User pushes ‘=‘</a:t>
            </a:r>
          </a:p>
          <a:p>
            <a:pPr lvl="1"/>
            <a:r>
              <a:rPr lang="da-DK" dirty="0"/>
              <a:t>UI </a:t>
            </a:r>
            <a:r>
              <a:rPr lang="da-DK" dirty="0" err="1"/>
              <a:t>calls</a:t>
            </a:r>
            <a:r>
              <a:rPr lang="da-DK" dirty="0"/>
              <a:t> </a:t>
            </a:r>
            <a:r>
              <a:rPr lang="da-DK" dirty="0" err="1"/>
              <a:t>add</a:t>
            </a:r>
            <a:r>
              <a:rPr lang="da-DK" dirty="0"/>
              <a:t> on </a:t>
            </a:r>
            <a:r>
              <a:rPr lang="da-DK" dirty="0" err="1"/>
              <a:t>calc</a:t>
            </a:r>
            <a:endParaRPr lang="da-DK" dirty="0"/>
          </a:p>
          <a:p>
            <a:pPr lvl="1"/>
            <a:r>
              <a:rPr lang="da-DK" dirty="0" err="1"/>
              <a:t>calc</a:t>
            </a:r>
            <a:r>
              <a:rPr lang="da-DK" dirty="0"/>
              <a:t> </a:t>
            </a:r>
            <a:r>
              <a:rPr lang="da-DK" dirty="0" err="1"/>
              <a:t>returns</a:t>
            </a:r>
            <a:r>
              <a:rPr lang="da-DK" dirty="0"/>
              <a:t> 3</a:t>
            </a:r>
          </a:p>
          <a:p>
            <a:r>
              <a:rPr lang="da-DK" dirty="0"/>
              <a:t>Not </a:t>
            </a:r>
            <a:r>
              <a:rPr lang="da-DK" dirty="0" err="1"/>
              <a:t>shown</a:t>
            </a:r>
            <a:r>
              <a:rPr lang="da-DK" dirty="0"/>
              <a:t>:</a:t>
            </a:r>
          </a:p>
          <a:p>
            <a:pPr lvl="1"/>
            <a:r>
              <a:rPr lang="da-DK" dirty="0"/>
              <a:t>(UI </a:t>
            </a:r>
            <a:r>
              <a:rPr lang="da-DK" dirty="0" err="1"/>
              <a:t>updates</a:t>
            </a:r>
            <a:r>
              <a:rPr lang="da-DK" dirty="0"/>
              <a:t> </a:t>
            </a:r>
            <a:r>
              <a:rPr lang="da-DK" dirty="0" err="1"/>
              <a:t>itself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(UI is </a:t>
            </a:r>
            <a:r>
              <a:rPr lang="da-DK" dirty="0" err="1"/>
              <a:t>ready</a:t>
            </a:r>
            <a:r>
              <a:rPr lang="da-DK" dirty="0"/>
              <a:t> for new input)</a:t>
            </a:r>
          </a:p>
          <a:p>
            <a:pPr lvl="1"/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A2ED6-344C-4ACA-9C20-4150186A0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2536" y="980728"/>
            <a:ext cx="6048672" cy="480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67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Valuation Exercise (Semantics)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2014" y="1196753"/>
            <a:ext cx="7922434" cy="1080119"/>
          </a:xfrm>
        </p:spPr>
        <p:txBody>
          <a:bodyPr>
            <a:normAutofit fontScale="77500" lnSpcReduction="20000"/>
          </a:bodyPr>
          <a:lstStyle/>
          <a:p>
            <a:r>
              <a:rPr lang="en-GB" sz="3200" i="1" dirty="0"/>
              <a:t>&lt;variable&gt; = &lt;external-method-call&gt;;</a:t>
            </a:r>
          </a:p>
          <a:p>
            <a:pPr lvl="1"/>
            <a:r>
              <a:rPr lang="en-GB" sz="2800" i="1" dirty="0"/>
              <a:t>Example: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calc.add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b);</a:t>
            </a:r>
          </a:p>
          <a:p>
            <a:pPr lvl="1"/>
            <a:r>
              <a:rPr lang="en-GB" sz="2800" i="1" dirty="0">
                <a:cs typeface="Courier New" panose="02070309020205020404" pitchFamily="49" charset="0"/>
              </a:rPr>
              <a:t>Assume</a:t>
            </a:r>
            <a:r>
              <a:rPr lang="en-GB" sz="2800" b="1" i="1" dirty="0">
                <a:cs typeface="Courier New" panose="02070309020205020404" pitchFamily="49" charset="0"/>
              </a:rPr>
              <a:t>: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a, b, </a:t>
            </a:r>
            <a:r>
              <a:rPr lang="en-GB" sz="2800" b="1" dirty="0">
                <a:latin typeface="+mj-lt"/>
                <a:cs typeface="Courier New" panose="02070309020205020404" pitchFamily="49" charset="0"/>
              </a:rPr>
              <a:t>and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1, b =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50726" y="6376243"/>
            <a:ext cx="609794" cy="365125"/>
          </a:xfrm>
        </p:spPr>
        <p:txBody>
          <a:bodyPr/>
          <a:lstStyle/>
          <a:p>
            <a:fld id="{ADF24DDB-AB7B-4005-B9A6-06B74BC2CC45}" type="slidenum">
              <a:rPr lang="da-DK" smtClean="0"/>
              <a:pPr/>
              <a:t>21</a:t>
            </a:fld>
            <a:endParaRPr lang="da-DK" sz="1400" dirty="0"/>
          </a:p>
        </p:txBody>
      </p:sp>
      <p:sp>
        <p:nvSpPr>
          <p:cNvPr id="3" name="Tekstboks 2"/>
          <p:cNvSpPr txBox="1"/>
          <p:nvPr/>
        </p:nvSpPr>
        <p:spPr>
          <a:xfrm>
            <a:off x="179512" y="2348880"/>
            <a:ext cx="367240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calc.add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b);</a:t>
            </a:r>
            <a:endParaRPr lang="da-DK" dirty="0"/>
          </a:p>
        </p:txBody>
      </p:sp>
      <p:sp>
        <p:nvSpPr>
          <p:cNvPr id="8" name="Tekstboks 7"/>
          <p:cNvSpPr txBox="1"/>
          <p:nvPr/>
        </p:nvSpPr>
        <p:spPr>
          <a:xfrm>
            <a:off x="3923928" y="2348880"/>
            <a:ext cx="936104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?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1</a:t>
            </a:r>
            <a:endParaRPr lang="da-DK" dirty="0">
              <a:solidFill>
                <a:srgbClr val="0070C0"/>
              </a:solidFill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2</a:t>
            </a:r>
            <a:endParaRPr lang="da-DK" dirty="0">
              <a:solidFill>
                <a:srgbClr val="0070C0"/>
              </a:solidFill>
            </a:endParaRPr>
          </a:p>
        </p:txBody>
      </p:sp>
      <p:sp>
        <p:nvSpPr>
          <p:cNvPr id="16" name="Tekstboks 15"/>
          <p:cNvSpPr txBox="1"/>
          <p:nvPr/>
        </p:nvSpPr>
        <p:spPr>
          <a:xfrm>
            <a:off x="179512" y="3668831"/>
            <a:ext cx="367240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calc.add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a-DK" dirty="0"/>
          </a:p>
        </p:txBody>
      </p:sp>
      <p:sp>
        <p:nvSpPr>
          <p:cNvPr id="17" name="Tekstboks 16"/>
          <p:cNvSpPr txBox="1"/>
          <p:nvPr/>
        </p:nvSpPr>
        <p:spPr>
          <a:xfrm>
            <a:off x="3923928" y="3668831"/>
            <a:ext cx="936104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?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1</a:t>
            </a:r>
            <a:endParaRPr lang="da-DK" dirty="0">
              <a:solidFill>
                <a:srgbClr val="0070C0"/>
              </a:solidFill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2</a:t>
            </a:r>
            <a:endParaRPr lang="da-DK" dirty="0">
              <a:solidFill>
                <a:srgbClr val="0070C0"/>
              </a:solidFill>
            </a:endParaRPr>
          </a:p>
        </p:txBody>
      </p:sp>
      <p:sp>
        <p:nvSpPr>
          <p:cNvPr id="18" name="Tekstboks 17"/>
          <p:cNvSpPr txBox="1"/>
          <p:nvPr/>
        </p:nvSpPr>
        <p:spPr>
          <a:xfrm>
            <a:off x="3563888" y="5013176"/>
            <a:ext cx="403244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add(x, y){</a:t>
            </a:r>
          </a:p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y;</a:t>
            </a:r>
          </a:p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Nedadgående pil 1"/>
          <p:cNvSpPr/>
          <p:nvPr/>
        </p:nvSpPr>
        <p:spPr>
          <a:xfrm rot="17642446">
            <a:off x="2956637" y="3494099"/>
            <a:ext cx="494423" cy="2144874"/>
          </a:xfrm>
          <a:prstGeom prst="downArrow">
            <a:avLst>
              <a:gd name="adj1" fmla="val 30534"/>
              <a:gd name="adj2" fmla="val 9186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kstboks 11"/>
          <p:cNvSpPr txBox="1"/>
          <p:nvPr/>
        </p:nvSpPr>
        <p:spPr>
          <a:xfrm>
            <a:off x="7668344" y="5013176"/>
            <a:ext cx="1368152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1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8698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6" grpId="0" animBg="1"/>
      <p:bldP spid="17" grpId="0" animBg="1"/>
      <p:bldP spid="18" grpId="0" animBg="1"/>
      <p:bldP spid="2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Valuation Exercise (Semantics)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50726" y="6376243"/>
            <a:ext cx="609794" cy="365125"/>
          </a:xfrm>
        </p:spPr>
        <p:txBody>
          <a:bodyPr/>
          <a:lstStyle/>
          <a:p>
            <a:fld id="{ADF24DDB-AB7B-4005-B9A6-06B74BC2CC45}" type="slidenum">
              <a:rPr lang="da-DK" smtClean="0"/>
              <a:pPr/>
              <a:t>22</a:t>
            </a:fld>
            <a:endParaRPr lang="da-DK" sz="1400" dirty="0"/>
          </a:p>
        </p:txBody>
      </p:sp>
      <p:sp>
        <p:nvSpPr>
          <p:cNvPr id="18" name="Tekstboks 17"/>
          <p:cNvSpPr txBox="1"/>
          <p:nvPr/>
        </p:nvSpPr>
        <p:spPr>
          <a:xfrm>
            <a:off x="3563888" y="1196752"/>
            <a:ext cx="410445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add(x, y){</a:t>
            </a:r>
          </a:p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y;</a:t>
            </a:r>
          </a:p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kstboks 18"/>
          <p:cNvSpPr txBox="1"/>
          <p:nvPr/>
        </p:nvSpPr>
        <p:spPr>
          <a:xfrm>
            <a:off x="7740352" y="1196752"/>
            <a:ext cx="122413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1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2</a:t>
            </a:r>
            <a:endParaRPr lang="da-DK" dirty="0"/>
          </a:p>
        </p:txBody>
      </p:sp>
      <p:sp>
        <p:nvSpPr>
          <p:cNvPr id="11" name="Tekstboks 10"/>
          <p:cNvSpPr txBox="1"/>
          <p:nvPr/>
        </p:nvSpPr>
        <p:spPr>
          <a:xfrm>
            <a:off x="3563888" y="2516703"/>
            <a:ext cx="410445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add(x, y){</a:t>
            </a:r>
          </a:p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x + y;</a:t>
            </a:r>
          </a:p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kstboks 11"/>
          <p:cNvSpPr txBox="1"/>
          <p:nvPr/>
        </p:nvSpPr>
        <p:spPr>
          <a:xfrm>
            <a:off x="7740352" y="2516703"/>
            <a:ext cx="122413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1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2</a:t>
            </a:r>
            <a:endParaRPr lang="da-DK" dirty="0"/>
          </a:p>
        </p:txBody>
      </p:sp>
      <p:sp>
        <p:nvSpPr>
          <p:cNvPr id="13" name="Tekstboks 12"/>
          <p:cNvSpPr txBox="1"/>
          <p:nvPr/>
        </p:nvSpPr>
        <p:spPr>
          <a:xfrm>
            <a:off x="3563888" y="3789040"/>
            <a:ext cx="410445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add(x, y){</a:t>
            </a:r>
          </a:p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kstboks 13"/>
          <p:cNvSpPr txBox="1"/>
          <p:nvPr/>
        </p:nvSpPr>
        <p:spPr>
          <a:xfrm>
            <a:off x="7668344" y="3789040"/>
            <a:ext cx="1296144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1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2</a:t>
            </a:r>
            <a:endParaRPr lang="da-DK" dirty="0"/>
          </a:p>
        </p:txBody>
      </p:sp>
      <p:sp>
        <p:nvSpPr>
          <p:cNvPr id="20" name="Tekstboks 19"/>
          <p:cNvSpPr txBox="1"/>
          <p:nvPr/>
        </p:nvSpPr>
        <p:spPr>
          <a:xfrm>
            <a:off x="3563888" y="5122058"/>
            <a:ext cx="410445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add(x, y){</a:t>
            </a:r>
          </a:p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kstboks 20"/>
          <p:cNvSpPr txBox="1"/>
          <p:nvPr/>
        </p:nvSpPr>
        <p:spPr>
          <a:xfrm>
            <a:off x="7740352" y="5122058"/>
            <a:ext cx="122413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1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2</a:t>
            </a:r>
            <a:endParaRPr lang="da-DK" dirty="0"/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add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3</a:t>
            </a:r>
            <a:endParaRPr lang="da-DK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8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1" grpId="0" animBg="1"/>
      <p:bldP spid="12" grpId="0" animBg="1"/>
      <p:bldP spid="13" grpId="0" animBg="1"/>
      <p:bldP spid="14" grpId="0" animBg="1"/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Valuation Exercise (Semantics)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50726" y="6376243"/>
            <a:ext cx="609794" cy="365125"/>
          </a:xfrm>
        </p:spPr>
        <p:txBody>
          <a:bodyPr/>
          <a:lstStyle/>
          <a:p>
            <a:fld id="{ADF24DDB-AB7B-4005-B9A6-06B74BC2CC45}" type="slidenum">
              <a:rPr lang="da-DK" smtClean="0"/>
              <a:pPr/>
              <a:t>23</a:t>
            </a:fld>
            <a:endParaRPr lang="da-DK" sz="1400" dirty="0"/>
          </a:p>
        </p:txBody>
      </p:sp>
      <p:sp>
        <p:nvSpPr>
          <p:cNvPr id="18" name="Tekstboks 17"/>
          <p:cNvSpPr txBox="1"/>
          <p:nvPr/>
        </p:nvSpPr>
        <p:spPr>
          <a:xfrm>
            <a:off x="3563888" y="1196752"/>
            <a:ext cx="410445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add(x, y){</a:t>
            </a:r>
          </a:p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kstboks 18"/>
          <p:cNvSpPr txBox="1"/>
          <p:nvPr/>
        </p:nvSpPr>
        <p:spPr>
          <a:xfrm>
            <a:off x="7740352" y="1196752"/>
            <a:ext cx="122413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1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y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2</a:t>
            </a:r>
            <a:endParaRPr lang="da-DK" dirty="0"/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add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3</a:t>
            </a:r>
            <a:endParaRPr lang="da-DK" dirty="0">
              <a:solidFill>
                <a:srgbClr val="0070C0"/>
              </a:solidFill>
            </a:endParaRPr>
          </a:p>
        </p:txBody>
      </p:sp>
      <p:sp>
        <p:nvSpPr>
          <p:cNvPr id="11" name="Tekstboks 10"/>
          <p:cNvSpPr txBox="1"/>
          <p:nvPr/>
        </p:nvSpPr>
        <p:spPr>
          <a:xfrm>
            <a:off x="251520" y="2516703"/>
            <a:ext cx="367240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calc.add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a-DK" dirty="0"/>
          </a:p>
        </p:txBody>
      </p:sp>
      <p:sp>
        <p:nvSpPr>
          <p:cNvPr id="12" name="Tekstboks 11"/>
          <p:cNvSpPr txBox="1"/>
          <p:nvPr/>
        </p:nvSpPr>
        <p:spPr>
          <a:xfrm>
            <a:off x="3995936" y="2516703"/>
            <a:ext cx="2232248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?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1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2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calc.add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3</a:t>
            </a:r>
            <a:endParaRPr lang="da-DK" dirty="0"/>
          </a:p>
        </p:txBody>
      </p:sp>
      <p:sp>
        <p:nvSpPr>
          <p:cNvPr id="13" name="Tekstboks 12"/>
          <p:cNvSpPr txBox="1"/>
          <p:nvPr/>
        </p:nvSpPr>
        <p:spPr>
          <a:xfrm>
            <a:off x="251520" y="4191471"/>
            <a:ext cx="367240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      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;</a:t>
            </a:r>
            <a:endParaRPr lang="da-DK" dirty="0"/>
          </a:p>
        </p:txBody>
      </p:sp>
      <p:sp>
        <p:nvSpPr>
          <p:cNvPr id="14" name="Tekstboks 13"/>
          <p:cNvSpPr txBox="1"/>
          <p:nvPr/>
        </p:nvSpPr>
        <p:spPr>
          <a:xfrm>
            <a:off x="3995936" y="4182179"/>
            <a:ext cx="223224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?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1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2</a:t>
            </a:r>
          </a:p>
        </p:txBody>
      </p:sp>
      <p:sp>
        <p:nvSpPr>
          <p:cNvPr id="2" name="Nedadgående pil 1"/>
          <p:cNvSpPr/>
          <p:nvPr/>
        </p:nvSpPr>
        <p:spPr>
          <a:xfrm rot="4155134">
            <a:off x="3243626" y="1293343"/>
            <a:ext cx="385501" cy="1891303"/>
          </a:xfrm>
          <a:prstGeom prst="downArrow">
            <a:avLst>
              <a:gd name="adj1" fmla="val 50000"/>
              <a:gd name="adj2" fmla="val 8779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Nedadgående pil 14"/>
          <p:cNvSpPr/>
          <p:nvPr/>
        </p:nvSpPr>
        <p:spPr>
          <a:xfrm rot="3885903">
            <a:off x="6400216" y="1472185"/>
            <a:ext cx="385501" cy="3092597"/>
          </a:xfrm>
          <a:prstGeom prst="downArrow">
            <a:avLst>
              <a:gd name="adj1" fmla="val 50000"/>
              <a:gd name="adj2" fmla="val 8779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Tekstboks 15"/>
          <p:cNvSpPr txBox="1"/>
          <p:nvPr/>
        </p:nvSpPr>
        <p:spPr>
          <a:xfrm>
            <a:off x="251520" y="5478323"/>
            <a:ext cx="367240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     3   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a-DK" dirty="0"/>
          </a:p>
        </p:txBody>
      </p:sp>
      <p:sp>
        <p:nvSpPr>
          <p:cNvPr id="17" name="Tekstboks 16"/>
          <p:cNvSpPr txBox="1"/>
          <p:nvPr/>
        </p:nvSpPr>
        <p:spPr>
          <a:xfrm>
            <a:off x="4067944" y="5469031"/>
            <a:ext cx="223224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3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1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2</a:t>
            </a:r>
          </a:p>
        </p:txBody>
      </p:sp>
    </p:spTree>
    <p:extLst>
      <p:ext uri="{BB962C8B-B14F-4D97-AF65-F5344CB8AC3E}">
        <p14:creationId xmlns:p14="http://schemas.microsoft.com/office/powerpoint/2010/main" val="333028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1" grpId="0" animBg="1"/>
      <p:bldP spid="12" grpId="0" animBg="1"/>
      <p:bldP spid="13" grpId="0" animBg="1"/>
      <p:bldP spid="14" grpId="0" animBg="1"/>
      <p:bldP spid="2" grpId="0" animBg="1"/>
      <p:bldP spid="15" grpId="0" animBg="1"/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Recursion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Recursion</a:t>
            </a:r>
            <a:r>
              <a:rPr lang="da-DK" dirty="0"/>
              <a:t>: A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calls</a:t>
            </a:r>
            <a:r>
              <a:rPr lang="da-DK" dirty="0"/>
              <a:t> </a:t>
            </a:r>
            <a:r>
              <a:rPr lang="da-DK" b="1" dirty="0" err="1"/>
              <a:t>itself</a:t>
            </a:r>
            <a:endParaRPr lang="da-DK" b="1" dirty="0"/>
          </a:p>
          <a:p>
            <a:r>
              <a:rPr lang="da-DK" dirty="0" err="1"/>
              <a:t>Some</a:t>
            </a:r>
            <a:r>
              <a:rPr lang="da-DK" dirty="0"/>
              <a:t> problems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easier</a:t>
            </a:r>
            <a:r>
              <a:rPr lang="da-DK" dirty="0"/>
              <a:t> to understand with </a:t>
            </a:r>
            <a:r>
              <a:rPr lang="da-DK" dirty="0" err="1"/>
              <a:t>recursion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41121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Recursion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a-DK" dirty="0"/>
              <a:t>A </a:t>
            </a:r>
            <a:r>
              <a:rPr lang="da-DK" dirty="0" err="1"/>
              <a:t>method</a:t>
            </a:r>
            <a:r>
              <a:rPr lang="da-DK" dirty="0"/>
              <a:t> is </a:t>
            </a:r>
            <a:r>
              <a:rPr lang="da-DK" dirty="0" err="1"/>
              <a:t>called</a:t>
            </a:r>
            <a:endParaRPr lang="da-DK" dirty="0"/>
          </a:p>
          <a:p>
            <a:pPr marL="514350" indent="-514350">
              <a:buAutoNum type="arabicPeriod"/>
            </a:pPr>
            <a:r>
              <a:rPr lang="en-US" dirty="0"/>
              <a:t>C</a:t>
            </a:r>
            <a:r>
              <a:rPr lang="da-DK" dirty="0" err="1"/>
              <a:t>heck</a:t>
            </a:r>
            <a:r>
              <a:rPr lang="da-DK" dirty="0"/>
              <a:t> the </a:t>
            </a:r>
            <a:r>
              <a:rPr lang="da-DK" b="1" dirty="0"/>
              <a:t>base case</a:t>
            </a:r>
            <a:r>
              <a:rPr lang="da-DK" dirty="0"/>
              <a:t> </a:t>
            </a:r>
          </a:p>
          <a:p>
            <a:pPr marL="765450" lvl="1" indent="-514350">
              <a:buAutoNum type="arabicPeriod"/>
            </a:pPr>
            <a:r>
              <a:rPr lang="en-US" dirty="0"/>
              <a:t>I</a:t>
            </a:r>
            <a:r>
              <a:rPr lang="da-DK" dirty="0"/>
              <a:t>f base case: </a:t>
            </a:r>
            <a:r>
              <a:rPr lang="da-DK" b="1" dirty="0"/>
              <a:t>return trivial solution</a:t>
            </a:r>
          </a:p>
          <a:p>
            <a:pPr marL="514350" indent="-514350">
              <a:buAutoNum type="arabicPeriod"/>
            </a:pPr>
            <a:r>
              <a:rPr lang="en-US" dirty="0"/>
              <a:t>I</a:t>
            </a:r>
            <a:r>
              <a:rPr lang="da-DK" dirty="0"/>
              <a:t>t </a:t>
            </a:r>
            <a:r>
              <a:rPr lang="da-DK" dirty="0" err="1"/>
              <a:t>reduces</a:t>
            </a:r>
            <a:r>
              <a:rPr lang="da-DK" dirty="0"/>
              <a:t> the task (</a:t>
            </a:r>
            <a:r>
              <a:rPr lang="da-DK" dirty="0" err="1"/>
              <a:t>somehow</a:t>
            </a:r>
            <a:r>
              <a:rPr lang="da-DK" dirty="0"/>
              <a:t>)</a:t>
            </a:r>
          </a:p>
          <a:p>
            <a:pPr marL="765450" lvl="1" indent="-514350">
              <a:buAutoNum type="arabicPeriod"/>
            </a:pPr>
            <a:r>
              <a:rPr lang="en-US" b="1" dirty="0"/>
              <a:t>C</a:t>
            </a:r>
            <a:r>
              <a:rPr lang="da-DK" b="1" dirty="0" err="1"/>
              <a:t>alls</a:t>
            </a:r>
            <a:r>
              <a:rPr lang="da-DK" b="1" dirty="0"/>
              <a:t> </a:t>
            </a:r>
            <a:r>
              <a:rPr lang="da-DK" b="1" dirty="0" err="1"/>
              <a:t>itself</a:t>
            </a:r>
            <a:r>
              <a:rPr lang="da-DK" b="1" dirty="0"/>
              <a:t> </a:t>
            </a:r>
            <a:r>
              <a:rPr lang="da-DK" dirty="0"/>
              <a:t>with </a:t>
            </a:r>
            <a:r>
              <a:rPr lang="da-DK" b="1" dirty="0" err="1"/>
              <a:t>reduced</a:t>
            </a:r>
            <a:r>
              <a:rPr lang="da-DK" b="1" dirty="0"/>
              <a:t> task</a:t>
            </a:r>
          </a:p>
          <a:p>
            <a:pPr marL="514350" indent="-514350">
              <a:buAutoNum type="arabicPeriod"/>
            </a:pPr>
            <a:r>
              <a:rPr lang="en-US" dirty="0"/>
              <a:t>T</a:t>
            </a:r>
            <a:r>
              <a:rPr lang="da-DK" dirty="0"/>
              <a:t>he </a:t>
            </a:r>
            <a:r>
              <a:rPr lang="da-DK" dirty="0" err="1"/>
              <a:t>recursive</a:t>
            </a:r>
            <a:r>
              <a:rPr lang="da-DK" dirty="0"/>
              <a:t> steps </a:t>
            </a:r>
            <a:r>
              <a:rPr lang="da-DK" dirty="0" err="1"/>
              <a:t>lead</a:t>
            </a:r>
            <a:r>
              <a:rPr lang="da-DK" dirty="0"/>
              <a:t> to the base case.</a:t>
            </a:r>
          </a:p>
          <a:p>
            <a:pPr marL="765450" lvl="1" indent="-514350">
              <a:buAutoNum type="arabicPeriod"/>
            </a:pPr>
            <a:r>
              <a:rPr lang="en-US" dirty="0"/>
              <a:t>M</a:t>
            </a:r>
            <a:r>
              <a:rPr lang="da-DK" dirty="0" err="1"/>
              <a:t>ust</a:t>
            </a:r>
            <a:r>
              <a:rPr lang="da-DK" dirty="0"/>
              <a:t> </a:t>
            </a:r>
            <a:r>
              <a:rPr lang="da-DK" dirty="0" err="1"/>
              <a:t>always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reachable</a:t>
            </a:r>
            <a:r>
              <a:rPr lang="da-DK" dirty="0"/>
              <a:t>, </a:t>
            </a:r>
            <a:r>
              <a:rPr lang="da-DK" dirty="0" err="1"/>
              <a:t>otherwise</a:t>
            </a:r>
            <a:r>
              <a:rPr lang="da-DK" dirty="0"/>
              <a:t> the </a:t>
            </a:r>
            <a:r>
              <a:rPr lang="da-DK" dirty="0" err="1"/>
              <a:t>recursion</a:t>
            </a:r>
            <a:r>
              <a:rPr lang="da-DK" dirty="0"/>
              <a:t> </a:t>
            </a:r>
            <a:r>
              <a:rPr lang="da-DK" dirty="0" err="1"/>
              <a:t>doesn’t</a:t>
            </a:r>
            <a:r>
              <a:rPr lang="da-DK" dirty="0"/>
              <a:t> stop </a:t>
            </a:r>
          </a:p>
          <a:p>
            <a:pPr marL="765450" lvl="1" indent="-514350">
              <a:buAutoNum type="arabicPeriod"/>
            </a:pPr>
            <a:r>
              <a:rPr lang="en-US" dirty="0"/>
              <a:t>S</a:t>
            </a:r>
            <a:r>
              <a:rPr lang="da-DK" dirty="0" err="1"/>
              <a:t>imilar</a:t>
            </a:r>
            <a:r>
              <a:rPr lang="da-DK" dirty="0"/>
              <a:t> to the stop </a:t>
            </a:r>
            <a:r>
              <a:rPr lang="da-DK" dirty="0" err="1"/>
              <a:t>condition</a:t>
            </a:r>
            <a:r>
              <a:rPr lang="da-DK" dirty="0"/>
              <a:t> in loops</a:t>
            </a:r>
          </a:p>
        </p:txBody>
      </p:sp>
    </p:spTree>
    <p:extLst>
      <p:ext uri="{BB962C8B-B14F-4D97-AF65-F5344CB8AC3E}">
        <p14:creationId xmlns:p14="http://schemas.microsoft.com/office/powerpoint/2010/main" val="2410662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>
                <a:solidFill>
                  <a:srgbClr val="FFFF00"/>
                </a:solidFill>
              </a:rPr>
              <a:t>Exercise</a:t>
            </a:r>
            <a:r>
              <a:rPr lang="da-DK" b="1" dirty="0">
                <a:solidFill>
                  <a:srgbClr val="FFFF00"/>
                </a:solidFill>
              </a:rPr>
              <a:t>:</a:t>
            </a:r>
            <a:r>
              <a:rPr lang="da-DK" dirty="0"/>
              <a:t> A Count Down Method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Write a </a:t>
            </a:r>
            <a:r>
              <a:rPr lang="da-DK" b="1" dirty="0" err="1"/>
              <a:t>recursive</a:t>
            </a:r>
            <a:r>
              <a:rPr lang="da-DK" dirty="0"/>
              <a:t> </a:t>
            </a:r>
            <a:r>
              <a:rPr lang="da-DK" dirty="0" err="1"/>
              <a:t>count</a:t>
            </a:r>
            <a:r>
              <a:rPr lang="da-DK" dirty="0"/>
              <a:t> </a:t>
            </a:r>
            <a:r>
              <a:rPr lang="da-DK" dirty="0" err="1"/>
              <a:t>down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in Java.</a:t>
            </a:r>
          </a:p>
          <a:p>
            <a:r>
              <a:rPr lang="da-DK" dirty="0" err="1"/>
              <a:t>Calling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(5); </a:t>
            </a:r>
            <a:r>
              <a:rPr lang="da-DK" dirty="0" err="1"/>
              <a:t>should</a:t>
            </a:r>
            <a:r>
              <a:rPr lang="da-DK" dirty="0"/>
              <a:t> display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    in the </a:t>
            </a:r>
            <a:r>
              <a:rPr lang="da-DK" dirty="0" err="1"/>
              <a:t>console</a:t>
            </a:r>
            <a:r>
              <a:rPr lang="da-DK" dirty="0"/>
              <a:t>.</a:t>
            </a:r>
          </a:p>
          <a:p>
            <a:pPr marL="0" indent="0">
              <a:buNone/>
            </a:pPr>
            <a:r>
              <a:rPr lang="da-DK" dirty="0" err="1"/>
              <a:t>Remember</a:t>
            </a:r>
            <a:r>
              <a:rPr lang="da-DK" dirty="0"/>
              <a:t>: </a:t>
            </a:r>
            <a:r>
              <a:rPr lang="da-DK" b="1" dirty="0">
                <a:solidFill>
                  <a:srgbClr val="C00000"/>
                </a:solidFill>
              </a:rPr>
              <a:t>No loops</a:t>
            </a:r>
            <a:r>
              <a:rPr lang="da-DK" dirty="0"/>
              <a:t>, the </a:t>
            </a:r>
            <a:r>
              <a:rPr lang="da-DK" dirty="0" err="1"/>
              <a:t>method</a:t>
            </a:r>
            <a:r>
              <a:rPr lang="da-DK" dirty="0"/>
              <a:t> must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 err="1"/>
              <a:t>itself</a:t>
            </a:r>
            <a:endParaRPr lang="da-DK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43608" y="2592710"/>
            <a:ext cx="4102100" cy="16725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5</a:t>
            </a:r>
          </a:p>
          <a:p>
            <a:pPr marL="342900" indent="-342900"/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4</a:t>
            </a:r>
          </a:p>
          <a:p>
            <a:pPr marL="342900" indent="-342900"/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3</a:t>
            </a:r>
          </a:p>
          <a:p>
            <a:pPr marL="342900" indent="-342900"/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2</a:t>
            </a:r>
          </a:p>
          <a:p>
            <a:pPr marL="342900" indent="-342900"/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1</a:t>
            </a:r>
          </a:p>
          <a:p>
            <a:pPr marL="342900" indent="-342900"/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0948A0-0202-45AB-924D-8BE6A69030B2}"/>
              </a:ext>
            </a:extLst>
          </p:cNvPr>
          <p:cNvSpPr txBox="1"/>
          <p:nvPr/>
        </p:nvSpPr>
        <p:spPr>
          <a:xfrm>
            <a:off x="5364088" y="2739796"/>
            <a:ext cx="3672408" cy="224676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What is the base case?</a:t>
            </a:r>
          </a:p>
          <a:p>
            <a:r>
              <a:rPr lang="en-US" sz="2000" dirty="0"/>
              <a:t>How do you reduce the task</a:t>
            </a:r>
            <a:br>
              <a:rPr lang="en-US" sz="2000" dirty="0"/>
            </a:br>
            <a:r>
              <a:rPr lang="en-US" sz="2000" dirty="0"/>
              <a:t>    - in the recursive step?</a:t>
            </a:r>
          </a:p>
          <a:p>
            <a:endParaRPr lang="en-US" sz="2000" dirty="0"/>
          </a:p>
          <a:p>
            <a:r>
              <a:rPr lang="en-US" sz="2000" dirty="0"/>
              <a:t>The output may be generated in the method, no need to return a “solution”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199802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Factorial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recursion</a:t>
            </a:r>
            <a:r>
              <a:rPr lang="da-DK" dirty="0"/>
              <a:t> </a:t>
            </a:r>
            <a:r>
              <a:rPr lang="da-DK" dirty="0" err="1"/>
              <a:t>example</a:t>
            </a: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41975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Factorial</a:t>
            </a:r>
            <a:r>
              <a:rPr lang="da-DK" dirty="0"/>
              <a:t> </a:t>
            </a:r>
            <a:r>
              <a:rPr lang="da-DK" dirty="0" err="1"/>
              <a:t>Example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dsholder til indhol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a-DK" dirty="0"/>
                  <a:t>Factorial:</a:t>
                </a:r>
              </a:p>
              <a:p>
                <a:pPr lvl="1"/>
                <a:r>
                  <a:rPr lang="da-DK" b="1" i="1" dirty="0"/>
                  <a:t>n!</a:t>
                </a:r>
              </a:p>
              <a:p>
                <a:pPr lvl="1"/>
                <a:r>
                  <a:rPr lang="da-DK" b="1" i="1" dirty="0"/>
                  <a:t>3! = 3 * 2 * 1 = 6</a:t>
                </a:r>
              </a:p>
              <a:p>
                <a:pPr lvl="1"/>
                <a:r>
                  <a:rPr lang="da-DK" b="1" i="1" dirty="0"/>
                  <a:t>3! = 3 * (3-1) * (3-2)</a:t>
                </a:r>
              </a:p>
              <a:p>
                <a:pPr lvl="1"/>
                <a:r>
                  <a:rPr lang="da-DK" b="1" i="1" dirty="0"/>
                  <a:t>3! = 3 * (3-1) * ((3-1)-1)</a:t>
                </a:r>
              </a:p>
              <a:p>
                <a:r>
                  <a:rPr lang="da-DK" dirty="0"/>
                  <a:t>By definition:</a:t>
                </a:r>
                <a:r>
                  <a:rPr lang="da-DK" b="1" i="1" dirty="0"/>
                  <a:t>  0! = 1</a:t>
                </a:r>
              </a:p>
              <a:p>
                <a:r>
                  <a:rPr lang="da-DK" dirty="0" err="1"/>
                  <a:t>Generalized</a:t>
                </a:r>
                <a:r>
                  <a:rPr lang="da-DK" dirty="0"/>
                  <a:t>:</a:t>
                </a:r>
              </a:p>
              <a:p>
                <a:pPr lvl="1"/>
                <a:r>
                  <a:rPr lang="da-DK" b="1" i="1" dirty="0"/>
                  <a:t>n! = n * (n-1) * ((n-1)-1) * (((n-1)-1)-1) * … * 1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𝑓𝑎𝑐𝑡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da-DK" b="0" i="1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a-DK" b="0" i="1" smtClean="0">
                                <a:latin typeface="Cambria Math"/>
                              </a:rPr>
                              <m:t> 1                                            </m:t>
                            </m:r>
                            <m:r>
                              <a:rPr lang="da-DK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da-DK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da-DK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da-DK" b="0" i="1" smtClean="0">
                                <a:latin typeface="Cambria Math"/>
                              </a:rPr>
                              <m:t>=0 </m:t>
                            </m:r>
                          </m:e>
                          <m:e>
                            <m:r>
                              <a:rPr lang="da-DK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da-DK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da-DK" b="0" i="1" smtClean="0">
                                <a:latin typeface="Cambria Math"/>
                              </a:rPr>
                              <m:t> ∗</m:t>
                            </m:r>
                            <m:r>
                              <a:rPr lang="da-DK" b="0" i="1" smtClean="0">
                                <a:latin typeface="Cambria Math"/>
                              </a:rPr>
                              <m:t>𝑓𝑎𝑐𝑡</m:t>
                            </m:r>
                            <m:d>
                              <m:d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a-DK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da-DK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da-DK" b="0" i="1" smtClean="0">
                                <a:latin typeface="Cambria Math"/>
                              </a:rPr>
                              <m:t>               </m:t>
                            </m:r>
                            <m:r>
                              <a:rPr lang="da-DK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da-DK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da-DK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da-DK" b="0" i="1" smtClean="0">
                                <a:latin typeface="Cambria Math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da-DK" dirty="0"/>
              </a:p>
              <a:p>
                <a:endParaRPr lang="da-DK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Pladsholder til indhol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15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588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Factorial</a:t>
            </a:r>
            <a:r>
              <a:rPr lang="da-DK" dirty="0"/>
              <a:t> </a:t>
            </a:r>
            <a:r>
              <a:rPr lang="da-DK" dirty="0" err="1"/>
              <a:t>Example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dsholder til indhold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196752"/>
                <a:ext cx="8496944" cy="4929411"/>
              </a:xfrm>
            </p:spPr>
            <p:txBody>
              <a:bodyPr>
                <a:normAutofit fontScale="92500" lnSpcReduction="20000"/>
              </a:bodyPr>
              <a:lstStyle/>
              <a:p>
                <a:pPr marL="309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/>
                        </a:rPr>
                        <m:t>𝑓𝑎𝑐𝑡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da-DK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a-DK" b="0" i="1" smtClean="0">
                                  <a:latin typeface="Cambria Math"/>
                                </a:rPr>
                                <m:t> 1                                            </m:t>
                              </m:r>
                              <m:r>
                                <a:rPr lang="da-DK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da-DK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da-DK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da-DK" b="0" i="1" smtClean="0">
                                  <a:latin typeface="Cambria Math"/>
                                </a:rPr>
                                <m:t>=0 </m:t>
                              </m:r>
                            </m:e>
                            <m:e>
                              <m:r>
                                <a:rPr lang="da-DK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da-DK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da-DK" b="0" i="1" smtClean="0">
                                  <a:latin typeface="Cambria Math"/>
                                </a:rPr>
                                <m:t> ∗</m:t>
                              </m:r>
                              <m:r>
                                <a:rPr lang="da-DK" b="0" i="1" smtClean="0">
                                  <a:latin typeface="Cambria Math"/>
                                </a:rPr>
                                <m:t>𝑓𝑎𝑐𝑡</m:t>
                              </m:r>
                              <m:d>
                                <m:d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da-DK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a-DK" b="0" i="1" smtClean="0">
                                  <a:latin typeface="Cambria Math"/>
                                </a:rPr>
                                <m:t>               </m:t>
                              </m:r>
                              <m:r>
                                <a:rPr lang="da-DK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da-DK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da-DK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da-DK" b="0" i="1" smtClean="0">
                                  <a:latin typeface="Cambria Math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a-DK" dirty="0"/>
              </a:p>
              <a:p>
                <a:r>
                  <a:rPr lang="da-DK" dirty="0">
                    <a:cs typeface="Courier New" panose="02070309020205020404" pitchFamily="49" charset="0"/>
                  </a:rPr>
                  <a:t>Code it in Java:</a:t>
                </a:r>
              </a:p>
              <a:p>
                <a:pPr marL="0" indent="0">
                  <a:buNone/>
                </a:pPr>
                <a:endParaRPr lang="da-DK" dirty="0"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da-DK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public </a:t>
                </a:r>
                <a:r>
                  <a:rPr lang="da-DK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da-DK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da-DK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fact</a:t>
                </a:r>
                <a:r>
                  <a:rPr lang="da-DK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da-DK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da-DK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n) {</a:t>
                </a:r>
              </a:p>
              <a:p>
                <a:pPr marL="0" indent="0">
                  <a:buNone/>
                </a:pPr>
                <a:r>
                  <a:rPr lang="da-DK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 == 0) {</a:t>
                </a:r>
              </a:p>
              <a:p>
                <a:pPr marL="0" indent="0">
                  <a:buNone/>
                </a:pPr>
                <a:r>
                  <a:rPr lang="da-DK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lang="da-DK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da-DK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1;</a:t>
                </a:r>
              </a:p>
              <a:p>
                <a:pPr marL="0" indent="0">
                  <a:buNone/>
                </a:pPr>
                <a:r>
                  <a:rPr lang="da-DK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 marL="0" indent="0">
                  <a:buNone/>
                </a:pPr>
                <a:r>
                  <a:rPr lang="da-DK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da-DK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  <a:r>
                  <a:rPr lang="da-DK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{</a:t>
                </a:r>
              </a:p>
              <a:p>
                <a:pPr marL="0" indent="0">
                  <a:buNone/>
                </a:pPr>
                <a:r>
                  <a:rPr lang="da-DK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lang="da-DK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da-DK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n * </a:t>
                </a:r>
                <a:r>
                  <a:rPr lang="da-DK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fact</a:t>
                </a:r>
                <a:r>
                  <a:rPr lang="da-DK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(n-1);</a:t>
                </a:r>
              </a:p>
              <a:p>
                <a:pPr marL="0" indent="0">
                  <a:buNone/>
                </a:pPr>
                <a:r>
                  <a:rPr lang="da-DK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 marL="0" indent="0">
                  <a:buNone/>
                </a:pPr>
                <a:r>
                  <a:rPr lang="da-DK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Pladsholder til indhol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196752"/>
                <a:ext cx="8496944" cy="4929411"/>
              </a:xfrm>
              <a:blipFill rotWithShape="1">
                <a:blip r:embed="rId2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47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38410"/>
            <a:ext cx="7772400" cy="750519"/>
          </a:xfrm>
        </p:spPr>
        <p:txBody>
          <a:bodyPr/>
          <a:lstStyle/>
          <a:p>
            <a:r>
              <a:rPr lang="en-GB" dirty="0"/>
              <a:t>Java Collections Framework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6946900" cy="1203325"/>
          </a:xfrm>
        </p:spPr>
        <p:txBody>
          <a:bodyPr/>
          <a:lstStyle/>
          <a:p>
            <a:r>
              <a:rPr lang="en-GB" sz="1800" dirty="0">
                <a:cs typeface="Arial" charset="0"/>
                <a:hlinkClick r:id="rId2"/>
              </a:rPr>
              <a:t>http://docs.oracle.com/javase/tutorial/collections/index.html</a:t>
            </a:r>
            <a:endParaRPr lang="en-GB" sz="1800" dirty="0">
              <a:cs typeface="Arial" charset="0"/>
            </a:endParaRPr>
          </a:p>
          <a:p>
            <a:endParaRPr lang="en-GB" sz="1800" dirty="0"/>
          </a:p>
          <a:p>
            <a:r>
              <a:rPr lang="en-GB" sz="1800" dirty="0"/>
              <a:t>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649B77-1AB4-4510-87D3-4CE2B4742476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68638"/>
            <a:ext cx="7443787" cy="270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092950" y="2420938"/>
            <a:ext cx="1800225" cy="647700"/>
          </a:xfrm>
          <a:prstGeom prst="wedgeRoundRectCallout">
            <a:avLst>
              <a:gd name="adj1" fmla="val -39006"/>
              <a:gd name="adj2" fmla="val 96333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GB" sz="1400" dirty="0">
                <a:latin typeface="Arial" charset="0"/>
              </a:rPr>
              <a:t>Also known as </a:t>
            </a:r>
            <a:r>
              <a:rPr lang="en-GB" sz="1400" i="1" dirty="0">
                <a:latin typeface="Arial" charset="0"/>
              </a:rPr>
              <a:t>Dictionary</a:t>
            </a:r>
            <a:r>
              <a:rPr lang="en-GB" sz="1400" dirty="0">
                <a:latin typeface="Arial" charset="0"/>
              </a:rPr>
              <a:t> or </a:t>
            </a:r>
            <a:r>
              <a:rPr lang="en-GB" sz="1400" i="1" dirty="0">
                <a:latin typeface="Arial" charset="0"/>
              </a:rPr>
              <a:t>Table</a:t>
            </a:r>
            <a:endParaRPr lang="en-GB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000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Sequence</a:t>
            </a:r>
            <a:r>
              <a:rPr lang="da-DK" dirty="0"/>
              <a:t> Diagram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2014" y="2492896"/>
            <a:ext cx="7756587" cy="3633267"/>
          </a:xfrm>
        </p:spPr>
        <p:txBody>
          <a:bodyPr/>
          <a:lstStyle/>
          <a:p>
            <a:r>
              <a:rPr lang="da-DK" dirty="0" err="1"/>
              <a:t>Recursive</a:t>
            </a:r>
            <a:r>
              <a:rPr lang="da-DK" dirty="0"/>
              <a:t> </a:t>
            </a:r>
            <a:r>
              <a:rPr lang="da-DK" dirty="0" err="1"/>
              <a:t>call</a:t>
            </a:r>
            <a:endParaRPr lang="da-DK" dirty="0"/>
          </a:p>
          <a:p>
            <a:pPr lvl="1"/>
            <a:r>
              <a:rPr lang="da-DK" dirty="0"/>
              <a:t>3! = ?</a:t>
            </a:r>
          </a:p>
          <a:p>
            <a:r>
              <a:rPr lang="da-DK" dirty="0" err="1"/>
              <a:t>fact</a:t>
            </a:r>
            <a:r>
              <a:rPr lang="da-DK" dirty="0"/>
              <a:t>(3) = 3 * </a:t>
            </a:r>
            <a:r>
              <a:rPr lang="da-DK" dirty="0" err="1"/>
              <a:t>fact</a:t>
            </a:r>
            <a:r>
              <a:rPr lang="da-DK" dirty="0"/>
              <a:t>(3-1)</a:t>
            </a:r>
          </a:p>
          <a:p>
            <a:r>
              <a:rPr lang="da-DK" dirty="0" err="1"/>
              <a:t>fact</a:t>
            </a:r>
            <a:r>
              <a:rPr lang="da-DK" dirty="0"/>
              <a:t>(2) = 2 * </a:t>
            </a:r>
            <a:r>
              <a:rPr lang="da-DK" dirty="0" err="1"/>
              <a:t>fact</a:t>
            </a:r>
            <a:r>
              <a:rPr lang="da-DK" dirty="0"/>
              <a:t>(2-1)</a:t>
            </a:r>
          </a:p>
          <a:p>
            <a:r>
              <a:rPr lang="da-DK" dirty="0" err="1"/>
              <a:t>fact</a:t>
            </a:r>
            <a:r>
              <a:rPr lang="da-DK" dirty="0"/>
              <a:t>(1) = 1 * </a:t>
            </a:r>
            <a:r>
              <a:rPr lang="da-DK" dirty="0" err="1"/>
              <a:t>fact</a:t>
            </a:r>
            <a:r>
              <a:rPr lang="da-DK" dirty="0"/>
              <a:t>(1-1)</a:t>
            </a:r>
          </a:p>
          <a:p>
            <a:r>
              <a:rPr lang="da-DK" dirty="0" err="1"/>
              <a:t>fact</a:t>
            </a:r>
            <a:r>
              <a:rPr lang="da-DK" dirty="0"/>
              <a:t>(0) = 1</a:t>
            </a:r>
          </a:p>
          <a:p>
            <a:pPr marL="309600" lvl="1" indent="0">
              <a:buNone/>
            </a:pP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ktangel 3"/>
              <p:cNvSpPr/>
              <p:nvPr/>
            </p:nvSpPr>
            <p:spPr>
              <a:xfrm>
                <a:off x="-16520" y="1052736"/>
                <a:ext cx="5740648" cy="8160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i="1">
                          <a:latin typeface="Cambria Math"/>
                        </a:rPr>
                        <m:t>𝑓𝑎𝑐𝑡</m:t>
                      </m:r>
                      <m:d>
                        <m:dPr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da-DK" i="1">
                          <a:latin typeface="Cambria Math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a-DK" i="1">
                                  <a:latin typeface="Cambria Math"/>
                                </a:rPr>
                                <m:t> 1                                      </m:t>
                              </m:r>
                              <m:r>
                                <a:rPr lang="da-DK" i="1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da-DK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da-DK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da-DK" i="1">
                                  <a:latin typeface="Cambria Math"/>
                                </a:rPr>
                                <m:t>=0 </m:t>
                              </m:r>
                            </m:e>
                            <m:e>
                              <m:r>
                                <a:rPr lang="da-DK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da-DK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da-DK" i="1">
                                  <a:latin typeface="Cambria Math"/>
                                </a:rPr>
                                <m:t> ∗</m:t>
                              </m:r>
                              <m:r>
                                <a:rPr lang="da-DK" i="1">
                                  <a:latin typeface="Cambria Math"/>
                                </a:rPr>
                                <m:t>𝑓𝑎𝑐𝑡</m:t>
                              </m:r>
                              <m:d>
                                <m:d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da-DK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a-DK" i="1">
                                  <a:latin typeface="Cambria Math"/>
                                </a:rPr>
                                <m:t>        </m:t>
                              </m:r>
                              <m:r>
                                <a:rPr lang="da-DK" i="1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da-DK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da-DK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da-DK" i="1">
                                  <a:latin typeface="Cambria Math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4" name="Rektange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520" y="1052736"/>
                <a:ext cx="5740648" cy="81605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F5B786F-51C6-4AE7-84C9-D3B1ACA67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-1"/>
            <a:ext cx="2844352" cy="687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52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Call </a:t>
            </a:r>
            <a:r>
              <a:rPr lang="da-DK" dirty="0" err="1"/>
              <a:t>Stack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0" y="1124744"/>
            <a:ext cx="7756587" cy="4968552"/>
          </a:xfrm>
        </p:spPr>
        <p:txBody>
          <a:bodyPr>
            <a:normAutofit/>
          </a:bodyPr>
          <a:lstStyle/>
          <a:p>
            <a:r>
              <a:rPr lang="da-DK" dirty="0" err="1"/>
              <a:t>Calling</a:t>
            </a:r>
            <a:r>
              <a:rPr lang="da-DK" dirty="0"/>
              <a:t> </a:t>
            </a:r>
            <a:r>
              <a:rPr lang="da-DK" dirty="0" err="1"/>
              <a:t>fact</a:t>
            </a:r>
            <a:r>
              <a:rPr lang="da-DK" dirty="0"/>
              <a:t>(3), the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gets</a:t>
            </a:r>
            <a:br>
              <a:rPr lang="da-DK" dirty="0"/>
            </a:br>
            <a:r>
              <a:rPr lang="da-DK" dirty="0"/>
              <a:t>a </a:t>
            </a:r>
            <a:r>
              <a:rPr lang="da-DK" dirty="0" err="1"/>
              <a:t>context</a:t>
            </a:r>
            <a:endParaRPr lang="da-DK" dirty="0"/>
          </a:p>
          <a:p>
            <a:pPr lvl="1"/>
            <a:r>
              <a:rPr lang="da-DK" dirty="0" err="1"/>
              <a:t>Activation</a:t>
            </a:r>
            <a:endParaRPr lang="da-DK" dirty="0"/>
          </a:p>
          <a:p>
            <a:pPr lvl="1"/>
            <a:r>
              <a:rPr lang="da-DK" dirty="0" err="1"/>
              <a:t>Pushed</a:t>
            </a:r>
            <a:r>
              <a:rPr lang="da-DK" dirty="0"/>
              <a:t> to the </a:t>
            </a:r>
            <a:r>
              <a:rPr lang="da-DK" b="1" dirty="0" err="1"/>
              <a:t>stack</a:t>
            </a:r>
            <a:endParaRPr lang="da-DK" b="1" dirty="0"/>
          </a:p>
          <a:p>
            <a:r>
              <a:rPr lang="da-DK" dirty="0"/>
              <a:t> </a:t>
            </a:r>
            <a:r>
              <a:rPr lang="da-DK" dirty="0" err="1"/>
              <a:t>fact</a:t>
            </a:r>
            <a:r>
              <a:rPr lang="da-DK" dirty="0"/>
              <a:t>(2) is </a:t>
            </a:r>
            <a:r>
              <a:rPr lang="da-DK" dirty="0" err="1"/>
              <a:t>called</a:t>
            </a:r>
            <a:endParaRPr lang="da-DK" dirty="0"/>
          </a:p>
          <a:p>
            <a:pPr lvl="1"/>
            <a:r>
              <a:rPr lang="da-DK" dirty="0"/>
              <a:t>New </a:t>
            </a:r>
            <a:r>
              <a:rPr lang="da-DK" dirty="0" err="1"/>
              <a:t>context</a:t>
            </a:r>
            <a:endParaRPr lang="da-DK" dirty="0"/>
          </a:p>
          <a:p>
            <a:pPr lvl="1"/>
            <a:r>
              <a:rPr lang="da-DK" dirty="0"/>
              <a:t>New </a:t>
            </a:r>
            <a:r>
              <a:rPr lang="da-DK" dirty="0" err="1"/>
              <a:t>activation</a:t>
            </a:r>
            <a:endParaRPr lang="da-DK" dirty="0"/>
          </a:p>
          <a:p>
            <a:pPr lvl="1"/>
            <a:r>
              <a:rPr lang="da-DK" dirty="0" err="1"/>
              <a:t>Pushed</a:t>
            </a:r>
            <a:r>
              <a:rPr lang="da-DK" dirty="0"/>
              <a:t> to the </a:t>
            </a:r>
            <a:r>
              <a:rPr lang="da-DK" dirty="0" err="1"/>
              <a:t>stack</a:t>
            </a:r>
            <a:endParaRPr lang="da-DK" dirty="0"/>
          </a:p>
          <a:p>
            <a:r>
              <a:rPr lang="da-DK" b="1" dirty="0"/>
              <a:t>Var </a:t>
            </a:r>
            <a:r>
              <a:rPr lang="da-DK" b="1" dirty="0">
                <a:sym typeface="Wingdings" panose="05000000000000000000" pitchFamily="2" charset="2"/>
              </a:rPr>
              <a:t> Val </a:t>
            </a:r>
            <a:r>
              <a:rPr lang="da-DK" b="1" dirty="0" err="1">
                <a:sym typeface="Wingdings" panose="05000000000000000000" pitchFamily="2" charset="2"/>
              </a:rPr>
              <a:t>mapping</a:t>
            </a:r>
            <a:r>
              <a:rPr lang="da-DK" b="1" dirty="0">
                <a:sym typeface="Wingdings" panose="05000000000000000000" pitchFamily="2" charset="2"/>
              </a:rPr>
              <a:t> is ‘</a:t>
            </a:r>
            <a:r>
              <a:rPr lang="da-DK" b="1" dirty="0" err="1">
                <a:sym typeface="Wingdings" panose="05000000000000000000" pitchFamily="2" charset="2"/>
              </a:rPr>
              <a:t>isolated</a:t>
            </a:r>
            <a:r>
              <a:rPr lang="da-DK" b="1" dirty="0">
                <a:sym typeface="Wingdings" panose="05000000000000000000" pitchFamily="2" charset="2"/>
              </a:rPr>
              <a:t>’</a:t>
            </a:r>
            <a:br>
              <a:rPr lang="da-DK" b="1" dirty="0">
                <a:sym typeface="Wingdings" panose="05000000000000000000" pitchFamily="2" charset="2"/>
              </a:rPr>
            </a:br>
            <a:r>
              <a:rPr lang="da-DK" b="1" dirty="0">
                <a:sym typeface="Wingdings" panose="05000000000000000000" pitchFamily="2" charset="2"/>
              </a:rPr>
              <a:t>for </a:t>
            </a:r>
            <a:r>
              <a:rPr lang="da-DK" b="1" dirty="0" err="1">
                <a:sym typeface="Wingdings" panose="05000000000000000000" pitchFamily="2" charset="2"/>
              </a:rPr>
              <a:t>each</a:t>
            </a:r>
            <a:r>
              <a:rPr lang="da-DK" b="1" dirty="0">
                <a:sym typeface="Wingdings" panose="05000000000000000000" pitchFamily="2" charset="2"/>
              </a:rPr>
              <a:t> </a:t>
            </a:r>
            <a:r>
              <a:rPr lang="da-DK" b="1" dirty="0" err="1">
                <a:sym typeface="Wingdings" panose="05000000000000000000" pitchFamily="2" charset="2"/>
              </a:rPr>
              <a:t>call</a:t>
            </a:r>
            <a:endParaRPr lang="da-DK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AC93C-F33C-41DB-914A-47CBDAE71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-19708"/>
            <a:ext cx="2843808" cy="687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94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>
                <a:solidFill>
                  <a:srgbClr val="FFFF00"/>
                </a:solidFill>
              </a:rPr>
              <a:t>Exercise</a:t>
            </a:r>
            <a:endParaRPr lang="da-DK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dsholder til indhol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a-DK" dirty="0"/>
                  <a:t>Compute the sum of </a:t>
                </a:r>
                <a:r>
                  <a:rPr lang="da-DK" dirty="0" err="1"/>
                  <a:t>integers</a:t>
                </a:r>
                <a:r>
                  <a:rPr lang="da-DK" dirty="0"/>
                  <a:t> from </a:t>
                </a:r>
                <a:r>
                  <a:rPr lang="da-DK" b="1" i="1" dirty="0"/>
                  <a:t>0</a:t>
                </a:r>
                <a:r>
                  <a:rPr lang="da-DK" dirty="0"/>
                  <a:t> to </a:t>
                </a:r>
                <a:r>
                  <a:rPr lang="da-DK" b="1" i="1" dirty="0"/>
                  <a:t>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𝑠𝑢𝑚𝑠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da-DK" b="0" i="1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a-DK" b="0" i="1" smtClean="0">
                                <a:latin typeface="Cambria Math"/>
                              </a:rPr>
                              <m:t> 0                                              </m:t>
                            </m:r>
                            <m:r>
                              <a:rPr lang="da-DK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da-DK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da-DK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da-DK" b="0" i="1" smtClean="0">
                                <a:latin typeface="Cambria Math"/>
                              </a:rPr>
                              <m:t>=0 </m:t>
                            </m:r>
                          </m:e>
                          <m:e>
                            <m:r>
                              <a:rPr lang="da-DK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da-DK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da-DK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da-DK" b="0" i="1" smtClean="0">
                                <a:latin typeface="Cambria Math"/>
                              </a:rPr>
                              <m:t>𝑠𝑢𝑚𝑠</m:t>
                            </m:r>
                            <m:d>
                              <m:d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a-DK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da-DK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da-DK" b="0" i="1" smtClean="0">
                                <a:latin typeface="Cambria Math"/>
                              </a:rPr>
                              <m:t>               </m:t>
                            </m:r>
                            <m:r>
                              <a:rPr lang="da-DK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da-DK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da-DK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da-DK" b="0" i="1" smtClean="0">
                                <a:latin typeface="Cambria Math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da-DK" dirty="0"/>
              </a:p>
              <a:p>
                <a:endParaRPr lang="da-DK" dirty="0">
                  <a:cs typeface="Courier New" panose="02070309020205020404" pitchFamily="49" charset="0"/>
                </a:endParaRPr>
              </a:p>
              <a:p>
                <a:r>
                  <a:rPr lang="da-DK" dirty="0">
                    <a:cs typeface="Courier New" panose="02070309020205020404" pitchFamily="49" charset="0"/>
                  </a:rPr>
                  <a:t>Draw the </a:t>
                </a:r>
                <a:r>
                  <a:rPr lang="da-DK" dirty="0" err="1">
                    <a:cs typeface="Courier New" panose="02070309020205020404" pitchFamily="49" charset="0"/>
                  </a:rPr>
                  <a:t>call</a:t>
                </a:r>
                <a:r>
                  <a:rPr lang="da-DK" dirty="0">
                    <a:cs typeface="Courier New" panose="02070309020205020404" pitchFamily="49" charset="0"/>
                  </a:rPr>
                  <a:t> </a:t>
                </a:r>
                <a:r>
                  <a:rPr lang="da-DK" dirty="0" err="1">
                    <a:cs typeface="Courier New" panose="02070309020205020404" pitchFamily="49" charset="0"/>
                  </a:rPr>
                  <a:t>tree</a:t>
                </a:r>
                <a:r>
                  <a:rPr lang="da-DK" dirty="0">
                    <a:cs typeface="Courier New" panose="02070309020205020404" pitchFamily="49" charset="0"/>
                  </a:rPr>
                  <a:t> of sums(4)</a:t>
                </a:r>
              </a:p>
              <a:p>
                <a:pPr lvl="1"/>
                <a:r>
                  <a:rPr lang="da-DK" dirty="0">
                    <a:cs typeface="Courier New" panose="02070309020205020404" pitchFamily="49" charset="0"/>
                  </a:rPr>
                  <a:t>See Fig. 7-3 on p. 233 in </a:t>
                </a:r>
                <a:r>
                  <a:rPr lang="da-DK" dirty="0" err="1">
                    <a:cs typeface="Courier New" panose="02070309020205020404" pitchFamily="49" charset="0"/>
                  </a:rPr>
                  <a:t>Carrano</a:t>
                </a:r>
                <a:r>
                  <a:rPr lang="da-DK" dirty="0">
                    <a:cs typeface="Courier New" panose="02070309020205020404" pitchFamily="49" charset="0"/>
                  </a:rPr>
                  <a:t> &amp; Henry for a </a:t>
                </a:r>
                <a:r>
                  <a:rPr lang="da-DK" dirty="0" err="1">
                    <a:cs typeface="Courier New" panose="02070309020205020404" pitchFamily="49" charset="0"/>
                  </a:rPr>
                  <a:t>call</a:t>
                </a:r>
                <a:r>
                  <a:rPr lang="da-DK" dirty="0">
                    <a:cs typeface="Courier New" panose="02070309020205020404" pitchFamily="49" charset="0"/>
                  </a:rPr>
                  <a:t> </a:t>
                </a:r>
                <a:r>
                  <a:rPr lang="da-DK" dirty="0" err="1">
                    <a:cs typeface="Courier New" panose="02070309020205020404" pitchFamily="49" charset="0"/>
                  </a:rPr>
                  <a:t>tree</a:t>
                </a:r>
                <a:r>
                  <a:rPr lang="da-DK" dirty="0">
                    <a:cs typeface="Courier New" panose="02070309020205020404" pitchFamily="49" charset="0"/>
                  </a:rPr>
                  <a:t> </a:t>
                </a:r>
                <a:r>
                  <a:rPr lang="da-DK" dirty="0" err="1">
                    <a:cs typeface="Courier New" panose="02070309020205020404" pitchFamily="49" charset="0"/>
                  </a:rPr>
                  <a:t>example</a:t>
                </a:r>
                <a:endParaRPr lang="da-DK" dirty="0"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Pladsholder til indhol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849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Divide</a:t>
            </a:r>
            <a:r>
              <a:rPr lang="da-DK" dirty="0"/>
              <a:t>, </a:t>
            </a:r>
            <a:r>
              <a:rPr lang="da-DK" dirty="0" err="1"/>
              <a:t>Conquer</a:t>
            </a:r>
            <a:r>
              <a:rPr lang="da-DK" dirty="0"/>
              <a:t>, and </a:t>
            </a:r>
            <a:r>
              <a:rPr lang="da-DK" dirty="0" err="1"/>
              <a:t>Combine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Recursion</a:t>
            </a:r>
            <a:r>
              <a:rPr lang="da-DK" dirty="0"/>
              <a:t> is </a:t>
            </a:r>
            <a:r>
              <a:rPr lang="da-DK" dirty="0" err="1"/>
              <a:t>often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for problems </a:t>
            </a:r>
            <a:r>
              <a:rPr lang="da-DK" dirty="0" err="1"/>
              <a:t>where</a:t>
            </a:r>
            <a:r>
              <a:rPr lang="da-DK" dirty="0"/>
              <a:t> a </a:t>
            </a:r>
            <a:r>
              <a:rPr lang="da-DK" b="1" dirty="0" err="1"/>
              <a:t>divide</a:t>
            </a:r>
            <a:r>
              <a:rPr lang="da-DK" b="1" dirty="0"/>
              <a:t>, </a:t>
            </a:r>
            <a:r>
              <a:rPr lang="da-DK" b="1" dirty="0" err="1"/>
              <a:t>conquer</a:t>
            </a:r>
            <a:r>
              <a:rPr lang="da-DK" b="1" dirty="0"/>
              <a:t>, and </a:t>
            </a:r>
            <a:r>
              <a:rPr lang="da-DK" b="1" dirty="0" err="1"/>
              <a:t>combine</a:t>
            </a:r>
            <a:r>
              <a:rPr lang="da-DK" dirty="0"/>
              <a:t> </a:t>
            </a:r>
            <a:r>
              <a:rPr lang="da-DK" dirty="0" err="1"/>
              <a:t>strategy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endParaRPr lang="da-DK" dirty="0"/>
          </a:p>
          <a:p>
            <a:r>
              <a:rPr lang="da-DK" dirty="0" err="1"/>
              <a:t>Usually</a:t>
            </a:r>
            <a:r>
              <a:rPr lang="da-DK" dirty="0"/>
              <a:t> </a:t>
            </a:r>
            <a:r>
              <a:rPr lang="da-DK" dirty="0" err="1"/>
              <a:t>simpler</a:t>
            </a:r>
            <a:r>
              <a:rPr lang="da-DK" dirty="0"/>
              <a:t> solution</a:t>
            </a:r>
          </a:p>
          <a:p>
            <a:r>
              <a:rPr lang="da-DK" dirty="0" err="1"/>
              <a:t>Often</a:t>
            </a:r>
            <a:r>
              <a:rPr lang="da-DK" dirty="0"/>
              <a:t> more </a:t>
            </a:r>
            <a:r>
              <a:rPr lang="da-DK" dirty="0" err="1"/>
              <a:t>resource</a:t>
            </a:r>
            <a:r>
              <a:rPr lang="da-DK" dirty="0"/>
              <a:t> intensive</a:t>
            </a:r>
          </a:p>
          <a:p>
            <a:pPr marL="0" indent="0">
              <a:buNone/>
            </a:pPr>
            <a:endParaRPr lang="da-DK" dirty="0"/>
          </a:p>
        </p:txBody>
      </p:sp>
      <p:grpSp>
        <p:nvGrpSpPr>
          <p:cNvPr id="11" name="Group 23"/>
          <p:cNvGrpSpPr>
            <a:grpSpLocks/>
          </p:cNvGrpSpPr>
          <p:nvPr/>
        </p:nvGrpSpPr>
        <p:grpSpPr bwMode="auto">
          <a:xfrm>
            <a:off x="5570538" y="4940671"/>
            <a:ext cx="2736850" cy="1439862"/>
            <a:chOff x="3878" y="935"/>
            <a:chExt cx="1724" cy="907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4694" y="935"/>
              <a:ext cx="182" cy="181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da-DK"/>
            </a:p>
          </p:txBody>
        </p:sp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4286" y="1298"/>
              <a:ext cx="182" cy="181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da-DK"/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>
              <a:off x="5193" y="1298"/>
              <a:ext cx="182" cy="181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da-DK"/>
            </a:p>
          </p:txBody>
        </p:sp>
        <p:sp>
          <p:nvSpPr>
            <p:cNvPr id="15" name="Oval 7"/>
            <p:cNvSpPr>
              <a:spLocks noChangeArrowheads="1"/>
            </p:cNvSpPr>
            <p:nvPr/>
          </p:nvSpPr>
          <p:spPr bwMode="auto">
            <a:xfrm>
              <a:off x="3878" y="1661"/>
              <a:ext cx="182" cy="181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da-DK"/>
            </a:p>
          </p:txBody>
        </p:sp>
        <p:sp>
          <p:nvSpPr>
            <p:cNvPr id="16" name="Oval 8"/>
            <p:cNvSpPr>
              <a:spLocks noChangeArrowheads="1"/>
            </p:cNvSpPr>
            <p:nvPr/>
          </p:nvSpPr>
          <p:spPr bwMode="auto">
            <a:xfrm>
              <a:off x="4513" y="1661"/>
              <a:ext cx="182" cy="181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da-DK"/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4967" y="1661"/>
              <a:ext cx="182" cy="181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da-DK"/>
            </a:p>
          </p:txBody>
        </p:sp>
        <p:sp>
          <p:nvSpPr>
            <p:cNvPr id="18" name="Oval 10"/>
            <p:cNvSpPr>
              <a:spLocks noChangeArrowheads="1"/>
            </p:cNvSpPr>
            <p:nvPr/>
          </p:nvSpPr>
          <p:spPr bwMode="auto">
            <a:xfrm>
              <a:off x="5420" y="1661"/>
              <a:ext cx="182" cy="181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da-DK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 flipH="1">
              <a:off x="4468" y="1117"/>
              <a:ext cx="317" cy="22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da-DK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 flipH="1">
              <a:off x="4059" y="1480"/>
              <a:ext cx="273" cy="22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da-DK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4422" y="1480"/>
              <a:ext cx="182" cy="181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da-DK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4876" y="1071"/>
              <a:ext cx="363" cy="22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da-DK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 flipH="1">
              <a:off x="5103" y="1480"/>
              <a:ext cx="181" cy="22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da-DK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5375" y="1480"/>
              <a:ext cx="181" cy="181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da-DK"/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5843124" y="5156571"/>
            <a:ext cx="2303462" cy="1009650"/>
            <a:chOff x="4014" y="1071"/>
            <a:chExt cx="1451" cy="636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 flipV="1">
              <a:off x="4014" y="1434"/>
              <a:ext cx="272" cy="227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da-DK"/>
            </a:p>
          </p:txBody>
        </p:sp>
        <p:sp>
          <p:nvSpPr>
            <p:cNvPr id="27" name="Line 18"/>
            <p:cNvSpPr>
              <a:spLocks noChangeShapeType="1"/>
            </p:cNvSpPr>
            <p:nvPr/>
          </p:nvSpPr>
          <p:spPr bwMode="auto">
            <a:xfrm flipH="1" flipV="1">
              <a:off x="4377" y="1480"/>
              <a:ext cx="181" cy="227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da-DK"/>
            </a:p>
          </p:txBody>
        </p:sp>
        <p:sp>
          <p:nvSpPr>
            <p:cNvPr id="28" name="Line 19"/>
            <p:cNvSpPr>
              <a:spLocks noChangeShapeType="1"/>
            </p:cNvSpPr>
            <p:nvPr/>
          </p:nvSpPr>
          <p:spPr bwMode="auto">
            <a:xfrm flipV="1">
              <a:off x="4376" y="1071"/>
              <a:ext cx="318" cy="227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da-DK"/>
            </a:p>
          </p:txBody>
        </p:sp>
        <p:sp>
          <p:nvSpPr>
            <p:cNvPr id="29" name="Line 20"/>
            <p:cNvSpPr>
              <a:spLocks noChangeShapeType="1"/>
            </p:cNvSpPr>
            <p:nvPr/>
          </p:nvSpPr>
          <p:spPr bwMode="auto">
            <a:xfrm flipV="1">
              <a:off x="5011" y="1434"/>
              <a:ext cx="182" cy="227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da-DK"/>
            </a:p>
          </p:txBody>
        </p:sp>
        <p:sp>
          <p:nvSpPr>
            <p:cNvPr id="30" name="Line 21"/>
            <p:cNvSpPr>
              <a:spLocks noChangeShapeType="1"/>
            </p:cNvSpPr>
            <p:nvPr/>
          </p:nvSpPr>
          <p:spPr bwMode="auto">
            <a:xfrm flipH="1" flipV="1">
              <a:off x="4830" y="1071"/>
              <a:ext cx="363" cy="273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da-DK"/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 flipH="1" flipV="1">
              <a:off x="5284" y="1480"/>
              <a:ext cx="181" cy="227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70215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Divide</a:t>
            </a:r>
            <a:r>
              <a:rPr lang="da-DK" dirty="0"/>
              <a:t>, </a:t>
            </a:r>
            <a:r>
              <a:rPr lang="da-DK" dirty="0" err="1"/>
              <a:t>Conquer</a:t>
            </a:r>
            <a:r>
              <a:rPr lang="da-DK" dirty="0"/>
              <a:t>, and </a:t>
            </a:r>
            <a:r>
              <a:rPr lang="da-DK" dirty="0" err="1"/>
              <a:t>Combine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b="1" dirty="0"/>
              <a:t>base problem</a:t>
            </a:r>
            <a:r>
              <a:rPr lang="da-DK" dirty="0"/>
              <a:t>: simple solution</a:t>
            </a:r>
          </a:p>
          <a:p>
            <a:pPr lvl="1"/>
            <a:r>
              <a:rPr lang="da-DK" dirty="0"/>
              <a:t>Non-</a:t>
            </a:r>
            <a:r>
              <a:rPr lang="da-DK" dirty="0" err="1"/>
              <a:t>recursive</a:t>
            </a:r>
            <a:endParaRPr lang="da-DK" dirty="0"/>
          </a:p>
          <a:p>
            <a:r>
              <a:rPr lang="da-DK" b="1" dirty="0"/>
              <a:t>Else</a:t>
            </a:r>
            <a:r>
              <a:rPr lang="da-DK" dirty="0"/>
              <a:t>, </a:t>
            </a:r>
            <a:r>
              <a:rPr lang="da-DK" dirty="0" err="1"/>
              <a:t>divide</a:t>
            </a:r>
            <a:r>
              <a:rPr lang="da-DK" dirty="0"/>
              <a:t> the problem to smaller, sub-problems</a:t>
            </a:r>
          </a:p>
          <a:p>
            <a:pPr lvl="1"/>
            <a:r>
              <a:rPr lang="da-DK" dirty="0"/>
              <a:t>Same kind</a:t>
            </a:r>
          </a:p>
          <a:p>
            <a:pPr lvl="1"/>
            <a:r>
              <a:rPr lang="da-DK" dirty="0" err="1"/>
              <a:t>Solve</a:t>
            </a:r>
            <a:r>
              <a:rPr lang="da-DK" dirty="0"/>
              <a:t>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recursively</a:t>
            </a:r>
            <a:endParaRPr lang="da-DK" dirty="0"/>
          </a:p>
          <a:p>
            <a:r>
              <a:rPr lang="da-DK" dirty="0" err="1"/>
              <a:t>Eventually</a:t>
            </a:r>
            <a:r>
              <a:rPr lang="da-DK" dirty="0"/>
              <a:t>, the solution to the base problem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applied</a:t>
            </a:r>
            <a:endParaRPr lang="da-DK" dirty="0"/>
          </a:p>
          <a:p>
            <a:r>
              <a:rPr lang="da-DK" dirty="0" err="1"/>
              <a:t>Combine</a:t>
            </a:r>
            <a:r>
              <a:rPr lang="da-DK" dirty="0"/>
              <a:t> the solutions to the sub problems</a:t>
            </a:r>
          </a:p>
        </p:txBody>
      </p:sp>
    </p:spTree>
    <p:extLst>
      <p:ext uri="{BB962C8B-B14F-4D97-AF65-F5344CB8AC3E}">
        <p14:creationId xmlns:p14="http://schemas.microsoft.com/office/powerpoint/2010/main" val="2967576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: </a:t>
            </a:r>
            <a:r>
              <a:rPr lang="da-DK" dirty="0" err="1"/>
              <a:t>Reversing</a:t>
            </a:r>
            <a:r>
              <a:rPr lang="da-DK" dirty="0"/>
              <a:t> a </a:t>
            </a:r>
            <a:r>
              <a:rPr lang="da-DK" dirty="0" err="1"/>
              <a:t>String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abcd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 err="1">
                <a:sym typeface="Wingdings" panose="05000000000000000000" pitchFamily="2" charset="2"/>
              </a:rPr>
              <a:t>dcba</a:t>
            </a:r>
            <a:endParaRPr lang="da-DK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dirty="0">
                <a:sym typeface="Wingdings" panose="05000000000000000000" pitchFamily="2" charset="2"/>
              </a:rPr>
              <a:t>IF </a:t>
            </a:r>
            <a:r>
              <a:rPr lang="da-DK" dirty="0" err="1">
                <a:sym typeface="Wingdings" panose="05000000000000000000" pitchFamily="2" charset="2"/>
              </a:rPr>
              <a:t>string</a:t>
            </a:r>
            <a:r>
              <a:rPr lang="da-DK" dirty="0">
                <a:sym typeface="Wingdings" panose="05000000000000000000" pitchFamily="2" charset="2"/>
              </a:rPr>
              <a:t> is not </a:t>
            </a:r>
            <a:r>
              <a:rPr lang="da-DK" dirty="0" err="1">
                <a:sym typeface="Wingdings" panose="05000000000000000000" pitchFamily="2" charset="2"/>
              </a:rPr>
              <a:t>empty</a:t>
            </a:r>
            <a:endParaRPr lang="da-DK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dirty="0">
                <a:sym typeface="Wingdings" panose="05000000000000000000" pitchFamily="2" charset="2"/>
              </a:rPr>
              <a:t>    </a:t>
            </a:r>
            <a:r>
              <a:rPr lang="da-DK" dirty="0" err="1">
                <a:sym typeface="Wingdings" panose="05000000000000000000" pitchFamily="2" charset="2"/>
              </a:rPr>
              <a:t>reverse</a:t>
            </a:r>
            <a:r>
              <a:rPr lang="da-DK" dirty="0">
                <a:sym typeface="Wingdings" panose="05000000000000000000" pitchFamily="2" charset="2"/>
              </a:rPr>
              <a:t> the </a:t>
            </a:r>
            <a:r>
              <a:rPr lang="da-DK" dirty="0" err="1">
                <a:sym typeface="Wingdings" panose="05000000000000000000" pitchFamily="2" charset="2"/>
              </a:rPr>
              <a:t>tail</a:t>
            </a:r>
            <a:r>
              <a:rPr lang="da-DK" dirty="0">
                <a:sym typeface="Wingdings" panose="05000000000000000000" pitchFamily="2" charset="2"/>
              </a:rPr>
              <a:t> of the </a:t>
            </a:r>
            <a:r>
              <a:rPr lang="da-DK" dirty="0" err="1">
                <a:sym typeface="Wingdings" panose="05000000000000000000" pitchFamily="2" charset="2"/>
              </a:rPr>
              <a:t>string</a:t>
            </a:r>
            <a:endParaRPr lang="da-DK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dirty="0">
                <a:sym typeface="Wingdings" panose="05000000000000000000" pitchFamily="2" charset="2"/>
              </a:rPr>
              <a:t>    print the </a:t>
            </a:r>
            <a:r>
              <a:rPr lang="da-DK" dirty="0" err="1">
                <a:sym typeface="Wingdings" panose="05000000000000000000" pitchFamily="2" charset="2"/>
              </a:rPr>
              <a:t>first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character</a:t>
            </a:r>
            <a:endParaRPr lang="da-DK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dirty="0">
                <a:sym typeface="Wingdings" panose="05000000000000000000" pitchFamily="2" charset="2"/>
              </a:rPr>
              <a:t>ELSE</a:t>
            </a:r>
          </a:p>
          <a:p>
            <a:pPr marL="0" indent="0">
              <a:buNone/>
            </a:pPr>
            <a:r>
              <a:rPr lang="da-DK" dirty="0">
                <a:sym typeface="Wingdings" panose="05000000000000000000" pitchFamily="2" charset="2"/>
              </a:rPr>
              <a:t>    done (</a:t>
            </a:r>
            <a:r>
              <a:rPr lang="da-DK" dirty="0" err="1">
                <a:sym typeface="Wingdings" panose="05000000000000000000" pitchFamily="2" charset="2"/>
              </a:rPr>
              <a:t>return</a:t>
            </a:r>
            <a:r>
              <a:rPr lang="da-DK" dirty="0">
                <a:sym typeface="Wingdings" panose="05000000000000000000" pitchFamily="2" charset="2"/>
              </a:rPr>
              <a:t>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92636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: </a:t>
            </a:r>
            <a:r>
              <a:rPr lang="da-DK" dirty="0" err="1"/>
              <a:t>Reversing</a:t>
            </a:r>
            <a:r>
              <a:rPr lang="da-DK" dirty="0"/>
              <a:t> a </a:t>
            </a:r>
            <a:r>
              <a:rPr lang="da-DK" dirty="0" err="1"/>
              <a:t>String</a:t>
            </a:r>
            <a:endParaRPr lang="da-DK" dirty="0"/>
          </a:p>
        </p:txBody>
      </p:sp>
      <p:sp>
        <p:nvSpPr>
          <p:cNvPr id="4" name="Tekstboks 3"/>
          <p:cNvSpPr txBox="1"/>
          <p:nvPr/>
        </p:nvSpPr>
        <p:spPr>
          <a:xfrm>
            <a:off x="1115616" y="1730425"/>
            <a:ext cx="1008112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da-DK" dirty="0" err="1"/>
              <a:t>a</a:t>
            </a:r>
            <a:r>
              <a:rPr lang="da-DK" u="sng" dirty="0" err="1"/>
              <a:t>bcd</a:t>
            </a:r>
            <a:endParaRPr lang="da-DK" u="sng" dirty="0"/>
          </a:p>
        </p:txBody>
      </p:sp>
      <p:cxnSp>
        <p:nvCxnSpPr>
          <p:cNvPr id="6" name="Lige pilforbindelse 5"/>
          <p:cNvCxnSpPr>
            <a:stCxn id="4" idx="3"/>
          </p:cNvCxnSpPr>
          <p:nvPr/>
        </p:nvCxnSpPr>
        <p:spPr>
          <a:xfrm flipV="1">
            <a:off x="2123728" y="1961257"/>
            <a:ext cx="27093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kstboks 6"/>
          <p:cNvSpPr txBox="1"/>
          <p:nvPr/>
        </p:nvSpPr>
        <p:spPr>
          <a:xfrm>
            <a:off x="3059832" y="1556792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</a:t>
            </a:r>
          </a:p>
        </p:txBody>
      </p:sp>
      <p:sp>
        <p:nvSpPr>
          <p:cNvPr id="8" name="Tekstboks 7"/>
          <p:cNvSpPr txBox="1"/>
          <p:nvPr/>
        </p:nvSpPr>
        <p:spPr>
          <a:xfrm>
            <a:off x="1115616" y="2391271"/>
            <a:ext cx="1008112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da-DK" dirty="0" err="1"/>
              <a:t>b</a:t>
            </a:r>
            <a:r>
              <a:rPr lang="da-DK" u="sng" dirty="0" err="1"/>
              <a:t>cd</a:t>
            </a:r>
            <a:endParaRPr lang="da-DK" u="sng" dirty="0"/>
          </a:p>
        </p:txBody>
      </p:sp>
      <p:cxnSp>
        <p:nvCxnSpPr>
          <p:cNvPr id="9" name="Lige pilforbindelse 8"/>
          <p:cNvCxnSpPr>
            <a:stCxn id="8" idx="3"/>
          </p:cNvCxnSpPr>
          <p:nvPr/>
        </p:nvCxnSpPr>
        <p:spPr>
          <a:xfrm flipV="1">
            <a:off x="2123728" y="2622103"/>
            <a:ext cx="252028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kstboks 9"/>
          <p:cNvSpPr txBox="1"/>
          <p:nvPr/>
        </p:nvSpPr>
        <p:spPr>
          <a:xfrm>
            <a:off x="3059832" y="221763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</a:t>
            </a:r>
          </a:p>
        </p:txBody>
      </p:sp>
      <p:sp>
        <p:nvSpPr>
          <p:cNvPr id="11" name="Tekstboks 10"/>
          <p:cNvSpPr txBox="1"/>
          <p:nvPr/>
        </p:nvSpPr>
        <p:spPr>
          <a:xfrm>
            <a:off x="1115616" y="3039343"/>
            <a:ext cx="1008112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da-DK" dirty="0"/>
              <a:t>c</a:t>
            </a:r>
            <a:r>
              <a:rPr lang="da-DK" u="sng" dirty="0"/>
              <a:t>d</a:t>
            </a:r>
          </a:p>
        </p:txBody>
      </p:sp>
      <p:cxnSp>
        <p:nvCxnSpPr>
          <p:cNvPr id="12" name="Lige pilforbindelse 11"/>
          <p:cNvCxnSpPr>
            <a:stCxn id="11" idx="3"/>
          </p:cNvCxnSpPr>
          <p:nvPr/>
        </p:nvCxnSpPr>
        <p:spPr>
          <a:xfrm>
            <a:off x="2123728" y="3270176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kstboks 12"/>
          <p:cNvSpPr txBox="1"/>
          <p:nvPr/>
        </p:nvSpPr>
        <p:spPr>
          <a:xfrm>
            <a:off x="3059832" y="2865710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c</a:t>
            </a:r>
          </a:p>
        </p:txBody>
      </p:sp>
      <p:sp>
        <p:nvSpPr>
          <p:cNvPr id="14" name="Tekstboks 13"/>
          <p:cNvSpPr txBox="1"/>
          <p:nvPr/>
        </p:nvSpPr>
        <p:spPr>
          <a:xfrm>
            <a:off x="1115616" y="3687415"/>
            <a:ext cx="1008112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da-DK" dirty="0"/>
              <a:t>d</a:t>
            </a:r>
          </a:p>
        </p:txBody>
      </p:sp>
      <p:cxnSp>
        <p:nvCxnSpPr>
          <p:cNvPr id="15" name="Lige pilforbindelse 14"/>
          <p:cNvCxnSpPr/>
          <p:nvPr/>
        </p:nvCxnSpPr>
        <p:spPr>
          <a:xfrm flipV="1">
            <a:off x="2165772" y="3924896"/>
            <a:ext cx="211819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kstboks 15"/>
          <p:cNvSpPr txBox="1"/>
          <p:nvPr/>
        </p:nvSpPr>
        <p:spPr>
          <a:xfrm>
            <a:off x="3059832" y="3513782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</a:t>
            </a:r>
          </a:p>
        </p:txBody>
      </p:sp>
      <p:sp>
        <p:nvSpPr>
          <p:cNvPr id="17" name="Tekstboks 16"/>
          <p:cNvSpPr txBox="1"/>
          <p:nvPr/>
        </p:nvSpPr>
        <p:spPr>
          <a:xfrm>
            <a:off x="1115616" y="4394721"/>
            <a:ext cx="1008112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da-DK" u="sng" dirty="0"/>
          </a:p>
        </p:txBody>
      </p:sp>
      <p:sp>
        <p:nvSpPr>
          <p:cNvPr id="23" name="Tekstboks 22"/>
          <p:cNvSpPr txBox="1"/>
          <p:nvPr/>
        </p:nvSpPr>
        <p:spPr>
          <a:xfrm>
            <a:off x="4148956" y="4293096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dcba</a:t>
            </a:r>
            <a:endParaRPr lang="da-DK" dirty="0"/>
          </a:p>
        </p:txBody>
      </p:sp>
      <p:cxnSp>
        <p:nvCxnSpPr>
          <p:cNvPr id="27" name="Lige pilforbindelse 26"/>
          <p:cNvCxnSpPr>
            <a:endCxn id="23" idx="0"/>
          </p:cNvCxnSpPr>
          <p:nvPr/>
        </p:nvCxnSpPr>
        <p:spPr>
          <a:xfrm>
            <a:off x="4833032" y="1961257"/>
            <a:ext cx="0" cy="233183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4644008" y="2679303"/>
            <a:ext cx="0" cy="15703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Lige pilforbindelse 40"/>
          <p:cNvCxnSpPr/>
          <p:nvPr/>
        </p:nvCxnSpPr>
        <p:spPr>
          <a:xfrm>
            <a:off x="4499992" y="3270175"/>
            <a:ext cx="0" cy="9795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Lige pilforbindelse 43"/>
          <p:cNvCxnSpPr/>
          <p:nvPr/>
        </p:nvCxnSpPr>
        <p:spPr>
          <a:xfrm>
            <a:off x="4283968" y="3975447"/>
            <a:ext cx="0" cy="2742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Nedadgående pil 55"/>
          <p:cNvSpPr/>
          <p:nvPr/>
        </p:nvSpPr>
        <p:spPr>
          <a:xfrm>
            <a:off x="539552" y="1707778"/>
            <a:ext cx="576064" cy="310911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7" name="Nedadgående pil 56"/>
          <p:cNvSpPr/>
          <p:nvPr/>
        </p:nvSpPr>
        <p:spPr>
          <a:xfrm rot="10800000">
            <a:off x="3572892" y="1737345"/>
            <a:ext cx="576064" cy="310911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8" name="Tekstboks 57"/>
          <p:cNvSpPr txBox="1"/>
          <p:nvPr/>
        </p:nvSpPr>
        <p:spPr>
          <a:xfrm>
            <a:off x="143508" y="1246113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>
                <a:solidFill>
                  <a:srgbClr val="FF0000"/>
                </a:solidFill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2278019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>
                <a:solidFill>
                  <a:srgbClr val="FFFF00"/>
                </a:solidFill>
              </a:rPr>
              <a:t>Exercise</a:t>
            </a:r>
            <a:r>
              <a:rPr lang="da-DK" dirty="0"/>
              <a:t>: </a:t>
            </a:r>
            <a:r>
              <a:rPr lang="da-DK" dirty="0" err="1"/>
              <a:t>Reversing</a:t>
            </a:r>
            <a:r>
              <a:rPr lang="da-DK" dirty="0"/>
              <a:t> a </a:t>
            </a:r>
            <a:r>
              <a:rPr lang="da-DK" dirty="0" err="1"/>
              <a:t>String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00141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writeReverse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(String s){</a:t>
            </a:r>
          </a:p>
          <a:p>
            <a:pPr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		if (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() &gt; 0 ) {</a:t>
            </a:r>
          </a:p>
          <a:p>
            <a:pPr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			String sub=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s.substring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(1,s.length());</a:t>
            </a:r>
          </a:p>
          <a:p>
            <a:pPr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writeReverse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(sub);</a:t>
            </a:r>
          </a:p>
          <a:p>
            <a:pPr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(0));</a:t>
            </a:r>
          </a:p>
          <a:p>
            <a:pPr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da-DK" dirty="0" err="1"/>
              <a:t>Implement</a:t>
            </a:r>
            <a:r>
              <a:rPr lang="da-DK" dirty="0"/>
              <a:t> it and </a:t>
            </a:r>
            <a:r>
              <a:rPr lang="da-DK" b="1" dirty="0" err="1"/>
              <a:t>use</a:t>
            </a:r>
            <a:r>
              <a:rPr lang="da-DK" b="1" dirty="0"/>
              <a:t> the debugger </a:t>
            </a:r>
            <a:r>
              <a:rPr lang="da-DK" dirty="0"/>
              <a:t>to understand </a:t>
            </a:r>
            <a:r>
              <a:rPr lang="da-DK" dirty="0" err="1"/>
              <a:t>what’s</a:t>
            </a:r>
            <a:r>
              <a:rPr lang="da-DK" dirty="0"/>
              <a:t> happening!</a:t>
            </a:r>
          </a:p>
          <a:p>
            <a:pPr lvl="1"/>
            <a:r>
              <a:rPr lang="da-DK" dirty="0"/>
              <a:t>Keep an </a:t>
            </a:r>
            <a:r>
              <a:rPr lang="da-DK" dirty="0" err="1"/>
              <a:t>eye</a:t>
            </a:r>
            <a:r>
              <a:rPr lang="da-DK" dirty="0"/>
              <a:t> on the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 err="1"/>
              <a:t>stack</a:t>
            </a:r>
            <a:endParaRPr lang="da-DK" dirty="0"/>
          </a:p>
          <a:p>
            <a:pPr lvl="1"/>
            <a:r>
              <a:rPr lang="da-DK" dirty="0"/>
              <a:t>Look at the </a:t>
            </a:r>
            <a:r>
              <a:rPr lang="da-DK" dirty="0" err="1"/>
              <a:t>local</a:t>
            </a:r>
            <a:r>
              <a:rPr lang="da-DK" dirty="0"/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59828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Recursive</a:t>
            </a:r>
            <a:r>
              <a:rPr lang="da-DK" dirty="0"/>
              <a:t> </a:t>
            </a:r>
            <a:r>
              <a:rPr lang="da-DK" dirty="0" err="1"/>
              <a:t>Binary</a:t>
            </a:r>
            <a:r>
              <a:rPr lang="da-DK" dirty="0"/>
              <a:t> Search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mathematician</a:t>
            </a:r>
            <a:r>
              <a:rPr lang="da-DK" dirty="0"/>
              <a:t> </a:t>
            </a:r>
            <a:r>
              <a:rPr lang="da-DK" dirty="0" err="1"/>
              <a:t>lion</a:t>
            </a:r>
            <a:r>
              <a:rPr lang="da-DK" dirty="0"/>
              <a:t> </a:t>
            </a:r>
            <a:r>
              <a:rPr lang="da-DK" dirty="0" err="1"/>
              <a:t>hunter</a:t>
            </a:r>
            <a:r>
              <a:rPr lang="da-DK" dirty="0"/>
              <a:t> in the </a:t>
            </a:r>
            <a:r>
              <a:rPr lang="da-DK" dirty="0" err="1"/>
              <a:t>desert</a:t>
            </a:r>
            <a:endParaRPr lang="da-DK" dirty="0"/>
          </a:p>
          <a:p>
            <a:r>
              <a:rPr lang="da-DK" dirty="0">
                <a:hlinkClick r:id="rId2"/>
              </a:rPr>
              <a:t>https://www.google.dk/search?q=santas+dirty+socks&amp;ie=utf-8&amp;oe=utf-8&amp;client=firefox-b-ab&amp;gws_rd=cr&amp;ei=uyAqWKOzJMm7UcqPrsAI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819370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Recursive</a:t>
            </a:r>
            <a:r>
              <a:rPr lang="da-DK" dirty="0"/>
              <a:t> </a:t>
            </a:r>
            <a:r>
              <a:rPr lang="da-DK" dirty="0" err="1"/>
              <a:t>Binary</a:t>
            </a:r>
            <a:r>
              <a:rPr lang="da-DK" dirty="0"/>
              <a:t> Search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0" y="980728"/>
            <a:ext cx="9252520" cy="5976664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binarySearch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anArray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first,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last,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value) {</a:t>
            </a:r>
          </a:p>
          <a:p>
            <a:pPr>
              <a:buNone/>
              <a:defRPr/>
            </a:pP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index;</a:t>
            </a:r>
          </a:p>
          <a:p>
            <a:pPr>
              <a:buNone/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if (first &gt; last) {</a:t>
            </a:r>
          </a:p>
          <a:p>
            <a:pPr>
              <a:buNone/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 index = -1;       // value not in original array</a:t>
            </a:r>
          </a:p>
          <a:p>
            <a:pPr>
              <a:buNone/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else {</a:t>
            </a:r>
          </a:p>
          <a:p>
            <a:pPr>
              <a:buNone/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mid = (first + last) / 2;</a:t>
            </a:r>
          </a:p>
          <a:p>
            <a:pPr>
              <a:buNone/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 if (value ==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anArray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[mid]) {</a:t>
            </a:r>
          </a:p>
          <a:p>
            <a:pPr>
              <a:buNone/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     index = mid;  // value found at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anArray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[mid]</a:t>
            </a:r>
          </a:p>
          <a:p>
            <a:pPr>
              <a:buNone/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 } </a:t>
            </a:r>
          </a:p>
          <a:p>
            <a:pPr>
              <a:buNone/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 else </a:t>
            </a:r>
          </a:p>
          <a:p>
            <a:pPr>
              <a:buNone/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    if (value &lt;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anArray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[mid]) {</a:t>
            </a:r>
          </a:p>
          <a:p>
            <a:pPr>
              <a:buNone/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       index =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binarySearch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anArray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, first, mid-1, value);</a:t>
            </a:r>
          </a:p>
          <a:p>
            <a:pPr>
              <a:buNone/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    } </a:t>
            </a:r>
          </a:p>
          <a:p>
            <a:pPr>
              <a:buNone/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    else {</a:t>
            </a:r>
          </a:p>
          <a:p>
            <a:pPr>
              <a:buNone/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       index =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binarySearch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anArray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, mid+1, last, value);</a:t>
            </a:r>
          </a:p>
          <a:p>
            <a:pPr>
              <a:buNone/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>
              <a:buNone/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 return index;</a:t>
            </a:r>
          </a:p>
          <a:p>
            <a:pPr>
              <a:buNone/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da-DK" sz="1600" b="1" dirty="0"/>
          </a:p>
        </p:txBody>
      </p:sp>
    </p:spTree>
    <p:extLst>
      <p:ext uri="{BB962C8B-B14F-4D97-AF65-F5344CB8AC3E}">
        <p14:creationId xmlns:p14="http://schemas.microsoft.com/office/powerpoint/2010/main" val="302913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Pladsholder til dias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0CE8E2-029D-44E5-8FE9-F200286B05D4}" type="slidenum">
              <a:rPr lang="en-GB"/>
              <a:pPr>
                <a:defRPr/>
              </a:pPr>
              <a:t>4</a:t>
            </a:fld>
            <a:endParaRPr lang="en-GB" dirty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Queue ADT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014" y="1719262"/>
            <a:ext cx="7756587" cy="4525963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GB" sz="2800" dirty="0"/>
              <a:t>Well known structure from real life</a:t>
            </a:r>
            <a:br>
              <a:rPr lang="en-GB" sz="2800" dirty="0"/>
            </a:br>
            <a:r>
              <a:rPr lang="en-GB" sz="2800" dirty="0"/>
              <a:t>(FIFO: First In First Out)</a:t>
            </a:r>
          </a:p>
          <a:p>
            <a:pPr eaLnBrk="1" hangingPunct="1"/>
            <a:r>
              <a:rPr lang="en-GB" sz="2800" dirty="0"/>
              <a:t>Operations</a:t>
            </a:r>
          </a:p>
          <a:p>
            <a:pPr lvl="1" eaLnBrk="1" hangingPunct="1"/>
            <a:r>
              <a:rPr lang="en-GB" sz="2400" i="1" dirty="0" err="1"/>
              <a:t>enqueue</a:t>
            </a:r>
            <a:r>
              <a:rPr lang="en-GB" sz="2400" i="1" dirty="0"/>
              <a:t>(T </a:t>
            </a:r>
            <a:r>
              <a:rPr lang="en-GB" sz="2400" i="1" dirty="0" err="1"/>
              <a:t>newEntry</a:t>
            </a:r>
            <a:r>
              <a:rPr lang="en-GB" sz="2400" i="1" dirty="0"/>
              <a:t>)</a:t>
            </a:r>
            <a:r>
              <a:rPr lang="en-GB" sz="2400" dirty="0"/>
              <a:t> enters a new element in the back of the queue</a:t>
            </a:r>
          </a:p>
          <a:p>
            <a:pPr lvl="1"/>
            <a:r>
              <a:rPr lang="en-GB" i="1" dirty="0" err="1"/>
              <a:t>dequeue</a:t>
            </a:r>
            <a:r>
              <a:rPr lang="en-GB" i="1" dirty="0"/>
              <a:t>()</a:t>
            </a:r>
            <a:r>
              <a:rPr lang="en-GB" dirty="0"/>
              <a:t> removes and returns the front element from the queue</a:t>
            </a:r>
          </a:p>
          <a:p>
            <a:pPr lvl="1" eaLnBrk="1" hangingPunct="1"/>
            <a:r>
              <a:rPr lang="en-GB" sz="2400" i="1" dirty="0" err="1"/>
              <a:t>getFront</a:t>
            </a:r>
            <a:r>
              <a:rPr lang="en-GB" sz="2400" i="1" dirty="0"/>
              <a:t>()</a:t>
            </a:r>
            <a:r>
              <a:rPr lang="en-GB" sz="2400" dirty="0"/>
              <a:t> returns the front element without removing it</a:t>
            </a:r>
          </a:p>
          <a:p>
            <a:pPr lvl="1"/>
            <a:r>
              <a:rPr lang="en-GB" i="1" dirty="0"/>
              <a:t>size()</a:t>
            </a:r>
            <a:r>
              <a:rPr lang="en-GB" dirty="0"/>
              <a:t> returns the number of entries in the queue</a:t>
            </a:r>
            <a:endParaRPr lang="en-GB" sz="2400" i="1" dirty="0"/>
          </a:p>
          <a:p>
            <a:pPr lvl="1"/>
            <a:r>
              <a:rPr lang="en-GB" i="1" dirty="0" err="1"/>
              <a:t>isEmpty</a:t>
            </a:r>
            <a:r>
              <a:rPr lang="en-GB" i="1" dirty="0"/>
              <a:t>()</a:t>
            </a:r>
            <a:r>
              <a:rPr lang="en-GB" dirty="0"/>
              <a:t> checks if the queue is empty</a:t>
            </a:r>
          </a:p>
          <a:p>
            <a:pPr lvl="1"/>
            <a:r>
              <a:rPr lang="en-GB" i="1" dirty="0"/>
              <a:t>clear() </a:t>
            </a:r>
            <a:r>
              <a:rPr lang="en-GB" dirty="0"/>
              <a:t>removes all entries</a:t>
            </a:r>
          </a:p>
          <a:p>
            <a:pPr marL="309600" lvl="1" indent="0" eaLnBrk="1" hangingPunct="1">
              <a:buNone/>
            </a:pPr>
            <a:endParaRPr lang="en-GB" sz="2400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667" y="661147"/>
            <a:ext cx="2978331" cy="199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818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6235" y="335480"/>
            <a:ext cx="7756587" cy="717256"/>
          </a:xfrm>
        </p:spPr>
        <p:txBody>
          <a:bodyPr>
            <a:normAutofit fontScale="90000"/>
          </a:bodyPr>
          <a:lstStyle/>
          <a:p>
            <a:r>
              <a:rPr lang="da-DK" dirty="0" err="1"/>
              <a:t>Recursive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Binary</a:t>
            </a:r>
            <a:r>
              <a:rPr lang="da-DK" dirty="0"/>
              <a:t> Search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0" y="1152128"/>
            <a:ext cx="3707904" cy="5805264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binarySearch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anArray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first,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last,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  <a:defRPr/>
            </a:pP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index;</a:t>
            </a:r>
          </a:p>
          <a:p>
            <a:pPr>
              <a:buNone/>
              <a:defRPr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if (first &gt; last) {</a:t>
            </a:r>
          </a:p>
          <a:p>
            <a:pPr>
              <a:buNone/>
              <a:defRPr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index = -1; // not in the array</a:t>
            </a:r>
          </a:p>
          <a:p>
            <a:pPr>
              <a:buNone/>
              <a:defRPr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  <a:defRPr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else {</a:t>
            </a:r>
          </a:p>
          <a:p>
            <a:pPr>
              <a:buNone/>
              <a:defRPr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mid = (first + last)/2;</a:t>
            </a:r>
          </a:p>
          <a:p>
            <a:pPr>
              <a:buNone/>
              <a:defRPr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if (value ==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anArray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[mid]) {</a:t>
            </a:r>
          </a:p>
          <a:p>
            <a:pPr>
              <a:buNone/>
              <a:defRPr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    index = mid; </a:t>
            </a:r>
            <a:r>
              <a:rPr lang="en-GB" sz="1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value found  </a:t>
            </a:r>
          </a:p>
          <a:p>
            <a:pPr>
              <a:buNone/>
              <a:defRPr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  <a:defRPr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else {</a:t>
            </a:r>
          </a:p>
          <a:p>
            <a:pPr>
              <a:buNone/>
              <a:defRPr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   if (value &lt;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anArray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[mid]) {</a:t>
            </a:r>
          </a:p>
          <a:p>
            <a:pPr>
              <a:buNone/>
              <a:defRPr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      index = </a:t>
            </a:r>
            <a:r>
              <a:rPr lang="en-GB" sz="1200" b="1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binarySearch</a:t>
            </a:r>
            <a:r>
              <a:rPr lang="en-GB" sz="1200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  <a:defRPr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		       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anArray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mid-1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  <a:defRPr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         value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  <a:defRPr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   } </a:t>
            </a:r>
          </a:p>
          <a:p>
            <a:pPr>
              <a:buNone/>
              <a:defRPr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   else {</a:t>
            </a:r>
          </a:p>
          <a:p>
            <a:pPr>
              <a:buNone/>
              <a:defRPr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      index = </a:t>
            </a:r>
            <a:r>
              <a:rPr lang="en-GB" sz="1200" b="1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binarySearch</a:t>
            </a:r>
            <a:r>
              <a:rPr lang="en-GB" sz="1200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 </a:t>
            </a:r>
          </a:p>
          <a:p>
            <a:pPr>
              <a:buNone/>
              <a:defRPr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anArray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mid+1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last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, 	        value</a:t>
            </a:r>
            <a:r>
              <a:rPr lang="en-GB" sz="1200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  <a:defRPr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>
              <a:buNone/>
              <a:defRPr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  <a:defRPr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return index;</a:t>
            </a:r>
          </a:p>
          <a:p>
            <a:pPr>
              <a:buNone/>
              <a:defRPr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}</a:t>
            </a:r>
            <a:endParaRPr lang="da-DK" sz="1200" b="1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754201"/>
              </p:ext>
            </p:extLst>
          </p:nvPr>
        </p:nvGraphicFramePr>
        <p:xfrm>
          <a:off x="3810000" y="1752577"/>
          <a:ext cx="5334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kstboks 4"/>
          <p:cNvSpPr txBox="1"/>
          <p:nvPr/>
        </p:nvSpPr>
        <p:spPr>
          <a:xfrm>
            <a:off x="3851920" y="1052736"/>
            <a:ext cx="3493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0, 6, </a:t>
            </a:r>
            <a:r>
              <a:rPr lang="da-DK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(0+6)/2 = 3</a:t>
            </a:r>
          </a:p>
        </p:txBody>
      </p:sp>
      <p:grpSp>
        <p:nvGrpSpPr>
          <p:cNvPr id="8" name="Gruppe 7"/>
          <p:cNvGrpSpPr/>
          <p:nvPr/>
        </p:nvGrpSpPr>
        <p:grpSpPr>
          <a:xfrm>
            <a:off x="3925796" y="2442373"/>
            <a:ext cx="574196" cy="842611"/>
            <a:chOff x="3835714" y="2312876"/>
            <a:chExt cx="574196" cy="842611"/>
          </a:xfrm>
        </p:grpSpPr>
        <p:sp>
          <p:nvSpPr>
            <p:cNvPr id="6" name="Nedadgående pil 5"/>
            <p:cNvSpPr/>
            <p:nvPr/>
          </p:nvSpPr>
          <p:spPr>
            <a:xfrm rot="10800000">
              <a:off x="3942792" y="2312876"/>
              <a:ext cx="360040" cy="504056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7" name="Tekstboks 6"/>
            <p:cNvSpPr txBox="1"/>
            <p:nvPr/>
          </p:nvSpPr>
          <p:spPr>
            <a:xfrm>
              <a:off x="3835714" y="2816933"/>
              <a:ext cx="5741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600" b="1" dirty="0" err="1"/>
                <a:t>first</a:t>
              </a:r>
              <a:endParaRPr lang="da-DK" sz="1600" b="1" dirty="0"/>
            </a:p>
          </p:txBody>
        </p:sp>
      </p:grpSp>
      <p:grpSp>
        <p:nvGrpSpPr>
          <p:cNvPr id="9" name="Gruppe 8"/>
          <p:cNvGrpSpPr/>
          <p:nvPr/>
        </p:nvGrpSpPr>
        <p:grpSpPr>
          <a:xfrm>
            <a:off x="8483914" y="2425495"/>
            <a:ext cx="538930" cy="842611"/>
            <a:chOff x="3835714" y="2312876"/>
            <a:chExt cx="538930" cy="842611"/>
          </a:xfrm>
        </p:grpSpPr>
        <p:sp>
          <p:nvSpPr>
            <p:cNvPr id="10" name="Nedadgående pil 9"/>
            <p:cNvSpPr/>
            <p:nvPr/>
          </p:nvSpPr>
          <p:spPr>
            <a:xfrm rot="10800000">
              <a:off x="3942792" y="2312876"/>
              <a:ext cx="360040" cy="504056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1" name="Tekstboks 10"/>
            <p:cNvSpPr txBox="1"/>
            <p:nvPr/>
          </p:nvSpPr>
          <p:spPr>
            <a:xfrm>
              <a:off x="3835714" y="2816933"/>
              <a:ext cx="5389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600" b="1" dirty="0"/>
                <a:t>last</a:t>
              </a:r>
            </a:p>
          </p:txBody>
        </p:sp>
      </p:grpSp>
      <p:grpSp>
        <p:nvGrpSpPr>
          <p:cNvPr id="12" name="Gruppe 11"/>
          <p:cNvGrpSpPr/>
          <p:nvPr/>
        </p:nvGrpSpPr>
        <p:grpSpPr>
          <a:xfrm>
            <a:off x="6182089" y="2425495"/>
            <a:ext cx="550151" cy="842611"/>
            <a:chOff x="3835714" y="2312876"/>
            <a:chExt cx="550151" cy="842611"/>
          </a:xfrm>
        </p:grpSpPr>
        <p:sp>
          <p:nvSpPr>
            <p:cNvPr id="13" name="Nedadgående pil 12"/>
            <p:cNvSpPr/>
            <p:nvPr/>
          </p:nvSpPr>
          <p:spPr>
            <a:xfrm rot="10800000">
              <a:off x="3942792" y="2312876"/>
              <a:ext cx="360040" cy="504056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4" name="Tekstboks 13"/>
            <p:cNvSpPr txBox="1"/>
            <p:nvPr/>
          </p:nvSpPr>
          <p:spPr>
            <a:xfrm>
              <a:off x="3835714" y="2816933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600" b="1" dirty="0" err="1"/>
                <a:t>mid</a:t>
              </a:r>
              <a:endParaRPr lang="da-DK" sz="1600" b="1" dirty="0"/>
            </a:p>
          </p:txBody>
        </p:sp>
      </p:grpSp>
      <p:graphicFrame>
        <p:nvGraphicFramePr>
          <p:cNvPr id="15" name="Tabel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598065"/>
              </p:ext>
            </p:extLst>
          </p:nvPr>
        </p:nvGraphicFramePr>
        <p:xfrm>
          <a:off x="3779912" y="5136953"/>
          <a:ext cx="5334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kstboks 15"/>
          <p:cNvSpPr txBox="1"/>
          <p:nvPr/>
        </p:nvSpPr>
        <p:spPr>
          <a:xfrm>
            <a:off x="3851920" y="3956863"/>
            <a:ext cx="3493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last = mid-1 = 3-1 = 2</a:t>
            </a:r>
          </a:p>
          <a:p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0, 2, </a:t>
            </a:r>
            <a:r>
              <a:rPr lang="da-DK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(0+2)/2 = 1</a:t>
            </a:r>
          </a:p>
        </p:txBody>
      </p:sp>
      <p:grpSp>
        <p:nvGrpSpPr>
          <p:cNvPr id="17" name="Gruppe 16"/>
          <p:cNvGrpSpPr/>
          <p:nvPr/>
        </p:nvGrpSpPr>
        <p:grpSpPr>
          <a:xfrm>
            <a:off x="3851920" y="5826749"/>
            <a:ext cx="574196" cy="842611"/>
            <a:chOff x="3835714" y="2312876"/>
            <a:chExt cx="574196" cy="842611"/>
          </a:xfrm>
        </p:grpSpPr>
        <p:sp>
          <p:nvSpPr>
            <p:cNvPr id="18" name="Nedadgående pil 17"/>
            <p:cNvSpPr/>
            <p:nvPr/>
          </p:nvSpPr>
          <p:spPr>
            <a:xfrm rot="10800000">
              <a:off x="3942792" y="2312876"/>
              <a:ext cx="360040" cy="504056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9" name="Tekstboks 18"/>
            <p:cNvSpPr txBox="1"/>
            <p:nvPr/>
          </p:nvSpPr>
          <p:spPr>
            <a:xfrm>
              <a:off x="3835714" y="2816933"/>
              <a:ext cx="5741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600" b="1" dirty="0" err="1"/>
                <a:t>first</a:t>
              </a:r>
              <a:endParaRPr lang="da-DK" sz="1600" b="1" dirty="0"/>
            </a:p>
          </p:txBody>
        </p:sp>
      </p:grpSp>
      <p:grpSp>
        <p:nvGrpSpPr>
          <p:cNvPr id="20" name="Gruppe 19"/>
          <p:cNvGrpSpPr/>
          <p:nvPr/>
        </p:nvGrpSpPr>
        <p:grpSpPr>
          <a:xfrm>
            <a:off x="5401222" y="5809871"/>
            <a:ext cx="538930" cy="842611"/>
            <a:chOff x="3835714" y="2312876"/>
            <a:chExt cx="538930" cy="842611"/>
          </a:xfrm>
        </p:grpSpPr>
        <p:sp>
          <p:nvSpPr>
            <p:cNvPr id="21" name="Nedadgående pil 20"/>
            <p:cNvSpPr/>
            <p:nvPr/>
          </p:nvSpPr>
          <p:spPr>
            <a:xfrm rot="10800000">
              <a:off x="3942792" y="2312876"/>
              <a:ext cx="360040" cy="504056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22" name="Tekstboks 21"/>
            <p:cNvSpPr txBox="1"/>
            <p:nvPr/>
          </p:nvSpPr>
          <p:spPr>
            <a:xfrm>
              <a:off x="3835714" y="2816933"/>
              <a:ext cx="5389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600" b="1" dirty="0"/>
                <a:t>last</a:t>
              </a:r>
            </a:p>
          </p:txBody>
        </p:sp>
      </p:grpSp>
      <p:grpSp>
        <p:nvGrpSpPr>
          <p:cNvPr id="23" name="Gruppe 22"/>
          <p:cNvGrpSpPr/>
          <p:nvPr/>
        </p:nvGrpSpPr>
        <p:grpSpPr>
          <a:xfrm>
            <a:off x="4644008" y="5805264"/>
            <a:ext cx="550151" cy="842611"/>
            <a:chOff x="3835714" y="2312876"/>
            <a:chExt cx="550151" cy="842611"/>
          </a:xfrm>
          <a:solidFill>
            <a:srgbClr val="00B050"/>
          </a:solidFill>
        </p:grpSpPr>
        <p:sp>
          <p:nvSpPr>
            <p:cNvPr id="24" name="Nedadgående pil 23"/>
            <p:cNvSpPr/>
            <p:nvPr/>
          </p:nvSpPr>
          <p:spPr>
            <a:xfrm rot="10800000">
              <a:off x="3942792" y="2312876"/>
              <a:ext cx="360040" cy="504056"/>
            </a:xfrm>
            <a:prstGeom prst="down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25" name="Tekstboks 24"/>
            <p:cNvSpPr txBox="1"/>
            <p:nvPr/>
          </p:nvSpPr>
          <p:spPr>
            <a:xfrm>
              <a:off x="3835714" y="2816933"/>
              <a:ext cx="550151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a-DK" sz="1600" b="1" dirty="0" err="1"/>
                <a:t>mid</a:t>
              </a:r>
              <a:endParaRPr lang="da-DK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0069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ladsholder til dato 3"/>
          <p:cNvSpPr>
            <a:spLocks noGrp="1"/>
          </p:cNvSpPr>
          <p:nvPr>
            <p:ph type="dt" sz="quarter" idx="4294967295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dirty="0"/>
              <a:t>Spring 2014</a:t>
            </a:r>
          </a:p>
        </p:txBody>
      </p:sp>
      <p:sp>
        <p:nvSpPr>
          <p:cNvPr id="21507" name="Pladsholder til sidefod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dirty="0"/>
              <a:t>UCN Technology: Software Construction</a:t>
            </a:r>
          </a:p>
        </p:txBody>
      </p:sp>
      <p:sp>
        <p:nvSpPr>
          <p:cNvPr id="21508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1E85E40-F1B4-43DB-9763-674A7FEB277E}" type="slidenum">
              <a:rPr lang="en-GB" smtClean="0"/>
              <a:pPr eaLnBrk="1" hangingPunct="1"/>
              <a:t>41</a:t>
            </a:fld>
            <a:endParaRPr lang="en-GB" dirty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dirty="0"/>
              <a:t>Efficiency of Recursive Algorithms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3971925" cy="4441825"/>
          </a:xfrm>
        </p:spPr>
        <p:txBody>
          <a:bodyPr/>
          <a:lstStyle/>
          <a:p>
            <a:pPr eaLnBrk="1" hangingPunct="1"/>
            <a:r>
              <a:rPr lang="en-GB" sz="2400" dirty="0"/>
              <a:t>Overhead in time due to call-return</a:t>
            </a:r>
          </a:p>
          <a:p>
            <a:pPr eaLnBrk="1" hangingPunct="1"/>
            <a:r>
              <a:rPr lang="en-GB" sz="2400" dirty="0"/>
              <a:t>Overhead in space due to the recursion stack</a:t>
            </a:r>
          </a:p>
          <a:p>
            <a:pPr eaLnBrk="1" hangingPunct="1"/>
            <a:r>
              <a:rPr lang="en-GB" sz="2400" dirty="0"/>
              <a:t>The </a:t>
            </a:r>
            <a:r>
              <a:rPr lang="en-GB" sz="2400" i="1" dirty="0"/>
              <a:t>Recursion Tree</a:t>
            </a:r>
            <a:r>
              <a:rPr lang="en-GB" sz="2400" dirty="0"/>
              <a:t> tells about complexity:</a:t>
            </a:r>
            <a:endParaRPr lang="en-GB" sz="2400" i="1" dirty="0"/>
          </a:p>
          <a:p>
            <a:pPr lvl="1" eaLnBrk="1" hangingPunct="1"/>
            <a:r>
              <a:rPr lang="en-GB" sz="2000" dirty="0"/>
              <a:t>The depth tells about memory space</a:t>
            </a:r>
          </a:p>
          <a:p>
            <a:pPr lvl="1" eaLnBrk="1" hangingPunct="1"/>
            <a:r>
              <a:rPr lang="en-GB" sz="2000" dirty="0"/>
              <a:t>The number of nodes tells about running time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86438" y="4643438"/>
            <a:ext cx="2736850" cy="1439862"/>
            <a:chOff x="3878" y="935"/>
            <a:chExt cx="1724" cy="907"/>
          </a:xfrm>
        </p:grpSpPr>
        <p:sp>
          <p:nvSpPr>
            <p:cNvPr id="21519" name="Oval 5"/>
            <p:cNvSpPr>
              <a:spLocks noChangeArrowheads="1"/>
            </p:cNvSpPr>
            <p:nvPr/>
          </p:nvSpPr>
          <p:spPr bwMode="auto">
            <a:xfrm>
              <a:off x="4694" y="935"/>
              <a:ext cx="182" cy="181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da-DK"/>
            </a:p>
          </p:txBody>
        </p:sp>
        <p:sp>
          <p:nvSpPr>
            <p:cNvPr id="21520" name="Oval 6"/>
            <p:cNvSpPr>
              <a:spLocks noChangeArrowheads="1"/>
            </p:cNvSpPr>
            <p:nvPr/>
          </p:nvSpPr>
          <p:spPr bwMode="auto">
            <a:xfrm>
              <a:off x="4286" y="1298"/>
              <a:ext cx="182" cy="181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da-DK"/>
            </a:p>
          </p:txBody>
        </p:sp>
        <p:sp>
          <p:nvSpPr>
            <p:cNvPr id="21521" name="Oval 7"/>
            <p:cNvSpPr>
              <a:spLocks noChangeArrowheads="1"/>
            </p:cNvSpPr>
            <p:nvPr/>
          </p:nvSpPr>
          <p:spPr bwMode="auto">
            <a:xfrm>
              <a:off x="5193" y="1298"/>
              <a:ext cx="182" cy="181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da-DK"/>
            </a:p>
          </p:txBody>
        </p:sp>
        <p:sp>
          <p:nvSpPr>
            <p:cNvPr id="21522" name="Oval 8"/>
            <p:cNvSpPr>
              <a:spLocks noChangeArrowheads="1"/>
            </p:cNvSpPr>
            <p:nvPr/>
          </p:nvSpPr>
          <p:spPr bwMode="auto">
            <a:xfrm>
              <a:off x="3878" y="1661"/>
              <a:ext cx="182" cy="181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da-DK"/>
            </a:p>
          </p:txBody>
        </p:sp>
        <p:sp>
          <p:nvSpPr>
            <p:cNvPr id="21523" name="Oval 9"/>
            <p:cNvSpPr>
              <a:spLocks noChangeArrowheads="1"/>
            </p:cNvSpPr>
            <p:nvPr/>
          </p:nvSpPr>
          <p:spPr bwMode="auto">
            <a:xfrm>
              <a:off x="4513" y="1661"/>
              <a:ext cx="182" cy="181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da-DK"/>
            </a:p>
          </p:txBody>
        </p:sp>
        <p:sp>
          <p:nvSpPr>
            <p:cNvPr id="21524" name="Oval 10"/>
            <p:cNvSpPr>
              <a:spLocks noChangeArrowheads="1"/>
            </p:cNvSpPr>
            <p:nvPr/>
          </p:nvSpPr>
          <p:spPr bwMode="auto">
            <a:xfrm>
              <a:off x="4967" y="1661"/>
              <a:ext cx="182" cy="181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da-DK"/>
            </a:p>
          </p:txBody>
        </p:sp>
        <p:sp>
          <p:nvSpPr>
            <p:cNvPr id="21525" name="Oval 11"/>
            <p:cNvSpPr>
              <a:spLocks noChangeArrowheads="1"/>
            </p:cNvSpPr>
            <p:nvPr/>
          </p:nvSpPr>
          <p:spPr bwMode="auto">
            <a:xfrm>
              <a:off x="5420" y="1661"/>
              <a:ext cx="182" cy="181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da-DK"/>
            </a:p>
          </p:txBody>
        </p:sp>
        <p:sp>
          <p:nvSpPr>
            <p:cNvPr id="21526" name="Line 12"/>
            <p:cNvSpPr>
              <a:spLocks noChangeShapeType="1"/>
            </p:cNvSpPr>
            <p:nvPr/>
          </p:nvSpPr>
          <p:spPr bwMode="auto">
            <a:xfrm flipH="1">
              <a:off x="4468" y="1117"/>
              <a:ext cx="317" cy="22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da-DK"/>
            </a:p>
          </p:txBody>
        </p:sp>
        <p:sp>
          <p:nvSpPr>
            <p:cNvPr id="21527" name="Line 13"/>
            <p:cNvSpPr>
              <a:spLocks noChangeShapeType="1"/>
            </p:cNvSpPr>
            <p:nvPr/>
          </p:nvSpPr>
          <p:spPr bwMode="auto">
            <a:xfrm flipH="1">
              <a:off x="4059" y="1480"/>
              <a:ext cx="273" cy="22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da-DK"/>
            </a:p>
          </p:txBody>
        </p:sp>
        <p:sp>
          <p:nvSpPr>
            <p:cNvPr id="21528" name="Line 14"/>
            <p:cNvSpPr>
              <a:spLocks noChangeShapeType="1"/>
            </p:cNvSpPr>
            <p:nvPr/>
          </p:nvSpPr>
          <p:spPr bwMode="auto">
            <a:xfrm>
              <a:off x="4422" y="1480"/>
              <a:ext cx="182" cy="181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da-DK"/>
            </a:p>
          </p:txBody>
        </p:sp>
        <p:sp>
          <p:nvSpPr>
            <p:cNvPr id="21529" name="Line 15"/>
            <p:cNvSpPr>
              <a:spLocks noChangeShapeType="1"/>
            </p:cNvSpPr>
            <p:nvPr/>
          </p:nvSpPr>
          <p:spPr bwMode="auto">
            <a:xfrm>
              <a:off x="4876" y="1071"/>
              <a:ext cx="363" cy="22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da-DK"/>
            </a:p>
          </p:txBody>
        </p:sp>
        <p:sp>
          <p:nvSpPr>
            <p:cNvPr id="21530" name="Line 16"/>
            <p:cNvSpPr>
              <a:spLocks noChangeShapeType="1"/>
            </p:cNvSpPr>
            <p:nvPr/>
          </p:nvSpPr>
          <p:spPr bwMode="auto">
            <a:xfrm flipH="1">
              <a:off x="5103" y="1480"/>
              <a:ext cx="181" cy="22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da-DK"/>
            </a:p>
          </p:txBody>
        </p:sp>
        <p:sp>
          <p:nvSpPr>
            <p:cNvPr id="21531" name="Line 17"/>
            <p:cNvSpPr>
              <a:spLocks noChangeShapeType="1"/>
            </p:cNvSpPr>
            <p:nvPr/>
          </p:nvSpPr>
          <p:spPr bwMode="auto">
            <a:xfrm>
              <a:off x="5375" y="1480"/>
              <a:ext cx="181" cy="181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da-DK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929313" y="4929188"/>
            <a:ext cx="2303462" cy="1009650"/>
            <a:chOff x="4014" y="1071"/>
            <a:chExt cx="1451" cy="636"/>
          </a:xfrm>
        </p:grpSpPr>
        <p:sp>
          <p:nvSpPr>
            <p:cNvPr id="21513" name="Line 19"/>
            <p:cNvSpPr>
              <a:spLocks noChangeShapeType="1"/>
            </p:cNvSpPr>
            <p:nvPr/>
          </p:nvSpPr>
          <p:spPr bwMode="auto">
            <a:xfrm flipV="1">
              <a:off x="4014" y="1434"/>
              <a:ext cx="272" cy="227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da-DK"/>
            </a:p>
          </p:txBody>
        </p:sp>
        <p:sp>
          <p:nvSpPr>
            <p:cNvPr id="21514" name="Line 20"/>
            <p:cNvSpPr>
              <a:spLocks noChangeShapeType="1"/>
            </p:cNvSpPr>
            <p:nvPr/>
          </p:nvSpPr>
          <p:spPr bwMode="auto">
            <a:xfrm flipH="1" flipV="1">
              <a:off x="4377" y="1480"/>
              <a:ext cx="181" cy="227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da-DK"/>
            </a:p>
          </p:txBody>
        </p:sp>
        <p:sp>
          <p:nvSpPr>
            <p:cNvPr id="21515" name="Line 21"/>
            <p:cNvSpPr>
              <a:spLocks noChangeShapeType="1"/>
            </p:cNvSpPr>
            <p:nvPr/>
          </p:nvSpPr>
          <p:spPr bwMode="auto">
            <a:xfrm flipV="1">
              <a:off x="4376" y="1071"/>
              <a:ext cx="318" cy="227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da-DK"/>
            </a:p>
          </p:txBody>
        </p:sp>
        <p:sp>
          <p:nvSpPr>
            <p:cNvPr id="21516" name="Line 22"/>
            <p:cNvSpPr>
              <a:spLocks noChangeShapeType="1"/>
            </p:cNvSpPr>
            <p:nvPr/>
          </p:nvSpPr>
          <p:spPr bwMode="auto">
            <a:xfrm flipV="1">
              <a:off x="5011" y="1434"/>
              <a:ext cx="182" cy="227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da-DK"/>
            </a:p>
          </p:txBody>
        </p:sp>
        <p:sp>
          <p:nvSpPr>
            <p:cNvPr id="21517" name="Line 23"/>
            <p:cNvSpPr>
              <a:spLocks noChangeShapeType="1"/>
            </p:cNvSpPr>
            <p:nvPr/>
          </p:nvSpPr>
          <p:spPr bwMode="auto">
            <a:xfrm flipH="1" flipV="1">
              <a:off x="4830" y="1071"/>
              <a:ext cx="363" cy="273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da-DK"/>
            </a:p>
          </p:txBody>
        </p:sp>
        <p:sp>
          <p:nvSpPr>
            <p:cNvPr id="21518" name="Line 24"/>
            <p:cNvSpPr>
              <a:spLocks noChangeShapeType="1"/>
            </p:cNvSpPr>
            <p:nvPr/>
          </p:nvSpPr>
          <p:spPr bwMode="auto">
            <a:xfrm flipH="1" flipV="1">
              <a:off x="5284" y="1480"/>
              <a:ext cx="181" cy="227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58301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Time </a:t>
            </a:r>
            <a:r>
              <a:rPr lang="da-DK" dirty="0" err="1"/>
              <a:t>Complexity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0" y="1484784"/>
            <a:ext cx="7756587" cy="4525963"/>
          </a:xfrm>
        </p:spPr>
        <p:txBody>
          <a:bodyPr/>
          <a:lstStyle/>
          <a:p>
            <a:r>
              <a:rPr lang="da-DK" dirty="0"/>
              <a:t>O(1)</a:t>
            </a:r>
          </a:p>
          <a:p>
            <a:r>
              <a:rPr lang="da-DK" dirty="0"/>
              <a:t>O(n)</a:t>
            </a:r>
          </a:p>
          <a:p>
            <a:r>
              <a:rPr lang="da-DK" dirty="0"/>
              <a:t>O(n</a:t>
            </a:r>
            <a:r>
              <a:rPr lang="da-DK" baseline="30000" dirty="0"/>
              <a:t>2</a:t>
            </a:r>
            <a:r>
              <a:rPr lang="da-DK" dirty="0"/>
              <a:t>)</a:t>
            </a:r>
          </a:p>
          <a:p>
            <a:r>
              <a:rPr lang="da-DK" dirty="0"/>
              <a:t>O(2</a:t>
            </a:r>
            <a:r>
              <a:rPr lang="da-DK" baseline="30000" dirty="0"/>
              <a:t>n</a:t>
            </a:r>
            <a:r>
              <a:rPr lang="da-DK" dirty="0"/>
              <a:t>)</a:t>
            </a:r>
          </a:p>
          <a:p>
            <a:r>
              <a:rPr lang="da-DK" dirty="0"/>
              <a:t>O(log n)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2843807" y="1484784"/>
            <a:ext cx="574719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49200" indent="-176400" algn="l" defTabSz="457200" rtl="0" eaLnBrk="1" latinLnBrk="0" hangingPunct="1">
              <a:spcBef>
                <a:spcPct val="20000"/>
              </a:spcBef>
              <a:buFont typeface="Lucida Grande"/>
              <a:buChar char="⋅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da-DK" dirty="0"/>
              <a:t>Not a performance </a:t>
            </a:r>
            <a:r>
              <a:rPr lang="da-DK" dirty="0" err="1"/>
              <a:t>measurement</a:t>
            </a:r>
            <a:endParaRPr lang="da-DK" dirty="0"/>
          </a:p>
          <a:p>
            <a:pPr fontAlgn="auto">
              <a:spcAft>
                <a:spcPts val="0"/>
              </a:spcAft>
            </a:pPr>
            <a:r>
              <a:rPr lang="da-DK" dirty="0"/>
              <a:t>How the </a:t>
            </a:r>
            <a:r>
              <a:rPr lang="da-DK" dirty="0" err="1"/>
              <a:t>algorithm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perform as a </a:t>
            </a:r>
            <a:r>
              <a:rPr lang="da-DK" dirty="0" err="1"/>
              <a:t>function</a:t>
            </a:r>
            <a:r>
              <a:rPr lang="da-DK" dirty="0"/>
              <a:t> of </a:t>
            </a:r>
            <a:r>
              <a:rPr lang="da-DK" dirty="0" err="1"/>
              <a:t>its</a:t>
            </a:r>
            <a:r>
              <a:rPr lang="da-DK" dirty="0"/>
              <a:t> input </a:t>
            </a:r>
            <a:r>
              <a:rPr lang="da-DK" dirty="0" err="1"/>
              <a:t>size</a:t>
            </a:r>
            <a:endParaRPr lang="da-DK" dirty="0"/>
          </a:p>
          <a:p>
            <a:pPr fontAlgn="auto">
              <a:spcAft>
                <a:spcPts val="0"/>
              </a:spcAft>
            </a:pPr>
            <a:r>
              <a:rPr lang="da-DK" dirty="0"/>
              <a:t>Time &amp; Space </a:t>
            </a:r>
            <a:r>
              <a:rPr lang="da-DK" dirty="0" err="1"/>
              <a:t>complexity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548075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Tail</a:t>
            </a:r>
            <a:r>
              <a:rPr lang="da-DK" dirty="0"/>
              <a:t> </a:t>
            </a:r>
            <a:r>
              <a:rPr lang="da-DK" dirty="0" err="1"/>
              <a:t>Recursion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2014" y="1600200"/>
            <a:ext cx="7756587" cy="4709120"/>
          </a:xfrm>
        </p:spPr>
        <p:txBody>
          <a:bodyPr>
            <a:normAutofit fontScale="92500" lnSpcReduction="10000"/>
          </a:bodyPr>
          <a:lstStyle/>
          <a:p>
            <a:r>
              <a:rPr lang="da-DK" dirty="0"/>
              <a:t>A loop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probably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much</a:t>
            </a:r>
            <a:r>
              <a:rPr lang="da-DK" dirty="0"/>
              <a:t> </a:t>
            </a:r>
            <a:r>
              <a:rPr lang="da-DK" dirty="0" err="1"/>
              <a:t>less</a:t>
            </a:r>
            <a:r>
              <a:rPr lang="da-DK" dirty="0"/>
              <a:t> </a:t>
            </a:r>
            <a:r>
              <a:rPr lang="da-DK" dirty="0" err="1"/>
              <a:t>memory</a:t>
            </a:r>
            <a:r>
              <a:rPr lang="da-DK" dirty="0"/>
              <a:t> to run</a:t>
            </a:r>
          </a:p>
          <a:p>
            <a:pPr lvl="1"/>
            <a:r>
              <a:rPr lang="da-DK" dirty="0"/>
              <a:t>No / small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 err="1"/>
              <a:t>stack</a:t>
            </a:r>
            <a:endParaRPr lang="da-DK" dirty="0"/>
          </a:p>
          <a:p>
            <a:r>
              <a:rPr lang="da-DK" dirty="0"/>
              <a:t>If the </a:t>
            </a:r>
            <a:r>
              <a:rPr lang="da-DK" dirty="0" err="1"/>
              <a:t>recursive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is the </a:t>
            </a:r>
            <a:r>
              <a:rPr lang="da-DK" dirty="0" err="1"/>
              <a:t>very</a:t>
            </a:r>
            <a:r>
              <a:rPr lang="da-DK" dirty="0"/>
              <a:t> last</a:t>
            </a:r>
          </a:p>
          <a:p>
            <a:pPr lvl="1"/>
            <a:r>
              <a:rPr lang="da-DK" dirty="0" err="1"/>
              <a:t>Tail</a:t>
            </a:r>
            <a:r>
              <a:rPr lang="da-DK" dirty="0"/>
              <a:t> </a:t>
            </a:r>
            <a:r>
              <a:rPr lang="da-DK" dirty="0" err="1"/>
              <a:t>recursion</a:t>
            </a:r>
            <a:endParaRPr lang="da-DK" dirty="0"/>
          </a:p>
          <a:p>
            <a:pPr lvl="1"/>
            <a:r>
              <a:rPr lang="da-DK" dirty="0"/>
              <a:t>Can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converted</a:t>
            </a:r>
            <a:r>
              <a:rPr lang="da-DK" dirty="0"/>
              <a:t> to a loop</a:t>
            </a:r>
          </a:p>
          <a:p>
            <a:r>
              <a:rPr lang="da-DK" dirty="0"/>
              <a:t>If the </a:t>
            </a:r>
            <a:r>
              <a:rPr lang="da-DK" dirty="0" err="1"/>
              <a:t>recursive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is not the </a:t>
            </a:r>
            <a:r>
              <a:rPr lang="da-DK" dirty="0" err="1"/>
              <a:t>very</a:t>
            </a:r>
            <a:r>
              <a:rPr lang="da-DK" dirty="0"/>
              <a:t> last </a:t>
            </a:r>
          </a:p>
          <a:p>
            <a:pPr lvl="1"/>
            <a:r>
              <a:rPr lang="da-DK" dirty="0"/>
              <a:t>Not </a:t>
            </a:r>
            <a:r>
              <a:rPr lang="da-DK" dirty="0" err="1"/>
              <a:t>tail</a:t>
            </a:r>
            <a:r>
              <a:rPr lang="da-DK" dirty="0"/>
              <a:t> </a:t>
            </a:r>
            <a:r>
              <a:rPr lang="da-DK" dirty="0" err="1"/>
              <a:t>recurisve</a:t>
            </a:r>
            <a:endParaRPr lang="da-DK" dirty="0"/>
          </a:p>
          <a:p>
            <a:pPr lvl="1"/>
            <a:r>
              <a:rPr lang="da-DK" dirty="0" err="1"/>
              <a:t>Convert</a:t>
            </a:r>
            <a:r>
              <a:rPr lang="da-DK" dirty="0"/>
              <a:t> to </a:t>
            </a:r>
            <a:r>
              <a:rPr lang="da-DK" dirty="0" err="1"/>
              <a:t>tail</a:t>
            </a:r>
            <a:r>
              <a:rPr lang="da-DK" dirty="0"/>
              <a:t> </a:t>
            </a:r>
            <a:r>
              <a:rPr lang="da-DK" dirty="0" err="1"/>
              <a:t>recursive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accumulator</a:t>
            </a:r>
            <a:r>
              <a:rPr lang="da-DK" dirty="0"/>
              <a:t> variables</a:t>
            </a:r>
          </a:p>
          <a:p>
            <a:pPr lvl="1"/>
            <a:r>
              <a:rPr lang="da-DK" dirty="0"/>
              <a:t>Now it is </a:t>
            </a:r>
            <a:r>
              <a:rPr lang="da-DK" dirty="0" err="1"/>
              <a:t>tail</a:t>
            </a:r>
            <a:r>
              <a:rPr lang="da-DK" dirty="0"/>
              <a:t> </a:t>
            </a:r>
            <a:r>
              <a:rPr lang="da-DK" dirty="0" err="1"/>
              <a:t>recursive</a:t>
            </a:r>
            <a:r>
              <a:rPr lang="da-DK" dirty="0"/>
              <a:t>, it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converted</a:t>
            </a:r>
            <a:r>
              <a:rPr lang="da-DK" dirty="0"/>
              <a:t> to a loop</a:t>
            </a:r>
          </a:p>
          <a:p>
            <a:r>
              <a:rPr lang="da-DK" dirty="0"/>
              <a:t>Or: understand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happens</a:t>
            </a:r>
            <a:r>
              <a:rPr lang="da-DK" dirty="0"/>
              <a:t> and </a:t>
            </a:r>
            <a:r>
              <a:rPr lang="da-DK" dirty="0" err="1"/>
              <a:t>code</a:t>
            </a:r>
            <a:r>
              <a:rPr lang="da-DK" dirty="0"/>
              <a:t> a </a:t>
            </a:r>
            <a:r>
              <a:rPr lang="da-DK" dirty="0" err="1"/>
              <a:t>corresponding</a:t>
            </a:r>
            <a:r>
              <a:rPr lang="da-DK" dirty="0"/>
              <a:t> loop</a:t>
            </a:r>
          </a:p>
          <a:p>
            <a:pPr marL="309600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457280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64B87A1-2BB7-4A43-A027-6E9461192419}" type="slidenum">
              <a:rPr lang="en-GB" smtClean="0"/>
              <a:pPr eaLnBrk="1" hangingPunct="1"/>
              <a:t>44</a:t>
            </a:fld>
            <a:endParaRPr lang="en-GB" dirty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Iterative Factorial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543800" cy="36861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public long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factIter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n){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  long fact = 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  for (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= 2; </a:t>
            </a:r>
            <a:r>
              <a:rPr lang="en-GB" sz="2000" b="1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&lt;= n; </a:t>
            </a:r>
            <a:r>
              <a:rPr lang="en-GB" sz="2000" b="1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GB" sz="2000" b="1" dirty="0">
                <a:solidFill>
                  <a:srgbClr val="C00000"/>
                </a:solidFill>
                <a:latin typeface="Courier New" pitchFamily="49" charset="0"/>
              </a:rPr>
              <a:t>++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      fact = fact * </a:t>
            </a:r>
            <a:r>
              <a:rPr lang="en-GB" sz="2000" b="1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  return fact;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644008" y="3573016"/>
            <a:ext cx="4102100" cy="20177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public long fact(</a:t>
            </a:r>
            <a:r>
              <a:rPr lang="en-GB" sz="16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 n){</a:t>
            </a:r>
          </a:p>
          <a:p>
            <a:pPr marL="342900" indent="-342900"/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    if (n == 0 || n == 1)</a:t>
            </a:r>
          </a:p>
          <a:p>
            <a:pPr marL="342900" indent="-342900"/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  		return 1;</a:t>
            </a:r>
          </a:p>
          <a:p>
            <a:pPr marL="342900" indent="-342900"/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    else</a:t>
            </a:r>
          </a:p>
          <a:p>
            <a:pPr marL="342900" indent="-342900"/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        return n * fact(n-1);</a:t>
            </a:r>
          </a:p>
          <a:p>
            <a:pPr marL="342900" indent="-342900"/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888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Exercises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1520" y="1196752"/>
            <a:ext cx="8784976" cy="4929411"/>
          </a:xfrm>
        </p:spPr>
        <p:txBody>
          <a:bodyPr>
            <a:normAutofit/>
          </a:bodyPr>
          <a:lstStyle/>
          <a:p>
            <a:r>
              <a:rPr lang="da-DK" dirty="0" err="1"/>
              <a:t>Carrano</a:t>
            </a:r>
            <a:r>
              <a:rPr lang="da-DK" dirty="0"/>
              <a:t> 7 (p. 257): </a:t>
            </a:r>
          </a:p>
          <a:p>
            <a:pPr lvl="1"/>
            <a:r>
              <a:rPr lang="da-DK" dirty="0" err="1"/>
              <a:t>Exercise</a:t>
            </a:r>
            <a:r>
              <a:rPr lang="da-DK" dirty="0"/>
              <a:t> 1 – 3, 5, 8</a:t>
            </a:r>
          </a:p>
          <a:p>
            <a:r>
              <a:rPr lang="da-DK" dirty="0" err="1"/>
              <a:t>Implement</a:t>
            </a:r>
            <a:r>
              <a:rPr lang="da-DK" dirty="0"/>
              <a:t> the Towers of Hanoi as </a:t>
            </a:r>
            <a:r>
              <a:rPr lang="da-DK" dirty="0" err="1"/>
              <a:t>described</a:t>
            </a:r>
            <a:r>
              <a:rPr lang="da-DK" dirty="0"/>
              <a:t> in 7.30 on p. 247</a:t>
            </a:r>
          </a:p>
          <a:p>
            <a:r>
              <a:rPr lang="en-US" dirty="0"/>
              <a:t>S</a:t>
            </a:r>
            <a:r>
              <a:rPr lang="da-DK" dirty="0" err="1"/>
              <a:t>olve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unfinished</a:t>
            </a:r>
            <a:r>
              <a:rPr lang="da-DK" dirty="0"/>
              <a:t> </a:t>
            </a:r>
            <a:r>
              <a:rPr lang="da-DK" dirty="0" err="1"/>
              <a:t>exercises</a:t>
            </a:r>
            <a:r>
              <a:rPr lang="da-DK" dirty="0"/>
              <a:t> from </a:t>
            </a:r>
            <a:r>
              <a:rPr lang="da-DK" dirty="0" err="1"/>
              <a:t>today</a:t>
            </a:r>
            <a:r>
              <a:rPr lang="da-DK" dirty="0"/>
              <a:t> and the </a:t>
            </a:r>
            <a:r>
              <a:rPr lang="da-DK"/>
              <a:t>last session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8832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ladsholder til dias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28AB513-0233-4C34-B411-D1AB158203B9}" type="slidenum">
              <a:rPr lang="en-GB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Example</a:t>
            </a:r>
          </a:p>
        </p:txBody>
      </p:sp>
      <p:pic>
        <p:nvPicPr>
          <p:cNvPr id="50180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2420938"/>
            <a:ext cx="8229600" cy="2760662"/>
          </a:xfrm>
        </p:spPr>
      </p:pic>
      <p:grpSp>
        <p:nvGrpSpPr>
          <p:cNvPr id="2" name="Gruppe 9"/>
          <p:cNvGrpSpPr>
            <a:grpSpLocks/>
          </p:cNvGrpSpPr>
          <p:nvPr/>
        </p:nvGrpSpPr>
        <p:grpSpPr bwMode="auto">
          <a:xfrm>
            <a:off x="4067175" y="2492375"/>
            <a:ext cx="1944688" cy="463550"/>
            <a:chOff x="4139952" y="2492896"/>
            <a:chExt cx="1944216" cy="463550"/>
          </a:xfrm>
        </p:grpSpPr>
        <p:sp>
          <p:nvSpPr>
            <p:cNvPr id="50184" name="AutoShape 4"/>
            <p:cNvSpPr>
              <a:spLocks/>
            </p:cNvSpPr>
            <p:nvPr/>
          </p:nvSpPr>
          <p:spPr bwMode="auto">
            <a:xfrm>
              <a:off x="4139952" y="2492896"/>
              <a:ext cx="666750" cy="463550"/>
            </a:xfrm>
            <a:prstGeom prst="borderCallout1">
              <a:avLst>
                <a:gd name="adj1" fmla="val 50986"/>
                <a:gd name="adj2" fmla="val 100519"/>
                <a:gd name="adj3" fmla="val 458162"/>
                <a:gd name="adj4" fmla="val 305556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da-DK" sz="2400" dirty="0">
                  <a:solidFill>
                    <a:srgbClr val="000000"/>
                  </a:solidFill>
                  <a:latin typeface="Comic Sans MS" pitchFamily="66" charset="0"/>
                </a:rPr>
                <a:t>???</a:t>
              </a:r>
            </a:p>
          </p:txBody>
        </p:sp>
        <p:cxnSp>
          <p:nvCxnSpPr>
            <p:cNvPr id="50185" name="Lige forbindelse 8"/>
            <p:cNvCxnSpPr>
              <a:cxnSpLocks noChangeShapeType="1"/>
              <a:endCxn id="50184" idx="0"/>
            </p:cNvCxnSpPr>
            <p:nvPr/>
          </p:nvCxnSpPr>
          <p:spPr bwMode="auto">
            <a:xfrm rot="10800000" flipV="1">
              <a:off x="4806702" y="2564903"/>
              <a:ext cx="1277466" cy="15976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5" name="Billed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88" y="2420938"/>
            <a:ext cx="8229600" cy="2762250"/>
          </a:xfrm>
          <a:prstGeom prst="rect">
            <a:avLst/>
          </a:prstGeom>
        </p:spPr>
      </p:pic>
      <p:cxnSp>
        <p:nvCxnSpPr>
          <p:cNvPr id="4" name="Lige pilforbindelse 3"/>
          <p:cNvCxnSpPr/>
          <p:nvPr/>
        </p:nvCxnSpPr>
        <p:spPr>
          <a:xfrm flipH="1">
            <a:off x="5806911" y="4717840"/>
            <a:ext cx="2922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 flipH="1">
            <a:off x="5806911" y="5004650"/>
            <a:ext cx="2922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pe 9"/>
          <p:cNvGrpSpPr/>
          <p:nvPr/>
        </p:nvGrpSpPr>
        <p:grpSpPr>
          <a:xfrm>
            <a:off x="5505225" y="4533174"/>
            <a:ext cx="836990" cy="369332"/>
            <a:chOff x="5505225" y="4533174"/>
            <a:chExt cx="836990" cy="369332"/>
          </a:xfrm>
        </p:grpSpPr>
        <p:sp>
          <p:nvSpPr>
            <p:cNvPr id="12" name="Tekstboks 11"/>
            <p:cNvSpPr txBox="1"/>
            <p:nvPr/>
          </p:nvSpPr>
          <p:spPr>
            <a:xfrm>
              <a:off x="5505225" y="45331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5</a:t>
              </a:r>
            </a:p>
          </p:txBody>
        </p:sp>
        <p:cxnSp>
          <p:nvCxnSpPr>
            <p:cNvPr id="7" name="Lige forbindelse 6"/>
            <p:cNvCxnSpPr/>
            <p:nvPr/>
          </p:nvCxnSpPr>
          <p:spPr>
            <a:xfrm flipH="1">
              <a:off x="6115044" y="4602081"/>
              <a:ext cx="227171" cy="2315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e 10"/>
          <p:cNvGrpSpPr/>
          <p:nvPr/>
        </p:nvGrpSpPr>
        <p:grpSpPr>
          <a:xfrm>
            <a:off x="5505225" y="4902506"/>
            <a:ext cx="836989" cy="369332"/>
            <a:chOff x="5505225" y="4902506"/>
            <a:chExt cx="836989" cy="369332"/>
          </a:xfrm>
        </p:grpSpPr>
        <p:sp>
          <p:nvSpPr>
            <p:cNvPr id="3" name="Tekstboks 2"/>
            <p:cNvSpPr txBox="1"/>
            <p:nvPr/>
          </p:nvSpPr>
          <p:spPr>
            <a:xfrm>
              <a:off x="5505225" y="49025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2</a:t>
              </a:r>
            </a:p>
          </p:txBody>
        </p:sp>
        <p:cxnSp>
          <p:nvCxnSpPr>
            <p:cNvPr id="17" name="Lige forbindelse 16"/>
            <p:cNvCxnSpPr/>
            <p:nvPr/>
          </p:nvCxnSpPr>
          <p:spPr>
            <a:xfrm flipH="1">
              <a:off x="6115043" y="4941337"/>
              <a:ext cx="227171" cy="2315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388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Pladsholder til dias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12B18C0-AF5A-44F5-9662-387FAF8456CB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296091" y="160094"/>
            <a:ext cx="8390709" cy="95824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Reference Based Implementation of Queue </a:t>
            </a:r>
          </a:p>
        </p:txBody>
      </p:sp>
      <p:pic>
        <p:nvPicPr>
          <p:cNvPr id="51204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595563"/>
            <a:ext cx="8229600" cy="2533650"/>
          </a:xfrm>
        </p:spPr>
      </p:pic>
      <p:sp>
        <p:nvSpPr>
          <p:cNvPr id="2" name="Tekstfelt 1"/>
          <p:cNvSpPr txBox="1"/>
          <p:nvPr/>
        </p:nvSpPr>
        <p:spPr>
          <a:xfrm>
            <a:off x="225842" y="1575892"/>
            <a:ext cx="8692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Using </a:t>
            </a:r>
            <a:r>
              <a:rPr lang="en-GB" sz="2400" dirty="0" err="1"/>
              <a:t>firstNode</a:t>
            </a:r>
            <a:r>
              <a:rPr lang="en-GB" sz="2400" dirty="0"/>
              <a:t> and </a:t>
            </a:r>
            <a:r>
              <a:rPr lang="en-GB" sz="2400" dirty="0" err="1"/>
              <a:t>lastNode</a:t>
            </a:r>
            <a:r>
              <a:rPr lang="en-GB" sz="2400" dirty="0"/>
              <a:t> to point to start and end of the queue</a:t>
            </a:r>
          </a:p>
        </p:txBody>
      </p:sp>
    </p:spTree>
    <p:extLst>
      <p:ext uri="{BB962C8B-B14F-4D97-AF65-F5344CB8AC3E}">
        <p14:creationId xmlns:p14="http://schemas.microsoft.com/office/powerpoint/2010/main" val="180089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Pladsholder til dias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97E00E-CBA2-4649-A3BC-12D9B1EE9875}" type="slidenum">
              <a:rPr lang="en-GB"/>
              <a:pPr>
                <a:defRPr/>
              </a:pPr>
              <a:t>7</a:t>
            </a:fld>
            <a:endParaRPr lang="en-GB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87890" y="396658"/>
            <a:ext cx="8270310" cy="768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Circular linked implementation (smarter!)</a:t>
            </a:r>
          </a:p>
        </p:txBody>
      </p:sp>
      <p:pic>
        <p:nvPicPr>
          <p:cNvPr id="52228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971800"/>
            <a:ext cx="7772400" cy="2986088"/>
          </a:xfr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Tx/>
              <a:buBlip>
                <a:blip r:embed="rId4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6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7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49200" indent="-176400" algn="l" defTabSz="457200" rtl="0" eaLnBrk="1" latinLnBrk="0" hangingPunct="1">
              <a:spcBef>
                <a:spcPct val="20000"/>
              </a:spcBef>
              <a:buFont typeface="Lucida Grande"/>
              <a:buChar char="⋅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Let </a:t>
            </a:r>
            <a:r>
              <a:rPr lang="en-GB" sz="2400" dirty="0" err="1"/>
              <a:t>lastNode.Next</a:t>
            </a:r>
            <a:r>
              <a:rPr lang="en-GB" sz="2400" dirty="0"/>
              <a:t> point to </a:t>
            </a:r>
            <a:r>
              <a:rPr lang="en-GB" sz="2400" dirty="0" err="1"/>
              <a:t>firstNode</a:t>
            </a:r>
            <a:r>
              <a:rPr lang="en-GB" sz="2400" dirty="0"/>
              <a:t> rather than null</a:t>
            </a:r>
          </a:p>
          <a:p>
            <a:r>
              <a:rPr lang="en-GB" sz="2400" dirty="0" err="1"/>
              <a:t>firstNode</a:t>
            </a:r>
            <a:r>
              <a:rPr lang="en-GB" sz="2400" dirty="0"/>
              <a:t> is now redundant!</a:t>
            </a:r>
          </a:p>
        </p:txBody>
      </p:sp>
    </p:spTree>
    <p:extLst>
      <p:ext uri="{BB962C8B-B14F-4D97-AF65-F5344CB8AC3E}">
        <p14:creationId xmlns:p14="http://schemas.microsoft.com/office/powerpoint/2010/main" val="4086530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Pladsholder til dias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1866370-DF45-4BE7-954F-B5DC5A5CCCB2}" type="slidenum">
              <a:rPr lang="en-GB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Insertion</a:t>
            </a:r>
          </a:p>
        </p:txBody>
      </p:sp>
      <p:pic>
        <p:nvPicPr>
          <p:cNvPr id="53252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133600"/>
            <a:ext cx="7772400" cy="1584325"/>
          </a:xfrm>
        </p:spPr>
      </p:pic>
      <p:pic>
        <p:nvPicPr>
          <p:cNvPr id="5325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62400"/>
            <a:ext cx="83820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72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Pladsholder til dias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F1B14EF-02F8-43D6-BAD1-B815B24AF6FB}" type="slidenum">
              <a:rPr lang="en-GB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Deleting</a:t>
            </a:r>
          </a:p>
        </p:txBody>
      </p:sp>
      <p:pic>
        <p:nvPicPr>
          <p:cNvPr id="54276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2057400"/>
            <a:ext cx="7772400" cy="1781175"/>
          </a:xfrm>
        </p:spPr>
      </p:pic>
      <p:pic>
        <p:nvPicPr>
          <p:cNvPr id="2" name="Billed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057400"/>
            <a:ext cx="77724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12789"/>
      </p:ext>
    </p:extLst>
  </p:cSld>
  <p:clrMapOvr>
    <a:masterClrMapping/>
  </p:clrMapOvr>
</p:sld>
</file>

<file path=ppt/theme/theme1.xml><?xml version="1.0" encoding="utf-8"?>
<a:theme xmlns:a="http://schemas.openxmlformats.org/drawingml/2006/main" name="UCNT&amp;BMaster">
  <a:themeElements>
    <a:clrScheme name="Brugerdefineret 9">
      <a:dk1>
        <a:sysClr val="windowText" lastClr="000000"/>
      </a:dk1>
      <a:lt1>
        <a:sysClr val="window" lastClr="FFFFFF"/>
      </a:lt1>
      <a:dk2>
        <a:srgbClr val="776F65"/>
      </a:dk2>
      <a:lt2>
        <a:srgbClr val="EEECE1"/>
      </a:lt2>
      <a:accent1>
        <a:srgbClr val="776F65"/>
      </a:accent1>
      <a:accent2>
        <a:srgbClr val="FF6319"/>
      </a:accent2>
      <a:accent3>
        <a:srgbClr val="7AB800"/>
      </a:accent3>
      <a:accent4>
        <a:srgbClr val="952D98"/>
      </a:accent4>
      <a:accent5>
        <a:srgbClr val="5BBBB7"/>
      </a:accent5>
      <a:accent6>
        <a:srgbClr val="A09B59"/>
      </a:accent6>
      <a:hlink>
        <a:srgbClr val="5BBBB7"/>
      </a:hlink>
      <a:folHlink>
        <a:srgbClr val="A09B59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A65B4EAC744439DD09402C696A92B" ma:contentTypeVersion="0" ma:contentTypeDescription="Create a new document." ma:contentTypeScope="" ma:versionID="38840ce67a38ffa1a75baa1a5198c600">
  <xsd:schema xmlns:xsd="http://www.w3.org/2001/XMLSchema" xmlns:xs="http://www.w3.org/2001/XMLSchema" xmlns:p="http://schemas.microsoft.com/office/2006/metadata/properties" xmlns:ns2="23cadae7-ae43-4b44-be68-e0ff5e97caf6" targetNamespace="http://schemas.microsoft.com/office/2006/metadata/properties" ma:root="true" ma:fieldsID="4724b1529ebebe072983209af0943a8d" ns2:_="">
    <xsd:import namespace="23cadae7-ae43-4b44-be68-e0ff5e97caf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adae7-ae43-4b44-be68-e0ff5e97caf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3cadae7-ae43-4b44-be68-e0ff5e97caf6">3QZJDHEEAQRU-2733-64</_dlc_DocId>
    <_dlc_DocIdUrl xmlns="23cadae7-ae43-4b44-be68-e0ff5e97caf6">
      <Url>http://ecampus.ucn.dk/my-ecampus/classsites/ec-dmaj0914/_layouts/DocIdRedir.aspx?ID=3QZJDHEEAQRU-2733-64</Url>
      <Description>3QZJDHEEAQRU-2733-64</Description>
    </_dlc_DocIdUrl>
  </documentManagement>
</p:properties>
</file>

<file path=customXml/itemProps1.xml><?xml version="1.0" encoding="utf-8"?>
<ds:datastoreItem xmlns:ds="http://schemas.openxmlformats.org/officeDocument/2006/customXml" ds:itemID="{FF82AE05-60FC-44A9-A23C-8DAA1A5A3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cadae7-ae43-4b44-be68-e0ff5e97ca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02C223-7CD9-49E7-9ACB-5346A95E18BF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07B2CF9B-68E5-43AC-9666-B36A7A44A896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3A2C7D8-C03D-4E23-97EB-5B6C08FD5A8F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23cadae7-ae43-4b44-be68-e0ff5e97caf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UCNT&amp;BMaster</Template>
  <TotalTime>3573</TotalTime>
  <Words>2225</Words>
  <Application>Microsoft Office PowerPoint</Application>
  <PresentationFormat>On-screen Show (4:3)</PresentationFormat>
  <Paragraphs>487</Paragraphs>
  <Slides>45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ＭＳ Ｐゴシック</vt:lpstr>
      <vt:lpstr>Arial</vt:lpstr>
      <vt:lpstr>Calibri</vt:lpstr>
      <vt:lpstr>Cambria Math</vt:lpstr>
      <vt:lpstr>Comic Sans MS</vt:lpstr>
      <vt:lpstr>Courier New</vt:lpstr>
      <vt:lpstr>Lucida Grande</vt:lpstr>
      <vt:lpstr>Times New Roman</vt:lpstr>
      <vt:lpstr>Wingdings</vt:lpstr>
      <vt:lpstr>UCNT&amp;BMaster</vt:lpstr>
      <vt:lpstr>Software Construction – Session 5</vt:lpstr>
      <vt:lpstr>Session 24</vt:lpstr>
      <vt:lpstr>Java Collections Framework</vt:lpstr>
      <vt:lpstr>The Queue ADT</vt:lpstr>
      <vt:lpstr>Example</vt:lpstr>
      <vt:lpstr>Reference Based Implementation of Queue </vt:lpstr>
      <vt:lpstr>Circular linked implementation (smarter!)</vt:lpstr>
      <vt:lpstr>Insertion</vt:lpstr>
      <vt:lpstr>Deleting</vt:lpstr>
      <vt:lpstr>So, can we find the Queue in java.util.* ?</vt:lpstr>
      <vt:lpstr>So, can we find the Queue in java.util.* ?</vt:lpstr>
      <vt:lpstr>Exercise – Optional at home</vt:lpstr>
      <vt:lpstr>The Deque (Double Ended Queue) ADT</vt:lpstr>
      <vt:lpstr>The Priority Queue ADT</vt:lpstr>
      <vt:lpstr>The Priority Queue ADT</vt:lpstr>
      <vt:lpstr>The Priority Queue ADT</vt:lpstr>
      <vt:lpstr>Exercise </vt:lpstr>
      <vt:lpstr>Method Calls</vt:lpstr>
      <vt:lpstr>Method Calls</vt:lpstr>
      <vt:lpstr>Method Call – Example in Detail</vt:lpstr>
      <vt:lpstr>Valuation Exercise (Semantics)</vt:lpstr>
      <vt:lpstr>Valuation Exercise (Semantics)</vt:lpstr>
      <vt:lpstr>Valuation Exercise (Semantics)</vt:lpstr>
      <vt:lpstr>Recursion</vt:lpstr>
      <vt:lpstr>Recursion</vt:lpstr>
      <vt:lpstr>Exercise: A Count Down Method</vt:lpstr>
      <vt:lpstr>Factorial</vt:lpstr>
      <vt:lpstr>Factorial Example</vt:lpstr>
      <vt:lpstr>Factorial Example</vt:lpstr>
      <vt:lpstr>Sequence Diagram</vt:lpstr>
      <vt:lpstr>Call Stack</vt:lpstr>
      <vt:lpstr>Exercise</vt:lpstr>
      <vt:lpstr>Divide, Conquer, and Combine</vt:lpstr>
      <vt:lpstr>Divide, Conquer, and Combine</vt:lpstr>
      <vt:lpstr>Example: Reversing a String</vt:lpstr>
      <vt:lpstr>Example: Reversing a String</vt:lpstr>
      <vt:lpstr>Exercise: Reversing a String</vt:lpstr>
      <vt:lpstr>Recursive Binary Search</vt:lpstr>
      <vt:lpstr>Recursive Binary Search</vt:lpstr>
      <vt:lpstr>Recursive  Binary Search</vt:lpstr>
      <vt:lpstr>Efficiency of Recursive Algorithms</vt:lpstr>
      <vt:lpstr>Time Complexity</vt:lpstr>
      <vt:lpstr>Tail Recursion</vt:lpstr>
      <vt:lpstr>Iterative Factorial</vt:lpstr>
      <vt:lpstr>Exercises</vt:lpstr>
    </vt:vector>
  </TitlesOfParts>
  <Company>Michael Madsen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UCN Præsentation</dc:title>
  <dc:creator>UCN</dc:creator>
  <cp:lastModifiedBy>István Knoll</cp:lastModifiedBy>
  <cp:revision>178</cp:revision>
  <dcterms:created xsi:type="dcterms:W3CDTF">2008-01-04T10:39:56Z</dcterms:created>
  <dcterms:modified xsi:type="dcterms:W3CDTF">2017-11-20T23:17:24Z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1818710e-60f0-4df8-ac32-04803fa829d1</vt:lpwstr>
  </property>
  <property fmtid="{D5CDD505-2E9C-101B-9397-08002B2CF9AE}" pid="3" name="ContentTypeId">
    <vt:lpwstr>0x0101000F1A65B4EAC744439DD09402C696A92B</vt:lpwstr>
  </property>
</Properties>
</file>