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5"/>
  </p:sldMasterIdLst>
  <p:notesMasterIdLst>
    <p:notesMasterId r:id="rId28"/>
  </p:notesMasterIdLst>
  <p:sldIdLst>
    <p:sldId id="256" r:id="rId6"/>
    <p:sldId id="292" r:id="rId7"/>
    <p:sldId id="293" r:id="rId8"/>
    <p:sldId id="307" r:id="rId9"/>
    <p:sldId id="295" r:id="rId10"/>
    <p:sldId id="315" r:id="rId11"/>
    <p:sldId id="309" r:id="rId12"/>
    <p:sldId id="300" r:id="rId13"/>
    <p:sldId id="310" r:id="rId14"/>
    <p:sldId id="312" r:id="rId15"/>
    <p:sldId id="316" r:id="rId16"/>
    <p:sldId id="303" r:id="rId17"/>
    <p:sldId id="314" r:id="rId18"/>
    <p:sldId id="284" r:id="rId19"/>
    <p:sldId id="304" r:id="rId20"/>
    <p:sldId id="291" r:id="rId21"/>
    <p:sldId id="281" r:id="rId22"/>
    <p:sldId id="285" r:id="rId23"/>
    <p:sldId id="306" r:id="rId24"/>
    <p:sldId id="286" r:id="rId25"/>
    <p:sldId id="282" r:id="rId26"/>
    <p:sldId id="287" r:id="rId27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952" autoAdjust="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066CC0-C21D-4B6C-BF08-54E11FAE3F63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182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9F0E2-3A3B-48D0-9508-CA980B8F9BA6}" type="slidenum">
              <a:rPr lang="da-DK"/>
              <a:pPr/>
              <a:t>1</a:t>
            </a:fld>
            <a:endParaRPr lang="da-DK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8931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36CC4-ECB4-4E08-9365-B7C0E4BF38C3}" type="slidenum">
              <a:rPr lang="da-DK"/>
              <a:pPr/>
              <a:t>15</a:t>
            </a:fld>
            <a:endParaRPr lang="da-DK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6993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17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236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5ED37-55DA-4618-B195-2848E296B912}" type="slidenum">
              <a:rPr lang="da-DK" smtClean="0"/>
              <a:pPr/>
              <a:t>18</a:t>
            </a:fld>
            <a:endParaRPr lang="da-DK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715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5ED37-55DA-4618-B195-2848E296B912}" type="slidenum">
              <a:rPr lang="da-DK" smtClean="0"/>
              <a:pPr/>
              <a:t>19</a:t>
            </a:fld>
            <a:endParaRPr lang="da-DK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7150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21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51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3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45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4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601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5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2.11-2.14</a:t>
            </a:r>
          </a:p>
        </p:txBody>
      </p:sp>
    </p:spTree>
    <p:extLst>
      <p:ext uri="{BB962C8B-B14F-4D97-AF65-F5344CB8AC3E}">
        <p14:creationId xmlns:p14="http://schemas.microsoft.com/office/powerpoint/2010/main" val="282341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7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8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450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9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12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358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36CC4-ECB4-4E08-9365-B7C0E4BF38C3}" type="slidenum">
              <a:rPr lang="da-DK"/>
              <a:pPr/>
              <a:t>14</a:t>
            </a:fld>
            <a:endParaRPr lang="da-DK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699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FBAA-4F69-48DF-A4FE-0B2475C15C76}" type="slidenum">
              <a:rPr lang="da-DK" smtClean="0"/>
              <a:pPr/>
              <a:t>1</a:t>
            </a:fld>
            <a:endParaRPr lang="da-DK" sz="1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221088"/>
            <a:ext cx="5162576" cy="5334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C35924"/>
                </a:solidFill>
              </a:rPr>
              <a:t>More about the class definition</a:t>
            </a:r>
          </a:p>
          <a:p>
            <a:pPr algn="l"/>
            <a:endParaRPr lang="da-DK" dirty="0">
              <a:solidFill>
                <a:srgbClr val="C35924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340768"/>
            <a:ext cx="5448328" cy="685800"/>
          </a:xfrm>
        </p:spPr>
        <p:txBody>
          <a:bodyPr/>
          <a:lstStyle/>
          <a:p>
            <a:r>
              <a:rPr lang="da-DK" sz="2400" dirty="0"/>
              <a:t>Programming</a:t>
            </a:r>
            <a:r>
              <a:rPr lang="da-DK" sz="2400" dirty="0">
                <a:solidFill>
                  <a:schemeClr val="bg1"/>
                </a:solidFill>
              </a:rPr>
              <a:t> – Session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Coding</a:t>
            </a:r>
            <a:r>
              <a:rPr lang="da-DK" dirty="0"/>
              <a:t> Standard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CamelCaseNotation</a:t>
            </a:r>
            <a:endParaRPr lang="da-DK" dirty="0"/>
          </a:p>
          <a:p>
            <a:r>
              <a:rPr lang="da-DK" dirty="0"/>
              <a:t>Dog, </a:t>
            </a:r>
            <a:r>
              <a:rPr lang="da-DK" dirty="0" err="1"/>
              <a:t>TicketMachine</a:t>
            </a:r>
            <a:r>
              <a:rPr lang="da-DK" dirty="0"/>
              <a:t> –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names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capitalized</a:t>
            </a:r>
            <a:endParaRPr lang="da-DK" dirty="0"/>
          </a:p>
          <a:p>
            <a:r>
              <a:rPr lang="da-DK" dirty="0" err="1"/>
              <a:t>price</a:t>
            </a:r>
            <a:r>
              <a:rPr lang="da-DK" dirty="0"/>
              <a:t>, </a:t>
            </a:r>
            <a:r>
              <a:rPr lang="da-DK" dirty="0" err="1"/>
              <a:t>fireWood</a:t>
            </a:r>
            <a:r>
              <a:rPr lang="da-DK" dirty="0"/>
              <a:t> – variables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lowercase</a:t>
            </a:r>
            <a:endParaRPr lang="da-DK" dirty="0"/>
          </a:p>
          <a:p>
            <a:r>
              <a:rPr lang="da-DK" dirty="0" err="1"/>
              <a:t>update</a:t>
            </a:r>
            <a:r>
              <a:rPr lang="da-DK" dirty="0"/>
              <a:t>(), </a:t>
            </a:r>
            <a:r>
              <a:rPr lang="da-DK" dirty="0" err="1"/>
              <a:t>doThis</a:t>
            </a:r>
            <a:r>
              <a:rPr lang="da-DK" dirty="0"/>
              <a:t>() –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lowercase</a:t>
            </a:r>
            <a:endParaRPr lang="da-DK" dirty="0"/>
          </a:p>
          <a:p>
            <a:r>
              <a:rPr lang="da-DK" dirty="0"/>
              <a:t>public </a:t>
            </a:r>
            <a:r>
              <a:rPr lang="da-DK" dirty="0" err="1"/>
              <a:t>class</a:t>
            </a:r>
            <a:r>
              <a:rPr lang="da-DK" dirty="0"/>
              <a:t> Dog {</a:t>
            </a:r>
          </a:p>
          <a:p>
            <a:r>
              <a:rPr lang="da-DK" dirty="0"/>
              <a:t>if(</a:t>
            </a:r>
            <a:r>
              <a:rPr lang="da-DK" dirty="0" err="1"/>
              <a:t>price</a:t>
            </a:r>
            <a:r>
              <a:rPr lang="da-DK" dirty="0"/>
              <a:t> &gt; 5) {</a:t>
            </a:r>
          </a:p>
          <a:p>
            <a:pPr lvl="1"/>
            <a:r>
              <a:rPr lang="da-DK" dirty="0" err="1"/>
              <a:t>Curlies</a:t>
            </a:r>
            <a:r>
              <a:rPr lang="da-DK" dirty="0"/>
              <a:t> go to the same line as the </a:t>
            </a:r>
            <a:r>
              <a:rPr lang="da-DK" dirty="0" err="1"/>
              <a:t>class</a:t>
            </a:r>
            <a:r>
              <a:rPr lang="da-DK" dirty="0"/>
              <a:t>/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construct</a:t>
            </a:r>
            <a:endParaRPr lang="da-DK" dirty="0"/>
          </a:p>
          <a:p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differe</a:t>
            </a:r>
            <a:r>
              <a:rPr lang="da-DK" dirty="0"/>
              <a:t> from </a:t>
            </a:r>
            <a:r>
              <a:rPr lang="da-DK" dirty="0" err="1"/>
              <a:t>language</a:t>
            </a:r>
            <a:r>
              <a:rPr lang="da-DK" dirty="0"/>
              <a:t> to </a:t>
            </a:r>
            <a:r>
              <a:rPr lang="da-DK" dirty="0" err="1"/>
              <a:t>language</a:t>
            </a:r>
            <a:endParaRPr lang="da-DK" dirty="0"/>
          </a:p>
          <a:p>
            <a:r>
              <a:rPr lang="da-DK" dirty="0" err="1"/>
              <a:t>Following</a:t>
            </a:r>
            <a:r>
              <a:rPr lang="da-DK" dirty="0"/>
              <a:t> the </a:t>
            </a:r>
            <a:r>
              <a:rPr lang="da-DK" dirty="0" err="1"/>
              <a:t>convention</a:t>
            </a:r>
            <a:r>
              <a:rPr lang="da-DK" dirty="0"/>
              <a:t> </a:t>
            </a:r>
            <a:r>
              <a:rPr lang="da-DK" dirty="0" err="1"/>
              <a:t>helps</a:t>
            </a:r>
            <a:r>
              <a:rPr lang="da-DK" dirty="0"/>
              <a:t> </a:t>
            </a:r>
            <a:r>
              <a:rPr lang="da-DK" dirty="0" err="1"/>
              <a:t>communication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10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38599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EDF9-D716-409A-B741-FB3B9914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if – else, if – else-if – else 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CACC-AF05-451B-84EB-0C0B9D17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67332"/>
            <a:ext cx="316990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if(age &gt;= 18){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if(age &gt;= 18){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BCCB-6583-4D26-A20C-EC936B98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11</a:t>
            </a:fld>
            <a:endParaRPr lang="da-DK" sz="1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7FA06-8126-4398-A30D-199F3A9DF529}"/>
              </a:ext>
            </a:extLst>
          </p:cNvPr>
          <p:cNvSpPr txBox="1">
            <a:spLocks/>
          </p:cNvSpPr>
          <p:nvPr/>
        </p:nvSpPr>
        <p:spPr>
          <a:xfrm>
            <a:off x="4499992" y="1567333"/>
            <a:ext cx="43605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if(age &gt;= 18){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adult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(age &lt;= 12){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child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teenager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9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  <a:endParaRPr lang="en-US" dirty="0"/>
          </a:p>
        </p:txBody>
      </p:sp>
      <p:sp>
        <p:nvSpPr>
          <p:cNvPr id="21" name="Content Placeholder 6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781128"/>
          </a:xfrm>
        </p:spPr>
        <p:txBody>
          <a:bodyPr>
            <a:normAutofit/>
          </a:bodyPr>
          <a:lstStyle/>
          <a:p>
            <a:r>
              <a:rPr lang="da-DK" dirty="0"/>
              <a:t>A data type is </a:t>
            </a:r>
            <a:r>
              <a:rPr lang="en-US" dirty="0"/>
              <a:t>characterized by </a:t>
            </a:r>
          </a:p>
          <a:p>
            <a:pPr lvl="1"/>
            <a:r>
              <a:rPr lang="en-US" dirty="0"/>
              <a:t>A set of values (which the data </a:t>
            </a:r>
            <a:r>
              <a:rPr lang="da-DK" dirty="0"/>
              <a:t>type accepts)</a:t>
            </a:r>
          </a:p>
          <a:p>
            <a:pPr lvl="1"/>
            <a:r>
              <a:rPr lang="da-DK" dirty="0"/>
              <a:t>Data </a:t>
            </a:r>
            <a:r>
              <a:rPr lang="en-US" dirty="0"/>
              <a:t>representation (how are the values stored)</a:t>
            </a:r>
          </a:p>
          <a:p>
            <a:pPr lvl="1"/>
            <a:r>
              <a:rPr lang="en-US" dirty="0"/>
              <a:t>A set of operations (the operations applicable to</a:t>
            </a:r>
            <a:r>
              <a:rPr lang="da-DK" dirty="0"/>
              <a:t> the data type) </a:t>
            </a:r>
          </a:p>
          <a:p>
            <a:pPr lvl="2"/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/>
              <a:t>,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dirty="0"/>
              <a:t>,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en-US" dirty="0"/>
              <a:t>Two main categories exist</a:t>
            </a:r>
          </a:p>
          <a:p>
            <a:pPr lvl="1"/>
            <a:r>
              <a:rPr lang="en-US" dirty="0"/>
              <a:t>Primitive types (e.g.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Object types (Strings, references to objects in general)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083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Types in Java</a:t>
            </a:r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013092"/>
              </p:ext>
            </p:extLst>
          </p:nvPr>
        </p:nvGraphicFramePr>
        <p:xfrm>
          <a:off x="682625" y="1340771"/>
          <a:ext cx="7756524" cy="4351210"/>
        </p:xfrm>
        <a:graphic>
          <a:graphicData uri="http://schemas.openxmlformats.org/drawingml/2006/table">
            <a:tbl>
              <a:tblPr/>
              <a:tblGrid>
                <a:gridCol w="237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21">
                <a:tc>
                  <a:txBody>
                    <a:bodyPr/>
                    <a:lstStyle/>
                    <a:p>
                      <a:pPr algn="l"/>
                      <a:r>
                        <a:rPr lang="da-DK" sz="1800" b="1" dirty="0"/>
                        <a:t>Data Type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b="1" dirty="0" err="1"/>
                        <a:t>Description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r>
                        <a:rPr lang="da-DK" sz="1800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8-bit </a:t>
                      </a:r>
                      <a:r>
                        <a:rPr lang="da-DK" sz="1800" dirty="0" err="1"/>
                        <a:t>signed</a:t>
                      </a:r>
                      <a:r>
                        <a:rPr lang="da-DK" sz="1800" dirty="0"/>
                        <a:t> </a:t>
                      </a:r>
                      <a:r>
                        <a:rPr lang="da-DK" sz="1800" dirty="0" err="1"/>
                        <a:t>integer</a:t>
                      </a:r>
                      <a:r>
                        <a:rPr lang="da-DK" sz="1800" baseline="0" dirty="0"/>
                        <a:t> (0, –128 – 127)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r>
                        <a:rPr lang="da-DK" sz="180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16-bit </a:t>
                      </a:r>
                      <a:r>
                        <a:rPr lang="da-DK" sz="1800" dirty="0" err="1"/>
                        <a:t>signed</a:t>
                      </a:r>
                      <a:r>
                        <a:rPr lang="da-DK" sz="1800" dirty="0"/>
                        <a:t> </a:t>
                      </a:r>
                      <a:r>
                        <a:rPr lang="da-DK" sz="1800" dirty="0" err="1"/>
                        <a:t>integer</a:t>
                      </a:r>
                      <a:r>
                        <a:rPr lang="da-DK" sz="1800" dirty="0"/>
                        <a:t> (0, </a:t>
                      </a:r>
                      <a:r>
                        <a:rPr lang="da-DK" sz="1800"/>
                        <a:t>-32,768 – 32,767</a:t>
                      </a:r>
                      <a:r>
                        <a:rPr lang="da-DK" sz="1800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r>
                        <a:rPr lang="da-DK" sz="180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32-bit</a:t>
                      </a:r>
                      <a:r>
                        <a:rPr lang="da-DK" sz="1800" baseline="0" dirty="0"/>
                        <a:t> </a:t>
                      </a:r>
                      <a:r>
                        <a:rPr lang="da-DK" sz="1800" baseline="0" dirty="0" err="1"/>
                        <a:t>signed</a:t>
                      </a:r>
                      <a:r>
                        <a:rPr lang="da-DK" sz="1800" baseline="0" dirty="0"/>
                        <a:t> </a:t>
                      </a:r>
                      <a:r>
                        <a:rPr lang="da-DK" sz="1800" baseline="0" dirty="0" err="1"/>
                        <a:t>integer</a:t>
                      </a:r>
                      <a:r>
                        <a:rPr lang="da-DK" sz="1800" baseline="0" dirty="0"/>
                        <a:t> (0, -2</a:t>
                      </a:r>
                      <a:r>
                        <a:rPr lang="da-DK" sz="1800" baseline="30000" dirty="0"/>
                        <a:t>31</a:t>
                      </a:r>
                      <a:r>
                        <a:rPr lang="da-DK" sz="1800" baseline="0" dirty="0"/>
                        <a:t> – 2</a:t>
                      </a:r>
                      <a:r>
                        <a:rPr lang="da-DK" sz="1800" baseline="30000" dirty="0"/>
                        <a:t>31</a:t>
                      </a:r>
                      <a:r>
                        <a:rPr lang="da-DK" sz="1800" baseline="0" dirty="0"/>
                        <a:t>-1)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r>
                        <a:rPr lang="da-DK" sz="180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/>
                        <a:t>64-bit</a:t>
                      </a:r>
                      <a:r>
                        <a:rPr lang="da-DK" sz="1800" baseline="0" dirty="0"/>
                        <a:t> </a:t>
                      </a:r>
                      <a:r>
                        <a:rPr lang="da-DK" sz="1800" baseline="0" dirty="0" err="1"/>
                        <a:t>signed</a:t>
                      </a:r>
                      <a:r>
                        <a:rPr lang="da-DK" sz="1800" baseline="0" dirty="0"/>
                        <a:t> </a:t>
                      </a:r>
                      <a:r>
                        <a:rPr lang="da-DK" sz="1800" baseline="0" dirty="0" err="1"/>
                        <a:t>integer</a:t>
                      </a:r>
                      <a:r>
                        <a:rPr lang="da-DK" sz="1800" baseline="0" dirty="0"/>
                        <a:t> (0, -2</a:t>
                      </a:r>
                      <a:r>
                        <a:rPr lang="da-DK" sz="1800" baseline="30000" dirty="0"/>
                        <a:t>63</a:t>
                      </a:r>
                      <a:r>
                        <a:rPr lang="da-DK" sz="1800" baseline="0" dirty="0"/>
                        <a:t> – 2</a:t>
                      </a:r>
                      <a:r>
                        <a:rPr lang="da-DK" sz="1800" baseline="30000" dirty="0"/>
                        <a:t>63</a:t>
                      </a:r>
                      <a:r>
                        <a:rPr lang="da-DK" sz="1800" baseline="0" dirty="0"/>
                        <a:t>-1)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r>
                        <a:rPr lang="da-DK" sz="180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32-bit</a:t>
                      </a:r>
                      <a:r>
                        <a:rPr lang="da-DK" sz="1800" baseline="0" dirty="0"/>
                        <a:t> </a:t>
                      </a:r>
                      <a:r>
                        <a:rPr lang="da-DK" sz="1800" baseline="0" dirty="0" err="1"/>
                        <a:t>floating</a:t>
                      </a:r>
                      <a:r>
                        <a:rPr lang="da-DK" sz="1800" baseline="0" dirty="0"/>
                        <a:t> point (</a:t>
                      </a:r>
                      <a:r>
                        <a:rPr lang="da-DK" sz="1800" dirty="0"/>
                        <a:t>0.0f)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r>
                        <a:rPr lang="da-DK" sz="1800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64-bit </a:t>
                      </a:r>
                      <a:r>
                        <a:rPr lang="da-DK" sz="1800" dirty="0" err="1"/>
                        <a:t>floating</a:t>
                      </a:r>
                      <a:r>
                        <a:rPr lang="da-DK" sz="1800" dirty="0"/>
                        <a:t> point (0.0d)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r>
                        <a:rPr lang="da-DK" sz="180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16-bit</a:t>
                      </a:r>
                      <a:r>
                        <a:rPr lang="da-DK" sz="1800" baseline="0" dirty="0"/>
                        <a:t> </a:t>
                      </a:r>
                      <a:r>
                        <a:rPr lang="da-DK" sz="1800" baseline="0" dirty="0" err="1"/>
                        <a:t>Unicode</a:t>
                      </a:r>
                      <a:r>
                        <a:rPr lang="da-DK" sz="1800" baseline="0" dirty="0"/>
                        <a:t> </a:t>
                      </a:r>
                      <a:r>
                        <a:rPr lang="da-DK" sz="1800" baseline="0" dirty="0" err="1"/>
                        <a:t>character</a:t>
                      </a:r>
                      <a:r>
                        <a:rPr lang="da-DK" sz="1800" baseline="0" dirty="0"/>
                        <a:t> (</a:t>
                      </a:r>
                      <a:r>
                        <a:rPr lang="da-DK" sz="1800" dirty="0"/>
                        <a:t>'\u0000‘ – ‘\</a:t>
                      </a:r>
                      <a:r>
                        <a:rPr lang="da-DK" sz="1800" dirty="0" err="1"/>
                        <a:t>uffff</a:t>
                      </a:r>
                      <a:r>
                        <a:rPr lang="da-DK" sz="1800" dirty="0"/>
                        <a:t>’)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r>
                        <a:rPr lang="da-DK" sz="1800"/>
                        <a:t>String (or any object)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null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121">
                <a:tc>
                  <a:txBody>
                    <a:bodyPr/>
                    <a:lstStyle/>
                    <a:p>
                      <a:r>
                        <a:rPr lang="da-DK" sz="1800" dirty="0" err="1"/>
                        <a:t>boolean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Boolean</a:t>
                      </a:r>
                      <a:r>
                        <a:rPr lang="da-DK" sz="1800" dirty="0"/>
                        <a:t> </a:t>
                      </a:r>
                      <a:r>
                        <a:rPr lang="da-DK" sz="1800" dirty="0" err="1"/>
                        <a:t>value</a:t>
                      </a:r>
                      <a:r>
                        <a:rPr lang="da-DK" sz="1800" dirty="0"/>
                        <a:t>, (false,</a:t>
                      </a:r>
                      <a:r>
                        <a:rPr lang="da-DK" sz="1800" baseline="0" dirty="0"/>
                        <a:t> true)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13</a:t>
            </a:fld>
            <a:endParaRPr lang="da-DK" sz="1400"/>
          </a:p>
        </p:txBody>
      </p:sp>
      <p:sp>
        <p:nvSpPr>
          <p:cNvPr id="6" name="Tekstboks 5"/>
          <p:cNvSpPr txBox="1"/>
          <p:nvPr/>
        </p:nvSpPr>
        <p:spPr>
          <a:xfrm>
            <a:off x="468560" y="5805264"/>
            <a:ext cx="8351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hlinkClick r:id="rId2"/>
              </a:rPr>
              <a:t>https://docs.oracle.com/javase/tutorial/java/nutsandbolts/datatypes.html</a:t>
            </a:r>
            <a:endParaRPr lang="da-DK" sz="2000" dirty="0"/>
          </a:p>
          <a:p>
            <a:endParaRPr lang="da-DK" sz="2000" dirty="0"/>
          </a:p>
        </p:txBody>
      </p:sp>
      <p:sp>
        <p:nvSpPr>
          <p:cNvPr id="7" name="Tekstboks 6"/>
          <p:cNvSpPr txBox="1"/>
          <p:nvPr/>
        </p:nvSpPr>
        <p:spPr>
          <a:xfrm>
            <a:off x="6377096" y="0"/>
            <a:ext cx="27718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2000" b="1" dirty="0" err="1">
                <a:solidFill>
                  <a:srgbClr val="002060"/>
                </a:solidFill>
              </a:rPr>
              <a:t>BigDecimal</a:t>
            </a:r>
            <a:endParaRPr lang="da-DK" sz="2000" b="1" dirty="0">
              <a:solidFill>
                <a:srgbClr val="002060"/>
              </a:solidFill>
            </a:endParaRPr>
          </a:p>
          <a:p>
            <a:r>
              <a:rPr lang="da-DK" sz="2000" b="1" dirty="0">
                <a:solidFill>
                  <a:srgbClr val="002060"/>
                </a:solidFill>
              </a:rPr>
              <a:t>For </a:t>
            </a:r>
            <a:r>
              <a:rPr lang="da-DK" sz="2000" b="1" dirty="0" err="1">
                <a:solidFill>
                  <a:srgbClr val="002060"/>
                </a:solidFill>
              </a:rPr>
              <a:t>precise</a:t>
            </a:r>
            <a:r>
              <a:rPr lang="da-DK" sz="2000" b="1" dirty="0">
                <a:solidFill>
                  <a:srgbClr val="002060"/>
                </a:solidFill>
              </a:rPr>
              <a:t> decimals </a:t>
            </a:r>
            <a:r>
              <a:rPr lang="da-DK" sz="2000" b="1" dirty="0" err="1">
                <a:solidFill>
                  <a:srgbClr val="002060"/>
                </a:solidFill>
              </a:rPr>
              <a:t>like</a:t>
            </a:r>
            <a:r>
              <a:rPr lang="da-DK" sz="2000" b="1" dirty="0">
                <a:solidFill>
                  <a:srgbClr val="002060"/>
                </a:solidFill>
              </a:rPr>
              <a:t> </a:t>
            </a:r>
            <a:r>
              <a:rPr lang="da-DK" sz="2000" b="1" dirty="0" err="1">
                <a:solidFill>
                  <a:srgbClr val="002060"/>
                </a:solidFill>
              </a:rPr>
              <a:t>currency</a:t>
            </a:r>
            <a:endParaRPr lang="da-DK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1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type: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922434" cy="211683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>
              <a:buFontTx/>
              <a:buNone/>
            </a:pP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>
              <a:buFontTx/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6CB026B-DA87-474A-A770-7140A382F701}" type="slidenum">
              <a:rPr lang="da-DK"/>
              <a:pPr/>
              <a:t>14</a:t>
            </a:fld>
            <a:endParaRPr lang="da-DK"/>
          </a:p>
        </p:txBody>
      </p:sp>
      <p:sp>
        <p:nvSpPr>
          <p:cNvPr id="2" name="Tekstboks 1"/>
          <p:cNvSpPr txBox="1"/>
          <p:nvPr/>
        </p:nvSpPr>
        <p:spPr>
          <a:xfrm>
            <a:off x="5220072" y="126876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3" name="Tekstboks 2"/>
          <p:cNvSpPr txBox="1"/>
          <p:nvPr/>
        </p:nvSpPr>
        <p:spPr>
          <a:xfrm flipH="1">
            <a:off x="251520" y="3717032"/>
            <a:ext cx="3122634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kstboks 6"/>
          <p:cNvSpPr txBox="1"/>
          <p:nvPr/>
        </p:nvSpPr>
        <p:spPr>
          <a:xfrm flipH="1">
            <a:off x="4067944" y="3717032"/>
            <a:ext cx="4824536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true) {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false) {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type: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80728"/>
            <a:ext cx="7922434" cy="86409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da-DK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cs typeface="Courier New" panose="02070309020205020404" pitchFamily="49" charset="0"/>
              </a:rPr>
              <a:t>means</a:t>
            </a:r>
            <a:r>
              <a:rPr lang="da-DK" b="1" dirty="0">
                <a:cs typeface="Courier New" panose="02070309020205020404" pitchFamily="49" charset="0"/>
              </a:rPr>
              <a:t> ”not”</a:t>
            </a: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6CB026B-DA87-474A-A770-7140A382F701}" type="slidenum">
              <a:rPr lang="da-DK"/>
              <a:pPr/>
              <a:t>15</a:t>
            </a:fld>
            <a:endParaRPr lang="da-DK"/>
          </a:p>
        </p:txBody>
      </p:sp>
      <p:sp>
        <p:nvSpPr>
          <p:cNvPr id="2" name="Tekstboks 1"/>
          <p:cNvSpPr txBox="1"/>
          <p:nvPr/>
        </p:nvSpPr>
        <p:spPr>
          <a:xfrm>
            <a:off x="5220072" y="126876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3" name="Tekstboks 2"/>
          <p:cNvSpPr txBox="1"/>
          <p:nvPr/>
        </p:nvSpPr>
        <p:spPr>
          <a:xfrm flipH="1">
            <a:off x="251520" y="2132856"/>
            <a:ext cx="3122634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true  == false</a:t>
            </a:r>
          </a:p>
          <a:p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 == true</a:t>
            </a:r>
          </a:p>
        </p:txBody>
      </p:sp>
      <p:sp>
        <p:nvSpPr>
          <p:cNvPr id="7" name="Tekstboks 6"/>
          <p:cNvSpPr txBox="1"/>
          <p:nvPr/>
        </p:nvSpPr>
        <p:spPr>
          <a:xfrm flipH="1">
            <a:off x="4067944" y="2133294"/>
            <a:ext cx="4824536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???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dirty="0">
                <a:latin typeface="+mn-lt"/>
                <a:cs typeface="Courier New" panose="02070309020205020404" pitchFamily="49" charset="0"/>
              </a:rPr>
              <a:t>if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</a:p>
          <a:p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da-DK" b="1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received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== true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4058396" y="5558523"/>
            <a:ext cx="483408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The ”not” operator flips the </a:t>
            </a:r>
            <a:r>
              <a:rPr lang="da-DK" dirty="0" err="1"/>
              <a:t>value</a:t>
            </a:r>
            <a:r>
              <a:rPr lang="da-DK" dirty="0"/>
              <a:t> of the </a:t>
            </a:r>
            <a:r>
              <a:rPr lang="da-DK" dirty="0" err="1"/>
              <a:t>boolean</a:t>
            </a:r>
            <a:r>
              <a:rPr lang="da-DK" dirty="0"/>
              <a:t> </a:t>
            </a:r>
            <a:r>
              <a:rPr lang="da-DK" dirty="0" err="1"/>
              <a:t>expression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028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Session 2 </a:t>
            </a:r>
            <a:r>
              <a:rPr lang="da-DK" dirty="0" err="1"/>
              <a:t>exercises</a:t>
            </a:r>
            <a:r>
              <a:rPr lang="da-DK" dirty="0"/>
              <a:t> – Finish and Check</a:t>
            </a:r>
          </a:p>
          <a:p>
            <a:r>
              <a:rPr lang="da-DK" dirty="0" err="1"/>
              <a:t>Follow</a:t>
            </a:r>
            <a:r>
              <a:rPr lang="da-DK" dirty="0"/>
              <a:t> up on:</a:t>
            </a:r>
          </a:p>
          <a:p>
            <a:pPr lvl="1"/>
            <a:r>
              <a:rPr lang="da-DK" dirty="0" err="1"/>
              <a:t>BetterTicketMachine</a:t>
            </a:r>
            <a:br>
              <a:rPr lang="da-DK" dirty="0"/>
            </a:br>
            <a:r>
              <a:rPr lang="da-DK" dirty="0"/>
              <a:t>		(</a:t>
            </a:r>
            <a:r>
              <a:rPr lang="en-US" dirty="0"/>
              <a:t>2.46-51, 2.58-63)</a:t>
            </a:r>
            <a:br>
              <a:rPr lang="en-US" dirty="0"/>
            </a:br>
            <a:r>
              <a:rPr lang="en-US" dirty="0"/>
              <a:t>		</a:t>
            </a:r>
            <a:r>
              <a:rPr lang="da-DK" dirty="0"/>
              <a:t>2.50, 2.51 p.44: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printTicket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da-DK" dirty="0"/>
            </a:br>
            <a:r>
              <a:rPr lang="da-DK" dirty="0"/>
              <a:t>		2.60, p. 48: bad </a:t>
            </a:r>
            <a:r>
              <a:rPr lang="da-DK" dirty="0" err="1"/>
              <a:t>constructor</a:t>
            </a:r>
            <a:endParaRPr lang="da-DK" dirty="0"/>
          </a:p>
          <a:p>
            <a:pPr lvl="1"/>
            <a:r>
              <a:rPr lang="da-DK" dirty="0"/>
              <a:t>Bank </a:t>
            </a:r>
            <a:r>
              <a:rPr lang="da-DK" dirty="0" err="1"/>
              <a:t>exercise</a:t>
            </a:r>
            <a:r>
              <a:rPr lang="da-DK" dirty="0"/>
              <a:t> 01  (from last session)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16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334651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Object</a:t>
            </a:r>
            <a:r>
              <a:rPr lang="da-DK" dirty="0"/>
              <a:t> Type (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)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idx="1"/>
          </p:nvPr>
        </p:nvSpPr>
        <p:spPr>
          <a:xfrm>
            <a:off x="179512" y="1268760"/>
            <a:ext cx="8640960" cy="51845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getLoginName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method from the Student class (page 53) a String method is used: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/>
              <a:t> are both of 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/>
              <a:t> class has a get-method called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substring()</a:t>
            </a:r>
            <a:r>
              <a:rPr lang="en-US" sz="2000" dirty="0"/>
              <a:t> which returns a section of the characters from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/>
              <a:t> object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/>
              <a:t> class contains a get-method </a:t>
            </a:r>
            <a:r>
              <a:rPr lang="en-US" sz="2000"/>
              <a:t>called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which returns the number of characters in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/>
              <a:t> object (i.e. its length)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251520" y="4221088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getLoginName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0,4</a:t>
            </a:r>
            <a:r>
              <a:rPr lang="da-DK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0,3</a:t>
            </a:r>
            <a:r>
              <a:rPr lang="da-DK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772400" cy="1143000"/>
          </a:xfrm>
        </p:spPr>
        <p:txBody>
          <a:bodyPr/>
          <a:lstStyle/>
          <a:p>
            <a:pPr eaLnBrk="1" hangingPunct="1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628774"/>
            <a:ext cx="9036496" cy="475255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/>
              <a:t>Signature: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 return a new String containing the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characters from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(endindex-1) from this string.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substring(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b="1" dirty="0"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included</a:t>
            </a:r>
          </a:p>
          <a:p>
            <a:pPr eaLnBrk="1" hangingPunct="1">
              <a:buFont typeface="Arial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b="1" dirty="0">
                <a:cs typeface="Courier New" panose="02070309020205020404" pitchFamily="49" charset="0"/>
              </a:rPr>
              <a:t>:      </a:t>
            </a:r>
            <a:r>
              <a:rPr lang="en-US" dirty="0">
                <a:cs typeface="Courier New" panose="02070309020205020404" pitchFamily="49" charset="0"/>
              </a:rPr>
              <a:t>excluded</a:t>
            </a:r>
          </a:p>
          <a:p>
            <a:pPr eaLnBrk="1" hangingPunct="1">
              <a:buFont typeface="Arial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”.substring(1, 3)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1" name="Pladsholder til sidefod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a-DK"/>
              <a:t>Modul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772400" cy="1143000"/>
          </a:xfrm>
        </p:spPr>
        <p:txBody>
          <a:bodyPr/>
          <a:lstStyle/>
          <a:p>
            <a:pPr eaLnBrk="1" hangingPunct="1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it </a:t>
            </a:r>
            <a:r>
              <a:rPr lang="da-DK" dirty="0" err="1"/>
              <a:t>works</a:t>
            </a:r>
            <a:endParaRPr lang="da-DK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280044" y="1325916"/>
            <a:ext cx="7772400" cy="475252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“</a:t>
            </a:r>
            <a:r>
              <a:rPr lang="en-US" dirty="0" err="1"/>
              <a:t>abcd</a:t>
            </a:r>
            <a:r>
              <a:rPr lang="en-US" dirty="0"/>
              <a:t>”.substring(1,3)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“</a:t>
            </a:r>
            <a:r>
              <a:rPr lang="en-US" dirty="0" err="1"/>
              <a:t>bc</a:t>
            </a:r>
            <a:r>
              <a:rPr lang="en-US" dirty="0"/>
              <a:t>”</a:t>
            </a:r>
            <a:endParaRPr lang="en-US" sz="2800" dirty="0"/>
          </a:p>
        </p:txBody>
      </p:sp>
      <p:sp>
        <p:nvSpPr>
          <p:cNvPr id="17411" name="Pladsholder til sidefod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a-DK" dirty="0"/>
              <a:t>Modul 3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23030"/>
              </p:ext>
            </p:extLst>
          </p:nvPr>
        </p:nvGraphicFramePr>
        <p:xfrm>
          <a:off x="1331640" y="2420888"/>
          <a:ext cx="56003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char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‘d’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uppe 5"/>
          <p:cNvGrpSpPr/>
          <p:nvPr/>
        </p:nvGrpSpPr>
        <p:grpSpPr>
          <a:xfrm>
            <a:off x="3002707" y="3212976"/>
            <a:ext cx="4259881" cy="1656184"/>
            <a:chOff x="3002707" y="3212976"/>
            <a:chExt cx="4259881" cy="1656184"/>
          </a:xfrm>
        </p:grpSpPr>
        <p:sp>
          <p:nvSpPr>
            <p:cNvPr id="3" name="Opadgående pil 2"/>
            <p:cNvSpPr/>
            <p:nvPr/>
          </p:nvSpPr>
          <p:spPr>
            <a:xfrm>
              <a:off x="3681612" y="3212976"/>
              <a:ext cx="484632" cy="97840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Opadgående pil 6"/>
            <p:cNvSpPr/>
            <p:nvPr/>
          </p:nvSpPr>
          <p:spPr>
            <a:xfrm>
              <a:off x="6084168" y="3212976"/>
              <a:ext cx="484632" cy="97840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ktangel 3"/>
            <p:cNvSpPr/>
            <p:nvPr/>
          </p:nvSpPr>
          <p:spPr>
            <a:xfrm>
              <a:off x="3002707" y="4365104"/>
              <a:ext cx="1872208" cy="50405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lumMod val="57000"/>
                    <a:lumOff val="43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err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beginIndex</a:t>
              </a:r>
              <a:endParaRPr lang="da-DK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Rektangel 9"/>
            <p:cNvSpPr/>
            <p:nvPr/>
          </p:nvSpPr>
          <p:spPr>
            <a:xfrm>
              <a:off x="5390380" y="4338798"/>
              <a:ext cx="1872208" cy="50405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lumMod val="48000"/>
                    <a:lumOff val="5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err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endIndex</a:t>
              </a:r>
              <a:endParaRPr lang="da-DK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" name="Rektangel 4"/>
          <p:cNvSpPr/>
          <p:nvPr/>
        </p:nvSpPr>
        <p:spPr>
          <a:xfrm>
            <a:off x="3491880" y="2708920"/>
            <a:ext cx="2376264" cy="504056"/>
          </a:xfrm>
          <a:prstGeom prst="rect">
            <a:avLst/>
          </a:prstGeom>
          <a:gradFill>
            <a:gsLst>
              <a:gs pos="5500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41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Not (!)</a:t>
            </a:r>
          </a:p>
          <a:p>
            <a:r>
              <a:rPr lang="en-US" dirty="0"/>
              <a:t>Methods on the String class</a:t>
            </a:r>
          </a:p>
          <a:p>
            <a:r>
              <a:rPr lang="en-US" dirty="0"/>
              <a:t>Solutions for </a:t>
            </a:r>
            <a:r>
              <a:rPr lang="en-US" dirty="0" err="1"/>
              <a:t>BetterTicketMachine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2.46-51, 2.58-63</a:t>
            </a:r>
            <a:br>
              <a:rPr lang="en-US" dirty="0"/>
            </a:br>
            <a:r>
              <a:rPr lang="en-US" dirty="0"/>
              <a:t>		</a:t>
            </a:r>
            <a:r>
              <a:rPr lang="da-DK" dirty="0"/>
              <a:t>2.50, 2.51 p.44: </a:t>
            </a:r>
            <a:r>
              <a:rPr lang="da-DK" dirty="0" err="1"/>
              <a:t>printTicket</a:t>
            </a:r>
            <a:r>
              <a:rPr lang="da-DK" dirty="0"/>
              <a:t>()</a:t>
            </a:r>
            <a:br>
              <a:rPr lang="da-DK" dirty="0"/>
            </a:br>
            <a:r>
              <a:rPr lang="da-DK" dirty="0"/>
              <a:t>		2.60 – bad </a:t>
            </a:r>
            <a:r>
              <a:rPr lang="da-DK" dirty="0" err="1"/>
              <a:t>constructor</a:t>
            </a:r>
            <a:endParaRPr lang="en-US" dirty="0"/>
          </a:p>
          <a:p>
            <a:r>
              <a:rPr lang="en-US" dirty="0"/>
              <a:t>Solutions for Session 2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2</a:t>
            </a:fld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18727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002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a-DK" dirty="0"/>
              <a:t> </a:t>
            </a: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length() </a:t>
            </a:r>
            <a:r>
              <a:rPr lang="en-US" dirty="0"/>
              <a:t>method (class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) returns the number of characters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object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return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US" i="1" dirty="0"/>
          </a:p>
          <a:p>
            <a:pPr eaLnBrk="1" hangingPunct="1">
              <a:buFontTx/>
              <a:buNone/>
            </a:pPr>
            <a:endParaRPr lang="da-DK" dirty="0"/>
          </a:p>
          <a:p>
            <a:pPr eaLnBrk="1" hangingPunct="1">
              <a:buFontTx/>
              <a:buNone/>
            </a:pPr>
            <a:endParaRPr lang="da-DK" dirty="0"/>
          </a:p>
        </p:txBody>
      </p:sp>
      <p:sp>
        <p:nvSpPr>
          <p:cNvPr id="18435" name="Pladsholder til sidefod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a-DK"/>
              <a:t>Modul 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Summary</a:t>
            </a:r>
            <a:endParaRPr lang="da-DK" dirty="0"/>
          </a:p>
        </p:txBody>
      </p:sp>
      <p:sp>
        <p:nvSpPr>
          <p:cNvPr id="21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Class bodies contain fields, constructors and methods.</a:t>
            </a:r>
          </a:p>
          <a:p>
            <a:r>
              <a:rPr lang="en-GB" dirty="0"/>
              <a:t>Fields store values that describe an object’s state.</a:t>
            </a:r>
          </a:p>
          <a:p>
            <a:r>
              <a:rPr lang="en-GB" dirty="0"/>
              <a:t>Constructors initialize objects.</a:t>
            </a:r>
          </a:p>
          <a:p>
            <a:r>
              <a:rPr lang="en-GB" dirty="0"/>
              <a:t>Methods implement the behaviour of objects.</a:t>
            </a:r>
          </a:p>
          <a:p>
            <a:r>
              <a:rPr lang="en-GB" dirty="0"/>
              <a:t>Fields, parameters and local variables are all variables.</a:t>
            </a:r>
          </a:p>
          <a:p>
            <a:r>
              <a:rPr lang="en-GB" dirty="0"/>
              <a:t>Fields persist for the lifetime of an object.</a:t>
            </a:r>
          </a:p>
          <a:p>
            <a:r>
              <a:rPr lang="en-GB" dirty="0"/>
              <a:t>Parameters are used to receive values into a constructor or method.</a:t>
            </a:r>
          </a:p>
          <a:p>
            <a:r>
              <a:rPr lang="en-GB" dirty="0"/>
              <a:t>Local variables are used for short-lived temporary storage. </a:t>
            </a:r>
          </a:p>
          <a:p>
            <a:r>
              <a:rPr lang="en-GB" dirty="0"/>
              <a:t>Objects can make decisions via conditional (if) statements.</a:t>
            </a:r>
          </a:p>
          <a:p>
            <a:r>
              <a:rPr lang="en-GB" dirty="0"/>
              <a:t>A true or false test allows one of two alternative courses of actions to be taken.</a:t>
            </a:r>
          </a:p>
          <a:p>
            <a:r>
              <a:rPr lang="en-GB" dirty="0"/>
              <a:t>Objects can make decisions via conditional (if) statements.</a:t>
            </a:r>
          </a:p>
          <a:p>
            <a:r>
              <a:rPr lang="en-GB" dirty="0"/>
              <a:t>A true or false test allows one of two alternative courses of actions to be taken.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21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55576" y="1124744"/>
            <a:ext cx="7772400" cy="495301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BankExercise</a:t>
            </a:r>
            <a:r>
              <a:rPr lang="da-DK" dirty="0"/>
              <a:t> (from session 2) – handout </a:t>
            </a:r>
          </a:p>
          <a:p>
            <a:r>
              <a:rPr lang="da-DK" dirty="0"/>
              <a:t>If-</a:t>
            </a:r>
            <a:r>
              <a:rPr lang="da-DK" dirty="0" err="1"/>
              <a:t>exercise</a:t>
            </a:r>
            <a:r>
              <a:rPr lang="da-DK" dirty="0"/>
              <a:t> (from session 2) – handout </a:t>
            </a:r>
          </a:p>
          <a:p>
            <a:r>
              <a:rPr lang="da-DK" dirty="0"/>
              <a:t> </a:t>
            </a:r>
            <a:r>
              <a:rPr lang="da-DK" dirty="0" err="1"/>
              <a:t>LabClass</a:t>
            </a:r>
            <a:r>
              <a:rPr lang="da-DK" dirty="0"/>
              <a:t> – </a:t>
            </a:r>
            <a:r>
              <a:rPr lang="da-DK" dirty="0" err="1"/>
              <a:t>project</a:t>
            </a:r>
            <a:r>
              <a:rPr lang="da-DK" dirty="0"/>
              <a:t> </a:t>
            </a:r>
          </a:p>
          <a:p>
            <a:r>
              <a:rPr lang="da-DK" dirty="0"/>
              <a:t>	</a:t>
            </a:r>
            <a:r>
              <a:rPr lang="da-DK" dirty="0" err="1"/>
              <a:t>Exercises</a:t>
            </a:r>
            <a:r>
              <a:rPr lang="da-DK" dirty="0"/>
              <a:t>  2.75 – 2.78</a:t>
            </a:r>
          </a:p>
          <a:p>
            <a:r>
              <a:rPr lang="da-DK" dirty="0"/>
              <a:t>Book  - </a:t>
            </a:r>
            <a:r>
              <a:rPr lang="da-DK" dirty="0" err="1"/>
              <a:t>project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Exercise</a:t>
            </a:r>
            <a:r>
              <a:rPr lang="da-DK" dirty="0"/>
              <a:t>  2.83 – 2.91</a:t>
            </a:r>
          </a:p>
          <a:p>
            <a:endParaRPr lang="da-DK" dirty="0"/>
          </a:p>
          <a:p>
            <a:r>
              <a:rPr lang="da-DK" dirty="0"/>
              <a:t>ExerciseSession03-1 – handout </a:t>
            </a:r>
          </a:p>
          <a:p>
            <a:r>
              <a:rPr lang="da-DK" dirty="0"/>
              <a:t>ExerciseSession03-2 – handout </a:t>
            </a:r>
          </a:p>
          <a:p>
            <a:r>
              <a:rPr lang="da-DK" dirty="0" err="1"/>
              <a:t>ExtraExercise</a:t>
            </a:r>
            <a:r>
              <a:rPr lang="da-DK" dirty="0"/>
              <a:t> – handout 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22</a:t>
            </a:fld>
            <a:endParaRPr lang="da-DK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Previous Session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Define the way we describe objects (e.g.: “Cars have … properties”)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Instances of a class</a:t>
            </a:r>
          </a:p>
          <a:p>
            <a:pPr lvl="1"/>
            <a:r>
              <a:rPr lang="en-US" dirty="0"/>
              <a:t>Specific items from the real world, or from a problem domain (e.g.: “white Skoda Octavia”, “green Dacia 1310 TX”, etc.) </a:t>
            </a:r>
          </a:p>
          <a:p>
            <a:r>
              <a:rPr lang="en-US" dirty="0"/>
              <a:t>Attributes (fields, instance variable)</a:t>
            </a:r>
          </a:p>
          <a:p>
            <a:pPr lvl="1"/>
            <a:r>
              <a:rPr lang="en-US" dirty="0"/>
              <a:t>Information about objects / data stored in objects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Operations – for interaction with objects (e.g.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car.accelerateTo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(70);</a:t>
            </a:r>
            <a:r>
              <a:rPr lang="en-US" dirty="0"/>
              <a:t> 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Data passed to methods – used locally, and/or stored in attributes</a:t>
            </a:r>
          </a:p>
          <a:p>
            <a:r>
              <a:rPr lang="en-US" dirty="0"/>
              <a:t>Return values</a:t>
            </a:r>
          </a:p>
          <a:p>
            <a:pPr lvl="1"/>
            <a:r>
              <a:rPr lang="en-US" dirty="0"/>
              <a:t>The method may return a “result” – e.g.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(1,2)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3</a:t>
            </a:fld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6069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Class Structure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4</a:t>
            </a:fld>
            <a:endParaRPr lang="da-DK" sz="14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57275" y="1677973"/>
            <a:ext cx="5724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public class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TicketMachine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 </a:t>
            </a:r>
            <a:r>
              <a:rPr lang="en-US" sz="2000" b="1" i="1" dirty="0">
                <a:latin typeface="Courier New" pitchFamily="49" charset="0"/>
                <a:cs typeface="Times New Roman" pitchFamily="18" charset="0"/>
              </a:rPr>
              <a:t>Inner part of the class omitted.</a:t>
            </a:r>
            <a:endParaRPr lang="en-US" sz="2000" b="1" dirty="0">
              <a:latin typeface="Courier New" pitchFamily="49" charset="0"/>
              <a:cs typeface="Times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66800" y="3597984"/>
            <a:ext cx="38779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Times" charset="0"/>
              </a:rPr>
              <a:t>public class </a:t>
            </a:r>
            <a:r>
              <a:rPr lang="en-US" sz="2000" b="1" i="1" dirty="0" err="1">
                <a:solidFill>
                  <a:srgbClr val="C00000"/>
                </a:solidFill>
                <a:latin typeface="Courier New" pitchFamily="49" charset="0"/>
                <a:cs typeface="Times" charset="0"/>
              </a:rPr>
              <a:t>ClassName</a:t>
            </a:r>
            <a:r>
              <a:rPr lang="en-US" sz="2000" b="1" i="1" dirty="0">
                <a:solidFill>
                  <a:srgbClr val="C00000"/>
                </a:solidFill>
                <a:latin typeface="Courier New" pitchFamily="49" charset="0"/>
                <a:cs typeface="Times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</a:t>
            </a:r>
            <a:r>
              <a:rPr lang="en-US" sz="2000" b="1" i="1" dirty="0">
                <a:solidFill>
                  <a:srgbClr val="0070C0"/>
                </a:solidFill>
                <a:latin typeface="+mn-lt"/>
                <a:cs typeface="Times" charset="0"/>
              </a:rPr>
              <a:t>Attributes</a:t>
            </a:r>
            <a:endParaRPr lang="en-US" sz="2000" b="1" dirty="0">
              <a:solidFill>
                <a:srgbClr val="0070C0"/>
              </a:solidFill>
              <a:latin typeface="+mn-lt"/>
              <a:cs typeface="Times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+mn-lt"/>
                <a:cs typeface="Times" charset="0"/>
              </a:rPr>
              <a:t>        Constructors</a:t>
            </a:r>
            <a:endParaRPr lang="en-US" sz="2000" b="1" dirty="0">
              <a:solidFill>
                <a:srgbClr val="0070C0"/>
              </a:solidFill>
              <a:latin typeface="+mn-lt"/>
              <a:cs typeface="Times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+mn-lt"/>
                <a:cs typeface="Times" charset="0"/>
              </a:rPr>
              <a:t>        Methods</a:t>
            </a:r>
            <a:endParaRPr lang="en-US" sz="2000" b="1" dirty="0">
              <a:solidFill>
                <a:srgbClr val="0070C0"/>
              </a:solidFill>
              <a:latin typeface="+mn-lt"/>
              <a:cs typeface="Times" charset="0"/>
            </a:endParaRP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400800" y="1135841"/>
            <a:ext cx="2743200" cy="1084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555581" y="1266809"/>
            <a:ext cx="2433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outer wrapper</a:t>
            </a:r>
          </a:p>
          <a:p>
            <a:r>
              <a:rPr lang="en-US" dirty="0"/>
              <a:t>of </a:t>
            </a:r>
            <a:r>
              <a:rPr lang="en-US" dirty="0" err="1"/>
              <a:t>TicketMachine</a:t>
            </a:r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4810125" y="1417623"/>
            <a:ext cx="1590674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868144" y="3861048"/>
            <a:ext cx="2743200" cy="1084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3059832" y="4403179"/>
            <a:ext cx="2808312" cy="166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004669" y="3966155"/>
            <a:ext cx="23903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contents of </a:t>
            </a:r>
          </a:p>
          <a:p>
            <a:r>
              <a:rPr lang="en-US" dirty="0"/>
              <a:t>a class</a:t>
            </a:r>
          </a:p>
        </p:txBody>
      </p:sp>
      <p:sp>
        <p:nvSpPr>
          <p:cNvPr id="3" name="Tekstboks 2"/>
          <p:cNvSpPr txBox="1"/>
          <p:nvPr/>
        </p:nvSpPr>
        <p:spPr>
          <a:xfrm>
            <a:off x="3059832" y="3596826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</p:txBody>
      </p:sp>
      <p:sp>
        <p:nvSpPr>
          <p:cNvPr id="15" name="Tekstboks 14"/>
          <p:cNvSpPr txBox="1"/>
          <p:nvPr/>
        </p:nvSpPr>
        <p:spPr>
          <a:xfrm>
            <a:off x="3059832" y="3604954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</a:p>
        </p:txBody>
      </p:sp>
      <p:sp>
        <p:nvSpPr>
          <p:cNvPr id="16" name="Tekstboks 15"/>
          <p:cNvSpPr txBox="1"/>
          <p:nvPr/>
        </p:nvSpPr>
        <p:spPr>
          <a:xfrm>
            <a:off x="3059832" y="3604954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kstboks 16"/>
          <p:cNvSpPr txBox="1"/>
          <p:nvPr/>
        </p:nvSpPr>
        <p:spPr>
          <a:xfrm>
            <a:off x="3059832" y="3604954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da-DK" sz="2000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illedforklaring med nedadgående pil 1"/>
          <p:cNvSpPr/>
          <p:nvPr/>
        </p:nvSpPr>
        <p:spPr>
          <a:xfrm>
            <a:off x="2483768" y="2578753"/>
            <a:ext cx="2736304" cy="106627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rgbClr val="C00000"/>
                </a:solidFill>
              </a:rPr>
              <a:t>Replace</a:t>
            </a:r>
            <a:r>
              <a:rPr lang="da-DK" b="1" dirty="0">
                <a:solidFill>
                  <a:srgbClr val="C00000"/>
                </a:solidFill>
              </a:rPr>
              <a:t> with </a:t>
            </a:r>
            <a:r>
              <a:rPr lang="da-DK" b="1" dirty="0" err="1">
                <a:solidFill>
                  <a:srgbClr val="C00000"/>
                </a:solidFill>
              </a:rPr>
              <a:t>your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 err="1">
                <a:solidFill>
                  <a:srgbClr val="C00000"/>
                </a:solidFill>
              </a:rPr>
              <a:t>class’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 err="1">
                <a:solidFill>
                  <a:srgbClr val="C00000"/>
                </a:solidFill>
              </a:rPr>
              <a:t>name</a:t>
            </a:r>
            <a:endParaRPr lang="da-DK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 / fields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5079" y="1412848"/>
            <a:ext cx="387829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Fields store values for </a:t>
            </a:r>
          </a:p>
          <a:p>
            <a:pPr marL="0" indent="0">
              <a:buNone/>
            </a:pPr>
            <a:r>
              <a:rPr lang="en-GB" dirty="0"/>
              <a:t>an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are also known </a:t>
            </a:r>
          </a:p>
          <a:p>
            <a:pPr marL="0" indent="0">
              <a:buNone/>
            </a:pPr>
            <a:r>
              <a:rPr lang="en-GB" dirty="0"/>
              <a:t>as instance variables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the </a:t>
            </a:r>
            <a:r>
              <a:rPr lang="en-GB" i="1" dirty="0"/>
              <a:t>Inspect</a:t>
            </a:r>
            <a:r>
              <a:rPr lang="en-GB" dirty="0"/>
              <a:t> option </a:t>
            </a:r>
          </a:p>
          <a:p>
            <a:pPr marL="0" indent="0">
              <a:buNone/>
            </a:pPr>
            <a:r>
              <a:rPr lang="en-GB" dirty="0"/>
              <a:t>to view an object’s fields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Fields define the state </a:t>
            </a:r>
          </a:p>
          <a:p>
            <a:pPr marL="0" indent="0">
              <a:buNone/>
            </a:pPr>
            <a:r>
              <a:rPr lang="en-GB" dirty="0"/>
              <a:t>of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5</a:t>
            </a:fld>
            <a:endParaRPr lang="da-DK" sz="14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500174"/>
            <a:ext cx="464742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</a:rPr>
              <a:t>TicketMachine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</a:rPr>
              <a:t>    private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price;</a:t>
            </a:r>
          </a:p>
          <a:p>
            <a:r>
              <a:rPr lang="en-US" sz="2000" b="1" dirty="0">
                <a:latin typeface="Courier New" pitchFamily="49" charset="0"/>
              </a:rPr>
              <a:t>    private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balance;</a:t>
            </a:r>
          </a:p>
          <a:p>
            <a:r>
              <a:rPr lang="en-US" sz="2000" b="1" dirty="0">
                <a:latin typeface="Courier New" pitchFamily="49" charset="0"/>
              </a:rPr>
              <a:t>    private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total;</a:t>
            </a:r>
          </a:p>
          <a:p>
            <a:r>
              <a:rPr lang="en-US" sz="2000" b="1" dirty="0">
                <a:latin typeface="Courier New" pitchFamily="49" charset="0"/>
              </a:rPr>
              <a:t> </a:t>
            </a:r>
          </a:p>
          <a:p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i="1" dirty="0">
                <a:latin typeface="Courier New" pitchFamily="49" charset="0"/>
                <a:cs typeface="Times New Roman" pitchFamily="18" charset="0"/>
              </a:rPr>
              <a:t>//Constructor and methods</a:t>
            </a:r>
          </a:p>
          <a:p>
            <a:r>
              <a:rPr lang="en-US" sz="2000" b="1" i="1" dirty="0">
                <a:latin typeface="Courier New" pitchFamily="49" charset="0"/>
                <a:cs typeface="Times New Roman" pitchFamily="18" charset="0"/>
              </a:rPr>
              <a:t>    //omitted.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}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33972" y="5405154"/>
            <a:ext cx="29546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price;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43372" y="4719354"/>
            <a:ext cx="184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visibility modifier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48372" y="4719354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type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37372" y="4719354"/>
            <a:ext cx="147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variable name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353172" y="5100353"/>
            <a:ext cx="258127" cy="304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7229472" y="5024154"/>
            <a:ext cx="266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057772" y="5024154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66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0D5F-FF18-4CB3-B1A5-C6772C26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Constructor, set-, get-method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4859-2D2B-4377-902A-5810A023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14" y="1196752"/>
            <a:ext cx="7634402" cy="50014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price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price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price;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6C1F-22A7-4A42-97C1-7EFD48C7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6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4114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Values are stored into fields (and other variables) via assignment statements:</a:t>
            </a:r>
          </a:p>
          <a:p>
            <a:pPr lvl="1"/>
            <a:r>
              <a:rPr lang="en-GB" sz="2800" i="1" dirty="0"/>
              <a:t>&lt;variable&gt; = &lt;expression&gt;;</a:t>
            </a:r>
          </a:p>
          <a:p>
            <a:pPr lvl="1"/>
            <a:r>
              <a:rPr lang="en-GB" sz="2800" i="1" dirty="0"/>
              <a:t>Example: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i="1" dirty="0"/>
          </a:p>
          <a:p>
            <a:r>
              <a:rPr lang="en-GB" i="1" dirty="0"/>
              <a:t>A variable stores a single value, so any previous value is ‘forgotten’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7</a:t>
            </a:fld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4383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4525963"/>
          </a:xfrm>
        </p:spPr>
        <p:txBody>
          <a:bodyPr/>
          <a:lstStyle/>
          <a:p>
            <a:r>
              <a:rPr lang="en-GB" sz="2400" b="1" dirty="0"/>
              <a:t>Instance variables </a:t>
            </a:r>
            <a:r>
              <a:rPr lang="en-GB" sz="2400" dirty="0"/>
              <a:t>(also called </a:t>
            </a:r>
            <a:r>
              <a:rPr lang="en-GB" sz="2400" b="1" dirty="0"/>
              <a:t>attributes</a:t>
            </a:r>
            <a:r>
              <a:rPr lang="en-GB" sz="2400" dirty="0"/>
              <a:t> and </a:t>
            </a:r>
            <a:r>
              <a:rPr lang="en-GB" sz="2400" b="1" dirty="0"/>
              <a:t>fields</a:t>
            </a:r>
            <a:r>
              <a:rPr lang="en-GB" sz="2400" dirty="0"/>
              <a:t>)</a:t>
            </a:r>
          </a:p>
          <a:p>
            <a:pPr lvl="1"/>
            <a:r>
              <a:rPr lang="en-GB" dirty="0"/>
              <a:t>Store the state of the object</a:t>
            </a:r>
          </a:p>
          <a:p>
            <a:r>
              <a:rPr lang="en-GB" sz="2400" b="1" dirty="0"/>
              <a:t>Parameters </a:t>
            </a:r>
          </a:p>
          <a:p>
            <a:pPr lvl="1"/>
            <a:r>
              <a:rPr lang="en-GB" dirty="0"/>
              <a:t>Passed to methods to provide data </a:t>
            </a:r>
          </a:p>
          <a:p>
            <a:r>
              <a:rPr lang="en-GB" sz="2400" b="1" dirty="0"/>
              <a:t>Local variables</a:t>
            </a:r>
          </a:p>
          <a:p>
            <a:pPr lvl="1"/>
            <a:r>
              <a:rPr lang="en-GB" dirty="0"/>
              <a:t>Used temporarily within the method, and is thus only accessible from inside the method where it was declared.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302563" y="4505052"/>
            <a:ext cx="553068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>
                <a:latin typeface="Courier New" pitchFamily="49" charset="0"/>
                <a:cs typeface="Times" charset="0"/>
              </a:rPr>
              <a:t>public </a:t>
            </a:r>
            <a:r>
              <a:rPr lang="en-GB" b="1" dirty="0" err="1">
                <a:latin typeface="Courier New" pitchFamily="49" charset="0"/>
                <a:cs typeface="Times" charset="0"/>
              </a:rPr>
              <a:t>int</a:t>
            </a:r>
            <a:r>
              <a:rPr lang="en-GB" b="1" dirty="0">
                <a:latin typeface="Courier New" pitchFamily="49" charset="0"/>
                <a:cs typeface="Times" charset="0"/>
              </a:rPr>
              <a:t> </a:t>
            </a:r>
            <a:r>
              <a:rPr lang="en-GB" b="1" dirty="0" err="1">
                <a:latin typeface="Courier New" pitchFamily="49" charset="0"/>
                <a:cs typeface="Times" charset="0"/>
              </a:rPr>
              <a:t>refundBalance</a:t>
            </a:r>
            <a:r>
              <a:rPr lang="en-GB" b="1" dirty="0">
                <a:latin typeface="Courier New" pitchFamily="49" charset="0"/>
                <a:cs typeface="Times" charset="0"/>
              </a:rPr>
              <a:t>(){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    </a:t>
            </a:r>
            <a:r>
              <a:rPr lang="en-GB" b="1" dirty="0" err="1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int</a:t>
            </a:r>
            <a:r>
              <a:rPr lang="en-GB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 </a:t>
            </a:r>
            <a:r>
              <a:rPr lang="en-GB" b="1" dirty="0" err="1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amountToRefund</a:t>
            </a:r>
            <a:r>
              <a:rPr lang="en-GB" b="1" dirty="0">
                <a:latin typeface="Courier New" pitchFamily="49" charset="0"/>
                <a:cs typeface="Times" charset="0"/>
              </a:rPr>
              <a:t>;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    </a:t>
            </a:r>
            <a:r>
              <a:rPr lang="en-GB" b="1" dirty="0" err="1">
                <a:latin typeface="Courier New" pitchFamily="49" charset="0"/>
                <a:cs typeface="Times" charset="0"/>
              </a:rPr>
              <a:t>amountToRefund</a:t>
            </a:r>
            <a:r>
              <a:rPr lang="en-GB" b="1" dirty="0">
                <a:latin typeface="Courier New" pitchFamily="49" charset="0"/>
                <a:cs typeface="Times" charset="0"/>
              </a:rPr>
              <a:t> = balance;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    balance = 0;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    return </a:t>
            </a:r>
            <a:r>
              <a:rPr lang="en-GB" b="1" dirty="0" err="1">
                <a:latin typeface="Courier New" pitchFamily="49" charset="0"/>
                <a:cs typeface="Times" charset="0"/>
              </a:rPr>
              <a:t>amountToRefund</a:t>
            </a:r>
            <a:r>
              <a:rPr lang="en-GB" b="1" dirty="0">
                <a:latin typeface="Courier New" pitchFamily="49" charset="0"/>
                <a:cs typeface="Times" charset="0"/>
              </a:rPr>
              <a:t>;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}</a:t>
            </a:r>
            <a:r>
              <a:rPr lang="en-GB" b="1" dirty="0">
                <a:latin typeface="Courier New" pitchFamily="49" charset="0"/>
              </a:rPr>
              <a:t>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312927" y="4104942"/>
            <a:ext cx="19113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A local variable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H="1">
            <a:off x="6876255" y="4379168"/>
            <a:ext cx="130310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55519" y="4379168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365987" y="5137992"/>
            <a:ext cx="1333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dirty="0"/>
              <a:t>No visibility</a:t>
            </a:r>
          </a:p>
          <a:p>
            <a:r>
              <a:rPr lang="en-GB" sz="1800" dirty="0"/>
              <a:t>modifier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464362" y="5137992"/>
            <a:ext cx="1603581" cy="31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" name="Tekstboks 1"/>
          <p:cNvSpPr txBox="1"/>
          <p:nvPr/>
        </p:nvSpPr>
        <p:spPr>
          <a:xfrm>
            <a:off x="4067943" y="6396335"/>
            <a:ext cx="504594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b="1" dirty="0"/>
              <a:t>The </a:t>
            </a:r>
            <a:r>
              <a:rPr lang="da-DK" b="1" dirty="0" err="1"/>
              <a:t>variable’s</a:t>
            </a:r>
            <a:r>
              <a:rPr lang="da-DK" b="1" dirty="0"/>
              <a:t> </a:t>
            </a:r>
            <a:r>
              <a:rPr lang="da-DK" b="1" i="1" dirty="0" err="1"/>
              <a:t>value</a:t>
            </a:r>
            <a:r>
              <a:rPr lang="da-DK" b="1" dirty="0"/>
              <a:t>  is </a:t>
            </a:r>
            <a:r>
              <a:rPr lang="da-DK" b="1" dirty="0" err="1"/>
              <a:t>returned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7998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93956"/>
            <a:ext cx="8438601" cy="717256"/>
          </a:xfrm>
        </p:spPr>
        <p:txBody>
          <a:bodyPr>
            <a:normAutofit fontScale="90000"/>
          </a:bodyPr>
          <a:lstStyle/>
          <a:p>
            <a:r>
              <a:rPr lang="en-US" dirty="0"/>
              <a:t>Valuation Exercise – Differently (Semantics)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50726" y="6376243"/>
            <a:ext cx="609794" cy="365125"/>
          </a:xfrm>
        </p:spPr>
        <p:txBody>
          <a:bodyPr/>
          <a:lstStyle/>
          <a:p>
            <a:fld id="{ADF24DDB-AB7B-4005-B9A6-06B74BC2CC45}" type="slidenum">
              <a:rPr lang="da-DK" smtClean="0"/>
              <a:pPr/>
              <a:t>9</a:t>
            </a:fld>
            <a:endParaRPr lang="da-DK" sz="1400" dirty="0"/>
          </a:p>
        </p:txBody>
      </p:sp>
      <p:sp>
        <p:nvSpPr>
          <p:cNvPr id="19" name="Tekstboks 18"/>
          <p:cNvSpPr txBox="1"/>
          <p:nvPr/>
        </p:nvSpPr>
        <p:spPr>
          <a:xfrm>
            <a:off x="5875758" y="4008677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5" name="Tekstboks 14"/>
          <p:cNvSpPr txBox="1"/>
          <p:nvPr/>
        </p:nvSpPr>
        <p:spPr>
          <a:xfrm>
            <a:off x="323528" y="4008677"/>
            <a:ext cx="51125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count;</a:t>
            </a:r>
            <a:endParaRPr lang="da-DK" dirty="0"/>
          </a:p>
        </p:txBody>
      </p:sp>
      <p:sp>
        <p:nvSpPr>
          <p:cNvPr id="16" name="Tekstboks 15"/>
          <p:cNvSpPr txBox="1"/>
          <p:nvPr/>
        </p:nvSpPr>
        <p:spPr>
          <a:xfrm>
            <a:off x="5875758" y="5237921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55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2" name="Højrepil 1"/>
          <p:cNvSpPr/>
          <p:nvPr/>
        </p:nvSpPr>
        <p:spPr>
          <a:xfrm rot="16200000">
            <a:off x="2429762" y="3657211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boks 2"/>
          <p:cNvSpPr txBox="1"/>
          <p:nvPr/>
        </p:nvSpPr>
        <p:spPr>
          <a:xfrm>
            <a:off x="2483768" y="2997523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7" name="Højrepil 16"/>
          <p:cNvSpPr/>
          <p:nvPr/>
        </p:nvSpPr>
        <p:spPr>
          <a:xfrm rot="16200000">
            <a:off x="4229962" y="3656640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boks 21"/>
          <p:cNvSpPr txBox="1"/>
          <p:nvPr/>
        </p:nvSpPr>
        <p:spPr>
          <a:xfrm>
            <a:off x="4283968" y="2996952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 5</a:t>
            </a:r>
          </a:p>
        </p:txBody>
      </p:sp>
      <p:sp>
        <p:nvSpPr>
          <p:cNvPr id="25" name="Højrepil 24"/>
          <p:cNvSpPr/>
          <p:nvPr/>
        </p:nvSpPr>
        <p:spPr>
          <a:xfrm rot="18592779">
            <a:off x="2881537" y="2641434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Højrepil 25"/>
          <p:cNvSpPr/>
          <p:nvPr/>
        </p:nvSpPr>
        <p:spPr>
          <a:xfrm rot="16200000">
            <a:off x="2993068" y="3119825"/>
            <a:ext cx="1590455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Højrepil 26"/>
          <p:cNvSpPr/>
          <p:nvPr/>
        </p:nvSpPr>
        <p:spPr>
          <a:xfrm rot="13500757">
            <a:off x="3903182" y="2648969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491880" y="1916832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55</a:t>
            </a:r>
          </a:p>
        </p:txBody>
      </p:sp>
      <p:sp>
        <p:nvSpPr>
          <p:cNvPr id="29" name="Højrepil 28"/>
          <p:cNvSpPr/>
          <p:nvPr/>
        </p:nvSpPr>
        <p:spPr>
          <a:xfrm rot="16200000">
            <a:off x="870958" y="3148338"/>
            <a:ext cx="1533432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Højrepil 29"/>
          <p:cNvSpPr/>
          <p:nvPr/>
        </p:nvSpPr>
        <p:spPr>
          <a:xfrm rot="16200000">
            <a:off x="42866" y="3148337"/>
            <a:ext cx="1533432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Tekstboks 30"/>
          <p:cNvSpPr txBox="1"/>
          <p:nvPr/>
        </p:nvSpPr>
        <p:spPr>
          <a:xfrm>
            <a:off x="1403648" y="1988840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 =</a:t>
            </a:r>
          </a:p>
        </p:txBody>
      </p:sp>
      <p:sp>
        <p:nvSpPr>
          <p:cNvPr id="32" name="Tekstboks 31"/>
          <p:cNvSpPr txBox="1"/>
          <p:nvPr/>
        </p:nvSpPr>
        <p:spPr>
          <a:xfrm>
            <a:off x="323528" y="2031231"/>
            <a:ext cx="93610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0070C0"/>
                </a:solidFill>
              </a:rPr>
              <a:t>price</a:t>
            </a:r>
            <a:endParaRPr lang="da-D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  <p:bldP spid="16" grpId="0" animBg="1"/>
      <p:bldP spid="2" grpId="0" animBg="1"/>
      <p:bldP spid="3" grpId="0" animBg="1"/>
      <p:bldP spid="17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3QZJDHEEAQRU-2733-28</_dlc_DocId>
    <_dlc_DocIdUrl xmlns="23cadae7-ae43-4b44-be68-e0ff5e97caf6">
      <Url>http://ecampus.ucn.dk/my-ecampus/classsites/ec-dmaj0914/_layouts/DocIdRedir.aspx?ID=3QZJDHEEAQRU-2733-28</Url>
      <Description>3QZJDHEEAQRU-2733-28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1149A-0646-4723-BEAD-F09C9DBA2B7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6CAAF7C-36BE-4C5E-AE60-26ECB0AD8A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1BD872-F7A8-4850-B890-E6319C3BA24C}">
  <ds:schemaRefs>
    <ds:schemaRef ds:uri="http://schemas.microsoft.com/office/2006/metadata/properties"/>
    <ds:schemaRef ds:uri="http://schemas.microsoft.com/office/infopath/2007/PartnerControls"/>
    <ds:schemaRef ds:uri="23cadae7-ae43-4b44-be68-e0ff5e97caf6"/>
  </ds:schemaRefs>
</ds:datastoreItem>
</file>

<file path=customXml/itemProps4.xml><?xml version="1.0" encoding="utf-8"?>
<ds:datastoreItem xmlns:ds="http://schemas.openxmlformats.org/officeDocument/2006/customXml" ds:itemID="{A873A0F0-7BAB-4EEF-9CF0-BFD16D5283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8913</TotalTime>
  <Words>1315</Words>
  <Application>Microsoft Office PowerPoint</Application>
  <PresentationFormat>On-screen Show (4:3)</PresentationFormat>
  <Paragraphs>381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Lucida Grande</vt:lpstr>
      <vt:lpstr>Times</vt:lpstr>
      <vt:lpstr>Times New Roman</vt:lpstr>
      <vt:lpstr>Wingdings</vt:lpstr>
      <vt:lpstr>UCNT&amp;BMaster</vt:lpstr>
      <vt:lpstr>Programming – Session 3</vt:lpstr>
      <vt:lpstr>Agenda</vt:lpstr>
      <vt:lpstr>Recap From Previous Session</vt:lpstr>
      <vt:lpstr>Basic Class Structure (Example)</vt:lpstr>
      <vt:lpstr>Instance variables / fields</vt:lpstr>
      <vt:lpstr>Constructor, set-, get-method</vt:lpstr>
      <vt:lpstr>Assignment</vt:lpstr>
      <vt:lpstr>Variables</vt:lpstr>
      <vt:lpstr>Valuation Exercise – Differently (Semantics)</vt:lpstr>
      <vt:lpstr>Coding Standard</vt:lpstr>
      <vt:lpstr>if, if – else, if – else-if – else </vt:lpstr>
      <vt:lpstr>Data Types</vt:lpstr>
      <vt:lpstr>Data Types in Java</vt:lpstr>
      <vt:lpstr>Data type: boolean</vt:lpstr>
      <vt:lpstr>Data type: boolean</vt:lpstr>
      <vt:lpstr>Exercises</vt:lpstr>
      <vt:lpstr>Object Type (String example)</vt:lpstr>
      <vt:lpstr>substring()</vt:lpstr>
      <vt:lpstr>substring() – how it works</vt:lpstr>
      <vt:lpstr>length() method</vt:lpstr>
      <vt:lpstr>Summary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István Knoll</cp:lastModifiedBy>
  <cp:revision>124</cp:revision>
  <dcterms:created xsi:type="dcterms:W3CDTF">2009-08-15T12:18:08Z</dcterms:created>
  <dcterms:modified xsi:type="dcterms:W3CDTF">2017-09-11T17:53:35Z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0x0101000F1A65B4EAC744439DD09402C696A92B</vt:lpwstr>
  </property>
  <property fmtid="{D5CDD505-2E9C-101B-9397-08002B2CF9AE}" pid="3" name="_dlc_DocIdItemGuid">
    <vt:lpwstr>5c816a48-13d9-4787-a225-6e92bc68a7a8</vt:lpwstr>
  </property>
</Properties>
</file>