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5"/>
  </p:sldMasterIdLst>
  <p:notesMasterIdLst>
    <p:notesMasterId r:id="rId46"/>
  </p:notesMasterIdLst>
  <p:handoutMasterIdLst>
    <p:handoutMasterId r:id="rId47"/>
  </p:handoutMasterIdLst>
  <p:sldIdLst>
    <p:sldId id="27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1" r:id="rId16"/>
    <p:sldId id="312" r:id="rId17"/>
    <p:sldId id="313" r:id="rId18"/>
    <p:sldId id="314" r:id="rId19"/>
    <p:sldId id="315" r:id="rId20"/>
    <p:sldId id="316" r:id="rId21"/>
    <p:sldId id="321" r:id="rId22"/>
    <p:sldId id="319" r:id="rId23"/>
    <p:sldId id="317" r:id="rId24"/>
    <p:sldId id="318" r:id="rId25"/>
    <p:sldId id="320" r:id="rId26"/>
    <p:sldId id="31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 autoAdjust="0"/>
    <p:restoredTop sz="90952" autoAdjust="0"/>
  </p:normalViewPr>
  <p:slideViewPr>
    <p:cSldViewPr>
      <p:cViewPr varScale="1">
        <p:scale>
          <a:sx n="60" d="100"/>
          <a:sy n="60" d="100"/>
        </p:scale>
        <p:origin x="97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831E4-35E8-4243-9C3A-BD40CB8A3610}" type="datetimeFigureOut">
              <a:rPr lang="da-DK" smtClean="0"/>
              <a:pPr/>
              <a:t>03-10-2017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1A02-A3A8-488D-9FC2-BF952DDB747B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899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F6142E-9DF2-45CE-96E1-C97E068BEF5D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4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2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04CEF-CF10-45E7-A150-4D1D5E65B7E2}" type="slidenum">
              <a:rPr lang="en-GB"/>
              <a:pPr/>
              <a:t>27</a:t>
            </a:fld>
            <a:endParaRPr lang="en-GB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882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265F3-CE68-4402-B347-4192B3A55850}" type="slidenum">
              <a:rPr lang="en-GB"/>
              <a:pPr/>
              <a:t>28</a:t>
            </a:fld>
            <a:endParaRPr lang="en-GB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229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2FD04-DA2B-4891-8666-1541ADFDD1E4}" type="slidenum">
              <a:rPr lang="en-GB"/>
              <a:pPr/>
              <a:t>29</a:t>
            </a:fld>
            <a:endParaRPr lang="en-GB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160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32550-C2CE-45C8-840B-74768F48027C}" type="slidenum">
              <a:rPr lang="en-GB"/>
              <a:pPr/>
              <a:t>30</a:t>
            </a:fld>
            <a:endParaRPr lang="en-GB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57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89E4D-E561-49A4-B42B-F9458B93C53E}" type="slidenum">
              <a:rPr lang="en-GB"/>
              <a:pPr/>
              <a:t>31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242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109DE-7DDE-4120-B26F-9ED45EE40A9C}" type="slidenum">
              <a:rPr lang="en-GB"/>
              <a:pPr/>
              <a:t>32</a:t>
            </a:fld>
            <a:endParaRPr lang="en-GB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151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7DAE3-423E-4B55-8E60-BF92784D436F}" type="slidenum">
              <a:rPr lang="en-GB"/>
              <a:pPr/>
              <a:t>33</a:t>
            </a:fld>
            <a:endParaRPr lang="en-GB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3524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8E61B-9174-49F2-983B-5D6FEFFD5F5F}" type="slidenum">
              <a:rPr lang="en-GB"/>
              <a:pPr/>
              <a:t>34</a:t>
            </a:fld>
            <a:endParaRPr lang="en-GB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5965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A9DD4-C96D-4DA3-BE73-D84D1B9708AC}" type="slidenum">
              <a:rPr lang="en-GB"/>
              <a:pPr/>
              <a:t>36</a:t>
            </a:fld>
            <a:endParaRPr lang="en-GB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759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C146A-B3B4-40E0-B135-F08227C66B15}" type="slidenum">
              <a:rPr lang="en-GB"/>
              <a:pPr/>
              <a:t>37</a:t>
            </a:fld>
            <a:endParaRPr lang="en-GB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229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3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ClockDisplay</a:t>
            </a:r>
            <a:r>
              <a:rPr lang="da-DK" dirty="0"/>
              <a:t>, </a:t>
            </a:r>
            <a:r>
              <a:rPr lang="da-DK" dirty="0" err="1"/>
              <a:t>NumberDislplay</a:t>
            </a:r>
            <a:endParaRPr lang="da-DK" dirty="0"/>
          </a:p>
          <a:p>
            <a:r>
              <a:rPr lang="da-DK" dirty="0" err="1"/>
              <a:t>Modularization</a:t>
            </a:r>
            <a:r>
              <a:rPr lang="da-DK" dirty="0"/>
              <a:t>:</a:t>
            </a:r>
            <a:r>
              <a:rPr lang="da-DK" baseline="0" dirty="0"/>
              <a:t> </a:t>
            </a:r>
          </a:p>
          <a:p>
            <a:r>
              <a:rPr lang="da-DK" baseline="0" dirty="0"/>
              <a:t> - </a:t>
            </a:r>
            <a:r>
              <a:rPr lang="da-DK" baseline="0" dirty="0" err="1"/>
              <a:t>NumberDisplay</a:t>
            </a:r>
            <a:r>
              <a:rPr lang="da-DK" baseline="0" dirty="0"/>
              <a:t> has </a:t>
            </a:r>
            <a:r>
              <a:rPr lang="da-DK" baseline="0" dirty="0" err="1"/>
              <a:t>logic</a:t>
            </a:r>
            <a:r>
              <a:rPr lang="da-DK" baseline="0" dirty="0"/>
              <a:t> to </a:t>
            </a:r>
            <a:r>
              <a:rPr lang="da-DK" baseline="0" dirty="0" err="1"/>
              <a:t>increment</a:t>
            </a:r>
            <a:r>
              <a:rPr lang="da-DK" baseline="0" dirty="0"/>
              <a:t> – and roll over</a:t>
            </a:r>
          </a:p>
          <a:p>
            <a:r>
              <a:rPr lang="da-DK" baseline="0" dirty="0"/>
              <a:t> - </a:t>
            </a:r>
            <a:r>
              <a:rPr lang="da-DK" baseline="0" dirty="0" err="1"/>
              <a:t>updateDisplay</a:t>
            </a:r>
            <a:r>
              <a:rPr lang="da-DK" baseline="0" dirty="0"/>
              <a:t>() </a:t>
            </a:r>
            <a:r>
              <a:rPr lang="da-DK" baseline="0" dirty="0" err="1"/>
              <a:t>method</a:t>
            </a:r>
            <a:r>
              <a:rPr lang="da-DK" baseline="0" dirty="0"/>
              <a:t> handles the </a:t>
            </a:r>
            <a:r>
              <a:rPr lang="da-DK" baseline="0" dirty="0" err="1"/>
              <a:t>presentation</a:t>
            </a:r>
            <a:r>
              <a:rPr lang="da-DK" baseline="0" dirty="0"/>
              <a:t> of time</a:t>
            </a:r>
          </a:p>
          <a:p>
            <a:r>
              <a:rPr lang="da-DK" baseline="0" dirty="0"/>
              <a:t> - </a:t>
            </a:r>
            <a:r>
              <a:rPr lang="da-DK" baseline="0" dirty="0" err="1"/>
              <a:t>NumberDisplay</a:t>
            </a:r>
            <a:r>
              <a:rPr lang="da-DK" baseline="0" dirty="0"/>
              <a:t>. </a:t>
            </a:r>
            <a:r>
              <a:rPr lang="da-DK" baseline="0" dirty="0" err="1"/>
              <a:t>getDisplayValue</a:t>
            </a:r>
            <a:r>
              <a:rPr lang="da-DK" baseline="0" dirty="0"/>
              <a:t>() formats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r>
              <a:rPr lang="da-DK" baseline="0" dirty="0"/>
              <a:t> - </a:t>
            </a:r>
            <a:r>
              <a:rPr lang="da-DK" baseline="0" dirty="0" err="1"/>
              <a:t>we</a:t>
            </a:r>
            <a:r>
              <a:rPr lang="da-DK" baseline="0" dirty="0"/>
              <a:t> just 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oncatenate</a:t>
            </a:r>
            <a:r>
              <a:rPr lang="da-DK" baseline="0" dirty="0"/>
              <a:t>…</a:t>
            </a:r>
            <a:endParaRPr lang="da-D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89A30-6D08-4163-B389-19108E3DA0DA}" type="slidenum">
              <a:rPr lang="en-GB"/>
              <a:pPr/>
              <a:t>38</a:t>
            </a:fld>
            <a:endParaRPr lang="en-GB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8040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B743C-75E4-42EB-BB6A-8B576E6C20D3}" type="slidenum">
              <a:rPr lang="en-GB"/>
              <a:pPr/>
              <a:t>39</a:t>
            </a:fld>
            <a:endParaRPr lang="en-GB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81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371A8-C49F-4288-94DF-0A3AC6654C61}" type="slidenum">
              <a:rPr lang="en-GB"/>
              <a:pPr/>
              <a:t>40</a:t>
            </a:fld>
            <a:endParaRPr lang="en-GB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011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4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C7F5A-05C4-41F1-8CA6-8A22082A8138}" type="slidenum">
              <a:rPr lang="da-DK"/>
              <a:pPr/>
              <a:t>5</a:t>
            </a:fld>
            <a:endParaRPr lang="da-D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66A0A-C71E-4419-8D29-8D9184419F9E}" type="slidenum">
              <a:rPr lang="en-GB"/>
              <a:pPr/>
              <a:t>22</a:t>
            </a:fld>
            <a:endParaRPr lang="en-GB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44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D2EBA-0F07-4F46-A812-36040F962339}" type="slidenum">
              <a:rPr lang="en-GB"/>
              <a:pPr/>
              <a:t>23</a:t>
            </a:fld>
            <a:endParaRPr lang="en-GB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115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75842-A793-423C-A619-064F3E629A1D}" type="slidenum">
              <a:rPr lang="en-GB"/>
              <a:pPr/>
              <a:t>24</a:t>
            </a:fld>
            <a:endParaRPr lang="en-GB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467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BB5C0-66DF-4A84-829A-23CF3D368C97}" type="slidenum">
              <a:rPr lang="en-GB"/>
              <a:pPr/>
              <a:t>25</a:t>
            </a:fld>
            <a:endParaRPr lang="en-GB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96F4E-4A10-4ECA-BAD3-5D5A4A702F4B}" type="slidenum">
              <a:rPr lang="en-GB"/>
              <a:pPr/>
              <a:t>26</a:t>
            </a:fld>
            <a:endParaRPr lang="en-GB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23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E06739D4-E995-4CB0-9DA6-29FED5A46859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A3F8-10C7-47D5-B391-2DBFFE26BC30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4B17-492C-4412-8D07-187EF44C640A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164-2D0A-4CD8-B6E6-7C99C1FDBD39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6B35-E0E0-4B03-B27E-822F9164AD7F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05A-51D8-466D-9C0F-EC3065220981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8925-8277-4470-BCC8-E7D7C367F632}" type="slidenum">
              <a:rPr lang="da-DK" smtClean="0"/>
              <a:pPr/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8C0E-86F8-47A9-A309-EEEB33388C48}" type="slidenum">
              <a:rPr lang="da-DK" smtClean="0"/>
              <a:pPr/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fld id="{2AB5E08D-F4E3-4431-B685-AB98D7B36AA8}" type="slidenum">
              <a:rPr lang="da-DK" smtClean="0"/>
              <a:pPr/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ghg@host.xyz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16211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Session 7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30744" y="1124744"/>
            <a:ext cx="8561735" cy="5256584"/>
          </a:xfrm>
        </p:spPr>
        <p:txBody>
          <a:bodyPr>
            <a:normAutofit fontScale="92500" lnSpcReduction="10000"/>
          </a:bodyPr>
          <a:lstStyle/>
          <a:p>
            <a:r>
              <a:rPr lang="da-DK" sz="3600" dirty="0"/>
              <a:t>Review object interaction</a:t>
            </a:r>
          </a:p>
          <a:p>
            <a:pPr lvl="1"/>
            <a:r>
              <a:rPr lang="en-US" sz="2000" dirty="0">
                <a:solidFill>
                  <a:srgbClr val="264D8B"/>
                </a:solidFill>
              </a:rPr>
              <a:t>Objects using objects of another class</a:t>
            </a:r>
          </a:p>
          <a:p>
            <a:pPr lvl="1"/>
            <a:r>
              <a:rPr lang="en-US" sz="2000" dirty="0">
                <a:solidFill>
                  <a:srgbClr val="264D8B"/>
                </a:solidFill>
              </a:rPr>
              <a:t>Customer – Order – </a:t>
            </a:r>
            <a:r>
              <a:rPr lang="en-US" sz="2000" dirty="0" err="1">
                <a:solidFill>
                  <a:srgbClr val="264D8B"/>
                </a:solidFill>
              </a:rPr>
              <a:t>PartOrder</a:t>
            </a:r>
            <a:r>
              <a:rPr lang="en-US" sz="2000" dirty="0">
                <a:solidFill>
                  <a:srgbClr val="264D8B"/>
                </a:solidFill>
              </a:rPr>
              <a:t> – Product</a:t>
            </a:r>
          </a:p>
          <a:p>
            <a:r>
              <a:rPr lang="en-US" dirty="0" err="1">
                <a:solidFill>
                  <a:srgbClr val="264D8B"/>
                </a:solidFill>
              </a:rPr>
              <a:t>FidoFitnessClub</a:t>
            </a:r>
            <a:r>
              <a:rPr lang="en-US" dirty="0">
                <a:solidFill>
                  <a:srgbClr val="264D8B"/>
                </a:solidFill>
              </a:rPr>
              <a:t> – Exercise together</a:t>
            </a:r>
          </a:p>
          <a:p>
            <a:r>
              <a:rPr lang="en-US" dirty="0">
                <a:solidFill>
                  <a:srgbClr val="264D8B"/>
                </a:solidFill>
              </a:rPr>
              <a:t>Exercises – Exercise in groups</a:t>
            </a:r>
          </a:p>
          <a:p>
            <a:r>
              <a:rPr lang="en-US" sz="3600" dirty="0"/>
              <a:t>Introduction to Collections</a:t>
            </a:r>
          </a:p>
          <a:p>
            <a:pPr marL="0" indent="0">
              <a:buNone/>
            </a:pPr>
            <a:r>
              <a:rPr lang="en-US" sz="3600" dirty="0"/>
              <a:t>	 – Focus on the </a:t>
            </a:r>
            <a:r>
              <a:rPr lang="en-US" sz="3600" dirty="0" err="1"/>
              <a:t>ArrayList</a:t>
            </a:r>
            <a:endParaRPr lang="en-US" sz="3600" dirty="0"/>
          </a:p>
          <a:p>
            <a:r>
              <a:rPr lang="en-US" sz="2000" dirty="0"/>
              <a:t>Exercises</a:t>
            </a:r>
          </a:p>
          <a:p>
            <a:r>
              <a:rPr lang="en-US" sz="2000" dirty="0"/>
              <a:t>Iteration</a:t>
            </a:r>
          </a:p>
          <a:p>
            <a:pPr lvl="1"/>
            <a:r>
              <a:rPr lang="en-US" sz="2000" dirty="0"/>
              <a:t>The for-each Loop</a:t>
            </a:r>
          </a:p>
          <a:p>
            <a:pPr lvl="1"/>
            <a:r>
              <a:rPr lang="en-US" sz="2000" dirty="0"/>
              <a:t>The While Loop</a:t>
            </a:r>
          </a:p>
          <a:p>
            <a:pPr lvl="1"/>
            <a:r>
              <a:rPr lang="en-US" sz="2000" dirty="0"/>
              <a:t>Iterator objects</a:t>
            </a:r>
          </a:p>
          <a:p>
            <a:r>
              <a:rPr lang="en-US" sz="2000" dirty="0"/>
              <a:t>Exercises</a:t>
            </a:r>
          </a:p>
          <a:p>
            <a:endParaRPr lang="da-DK" sz="3600" dirty="0"/>
          </a:p>
          <a:p>
            <a:endParaRPr lang="da-DK" sz="3600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350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112474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Product {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double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price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quantityInStock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a-DK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public Product(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newId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newDescription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                          double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newPrice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newStock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id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newId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newDescription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price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newPrice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quantityInStock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newStock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23528" y="0"/>
            <a:ext cx="77724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Customer – Order Example: Product</a:t>
            </a:r>
          </a:p>
        </p:txBody>
      </p:sp>
    </p:spTree>
    <p:extLst>
      <p:ext uri="{BB962C8B-B14F-4D97-AF65-F5344CB8AC3E}">
        <p14:creationId xmlns:p14="http://schemas.microsoft.com/office/powerpoint/2010/main" val="144414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CA19-0632-427B-A0F0-AAB37C83A21B}" type="slidenum">
              <a:rPr lang="da-DK" smtClean="0"/>
              <a:t>11</a:t>
            </a:fld>
            <a:endParaRPr lang="da-DK"/>
          </a:p>
        </p:txBody>
      </p:sp>
      <p:pic>
        <p:nvPicPr>
          <p:cNvPr id="1026" name="Picture 2" descr="http://longislandreport.org/wp-content/blogs.dir/1/files/st-patricks-dogs/dsc_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boks 6"/>
          <p:cNvSpPr txBox="1"/>
          <p:nvPr/>
        </p:nvSpPr>
        <p:spPr>
          <a:xfrm>
            <a:off x="27338" y="5157192"/>
            <a:ext cx="9116662" cy="178510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2200" b="1" dirty="0">
                <a:cs typeface="Courier New" panose="02070309020205020404" pitchFamily="49" charset="0"/>
              </a:rPr>
              <a:t>Hi, </a:t>
            </a:r>
            <a:r>
              <a:rPr lang="da-DK" sz="2200" b="1" dirty="0" err="1">
                <a:cs typeface="Courier New" panose="02070309020205020404" pitchFamily="49" charset="0"/>
              </a:rPr>
              <a:t>this</a:t>
            </a:r>
            <a:r>
              <a:rPr lang="da-DK" sz="2200" b="1" dirty="0">
                <a:cs typeface="Courier New" panose="02070309020205020404" pitchFamily="49" charset="0"/>
              </a:rPr>
              <a:t> is the </a:t>
            </a:r>
            <a:r>
              <a:rPr lang="da-DK" sz="2200" b="1" dirty="0" err="1">
                <a:cs typeface="Courier New" panose="02070309020205020404" pitchFamily="49" charset="0"/>
              </a:rPr>
              <a:t>chairman</a:t>
            </a:r>
            <a:r>
              <a:rPr lang="da-DK" sz="2200" b="1" dirty="0">
                <a:cs typeface="Courier New" panose="02070309020205020404" pitchFamily="49" charset="0"/>
              </a:rPr>
              <a:t> of the </a:t>
            </a:r>
            <a:r>
              <a:rPr lang="da-DK" sz="2200" b="1" dirty="0" err="1">
                <a:cs typeface="Courier New" panose="02070309020205020404" pitchFamily="49" charset="0"/>
              </a:rPr>
              <a:t>FidoFitnessClub</a:t>
            </a:r>
            <a:r>
              <a:rPr lang="da-DK" sz="2200" b="1" dirty="0">
                <a:cs typeface="Courier New" panose="02070309020205020404" pitchFamily="49" charset="0"/>
              </a:rPr>
              <a:t>. </a:t>
            </a:r>
            <a:r>
              <a:rPr lang="da-DK" sz="2200" b="1" dirty="0" err="1">
                <a:cs typeface="Courier New" panose="02070309020205020404" pitchFamily="49" charset="0"/>
              </a:rPr>
              <a:t>We’d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like</a:t>
            </a:r>
            <a:r>
              <a:rPr lang="da-DK" sz="2200" b="1" dirty="0">
                <a:cs typeface="Courier New" panose="02070309020205020404" pitchFamily="49" charset="0"/>
              </a:rPr>
              <a:t> to have a program to </a:t>
            </a:r>
            <a:r>
              <a:rPr lang="da-DK" sz="2200" b="1" dirty="0" err="1">
                <a:cs typeface="Courier New" panose="02070309020205020404" pitchFamily="49" charset="0"/>
              </a:rPr>
              <a:t>help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us</a:t>
            </a:r>
            <a:r>
              <a:rPr lang="da-DK" sz="2200" b="1" dirty="0">
                <a:cs typeface="Courier New" panose="02070309020205020404" pitchFamily="49" charset="0"/>
              </a:rPr>
              <a:t>, </a:t>
            </a:r>
            <a:r>
              <a:rPr lang="da-DK" sz="2200" b="1" dirty="0" err="1">
                <a:cs typeface="Courier New" panose="02070309020205020404" pitchFamily="49" charset="0"/>
              </a:rPr>
              <a:t>because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we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sometimes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forget</a:t>
            </a:r>
            <a:r>
              <a:rPr lang="da-DK" sz="2200" b="1" dirty="0">
                <a:cs typeface="Courier New" panose="02070309020205020404" pitchFamily="49" charset="0"/>
              </a:rPr>
              <a:t> to </a:t>
            </a:r>
            <a:r>
              <a:rPr lang="da-DK" sz="2200" b="1" dirty="0" err="1">
                <a:cs typeface="Courier New" panose="02070309020205020404" pitchFamily="49" charset="0"/>
              </a:rPr>
              <a:t>invite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some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members</a:t>
            </a:r>
            <a:r>
              <a:rPr lang="da-DK" sz="2200" b="1" dirty="0">
                <a:cs typeface="Courier New" panose="02070309020205020404" pitchFamily="49" charset="0"/>
              </a:rPr>
              <a:t> to arrangements, and </a:t>
            </a:r>
            <a:r>
              <a:rPr lang="da-DK" sz="2200" b="1" dirty="0" err="1">
                <a:cs typeface="Courier New" panose="02070309020205020404" pitchFamily="49" charset="0"/>
              </a:rPr>
              <a:t>we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almost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went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bankrupt</a:t>
            </a:r>
            <a:r>
              <a:rPr lang="da-DK" sz="2200" b="1" dirty="0">
                <a:cs typeface="Courier New" panose="02070309020205020404" pitchFamily="49" charset="0"/>
              </a:rPr>
              <a:t> a </a:t>
            </a:r>
            <a:r>
              <a:rPr lang="da-DK" sz="2200" b="1" dirty="0" err="1">
                <a:cs typeface="Courier New" panose="02070309020205020404" pitchFamily="49" charset="0"/>
              </a:rPr>
              <a:t>couple</a:t>
            </a:r>
            <a:r>
              <a:rPr lang="da-DK" sz="2200" b="1" dirty="0">
                <a:cs typeface="Courier New" panose="02070309020205020404" pitchFamily="49" charset="0"/>
              </a:rPr>
              <a:t> of times, </a:t>
            </a:r>
            <a:r>
              <a:rPr lang="da-DK" sz="2200" b="1" dirty="0" err="1">
                <a:cs typeface="Courier New" panose="02070309020205020404" pitchFamily="49" charset="0"/>
              </a:rPr>
              <a:t>because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some</a:t>
            </a:r>
            <a:r>
              <a:rPr lang="da-DK" sz="2200" b="1" dirty="0">
                <a:cs typeface="Courier New" panose="02070309020205020404" pitchFamily="49" charset="0"/>
              </a:rPr>
              <a:t> of </a:t>
            </a:r>
            <a:r>
              <a:rPr lang="da-DK" sz="2200" b="1" dirty="0" err="1">
                <a:cs typeface="Courier New" panose="02070309020205020404" pitchFamily="49" charset="0"/>
              </a:rPr>
              <a:t>our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members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didn’t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pay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their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membership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fees</a:t>
            </a:r>
            <a:r>
              <a:rPr lang="da-DK" sz="2200" b="1" dirty="0">
                <a:cs typeface="Courier New" panose="02070309020205020404" pitchFamily="49" charset="0"/>
              </a:rPr>
              <a:t> for all </a:t>
            </a:r>
            <a:r>
              <a:rPr lang="da-DK" sz="2200" b="1" dirty="0" err="1">
                <a:cs typeface="Courier New" panose="02070309020205020404" pitchFamily="49" charset="0"/>
              </a:rPr>
              <a:t>their</a:t>
            </a:r>
            <a:r>
              <a:rPr lang="da-DK" sz="2200" b="1" dirty="0">
                <a:cs typeface="Courier New" panose="02070309020205020404" pitchFamily="49" charset="0"/>
              </a:rPr>
              <a:t> </a:t>
            </a:r>
            <a:r>
              <a:rPr lang="da-DK" sz="2200" b="1" dirty="0" err="1">
                <a:cs typeface="Courier New" panose="02070309020205020404" pitchFamily="49" charset="0"/>
              </a:rPr>
              <a:t>dogs</a:t>
            </a:r>
            <a:r>
              <a:rPr lang="da-DK" sz="2200" b="1" dirty="0"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119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CA19-0632-427B-A0F0-AAB37C83A21B}" type="slidenum">
              <a:rPr lang="da-DK" smtClean="0"/>
              <a:t>12</a:t>
            </a:fld>
            <a:endParaRPr lang="da-DK"/>
          </a:p>
        </p:txBody>
      </p:sp>
      <p:pic>
        <p:nvPicPr>
          <p:cNvPr id="1026" name="Picture 2" descr="http://longislandreport.org/wp-content/blogs.dir/1/files/st-patricks-dogs/dsc_00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009"/>
            <a:ext cx="9144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90920"/>
          </a:xfrm>
        </p:spPr>
        <p:txBody>
          <a:bodyPr>
            <a:normAutofit fontScale="90000"/>
          </a:bodyPr>
          <a:lstStyle/>
          <a:p>
            <a:endParaRPr lang="da-DK" b="1" dirty="0"/>
          </a:p>
        </p:txBody>
      </p:sp>
      <p:sp>
        <p:nvSpPr>
          <p:cNvPr id="7" name="Tekstboks 6"/>
          <p:cNvSpPr txBox="1"/>
          <p:nvPr/>
        </p:nvSpPr>
        <p:spPr>
          <a:xfrm>
            <a:off x="1172032" y="4699883"/>
            <a:ext cx="1592334" cy="178510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2200" b="1" dirty="0" err="1">
                <a:cs typeface="Courier New" panose="02070309020205020404" pitchFamily="49" charset="0"/>
              </a:rPr>
              <a:t>Member</a:t>
            </a:r>
            <a:endParaRPr lang="da-DK" sz="2200" b="1" dirty="0">
              <a:cs typeface="Courier New" panose="02070309020205020404" pitchFamily="49" charset="0"/>
            </a:endParaRPr>
          </a:p>
          <a:p>
            <a:r>
              <a:rPr lang="da-DK" sz="2200" b="1" dirty="0">
                <a:cs typeface="Courier New" panose="02070309020205020404" pitchFamily="49" charset="0"/>
              </a:rPr>
              <a:t>________</a:t>
            </a:r>
          </a:p>
          <a:p>
            <a:r>
              <a:rPr lang="da-DK" sz="2200" b="1" dirty="0" err="1">
                <a:cs typeface="Courier New" panose="02070309020205020404" pitchFamily="49" charset="0"/>
              </a:rPr>
              <a:t>name</a:t>
            </a:r>
            <a:endParaRPr lang="da-DK" sz="2200" b="1" dirty="0">
              <a:cs typeface="Courier New" panose="02070309020205020404" pitchFamily="49" charset="0"/>
            </a:endParaRPr>
          </a:p>
          <a:p>
            <a:r>
              <a:rPr lang="da-DK" sz="2200" b="1" dirty="0" err="1">
                <a:cs typeface="Courier New" panose="02070309020205020404" pitchFamily="49" charset="0"/>
              </a:rPr>
              <a:t>email</a:t>
            </a:r>
            <a:endParaRPr lang="da-DK" sz="2200" b="1" dirty="0">
              <a:cs typeface="Courier New" panose="02070309020205020404" pitchFamily="49" charset="0"/>
            </a:endParaRPr>
          </a:p>
          <a:p>
            <a:r>
              <a:rPr lang="da-DK" sz="2200" b="1" dirty="0" err="1">
                <a:cs typeface="Courier New" panose="02070309020205020404" pitchFamily="49" charset="0"/>
              </a:rPr>
              <a:t>phone</a:t>
            </a:r>
            <a:endParaRPr lang="da-DK" sz="2200" b="1" dirty="0">
              <a:cs typeface="Courier New" panose="02070309020205020404" pitchFamily="49" charset="0"/>
            </a:endParaRPr>
          </a:p>
        </p:txBody>
      </p:sp>
      <p:sp>
        <p:nvSpPr>
          <p:cNvPr id="8" name="Tekstboks 7"/>
          <p:cNvSpPr txBox="1"/>
          <p:nvPr/>
        </p:nvSpPr>
        <p:spPr>
          <a:xfrm>
            <a:off x="4462800" y="4861520"/>
            <a:ext cx="1449354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2200" b="1" dirty="0">
                <a:cs typeface="Courier New" panose="02070309020205020404" pitchFamily="49" charset="0"/>
              </a:rPr>
              <a:t>Dog</a:t>
            </a:r>
          </a:p>
          <a:p>
            <a:r>
              <a:rPr lang="da-DK" sz="2200" b="1" dirty="0">
                <a:cs typeface="Courier New" panose="02070309020205020404" pitchFamily="49" charset="0"/>
              </a:rPr>
              <a:t>________</a:t>
            </a:r>
          </a:p>
          <a:p>
            <a:r>
              <a:rPr lang="da-DK" sz="2200" b="1" dirty="0" err="1">
                <a:cs typeface="Courier New" panose="02070309020205020404" pitchFamily="49" charset="0"/>
              </a:rPr>
              <a:t>name</a:t>
            </a:r>
            <a:endParaRPr lang="da-DK" sz="2200" b="1" dirty="0">
              <a:cs typeface="Courier New" panose="02070309020205020404" pitchFamily="49" charset="0"/>
            </a:endParaRPr>
          </a:p>
          <a:p>
            <a:r>
              <a:rPr lang="da-DK" sz="2200" b="1" dirty="0" err="1">
                <a:cs typeface="Courier New" panose="02070309020205020404" pitchFamily="49" charset="0"/>
              </a:rPr>
              <a:t>feeYear</a:t>
            </a:r>
            <a:endParaRPr lang="da-DK" sz="2200" b="1" dirty="0">
              <a:cs typeface="Courier New" panose="02070309020205020404" pitchFamily="49" charset="0"/>
            </a:endParaRPr>
          </a:p>
        </p:txBody>
      </p:sp>
      <p:cxnSp>
        <p:nvCxnSpPr>
          <p:cNvPr id="9" name="Lige pilforbindelse 8"/>
          <p:cNvCxnSpPr>
            <a:endCxn id="8" idx="1"/>
          </p:cNvCxnSpPr>
          <p:nvPr/>
        </p:nvCxnSpPr>
        <p:spPr>
          <a:xfrm>
            <a:off x="2764366" y="5584795"/>
            <a:ext cx="1698434" cy="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frundet rektangel 11"/>
          <p:cNvSpPr/>
          <p:nvPr/>
        </p:nvSpPr>
        <p:spPr>
          <a:xfrm>
            <a:off x="-74163" y="332862"/>
            <a:ext cx="3061987" cy="21600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</a:t>
            </a:r>
            <a:r>
              <a:rPr lang="da-DK" sz="2000" b="1" dirty="0" err="1">
                <a:solidFill>
                  <a:schemeClr val="tx1"/>
                </a:solidFill>
              </a:rPr>
              <a:t>Member</a:t>
            </a:r>
            <a:endParaRPr lang="da-DK" sz="2000" b="1" dirty="0">
              <a:solidFill>
                <a:schemeClr val="tx1"/>
              </a:solidFill>
            </a:endParaRP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___________________</a:t>
            </a:r>
          </a:p>
          <a:p>
            <a:r>
              <a:rPr lang="da-DK" sz="2000" b="1" dirty="0" err="1">
                <a:solidFill>
                  <a:schemeClr val="tx1"/>
                </a:solidFill>
              </a:rPr>
              <a:t>name</a:t>
            </a:r>
            <a:r>
              <a:rPr lang="da-DK" sz="2000" b="1" dirty="0">
                <a:solidFill>
                  <a:schemeClr val="tx1"/>
                </a:solidFill>
              </a:rPr>
              <a:t> = ”Green Hat Guy”</a:t>
            </a:r>
          </a:p>
          <a:p>
            <a:r>
              <a:rPr lang="da-DK" sz="2000" b="1" dirty="0" err="1">
                <a:solidFill>
                  <a:schemeClr val="tx1"/>
                </a:solidFill>
              </a:rPr>
              <a:t>email</a:t>
            </a:r>
            <a:r>
              <a:rPr lang="da-DK" sz="2000" b="1" dirty="0">
                <a:solidFill>
                  <a:schemeClr val="tx1"/>
                </a:solidFill>
              </a:rPr>
              <a:t> = </a:t>
            </a:r>
            <a:r>
              <a:rPr lang="da-DK" sz="2000" b="1" dirty="0" err="1">
                <a:solidFill>
                  <a:srgbClr val="0070C0"/>
                </a:solidFill>
                <a:hlinkClick r:id="rId3"/>
              </a:rPr>
              <a:t>ghg@host.xyz</a:t>
            </a:r>
            <a:endParaRPr lang="da-DK" sz="2000" b="1" dirty="0">
              <a:solidFill>
                <a:srgbClr val="0070C0"/>
              </a:solidFill>
            </a:endParaRPr>
          </a:p>
          <a:p>
            <a:r>
              <a:rPr lang="da-DK" sz="2000" b="1" dirty="0" err="1">
                <a:solidFill>
                  <a:schemeClr val="tx1"/>
                </a:solidFill>
              </a:rPr>
              <a:t>phone</a:t>
            </a:r>
            <a:r>
              <a:rPr lang="da-DK" sz="2000" b="1" dirty="0">
                <a:solidFill>
                  <a:schemeClr val="tx1"/>
                </a:solidFill>
              </a:rPr>
              <a:t> = 12121212 </a:t>
            </a:r>
          </a:p>
          <a:p>
            <a:r>
              <a:rPr lang="da-DK" sz="2000" b="1" dirty="0">
                <a:solidFill>
                  <a:schemeClr val="tx1"/>
                </a:solidFill>
              </a:rPr>
              <a:t>dog = [___]</a:t>
            </a:r>
          </a:p>
          <a:p>
            <a:endParaRPr lang="da-DK" sz="2000" b="1" dirty="0">
              <a:solidFill>
                <a:schemeClr val="tx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4139952" y="1124744"/>
            <a:ext cx="2738459" cy="1296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:Dog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___________________</a:t>
            </a:r>
          </a:p>
          <a:p>
            <a:r>
              <a:rPr lang="da-DK" sz="2000" b="1" dirty="0" err="1">
                <a:solidFill>
                  <a:schemeClr val="tx1"/>
                </a:solidFill>
              </a:rPr>
              <a:t>name</a:t>
            </a:r>
            <a:r>
              <a:rPr lang="da-DK" sz="2000" b="1" dirty="0">
                <a:solidFill>
                  <a:schemeClr val="tx1"/>
                </a:solidFill>
              </a:rPr>
              <a:t> = ”Jack Daniels”</a:t>
            </a:r>
          </a:p>
          <a:p>
            <a:r>
              <a:rPr lang="da-DK" sz="2000" b="1" dirty="0" err="1">
                <a:solidFill>
                  <a:schemeClr val="tx1"/>
                </a:solidFill>
              </a:rPr>
              <a:t>feeYear</a:t>
            </a:r>
            <a:r>
              <a:rPr lang="da-DK" sz="2000" b="1" dirty="0">
                <a:solidFill>
                  <a:schemeClr val="tx1"/>
                </a:solidFill>
              </a:rPr>
              <a:t>= 2014</a:t>
            </a:r>
          </a:p>
        </p:txBody>
      </p:sp>
      <p:cxnSp>
        <p:nvCxnSpPr>
          <p:cNvPr id="14" name="Buet forbindelse 13"/>
          <p:cNvCxnSpPr/>
          <p:nvPr/>
        </p:nvCxnSpPr>
        <p:spPr>
          <a:xfrm flipV="1">
            <a:off x="1043608" y="1484887"/>
            <a:ext cx="3096344" cy="575964"/>
          </a:xfrm>
          <a:prstGeom prst="curvedConnector3">
            <a:avLst>
              <a:gd name="adj1" fmla="val 50000"/>
            </a:avLst>
          </a:prstGeom>
          <a:ln w="66675">
            <a:solidFill>
              <a:schemeClr val="accent2">
                <a:lumMod val="7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da-DK" dirty="0" err="1"/>
              <a:t>Modeling</a:t>
            </a:r>
            <a:r>
              <a:rPr lang="da-DK" dirty="0"/>
              <a:t> the Problem Domain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>
              <a:buFont typeface="Arial" charset="0"/>
              <a:buChar char="•"/>
            </a:pPr>
            <a:r>
              <a:rPr lang="da-DK" dirty="0"/>
              <a:t>A ”</a:t>
            </a:r>
            <a:r>
              <a:rPr lang="da-DK" dirty="0" err="1"/>
              <a:t>box</a:t>
            </a:r>
            <a:r>
              <a:rPr lang="da-DK" dirty="0"/>
              <a:t>” is a </a:t>
            </a:r>
            <a:r>
              <a:rPr lang="da-DK" dirty="0" err="1"/>
              <a:t>class</a:t>
            </a:r>
            <a:endParaRPr lang="da-DK" dirty="0"/>
          </a:p>
          <a:p>
            <a:pPr lvl="1">
              <a:buFont typeface="Arial" charset="0"/>
              <a:buChar char="•"/>
            </a:pPr>
            <a:r>
              <a:rPr lang="da-DK" dirty="0"/>
              <a:t>In the top: The </a:t>
            </a:r>
            <a:r>
              <a:rPr lang="da-DK" dirty="0" err="1"/>
              <a:t>name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da-DK" dirty="0"/>
          </a:p>
          <a:p>
            <a:pPr lvl="1">
              <a:buFont typeface="Arial" charset="0"/>
              <a:buChar char="•"/>
            </a:pPr>
            <a:r>
              <a:rPr lang="da-DK" dirty="0"/>
              <a:t>In the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section</a:t>
            </a:r>
            <a:r>
              <a:rPr lang="da-DK" dirty="0"/>
              <a:t>: The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fields</a:t>
            </a:r>
            <a:r>
              <a:rPr lang="da-DK" dirty="0"/>
              <a:t> 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static</a:t>
            </a:r>
            <a:r>
              <a:rPr lang="da-DK" dirty="0"/>
              <a:t>)</a:t>
            </a:r>
          </a:p>
          <a:p>
            <a:pPr>
              <a:buFont typeface="Arial" charset="0"/>
              <a:buChar char="•"/>
            </a:pPr>
            <a:r>
              <a:rPr lang="da-DK" dirty="0"/>
              <a:t>An </a:t>
            </a:r>
            <a:r>
              <a:rPr lang="da-DK" dirty="0" err="1"/>
              <a:t>arrow</a:t>
            </a:r>
            <a:r>
              <a:rPr lang="da-DK" dirty="0"/>
              <a:t> is an association – </a:t>
            </a:r>
            <a:r>
              <a:rPr lang="da-DK" b="1" dirty="0">
                <a:solidFill>
                  <a:srgbClr val="C00000"/>
                </a:solidFill>
              </a:rPr>
              <a:t>a reference variable on the </a:t>
            </a:r>
            <a:r>
              <a:rPr lang="da-DK" b="1" dirty="0" err="1">
                <a:solidFill>
                  <a:srgbClr val="C00000"/>
                </a:solidFill>
              </a:rPr>
              <a:t>originating</a:t>
            </a:r>
            <a:r>
              <a:rPr lang="da-DK" b="1" dirty="0">
                <a:solidFill>
                  <a:srgbClr val="C00000"/>
                </a:solidFill>
              </a:rPr>
              <a:t> side of the </a:t>
            </a:r>
            <a:r>
              <a:rPr lang="da-DK" b="1" dirty="0" err="1">
                <a:solidFill>
                  <a:srgbClr val="C00000"/>
                </a:solidFill>
              </a:rPr>
              <a:t>arrow</a:t>
            </a:r>
            <a:endParaRPr lang="da-DK" b="1" dirty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r>
              <a:rPr lang="da-DK" b="1" dirty="0" err="1"/>
              <a:t>Specifies</a:t>
            </a:r>
            <a:r>
              <a:rPr lang="da-DK" b="1" dirty="0"/>
              <a:t>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relate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CA19-0632-427B-A0F0-AAB37C83A21B}" type="slidenum">
              <a:rPr lang="da-DK" smtClean="0"/>
              <a:t>13</a:t>
            </a:fld>
            <a:endParaRPr lang="da-DK" dirty="0"/>
          </a:p>
        </p:txBody>
      </p:sp>
      <p:sp>
        <p:nvSpPr>
          <p:cNvPr id="5" name="Tekstboks 4"/>
          <p:cNvSpPr txBox="1"/>
          <p:nvPr/>
        </p:nvSpPr>
        <p:spPr>
          <a:xfrm>
            <a:off x="467544" y="1267887"/>
            <a:ext cx="130430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1800" b="1" dirty="0" err="1">
                <a:cs typeface="Courier New" panose="02070309020205020404" pitchFamily="49" charset="0"/>
              </a:rPr>
              <a:t>Member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>
                <a:cs typeface="Courier New" panose="02070309020205020404" pitchFamily="49" charset="0"/>
              </a:rPr>
              <a:t>________</a:t>
            </a:r>
          </a:p>
          <a:p>
            <a:r>
              <a:rPr lang="da-DK" sz="1800" b="1" dirty="0" err="1">
                <a:cs typeface="Courier New" panose="02070309020205020404" pitchFamily="49" charset="0"/>
              </a:rPr>
              <a:t>name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 err="1">
                <a:cs typeface="Courier New" panose="02070309020205020404" pitchFamily="49" charset="0"/>
              </a:rPr>
              <a:t>email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 err="1">
                <a:cs typeface="Courier New" panose="02070309020205020404" pitchFamily="49" charset="0"/>
              </a:rPr>
              <a:t>phone</a:t>
            </a:r>
            <a:endParaRPr lang="da-DK" sz="1800" b="1" dirty="0">
              <a:cs typeface="Courier New" panose="02070309020205020404" pitchFamily="49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3636932" y="1406386"/>
            <a:ext cx="130430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1800" b="1" dirty="0">
                <a:cs typeface="Courier New" panose="02070309020205020404" pitchFamily="49" charset="0"/>
              </a:rPr>
              <a:t>Dog</a:t>
            </a:r>
          </a:p>
          <a:p>
            <a:r>
              <a:rPr lang="da-DK" sz="1800" b="1" dirty="0">
                <a:cs typeface="Courier New" panose="02070309020205020404" pitchFamily="49" charset="0"/>
              </a:rPr>
              <a:t>________</a:t>
            </a:r>
          </a:p>
          <a:p>
            <a:r>
              <a:rPr lang="da-DK" sz="1800" b="1" dirty="0" err="1">
                <a:cs typeface="Courier New" panose="02070309020205020404" pitchFamily="49" charset="0"/>
              </a:rPr>
              <a:t>name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 err="1">
                <a:cs typeface="Courier New" panose="02070309020205020404" pitchFamily="49" charset="0"/>
              </a:rPr>
              <a:t>feeYear</a:t>
            </a:r>
            <a:endParaRPr lang="da-DK" sz="1800" b="1" dirty="0">
              <a:cs typeface="Courier New" panose="02070309020205020404" pitchFamily="49" charset="0"/>
            </a:endParaRPr>
          </a:p>
        </p:txBody>
      </p:sp>
      <p:cxnSp>
        <p:nvCxnSpPr>
          <p:cNvPr id="7" name="Lige pilforbindelse 6"/>
          <p:cNvCxnSpPr>
            <a:endCxn id="6" idx="1"/>
          </p:cNvCxnSpPr>
          <p:nvPr/>
        </p:nvCxnSpPr>
        <p:spPr>
          <a:xfrm>
            <a:off x="1771846" y="2006551"/>
            <a:ext cx="1865086" cy="0"/>
          </a:xfrm>
          <a:prstGeom prst="straightConnector1">
            <a:avLst/>
          </a:prstGeom>
          <a:ln w="1016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da-DK" dirty="0"/>
              <a:t>How Will Objects </a:t>
            </a:r>
            <a:r>
              <a:rPr lang="da-DK" dirty="0" err="1"/>
              <a:t>Relate</a:t>
            </a:r>
            <a:r>
              <a:rPr lang="da-DK" dirty="0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7504" y="1312168"/>
            <a:ext cx="8229600" cy="3268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>
              <a:buFont typeface="Arial" charset="0"/>
              <a:buChar char="•"/>
            </a:pPr>
            <a:r>
              <a:rPr lang="da-DK" sz="2400" dirty="0" err="1"/>
              <a:t>Let’s</a:t>
            </a:r>
            <a:r>
              <a:rPr lang="da-DK" sz="2400" dirty="0"/>
              <a:t> just </a:t>
            </a:r>
            <a:r>
              <a:rPr lang="da-DK" sz="2400" dirty="0" err="1"/>
              <a:t>assume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dogs</a:t>
            </a:r>
            <a:r>
              <a:rPr lang="da-DK" sz="2400" dirty="0"/>
              <a:t> </a:t>
            </a:r>
            <a:r>
              <a:rPr lang="da-DK" sz="2400" dirty="0" err="1"/>
              <a:t>always</a:t>
            </a:r>
            <a:r>
              <a:rPr lang="da-DK" sz="2400" dirty="0"/>
              <a:t> have </a:t>
            </a:r>
            <a:r>
              <a:rPr lang="da-DK" sz="2400" dirty="0" err="1"/>
              <a:t>owners</a:t>
            </a:r>
            <a:r>
              <a:rPr lang="da-DK" sz="2400" dirty="0"/>
              <a:t>, but </a:t>
            </a:r>
            <a:r>
              <a:rPr lang="da-DK" sz="2400" dirty="0" err="1"/>
              <a:t>some</a:t>
            </a:r>
            <a:r>
              <a:rPr lang="da-DK" sz="2400" dirty="0"/>
              <a:t> </a:t>
            </a:r>
            <a:r>
              <a:rPr lang="da-DK" sz="2400" dirty="0" err="1"/>
              <a:t>members</a:t>
            </a: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a dog at times</a:t>
            </a:r>
          </a:p>
          <a:p>
            <a:pPr>
              <a:buFont typeface="Arial" charset="0"/>
              <a:buChar char="•"/>
            </a:pPr>
            <a:r>
              <a:rPr lang="da-DK" sz="2400" dirty="0"/>
              <a:t>How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it?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CA19-0632-427B-A0F0-AAB37C83A21B}" type="slidenum">
              <a:rPr lang="da-DK" smtClean="0"/>
              <a:t>14</a:t>
            </a:fld>
            <a:endParaRPr lang="da-DK" dirty="0"/>
          </a:p>
        </p:txBody>
      </p:sp>
      <p:sp>
        <p:nvSpPr>
          <p:cNvPr id="5" name="Tekstboks 4"/>
          <p:cNvSpPr txBox="1"/>
          <p:nvPr/>
        </p:nvSpPr>
        <p:spPr>
          <a:xfrm>
            <a:off x="98310" y="1159584"/>
            <a:ext cx="130430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1800" b="1" dirty="0" err="1">
                <a:cs typeface="Courier New" panose="02070309020205020404" pitchFamily="49" charset="0"/>
              </a:rPr>
              <a:t>Member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>
                <a:cs typeface="Courier New" panose="02070309020205020404" pitchFamily="49" charset="0"/>
              </a:rPr>
              <a:t>________</a:t>
            </a:r>
          </a:p>
          <a:p>
            <a:r>
              <a:rPr lang="da-DK" sz="1800" b="1" dirty="0" err="1">
                <a:cs typeface="Courier New" panose="02070309020205020404" pitchFamily="49" charset="0"/>
              </a:rPr>
              <a:t>name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 err="1">
                <a:cs typeface="Courier New" panose="02070309020205020404" pitchFamily="49" charset="0"/>
              </a:rPr>
              <a:t>email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 err="1">
                <a:cs typeface="Courier New" panose="02070309020205020404" pitchFamily="49" charset="0"/>
              </a:rPr>
              <a:t>phone</a:t>
            </a:r>
            <a:endParaRPr lang="da-DK" sz="1800" b="1" dirty="0">
              <a:cs typeface="Courier New" panose="02070309020205020404" pitchFamily="49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3267698" y="1225202"/>
            <a:ext cx="130430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1800" b="1" dirty="0">
                <a:cs typeface="Courier New" panose="02070309020205020404" pitchFamily="49" charset="0"/>
              </a:rPr>
              <a:t>Dog</a:t>
            </a:r>
          </a:p>
          <a:p>
            <a:r>
              <a:rPr lang="da-DK" sz="1800" b="1" dirty="0">
                <a:cs typeface="Courier New" panose="02070309020205020404" pitchFamily="49" charset="0"/>
              </a:rPr>
              <a:t>________</a:t>
            </a:r>
          </a:p>
          <a:p>
            <a:r>
              <a:rPr lang="da-DK" sz="1800" b="1" dirty="0" err="1">
                <a:cs typeface="Courier New" panose="02070309020205020404" pitchFamily="49" charset="0"/>
              </a:rPr>
              <a:t>name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 err="1">
                <a:cs typeface="Courier New" panose="02070309020205020404" pitchFamily="49" charset="0"/>
              </a:rPr>
              <a:t>feeYear</a:t>
            </a:r>
            <a:endParaRPr lang="da-DK" sz="1800" b="1" dirty="0">
              <a:cs typeface="Courier New" panose="02070309020205020404" pitchFamily="49" charset="0"/>
            </a:endParaRPr>
          </a:p>
        </p:txBody>
      </p:sp>
      <p:cxnSp>
        <p:nvCxnSpPr>
          <p:cNvPr id="7" name="Lige pilforbindelse 6"/>
          <p:cNvCxnSpPr>
            <a:endCxn id="6" idx="1"/>
          </p:cNvCxnSpPr>
          <p:nvPr/>
        </p:nvCxnSpPr>
        <p:spPr>
          <a:xfrm>
            <a:off x="1402612" y="1825366"/>
            <a:ext cx="1865086" cy="1"/>
          </a:xfrm>
          <a:prstGeom prst="straightConnector1">
            <a:avLst/>
          </a:prstGeom>
          <a:ln w="1016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boks 7"/>
          <p:cNvSpPr txBox="1"/>
          <p:nvPr/>
        </p:nvSpPr>
        <p:spPr>
          <a:xfrm>
            <a:off x="5292080" y="1120676"/>
            <a:ext cx="3336170" cy="19389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2000" dirty="0" err="1"/>
              <a:t>Multiplicity</a:t>
            </a:r>
            <a:r>
              <a:rPr lang="da-DK" sz="2000" dirty="0"/>
              <a:t> </a:t>
            </a:r>
            <a:r>
              <a:rPr lang="da-DK" sz="2000" dirty="0" err="1"/>
              <a:t>between</a:t>
            </a:r>
            <a:r>
              <a:rPr lang="da-DK" sz="2000" dirty="0"/>
              <a:t> </a:t>
            </a:r>
            <a:r>
              <a:rPr lang="da-DK" sz="2000" dirty="0" err="1"/>
              <a:t>classes</a:t>
            </a:r>
            <a:endParaRPr lang="da-DK" sz="2000" dirty="0"/>
          </a:p>
          <a:p>
            <a:r>
              <a:rPr lang="da-DK" sz="2000" b="1" dirty="0"/>
              <a:t>1</a:t>
            </a:r>
            <a:r>
              <a:rPr lang="da-DK" sz="2000" dirty="0"/>
              <a:t> 	= </a:t>
            </a:r>
            <a:r>
              <a:rPr lang="da-DK" sz="2000" dirty="0" err="1"/>
              <a:t>one</a:t>
            </a:r>
            <a:endParaRPr lang="da-DK" sz="2000" dirty="0"/>
          </a:p>
          <a:p>
            <a:r>
              <a:rPr lang="da-DK" sz="2000" b="1" dirty="0"/>
              <a:t>0..1 	</a:t>
            </a:r>
            <a:r>
              <a:rPr lang="da-DK" sz="2000" dirty="0"/>
              <a:t>= </a:t>
            </a:r>
            <a:r>
              <a:rPr lang="da-DK" sz="2000" dirty="0" err="1"/>
              <a:t>zero</a:t>
            </a:r>
            <a:r>
              <a:rPr lang="da-DK" sz="2000" dirty="0"/>
              <a:t> or </a:t>
            </a:r>
            <a:r>
              <a:rPr lang="da-DK" sz="2000" dirty="0" err="1"/>
              <a:t>one</a:t>
            </a:r>
            <a:endParaRPr lang="da-DK" sz="2000" dirty="0"/>
          </a:p>
          <a:p>
            <a:r>
              <a:rPr lang="da-DK" sz="2000" b="1" dirty="0"/>
              <a:t>*</a:t>
            </a:r>
            <a:r>
              <a:rPr lang="da-DK" sz="2000" dirty="0"/>
              <a:t> 	= </a:t>
            </a:r>
            <a:r>
              <a:rPr lang="da-DK" sz="2000" dirty="0" err="1"/>
              <a:t>many</a:t>
            </a:r>
            <a:endParaRPr lang="da-DK" sz="2000" dirty="0"/>
          </a:p>
          <a:p>
            <a:r>
              <a:rPr lang="da-DK" sz="2000" b="1" dirty="0"/>
              <a:t>1..* 	</a:t>
            </a:r>
            <a:r>
              <a:rPr lang="da-DK" sz="2000" dirty="0"/>
              <a:t>= </a:t>
            </a:r>
            <a:r>
              <a:rPr lang="da-DK" sz="2000" dirty="0" err="1"/>
              <a:t>one</a:t>
            </a:r>
            <a:r>
              <a:rPr lang="da-DK" sz="2000" dirty="0"/>
              <a:t> or more</a:t>
            </a:r>
          </a:p>
          <a:p>
            <a:r>
              <a:rPr lang="da-DK" sz="2000" b="1" dirty="0"/>
              <a:t>0..* 	</a:t>
            </a:r>
            <a:r>
              <a:rPr lang="da-DK" sz="2000" dirty="0"/>
              <a:t>= </a:t>
            </a:r>
            <a:r>
              <a:rPr lang="da-DK" sz="2000" dirty="0" err="1"/>
              <a:t>zero</a:t>
            </a:r>
            <a:r>
              <a:rPr lang="da-DK" sz="2000" dirty="0"/>
              <a:t> to </a:t>
            </a:r>
            <a:r>
              <a:rPr lang="da-DK" sz="2000" dirty="0" err="1"/>
              <a:t>many</a:t>
            </a:r>
            <a:endParaRPr lang="da-DK" sz="2000" dirty="0"/>
          </a:p>
        </p:txBody>
      </p:sp>
      <p:sp>
        <p:nvSpPr>
          <p:cNvPr id="9" name="Tekstboks 8"/>
          <p:cNvSpPr txBox="1"/>
          <p:nvPr/>
        </p:nvSpPr>
        <p:spPr>
          <a:xfrm>
            <a:off x="1452627" y="12019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1</a:t>
            </a:r>
          </a:p>
        </p:txBody>
      </p:sp>
      <p:sp>
        <p:nvSpPr>
          <p:cNvPr id="10" name="Tekstboks 9"/>
          <p:cNvSpPr txBox="1"/>
          <p:nvPr/>
        </p:nvSpPr>
        <p:spPr>
          <a:xfrm>
            <a:off x="2607507" y="1201975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0..1</a:t>
            </a:r>
          </a:p>
        </p:txBody>
      </p:sp>
      <p:sp>
        <p:nvSpPr>
          <p:cNvPr id="11" name="Pladsholder til indhold 2"/>
          <p:cNvSpPr txBox="1">
            <a:spLocks/>
          </p:cNvSpPr>
          <p:nvPr/>
        </p:nvSpPr>
        <p:spPr>
          <a:xfrm>
            <a:off x="107504" y="4581128"/>
            <a:ext cx="3888432" cy="22768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Pladsholder til indhold 2"/>
          <p:cNvSpPr txBox="1">
            <a:spLocks/>
          </p:cNvSpPr>
          <p:nvPr/>
        </p:nvSpPr>
        <p:spPr>
          <a:xfrm>
            <a:off x="4572000" y="4608512"/>
            <a:ext cx="3960440" cy="1484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feeYear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Afrundet rektangulær billedforklaring 12"/>
          <p:cNvSpPr/>
          <p:nvPr/>
        </p:nvSpPr>
        <p:spPr>
          <a:xfrm>
            <a:off x="3722153" y="6167593"/>
            <a:ext cx="4522255" cy="655903"/>
          </a:xfrm>
          <a:prstGeom prst="wedgeRoundRectCallout">
            <a:avLst>
              <a:gd name="adj1" fmla="val -68935"/>
              <a:gd name="adj2" fmla="val -340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b="1" dirty="0" err="1"/>
              <a:t>Implements</a:t>
            </a:r>
            <a:r>
              <a:rPr lang="da-DK" sz="1800" b="1" dirty="0"/>
              <a:t> the relation (the </a:t>
            </a:r>
            <a:r>
              <a:rPr lang="da-DK" sz="1800" b="1" dirty="0" err="1"/>
              <a:t>arrow</a:t>
            </a:r>
            <a:r>
              <a:rPr lang="da-DK" sz="1800" b="1" dirty="0"/>
              <a:t>) </a:t>
            </a:r>
            <a:r>
              <a:rPr lang="da-DK" sz="1800" b="1" dirty="0" err="1"/>
              <a:t>between</a:t>
            </a:r>
            <a:r>
              <a:rPr lang="da-DK" sz="1800" b="1" dirty="0"/>
              <a:t> </a:t>
            </a:r>
            <a:r>
              <a:rPr lang="da-DK" sz="1800" b="1" dirty="0" err="1"/>
              <a:t>Member</a:t>
            </a:r>
            <a:r>
              <a:rPr lang="da-DK" sz="1800" b="1" dirty="0"/>
              <a:t> and Dog</a:t>
            </a:r>
          </a:p>
        </p:txBody>
      </p:sp>
    </p:spTree>
    <p:extLst>
      <p:ext uri="{BB962C8B-B14F-4D97-AF65-F5344CB8AC3E}">
        <p14:creationId xmlns:p14="http://schemas.microsoft.com/office/powerpoint/2010/main" val="319200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indhold 12"/>
          <p:cNvSpPr>
            <a:spLocks noGrp="1"/>
          </p:cNvSpPr>
          <p:nvPr>
            <p:ph idx="1"/>
          </p:nvPr>
        </p:nvSpPr>
        <p:spPr>
          <a:xfrm>
            <a:off x="457200" y="1585248"/>
            <a:ext cx="8229600" cy="4525963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da-DK" dirty="0"/>
              <a:t>How Do Objects </a:t>
            </a:r>
            <a:r>
              <a:rPr lang="da-DK" dirty="0" err="1"/>
              <a:t>Relate</a:t>
            </a:r>
            <a:r>
              <a:rPr lang="da-DK" dirty="0"/>
              <a:t>?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CA19-0632-427B-A0F0-AAB37C83A21B}" type="slidenum">
              <a:rPr lang="da-DK" smtClean="0"/>
              <a:t>15</a:t>
            </a:fld>
            <a:endParaRPr lang="da-DK" dirty="0"/>
          </a:p>
        </p:txBody>
      </p:sp>
      <p:sp>
        <p:nvSpPr>
          <p:cNvPr id="5" name="Tekstboks 4"/>
          <p:cNvSpPr txBox="1"/>
          <p:nvPr/>
        </p:nvSpPr>
        <p:spPr>
          <a:xfrm>
            <a:off x="35496" y="1159584"/>
            <a:ext cx="1304302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1800" b="1" dirty="0" err="1">
                <a:cs typeface="Courier New" panose="02070309020205020404" pitchFamily="49" charset="0"/>
              </a:rPr>
              <a:t>Member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>
                <a:cs typeface="Courier New" panose="02070309020205020404" pitchFamily="49" charset="0"/>
              </a:rPr>
              <a:t>________</a:t>
            </a:r>
          </a:p>
          <a:p>
            <a:r>
              <a:rPr lang="da-DK" sz="1800" b="1" dirty="0" err="1">
                <a:cs typeface="Courier New" panose="02070309020205020404" pitchFamily="49" charset="0"/>
              </a:rPr>
              <a:t>name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 err="1">
                <a:cs typeface="Courier New" panose="02070309020205020404" pitchFamily="49" charset="0"/>
              </a:rPr>
              <a:t>email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 err="1">
                <a:cs typeface="Courier New" panose="02070309020205020404" pitchFamily="49" charset="0"/>
              </a:rPr>
              <a:t>phone</a:t>
            </a:r>
            <a:endParaRPr lang="da-DK" sz="1800" b="1" dirty="0">
              <a:cs typeface="Courier New" panose="02070309020205020404" pitchFamily="49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3204884" y="1225202"/>
            <a:ext cx="130430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1800" b="1" dirty="0">
                <a:cs typeface="Courier New" panose="02070309020205020404" pitchFamily="49" charset="0"/>
              </a:rPr>
              <a:t>Dog</a:t>
            </a:r>
          </a:p>
          <a:p>
            <a:r>
              <a:rPr lang="da-DK" sz="1800" b="1" dirty="0">
                <a:cs typeface="Courier New" panose="02070309020205020404" pitchFamily="49" charset="0"/>
              </a:rPr>
              <a:t>________</a:t>
            </a:r>
          </a:p>
          <a:p>
            <a:r>
              <a:rPr lang="da-DK" sz="1800" b="1" dirty="0" err="1">
                <a:cs typeface="Courier New" panose="02070309020205020404" pitchFamily="49" charset="0"/>
              </a:rPr>
              <a:t>name</a:t>
            </a:r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 err="1">
                <a:cs typeface="Courier New" panose="02070309020205020404" pitchFamily="49" charset="0"/>
              </a:rPr>
              <a:t>feeYear</a:t>
            </a:r>
            <a:endParaRPr lang="da-DK" sz="1800" b="1" dirty="0">
              <a:cs typeface="Courier New" panose="02070309020205020404" pitchFamily="49" charset="0"/>
            </a:endParaRPr>
          </a:p>
        </p:txBody>
      </p:sp>
      <p:cxnSp>
        <p:nvCxnSpPr>
          <p:cNvPr id="7" name="Lige pilforbindelse 6"/>
          <p:cNvCxnSpPr/>
          <p:nvPr/>
        </p:nvCxnSpPr>
        <p:spPr>
          <a:xfrm>
            <a:off x="1339798" y="1825366"/>
            <a:ext cx="1915101" cy="11327"/>
          </a:xfrm>
          <a:prstGeom prst="straightConnector1">
            <a:avLst/>
          </a:prstGeom>
          <a:ln w="1016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boks 8"/>
          <p:cNvSpPr txBox="1"/>
          <p:nvPr/>
        </p:nvSpPr>
        <p:spPr>
          <a:xfrm>
            <a:off x="1389813" y="11247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1</a:t>
            </a:r>
          </a:p>
        </p:txBody>
      </p:sp>
      <p:sp>
        <p:nvSpPr>
          <p:cNvPr id="10" name="Tekstboks 9"/>
          <p:cNvSpPr txBox="1"/>
          <p:nvPr/>
        </p:nvSpPr>
        <p:spPr>
          <a:xfrm>
            <a:off x="2544693" y="1124744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0..1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5548" y="2708923"/>
            <a:ext cx="1566997" cy="7198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</a:t>
            </a:r>
            <a:r>
              <a:rPr lang="da-DK" sz="2000" b="1" dirty="0" err="1">
                <a:solidFill>
                  <a:schemeClr val="tx1"/>
                </a:solidFill>
              </a:rPr>
              <a:t>Member</a:t>
            </a:r>
            <a:endParaRPr lang="da-DK" sz="2000" b="1" dirty="0">
              <a:solidFill>
                <a:schemeClr val="tx1"/>
              </a:solidFill>
            </a:endParaRP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2313067" y="2456739"/>
            <a:ext cx="1145227" cy="648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:Dog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</a:t>
            </a:r>
          </a:p>
        </p:txBody>
      </p:sp>
      <p:cxnSp>
        <p:nvCxnSpPr>
          <p:cNvPr id="16" name="Buet forbindelse 15"/>
          <p:cNvCxnSpPr>
            <a:stCxn id="14" idx="3"/>
            <a:endCxn id="15" idx="1"/>
          </p:cNvCxnSpPr>
          <p:nvPr/>
        </p:nvCxnSpPr>
        <p:spPr>
          <a:xfrm flipV="1">
            <a:off x="1602545" y="2780802"/>
            <a:ext cx="710522" cy="288058"/>
          </a:xfrm>
          <a:prstGeom prst="curvedConnector3">
            <a:avLst>
              <a:gd name="adj1" fmla="val 50000"/>
            </a:avLst>
          </a:prstGeom>
          <a:ln w="666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64903" y="3749721"/>
            <a:ext cx="1566997" cy="7198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</a:t>
            </a:r>
            <a:r>
              <a:rPr lang="da-DK" sz="2000" b="1" dirty="0" err="1">
                <a:solidFill>
                  <a:schemeClr val="tx1"/>
                </a:solidFill>
              </a:rPr>
              <a:t>Member</a:t>
            </a:r>
            <a:endParaRPr lang="da-DK" sz="2000" b="1" dirty="0">
              <a:solidFill>
                <a:schemeClr val="tx1"/>
              </a:solidFill>
            </a:endParaRP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2342422" y="3497537"/>
            <a:ext cx="1145227" cy="648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:Dog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</a:t>
            </a:r>
          </a:p>
        </p:txBody>
      </p:sp>
      <p:cxnSp>
        <p:nvCxnSpPr>
          <p:cNvPr id="21" name="Buet forbindelse 20"/>
          <p:cNvCxnSpPr>
            <a:stCxn id="19" idx="3"/>
            <a:endCxn id="20" idx="1"/>
          </p:cNvCxnSpPr>
          <p:nvPr/>
        </p:nvCxnSpPr>
        <p:spPr>
          <a:xfrm flipV="1">
            <a:off x="1631900" y="3821600"/>
            <a:ext cx="710522" cy="288058"/>
          </a:xfrm>
          <a:prstGeom prst="curvedConnector3">
            <a:avLst>
              <a:gd name="adj1" fmla="val 50000"/>
            </a:avLst>
          </a:prstGeom>
          <a:ln w="666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6614961" y="3717238"/>
            <a:ext cx="1566997" cy="7198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</a:t>
            </a:r>
            <a:r>
              <a:rPr lang="da-DK" sz="2000" b="1" dirty="0" err="1">
                <a:solidFill>
                  <a:schemeClr val="tx1"/>
                </a:solidFill>
              </a:rPr>
              <a:t>Member</a:t>
            </a:r>
            <a:endParaRPr lang="da-DK" sz="2000" b="1" dirty="0">
              <a:solidFill>
                <a:schemeClr val="tx1"/>
              </a:solidFill>
            </a:endParaRP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</a:t>
            </a:r>
          </a:p>
        </p:txBody>
      </p:sp>
      <p:cxnSp>
        <p:nvCxnSpPr>
          <p:cNvPr id="24" name="Buet forbindelse 23"/>
          <p:cNvCxnSpPr>
            <a:stCxn id="22" idx="3"/>
          </p:cNvCxnSpPr>
          <p:nvPr/>
        </p:nvCxnSpPr>
        <p:spPr>
          <a:xfrm flipV="1">
            <a:off x="8181958" y="3789117"/>
            <a:ext cx="710522" cy="288058"/>
          </a:xfrm>
          <a:prstGeom prst="curvedConnector3">
            <a:avLst>
              <a:gd name="adj1" fmla="val 50000"/>
            </a:avLst>
          </a:prstGeom>
          <a:ln w="666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frundet rektangulær billedforklaring 25"/>
          <p:cNvSpPr/>
          <p:nvPr/>
        </p:nvSpPr>
        <p:spPr>
          <a:xfrm>
            <a:off x="3929043" y="3792902"/>
            <a:ext cx="1913672" cy="788226"/>
          </a:xfrm>
          <a:prstGeom prst="wedgeRoundRectCallout">
            <a:avLst>
              <a:gd name="adj1" fmla="val 89654"/>
              <a:gd name="adj2" fmla="val -13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b="1" dirty="0" err="1"/>
              <a:t>Member</a:t>
            </a:r>
            <a:endParaRPr lang="da-DK" sz="1800" b="1" dirty="0"/>
          </a:p>
          <a:p>
            <a:pPr algn="ctr"/>
            <a:r>
              <a:rPr lang="da-DK" sz="1800" b="1" dirty="0" err="1"/>
              <a:t>without</a:t>
            </a:r>
            <a:r>
              <a:rPr lang="da-DK" sz="1800" b="1" dirty="0"/>
              <a:t> a dog</a:t>
            </a:r>
          </a:p>
        </p:txBody>
      </p:sp>
      <p:sp>
        <p:nvSpPr>
          <p:cNvPr id="28" name="Tekstboks 27"/>
          <p:cNvSpPr txBox="1"/>
          <p:nvPr/>
        </p:nvSpPr>
        <p:spPr>
          <a:xfrm>
            <a:off x="5844342" y="1120676"/>
            <a:ext cx="3336170" cy="19389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2000" dirty="0" err="1"/>
              <a:t>Multiplicity</a:t>
            </a:r>
            <a:r>
              <a:rPr lang="da-DK" sz="2000" dirty="0"/>
              <a:t> </a:t>
            </a:r>
            <a:r>
              <a:rPr lang="da-DK" sz="2000" dirty="0" err="1"/>
              <a:t>between</a:t>
            </a:r>
            <a:r>
              <a:rPr lang="da-DK" sz="2000" dirty="0"/>
              <a:t> </a:t>
            </a:r>
            <a:r>
              <a:rPr lang="da-DK" sz="2000" dirty="0" err="1"/>
              <a:t>classes</a:t>
            </a:r>
            <a:endParaRPr lang="da-DK" sz="2000" dirty="0"/>
          </a:p>
          <a:p>
            <a:r>
              <a:rPr lang="da-DK" sz="2000" b="1" dirty="0"/>
              <a:t>1</a:t>
            </a:r>
            <a:r>
              <a:rPr lang="da-DK" sz="2000" dirty="0"/>
              <a:t> 	= </a:t>
            </a:r>
            <a:r>
              <a:rPr lang="da-DK" sz="2000" dirty="0" err="1"/>
              <a:t>one</a:t>
            </a:r>
            <a:endParaRPr lang="da-DK" sz="2000" dirty="0"/>
          </a:p>
          <a:p>
            <a:r>
              <a:rPr lang="da-DK" sz="2000" b="1" dirty="0"/>
              <a:t>0..1 	</a:t>
            </a:r>
            <a:r>
              <a:rPr lang="da-DK" sz="2000" dirty="0"/>
              <a:t>= </a:t>
            </a:r>
            <a:r>
              <a:rPr lang="da-DK" sz="2000" dirty="0" err="1"/>
              <a:t>zero</a:t>
            </a:r>
            <a:r>
              <a:rPr lang="da-DK" sz="2000" dirty="0"/>
              <a:t> or </a:t>
            </a:r>
            <a:r>
              <a:rPr lang="da-DK" sz="2000" dirty="0" err="1"/>
              <a:t>one</a:t>
            </a:r>
            <a:endParaRPr lang="da-DK" sz="2000" dirty="0"/>
          </a:p>
          <a:p>
            <a:r>
              <a:rPr lang="da-DK" sz="2000" b="1" dirty="0"/>
              <a:t>*</a:t>
            </a:r>
            <a:r>
              <a:rPr lang="da-DK" sz="2000" dirty="0"/>
              <a:t> 	= </a:t>
            </a:r>
            <a:r>
              <a:rPr lang="da-DK" sz="2000" dirty="0" err="1"/>
              <a:t>many</a:t>
            </a:r>
            <a:endParaRPr lang="da-DK" sz="2000" dirty="0"/>
          </a:p>
          <a:p>
            <a:r>
              <a:rPr lang="da-DK" sz="2000" b="1" dirty="0"/>
              <a:t>1..* 	</a:t>
            </a:r>
            <a:r>
              <a:rPr lang="da-DK" sz="2000" dirty="0"/>
              <a:t>= </a:t>
            </a:r>
            <a:r>
              <a:rPr lang="da-DK" sz="2000" dirty="0" err="1"/>
              <a:t>one</a:t>
            </a:r>
            <a:r>
              <a:rPr lang="da-DK" sz="2000" dirty="0"/>
              <a:t> or more</a:t>
            </a:r>
          </a:p>
          <a:p>
            <a:r>
              <a:rPr lang="da-DK" sz="2000" b="1" dirty="0"/>
              <a:t>0..* 	</a:t>
            </a:r>
            <a:r>
              <a:rPr lang="da-DK" sz="2000" dirty="0"/>
              <a:t>= </a:t>
            </a:r>
            <a:r>
              <a:rPr lang="da-DK" sz="2000" dirty="0" err="1"/>
              <a:t>zero</a:t>
            </a:r>
            <a:r>
              <a:rPr lang="da-DK" sz="2000" dirty="0"/>
              <a:t> to </a:t>
            </a:r>
            <a:r>
              <a:rPr lang="da-DK" sz="2000" dirty="0" err="1"/>
              <a:t>many</a:t>
            </a:r>
            <a:endParaRPr lang="da-DK" sz="2000" dirty="0"/>
          </a:p>
        </p:txBody>
      </p:sp>
      <p:sp>
        <p:nvSpPr>
          <p:cNvPr id="25" name="Afrundet rektangulær billedforklaring 24"/>
          <p:cNvSpPr/>
          <p:nvPr/>
        </p:nvSpPr>
        <p:spPr>
          <a:xfrm>
            <a:off x="4098488" y="2929013"/>
            <a:ext cx="1913672" cy="788226"/>
          </a:xfrm>
          <a:prstGeom prst="wedgeRoundRectCallout">
            <a:avLst>
              <a:gd name="adj1" fmla="val -180355"/>
              <a:gd name="adj2" fmla="val 1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b="1" dirty="0" err="1"/>
              <a:t>Member</a:t>
            </a:r>
            <a:r>
              <a:rPr lang="da-DK" sz="1800" b="1" dirty="0"/>
              <a:t> with a</a:t>
            </a:r>
          </a:p>
          <a:p>
            <a:pPr algn="ctr"/>
            <a:r>
              <a:rPr lang="da-DK" sz="1800" b="1" dirty="0"/>
              <a:t>dog</a:t>
            </a:r>
          </a:p>
        </p:txBody>
      </p:sp>
      <p:sp>
        <p:nvSpPr>
          <p:cNvPr id="29" name="Pladsholder til indhold 2"/>
          <p:cNvSpPr txBox="1">
            <a:spLocks/>
          </p:cNvSpPr>
          <p:nvPr/>
        </p:nvSpPr>
        <p:spPr>
          <a:xfrm>
            <a:off x="107504" y="4581128"/>
            <a:ext cx="3888432" cy="22768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Pladsholder til indhold 2"/>
          <p:cNvSpPr txBox="1">
            <a:spLocks/>
          </p:cNvSpPr>
          <p:nvPr/>
        </p:nvSpPr>
        <p:spPr>
          <a:xfrm>
            <a:off x="4572000" y="4608512"/>
            <a:ext cx="3960440" cy="1484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feeYear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6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 animBg="1"/>
      <p:bldP spid="22" grpId="0" animBg="1"/>
      <p:bldP spid="26" grpId="0" animBg="1"/>
      <p:bldP spid="25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indhold 12"/>
          <p:cNvSpPr>
            <a:spLocks noGrp="1"/>
          </p:cNvSpPr>
          <p:nvPr>
            <p:ph idx="1"/>
          </p:nvPr>
        </p:nvSpPr>
        <p:spPr>
          <a:xfrm>
            <a:off x="457200" y="1585248"/>
            <a:ext cx="8229600" cy="4525963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da-DK" dirty="0"/>
              <a:t>Design Time vs. </a:t>
            </a:r>
            <a:r>
              <a:rPr lang="da-DK" dirty="0" err="1"/>
              <a:t>Execution</a:t>
            </a:r>
            <a:r>
              <a:rPr lang="da-DK" dirty="0"/>
              <a:t> Time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CA19-0632-427B-A0F0-AAB37C83A21B}" type="slidenum">
              <a:rPr lang="da-DK" smtClean="0"/>
              <a:t>16</a:t>
            </a:fld>
            <a:endParaRPr lang="da-DK" dirty="0"/>
          </a:p>
        </p:txBody>
      </p:sp>
      <p:grpSp>
        <p:nvGrpSpPr>
          <p:cNvPr id="3" name="Gruppe 2"/>
          <p:cNvGrpSpPr/>
          <p:nvPr/>
        </p:nvGrpSpPr>
        <p:grpSpPr>
          <a:xfrm>
            <a:off x="2377284" y="2462408"/>
            <a:ext cx="4473690" cy="1477328"/>
            <a:chOff x="107504" y="692696"/>
            <a:chExt cx="4473690" cy="1477328"/>
          </a:xfrm>
        </p:grpSpPr>
        <p:sp>
          <p:nvSpPr>
            <p:cNvPr id="5" name="Tekstboks 4"/>
            <p:cNvSpPr txBox="1"/>
            <p:nvPr/>
          </p:nvSpPr>
          <p:spPr>
            <a:xfrm>
              <a:off x="107504" y="692696"/>
              <a:ext cx="1304302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da-DK" sz="1800" b="1" dirty="0" err="1">
                  <a:cs typeface="Courier New" panose="02070309020205020404" pitchFamily="49" charset="0"/>
                </a:rPr>
                <a:t>Member</a:t>
              </a:r>
              <a:endParaRPr lang="da-DK" sz="1800" b="1" dirty="0">
                <a:cs typeface="Courier New" panose="02070309020205020404" pitchFamily="49" charset="0"/>
              </a:endParaRPr>
            </a:p>
            <a:p>
              <a:r>
                <a:rPr lang="da-DK" sz="1800" b="1" dirty="0">
                  <a:cs typeface="Courier New" panose="02070309020205020404" pitchFamily="49" charset="0"/>
                </a:rPr>
                <a:t>________</a:t>
              </a:r>
            </a:p>
            <a:p>
              <a:r>
                <a:rPr lang="da-DK" sz="1800" b="1" dirty="0" err="1">
                  <a:cs typeface="Courier New" panose="02070309020205020404" pitchFamily="49" charset="0"/>
                </a:rPr>
                <a:t>name</a:t>
              </a:r>
              <a:endParaRPr lang="da-DK" sz="1800" b="1" dirty="0">
                <a:cs typeface="Courier New" panose="02070309020205020404" pitchFamily="49" charset="0"/>
              </a:endParaRPr>
            </a:p>
            <a:p>
              <a:r>
                <a:rPr lang="da-DK" sz="1800" b="1" dirty="0" err="1">
                  <a:cs typeface="Courier New" panose="02070309020205020404" pitchFamily="49" charset="0"/>
                </a:rPr>
                <a:t>email</a:t>
              </a:r>
              <a:endParaRPr lang="da-DK" sz="1800" b="1" dirty="0">
                <a:cs typeface="Courier New" panose="02070309020205020404" pitchFamily="49" charset="0"/>
              </a:endParaRPr>
            </a:p>
            <a:p>
              <a:r>
                <a:rPr lang="da-DK" sz="1800" b="1" dirty="0" err="1">
                  <a:cs typeface="Courier New" panose="02070309020205020404" pitchFamily="49" charset="0"/>
                </a:rPr>
                <a:t>phone</a:t>
              </a:r>
              <a:endParaRPr lang="da-DK" sz="1800" b="1" dirty="0">
                <a:cs typeface="Courier New" panose="02070309020205020404" pitchFamily="49" charset="0"/>
              </a:endParaRPr>
            </a:p>
          </p:txBody>
        </p:sp>
        <p:sp>
          <p:nvSpPr>
            <p:cNvPr id="6" name="Tekstboks 5"/>
            <p:cNvSpPr txBox="1"/>
            <p:nvPr/>
          </p:nvSpPr>
          <p:spPr>
            <a:xfrm>
              <a:off x="3276892" y="758314"/>
              <a:ext cx="1304302" cy="120032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da-DK" sz="1800" b="1" dirty="0">
                  <a:cs typeface="Courier New" panose="02070309020205020404" pitchFamily="49" charset="0"/>
                </a:rPr>
                <a:t>Dog</a:t>
              </a:r>
            </a:p>
            <a:p>
              <a:r>
                <a:rPr lang="da-DK" sz="1800" b="1" dirty="0">
                  <a:cs typeface="Courier New" panose="02070309020205020404" pitchFamily="49" charset="0"/>
                </a:rPr>
                <a:t>________</a:t>
              </a:r>
            </a:p>
            <a:p>
              <a:r>
                <a:rPr lang="da-DK" sz="1800" b="1" dirty="0" err="1">
                  <a:cs typeface="Courier New" panose="02070309020205020404" pitchFamily="49" charset="0"/>
                </a:rPr>
                <a:t>name</a:t>
              </a:r>
              <a:endParaRPr lang="da-DK" sz="1800" b="1" dirty="0">
                <a:cs typeface="Courier New" panose="02070309020205020404" pitchFamily="49" charset="0"/>
              </a:endParaRPr>
            </a:p>
            <a:p>
              <a:r>
                <a:rPr lang="da-DK" sz="1800" b="1" dirty="0" err="1">
                  <a:cs typeface="Courier New" panose="02070309020205020404" pitchFamily="49" charset="0"/>
                </a:rPr>
                <a:t>feeYear</a:t>
              </a:r>
              <a:endParaRPr lang="da-DK" sz="1800" b="1" dirty="0">
                <a:cs typeface="Courier New" panose="02070309020205020404" pitchFamily="49" charset="0"/>
              </a:endParaRPr>
            </a:p>
          </p:txBody>
        </p:sp>
        <p:cxnSp>
          <p:nvCxnSpPr>
            <p:cNvPr id="7" name="Lige pilforbindelse 6"/>
            <p:cNvCxnSpPr/>
            <p:nvPr/>
          </p:nvCxnSpPr>
          <p:spPr>
            <a:xfrm>
              <a:off x="1411806" y="1481589"/>
              <a:ext cx="1865086" cy="4557"/>
            </a:xfrm>
            <a:prstGeom prst="straightConnector1">
              <a:avLst/>
            </a:prstGeom>
            <a:ln w="1016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boks 8"/>
            <p:cNvSpPr txBox="1"/>
            <p:nvPr/>
          </p:nvSpPr>
          <p:spPr>
            <a:xfrm>
              <a:off x="1457822" y="83671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b="1" dirty="0"/>
                <a:t>1</a:t>
              </a:r>
            </a:p>
          </p:txBody>
        </p:sp>
        <p:sp>
          <p:nvSpPr>
            <p:cNvPr id="10" name="Tekstboks 9"/>
            <p:cNvSpPr txBox="1"/>
            <p:nvPr/>
          </p:nvSpPr>
          <p:spPr>
            <a:xfrm>
              <a:off x="2616701" y="83671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2400" b="1" dirty="0"/>
                <a:t>0..1</a:t>
              </a:r>
            </a:p>
          </p:txBody>
        </p:sp>
      </p:grpSp>
      <p:grpSp>
        <p:nvGrpSpPr>
          <p:cNvPr id="17" name="Gruppe 16"/>
          <p:cNvGrpSpPr/>
          <p:nvPr/>
        </p:nvGrpSpPr>
        <p:grpSpPr>
          <a:xfrm>
            <a:off x="3131862" y="908720"/>
            <a:ext cx="3422746" cy="972058"/>
            <a:chOff x="35548" y="2456739"/>
            <a:chExt cx="3422746" cy="972058"/>
          </a:xfrm>
        </p:grpSpPr>
        <p:sp>
          <p:nvSpPr>
            <p:cNvPr id="14" name="Afrundet rektangel 13"/>
            <p:cNvSpPr/>
            <p:nvPr/>
          </p:nvSpPr>
          <p:spPr>
            <a:xfrm>
              <a:off x="35548" y="2708923"/>
              <a:ext cx="1566997" cy="71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:</a:t>
              </a:r>
              <a:r>
                <a:rPr lang="da-DK" sz="2000" b="1" dirty="0" err="1">
                  <a:solidFill>
                    <a:schemeClr val="tx1"/>
                  </a:solidFill>
                </a:rPr>
                <a:t>Member</a:t>
              </a:r>
              <a:endParaRPr lang="da-DK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_______</a:t>
              </a:r>
            </a:p>
          </p:txBody>
        </p:sp>
        <p:sp>
          <p:nvSpPr>
            <p:cNvPr id="15" name="Afrundet rektangel 14"/>
            <p:cNvSpPr/>
            <p:nvPr/>
          </p:nvSpPr>
          <p:spPr>
            <a:xfrm>
              <a:off x="2313067" y="2456739"/>
              <a:ext cx="1145227" cy="64812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:Dog</a:t>
              </a:r>
            </a:p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_____</a:t>
              </a:r>
            </a:p>
          </p:txBody>
        </p:sp>
        <p:cxnSp>
          <p:nvCxnSpPr>
            <p:cNvPr id="16" name="Buet forbindelse 15"/>
            <p:cNvCxnSpPr>
              <a:stCxn id="14" idx="3"/>
              <a:endCxn id="15" idx="1"/>
            </p:cNvCxnSpPr>
            <p:nvPr/>
          </p:nvCxnSpPr>
          <p:spPr>
            <a:xfrm flipV="1">
              <a:off x="1602545" y="2780802"/>
              <a:ext cx="710522" cy="288058"/>
            </a:xfrm>
            <a:prstGeom prst="curvedConnector3">
              <a:avLst>
                <a:gd name="adj1" fmla="val 50000"/>
              </a:avLst>
            </a:prstGeom>
            <a:ln w="66675"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øjet pil 30"/>
          <p:cNvSpPr/>
          <p:nvPr/>
        </p:nvSpPr>
        <p:spPr>
          <a:xfrm>
            <a:off x="1441180" y="3255858"/>
            <a:ext cx="936104" cy="8925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2" name="Tekstboks 31"/>
          <p:cNvSpPr txBox="1"/>
          <p:nvPr/>
        </p:nvSpPr>
        <p:spPr>
          <a:xfrm>
            <a:off x="0" y="3112623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Modeled</a:t>
            </a:r>
          </a:p>
          <a:p>
            <a:r>
              <a:rPr lang="da-DK" sz="2400" b="1" dirty="0"/>
              <a:t>as</a:t>
            </a:r>
          </a:p>
        </p:txBody>
      </p:sp>
      <p:sp>
        <p:nvSpPr>
          <p:cNvPr id="33" name="Højrepil 32"/>
          <p:cNvSpPr/>
          <p:nvPr/>
        </p:nvSpPr>
        <p:spPr>
          <a:xfrm rot="1452443">
            <a:off x="1368215" y="2437000"/>
            <a:ext cx="98713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Højrepil 33"/>
          <p:cNvSpPr/>
          <p:nvPr/>
        </p:nvSpPr>
        <p:spPr>
          <a:xfrm rot="21156003">
            <a:off x="2088919" y="1339137"/>
            <a:ext cx="1021303" cy="40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Tekstboks 34"/>
          <p:cNvSpPr txBox="1"/>
          <p:nvPr/>
        </p:nvSpPr>
        <p:spPr>
          <a:xfrm>
            <a:off x="0" y="2000743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/>
              <a:t>Design time</a:t>
            </a:r>
          </a:p>
        </p:txBody>
      </p:sp>
      <p:sp>
        <p:nvSpPr>
          <p:cNvPr id="36" name="Tekstboks 35"/>
          <p:cNvSpPr txBox="1"/>
          <p:nvPr/>
        </p:nvSpPr>
        <p:spPr>
          <a:xfrm>
            <a:off x="103290" y="1133478"/>
            <a:ext cx="2088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Execution</a:t>
            </a:r>
            <a:r>
              <a:rPr lang="da-DK" sz="2400" b="1" dirty="0"/>
              <a:t> time</a:t>
            </a:r>
          </a:p>
        </p:txBody>
      </p:sp>
      <p:grpSp>
        <p:nvGrpSpPr>
          <p:cNvPr id="38" name="Gruppe 37"/>
          <p:cNvGrpSpPr/>
          <p:nvPr/>
        </p:nvGrpSpPr>
        <p:grpSpPr>
          <a:xfrm>
            <a:off x="3284262" y="1061120"/>
            <a:ext cx="3422746" cy="972058"/>
            <a:chOff x="35548" y="2456739"/>
            <a:chExt cx="3422746" cy="972058"/>
          </a:xfrm>
        </p:grpSpPr>
        <p:sp>
          <p:nvSpPr>
            <p:cNvPr id="39" name="Afrundet rektangel 38"/>
            <p:cNvSpPr/>
            <p:nvPr/>
          </p:nvSpPr>
          <p:spPr>
            <a:xfrm>
              <a:off x="35548" y="2708923"/>
              <a:ext cx="1566997" cy="71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:</a:t>
              </a:r>
              <a:r>
                <a:rPr lang="da-DK" sz="2000" b="1" dirty="0" err="1">
                  <a:solidFill>
                    <a:schemeClr val="tx1"/>
                  </a:solidFill>
                </a:rPr>
                <a:t>Member</a:t>
              </a:r>
              <a:endParaRPr lang="da-DK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_______</a:t>
              </a:r>
            </a:p>
          </p:txBody>
        </p:sp>
        <p:sp>
          <p:nvSpPr>
            <p:cNvPr id="40" name="Afrundet rektangel 39"/>
            <p:cNvSpPr/>
            <p:nvPr/>
          </p:nvSpPr>
          <p:spPr>
            <a:xfrm>
              <a:off x="2313067" y="2456739"/>
              <a:ext cx="1145227" cy="64812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:Dog</a:t>
              </a:r>
            </a:p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_____</a:t>
              </a:r>
            </a:p>
          </p:txBody>
        </p:sp>
        <p:cxnSp>
          <p:nvCxnSpPr>
            <p:cNvPr id="41" name="Buet forbindelse 40"/>
            <p:cNvCxnSpPr>
              <a:stCxn id="39" idx="3"/>
              <a:endCxn id="40" idx="1"/>
            </p:cNvCxnSpPr>
            <p:nvPr/>
          </p:nvCxnSpPr>
          <p:spPr>
            <a:xfrm flipV="1">
              <a:off x="1602545" y="2780802"/>
              <a:ext cx="710522" cy="288058"/>
            </a:xfrm>
            <a:prstGeom prst="curvedConnector3">
              <a:avLst>
                <a:gd name="adj1" fmla="val 50000"/>
              </a:avLst>
            </a:prstGeom>
            <a:ln w="66675"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e 41"/>
          <p:cNvGrpSpPr/>
          <p:nvPr/>
        </p:nvGrpSpPr>
        <p:grpSpPr>
          <a:xfrm>
            <a:off x="3436662" y="1213520"/>
            <a:ext cx="3422746" cy="972058"/>
            <a:chOff x="35548" y="2456739"/>
            <a:chExt cx="3422746" cy="972058"/>
          </a:xfrm>
        </p:grpSpPr>
        <p:sp>
          <p:nvSpPr>
            <p:cNvPr id="43" name="Afrundet rektangel 42"/>
            <p:cNvSpPr/>
            <p:nvPr/>
          </p:nvSpPr>
          <p:spPr>
            <a:xfrm>
              <a:off x="35548" y="2708923"/>
              <a:ext cx="1566997" cy="71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:</a:t>
              </a:r>
              <a:r>
                <a:rPr lang="da-DK" sz="2000" b="1" dirty="0" err="1">
                  <a:solidFill>
                    <a:schemeClr val="tx1"/>
                  </a:solidFill>
                </a:rPr>
                <a:t>Member</a:t>
              </a:r>
              <a:endParaRPr lang="da-DK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_______</a:t>
              </a:r>
            </a:p>
          </p:txBody>
        </p:sp>
        <p:sp>
          <p:nvSpPr>
            <p:cNvPr id="44" name="Afrundet rektangel 43"/>
            <p:cNvSpPr/>
            <p:nvPr/>
          </p:nvSpPr>
          <p:spPr>
            <a:xfrm>
              <a:off x="2313067" y="2456739"/>
              <a:ext cx="1145227" cy="64812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:Dog</a:t>
              </a:r>
            </a:p>
            <a:p>
              <a:pPr algn="ctr"/>
              <a:r>
                <a:rPr lang="da-DK" sz="2000" b="1" dirty="0">
                  <a:solidFill>
                    <a:schemeClr val="tx1"/>
                  </a:solidFill>
                </a:rPr>
                <a:t>_____</a:t>
              </a:r>
            </a:p>
          </p:txBody>
        </p:sp>
        <p:cxnSp>
          <p:nvCxnSpPr>
            <p:cNvPr id="45" name="Buet forbindelse 44"/>
            <p:cNvCxnSpPr>
              <a:stCxn id="43" idx="3"/>
              <a:endCxn id="44" idx="1"/>
            </p:cNvCxnSpPr>
            <p:nvPr/>
          </p:nvCxnSpPr>
          <p:spPr>
            <a:xfrm flipV="1">
              <a:off x="1602545" y="2780802"/>
              <a:ext cx="710522" cy="288058"/>
            </a:xfrm>
            <a:prstGeom prst="curvedConnector3">
              <a:avLst>
                <a:gd name="adj1" fmla="val 50000"/>
              </a:avLst>
            </a:prstGeom>
            <a:ln w="66675">
              <a:tailEnd type="arrow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ladsholder til indhold 2"/>
          <p:cNvSpPr txBox="1">
            <a:spLocks/>
          </p:cNvSpPr>
          <p:nvPr/>
        </p:nvSpPr>
        <p:spPr>
          <a:xfrm>
            <a:off x="107504" y="4581128"/>
            <a:ext cx="3888432" cy="22768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" name="Pladsholder til indhold 2"/>
          <p:cNvSpPr txBox="1">
            <a:spLocks/>
          </p:cNvSpPr>
          <p:nvPr/>
        </p:nvSpPr>
        <p:spPr>
          <a:xfrm>
            <a:off x="4572000" y="4608512"/>
            <a:ext cx="3960440" cy="1484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feeYear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9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 animBg="1"/>
      <p:bldP spid="35" grpId="0"/>
      <p:bldP spid="36" grpId="0"/>
      <p:bldP spid="37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6F67-8322-4946-802D-9B351ED9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Code!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F7A4-7A84-4C92-AF12-F7C38B57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</a:t>
            </a:r>
          </a:p>
          <a:p>
            <a:pPr lvl="1"/>
            <a:r>
              <a:rPr lang="en-US" dirty="0"/>
              <a:t>Member, Dog</a:t>
            </a:r>
          </a:p>
          <a:p>
            <a:pPr lvl="1"/>
            <a:r>
              <a:rPr lang="en-US" dirty="0"/>
              <a:t>All attributes,</a:t>
            </a:r>
          </a:p>
          <a:p>
            <a:pPr lvl="1"/>
            <a:r>
              <a:rPr lang="en-US" dirty="0"/>
              <a:t>And get/set methods are coded</a:t>
            </a:r>
          </a:p>
          <a:p>
            <a:r>
              <a:rPr lang="en-US" dirty="0"/>
              <a:t>Create a few objects and </a:t>
            </a:r>
            <a:r>
              <a:rPr lang="en-US"/>
              <a:t>connect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7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Fee</a:t>
            </a:r>
            <a:r>
              <a:rPr lang="da-DK" dirty="0"/>
              <a:t> Due?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…</a:t>
            </a:r>
            <a:r>
              <a:rPr lang="da-DK" dirty="0" err="1"/>
              <a:t>almost</a:t>
            </a:r>
            <a:r>
              <a:rPr lang="da-DK" dirty="0"/>
              <a:t> </a:t>
            </a:r>
            <a:r>
              <a:rPr lang="da-DK" dirty="0" err="1"/>
              <a:t>went</a:t>
            </a:r>
            <a:r>
              <a:rPr lang="da-DK" dirty="0"/>
              <a:t> </a:t>
            </a:r>
            <a:r>
              <a:rPr lang="da-DK" dirty="0" err="1"/>
              <a:t>bankrupt</a:t>
            </a:r>
            <a:r>
              <a:rPr lang="da-DK" dirty="0"/>
              <a:t>,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members</a:t>
            </a:r>
            <a:r>
              <a:rPr lang="da-DK" dirty="0"/>
              <a:t> </a:t>
            </a:r>
            <a:r>
              <a:rPr lang="da-DK" dirty="0" err="1"/>
              <a:t>didn’t</a:t>
            </a:r>
            <a:r>
              <a:rPr lang="da-DK" dirty="0"/>
              <a:t> </a:t>
            </a:r>
            <a:r>
              <a:rPr lang="da-DK" dirty="0" err="1"/>
              <a:t>pay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fees</a:t>
            </a:r>
            <a:r>
              <a:rPr lang="da-DK" dirty="0"/>
              <a:t>…</a:t>
            </a:r>
          </a:p>
          <a:p>
            <a:pPr lvl="1"/>
            <a:r>
              <a:rPr lang="da-DK" dirty="0"/>
              <a:t>Suggestions?</a:t>
            </a:r>
          </a:p>
        </p:txBody>
      </p:sp>
    </p:spTree>
    <p:extLst>
      <p:ext uri="{BB962C8B-B14F-4D97-AF65-F5344CB8AC3E}">
        <p14:creationId xmlns:p14="http://schemas.microsoft.com/office/powerpoint/2010/main" val="306112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indhold 12"/>
          <p:cNvSpPr>
            <a:spLocks noGrp="1"/>
          </p:cNvSpPr>
          <p:nvPr>
            <p:ph idx="1"/>
          </p:nvPr>
        </p:nvSpPr>
        <p:spPr>
          <a:xfrm>
            <a:off x="1" y="993657"/>
            <a:ext cx="9119772" cy="5531687"/>
          </a:xfrm>
        </p:spPr>
        <p:txBody>
          <a:bodyPr>
            <a:normAutofit/>
          </a:bodyPr>
          <a:lstStyle/>
          <a:p>
            <a:r>
              <a:rPr lang="da-DK" sz="2400" b="1" dirty="0"/>
              <a:t>This is </a:t>
            </a:r>
            <a:r>
              <a:rPr lang="da-DK" sz="2400" b="1" dirty="0" err="1"/>
              <a:t>how</a:t>
            </a:r>
            <a:r>
              <a:rPr lang="da-DK" sz="2400" b="1" dirty="0"/>
              <a:t> </a:t>
            </a:r>
            <a:r>
              <a:rPr lang="da-DK" sz="2400" b="1" dirty="0" err="1"/>
              <a:t>we’d</a:t>
            </a:r>
            <a:r>
              <a:rPr lang="da-DK" sz="2400" b="1" dirty="0"/>
              <a:t> </a:t>
            </a:r>
            <a:r>
              <a:rPr lang="da-DK" sz="2400" b="1" dirty="0" err="1"/>
              <a:t>implement</a:t>
            </a:r>
            <a:r>
              <a:rPr lang="da-DK" sz="2400" b="1" dirty="0"/>
              <a:t> it in Dog:</a:t>
            </a:r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/>
          </a:p>
          <a:p>
            <a:pPr>
              <a:buFont typeface="Arial" charset="0"/>
              <a:buChar char="•"/>
            </a:pPr>
            <a:r>
              <a:rPr lang="da-DK" sz="2400" b="1" dirty="0"/>
              <a:t>And </a:t>
            </a:r>
            <a:r>
              <a:rPr lang="da-DK" sz="2400" b="1" dirty="0" err="1"/>
              <a:t>we</a:t>
            </a:r>
            <a:r>
              <a:rPr lang="da-DK" sz="2400" b="1" dirty="0"/>
              <a:t> </a:t>
            </a:r>
            <a:r>
              <a:rPr lang="da-DK" sz="2400" b="1" dirty="0" err="1"/>
              <a:t>can</a:t>
            </a:r>
            <a:r>
              <a:rPr lang="da-DK" sz="2400" b="1" dirty="0"/>
              <a:t> </a:t>
            </a:r>
            <a:br>
              <a:rPr lang="da-DK" sz="2400" b="1" dirty="0"/>
            </a:br>
            <a:r>
              <a:rPr lang="da-DK" sz="2400" b="1" dirty="0" err="1"/>
              <a:t>call</a:t>
            </a:r>
            <a:r>
              <a:rPr lang="da-DK" sz="2400" b="1" dirty="0"/>
              <a:t> it from</a:t>
            </a:r>
            <a:br>
              <a:rPr lang="da-DK" sz="2400" b="1" dirty="0"/>
            </a:br>
            <a:r>
              <a:rPr lang="da-DK" sz="2400" b="1" dirty="0" err="1"/>
              <a:t>Member</a:t>
            </a:r>
            <a:r>
              <a:rPr lang="da-DK" sz="2400" b="1" dirty="0"/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da-DK" dirty="0"/>
              <a:t>How Do Objects </a:t>
            </a:r>
            <a:r>
              <a:rPr lang="da-DK" dirty="0" err="1"/>
              <a:t>Interact</a:t>
            </a:r>
            <a:r>
              <a:rPr lang="da-DK" dirty="0"/>
              <a:t>?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CA19-0632-427B-A0F0-AAB37C83A21B}" type="slidenum">
              <a:rPr lang="da-DK" smtClean="0"/>
              <a:t>19</a:t>
            </a:fld>
            <a:endParaRPr lang="da-DK" dirty="0"/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33536" y="1453497"/>
            <a:ext cx="5760640" cy="2925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feeYear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isFeeDue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thisYear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thisYear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feeYear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2364904" y="4592819"/>
            <a:ext cx="6779096" cy="2265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isFeeDue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thisYear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due = 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dog.isFeeDue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thisYear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due</a:t>
            </a: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a-DK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kstboks 8"/>
          <p:cNvSpPr txBox="1"/>
          <p:nvPr/>
        </p:nvSpPr>
        <p:spPr>
          <a:xfrm>
            <a:off x="5940152" y="1453497"/>
            <a:ext cx="3203848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sz="1800" b="1" dirty="0" err="1">
                <a:cs typeface="Courier New" panose="02070309020205020404" pitchFamily="49" charset="0"/>
              </a:rPr>
              <a:t>We</a:t>
            </a:r>
            <a:r>
              <a:rPr lang="da-DK" sz="1800" b="1" dirty="0"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cs typeface="Courier New" panose="02070309020205020404" pitchFamily="49" charset="0"/>
              </a:rPr>
              <a:t>can</a:t>
            </a:r>
            <a:r>
              <a:rPr lang="da-DK" sz="1800" b="1" dirty="0">
                <a:cs typeface="Courier New" panose="02070309020205020404" pitchFamily="49" charset="0"/>
              </a:rPr>
              <a:t> do </a:t>
            </a:r>
            <a:r>
              <a:rPr lang="da-DK" sz="1800" b="1" dirty="0" err="1">
                <a:cs typeface="Courier New" panose="02070309020205020404" pitchFamily="49" charset="0"/>
              </a:rPr>
              <a:t>this</a:t>
            </a:r>
            <a:r>
              <a:rPr lang="da-DK" sz="1800" b="1" dirty="0">
                <a:cs typeface="Courier New" panose="02070309020205020404" pitchFamily="49" charset="0"/>
              </a:rPr>
              <a:t>, </a:t>
            </a:r>
            <a:r>
              <a:rPr lang="da-DK" sz="1800" b="1" dirty="0" err="1">
                <a:cs typeface="Courier New" panose="02070309020205020404" pitchFamily="49" charset="0"/>
              </a:rPr>
              <a:t>because</a:t>
            </a:r>
            <a:r>
              <a:rPr lang="da-DK" sz="1800" b="1" dirty="0"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cs typeface="Courier New" panose="02070309020205020404" pitchFamily="49" charset="0"/>
              </a:rPr>
              <a:t>Member</a:t>
            </a:r>
            <a:r>
              <a:rPr lang="da-DK" sz="1800" b="1" dirty="0">
                <a:cs typeface="Courier New" panose="02070309020205020404" pitchFamily="49" charset="0"/>
              </a:rPr>
              <a:t> has a </a:t>
            </a:r>
            <a:r>
              <a:rPr lang="da-DK" sz="1800" b="1" dirty="0" err="1">
                <a:cs typeface="Courier New" panose="02070309020205020404" pitchFamily="49" charset="0"/>
              </a:rPr>
              <a:t>field</a:t>
            </a:r>
            <a:r>
              <a:rPr lang="da-DK" sz="1800" b="1" dirty="0"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cs typeface="Courier New" panose="02070309020205020404" pitchFamily="49" charset="0"/>
              </a:rPr>
              <a:t>that</a:t>
            </a:r>
            <a:r>
              <a:rPr lang="da-DK" sz="1800" b="1" dirty="0">
                <a:cs typeface="Courier New" panose="02070309020205020404" pitchFamily="49" charset="0"/>
              </a:rPr>
              <a:t> references a Dog </a:t>
            </a:r>
            <a:r>
              <a:rPr lang="da-DK" sz="1800" b="1" dirty="0" err="1">
                <a:cs typeface="Courier New" panose="02070309020205020404" pitchFamily="49" charset="0"/>
              </a:rPr>
              <a:t>object</a:t>
            </a:r>
            <a:r>
              <a:rPr lang="da-DK" sz="1800" b="1" dirty="0">
                <a:cs typeface="Courier New" panose="02070309020205020404" pitchFamily="49" charset="0"/>
              </a:rPr>
              <a:t>.</a:t>
            </a:r>
          </a:p>
          <a:p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>
                <a:cs typeface="Courier New" panose="02070309020205020404" pitchFamily="49" charset="0"/>
              </a:rPr>
              <a:t>Of </a:t>
            </a:r>
            <a:r>
              <a:rPr lang="da-DK" sz="1800" b="1" dirty="0" err="1">
                <a:cs typeface="Courier New" panose="02070309020205020404" pitchFamily="49" charset="0"/>
              </a:rPr>
              <a:t>course</a:t>
            </a:r>
            <a:r>
              <a:rPr lang="da-DK" sz="1800" b="1" dirty="0">
                <a:cs typeface="Courier New" panose="02070309020205020404" pitchFamily="49" charset="0"/>
              </a:rPr>
              <a:t>, </a:t>
            </a:r>
            <a:r>
              <a:rPr lang="da-DK" sz="1800" b="1" dirty="0" err="1">
                <a:cs typeface="Courier New" panose="02070309020205020404" pitchFamily="49" charset="0"/>
              </a:rPr>
              <a:t>we</a:t>
            </a:r>
            <a:r>
              <a:rPr lang="da-DK" sz="1800" b="1" dirty="0"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cs typeface="Courier New" panose="02070309020205020404" pitchFamily="49" charset="0"/>
              </a:rPr>
              <a:t>need</a:t>
            </a:r>
            <a:r>
              <a:rPr lang="da-DK" sz="1800" b="1" dirty="0">
                <a:cs typeface="Courier New" panose="02070309020205020404" pitchFamily="49" charset="0"/>
              </a:rPr>
              <a:t> to </a:t>
            </a:r>
            <a:r>
              <a:rPr lang="da-DK" sz="1800" b="1" dirty="0" err="1">
                <a:cs typeface="Courier New" panose="02070309020205020404" pitchFamily="49" charset="0"/>
              </a:rPr>
              <a:t>make</a:t>
            </a:r>
            <a:r>
              <a:rPr lang="da-DK" sz="1800" b="1" dirty="0">
                <a:cs typeface="Courier New" panose="02070309020205020404" pitchFamily="49" charset="0"/>
              </a:rPr>
              <a:t> sure </a:t>
            </a:r>
            <a:r>
              <a:rPr lang="da-DK" sz="1800" b="1" dirty="0" err="1">
                <a:cs typeface="Courier New" panose="02070309020205020404" pitchFamily="49" charset="0"/>
              </a:rPr>
              <a:t>that</a:t>
            </a:r>
            <a:r>
              <a:rPr lang="da-DK" sz="1800" b="1" dirty="0">
                <a:cs typeface="Courier New" panose="02070309020205020404" pitchFamily="49" charset="0"/>
              </a:rPr>
              <a:t> the </a:t>
            </a:r>
            <a:r>
              <a:rPr lang="da-DK" sz="1800" b="1" dirty="0" err="1">
                <a:cs typeface="Courier New" panose="02070309020205020404" pitchFamily="49" charset="0"/>
              </a:rPr>
              <a:t>field</a:t>
            </a:r>
            <a:r>
              <a:rPr lang="da-DK" sz="1800" b="1" dirty="0">
                <a:cs typeface="Courier New" panose="02070309020205020404" pitchFamily="49" charset="0"/>
              </a:rPr>
              <a:t> is not </a:t>
            </a:r>
            <a:r>
              <a:rPr lang="da-DK" sz="1800" b="1" dirty="0" err="1">
                <a:cs typeface="Courier New" panose="02070309020205020404" pitchFamily="49" charset="0"/>
              </a:rPr>
              <a:t>null</a:t>
            </a:r>
            <a:r>
              <a:rPr lang="da-DK" sz="1800" b="1" dirty="0">
                <a:cs typeface="Courier New" panose="02070309020205020404" pitchFamily="49" charset="0"/>
              </a:rPr>
              <a:t>, </a:t>
            </a:r>
            <a:r>
              <a:rPr lang="da-DK" sz="1800" b="1" dirty="0" err="1">
                <a:cs typeface="Courier New" panose="02070309020205020404" pitchFamily="49" charset="0"/>
              </a:rPr>
              <a:t>when</a:t>
            </a:r>
            <a:r>
              <a:rPr lang="da-DK" sz="1800" b="1" dirty="0"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cs typeface="Courier New" panose="02070309020205020404" pitchFamily="49" charset="0"/>
              </a:rPr>
              <a:t>called</a:t>
            </a:r>
            <a:r>
              <a:rPr lang="da-DK" sz="1800" b="1" dirty="0">
                <a:cs typeface="Courier New" panose="02070309020205020404" pitchFamily="49" charset="0"/>
              </a:rPr>
              <a:t>. </a:t>
            </a:r>
          </a:p>
          <a:p>
            <a:endParaRPr lang="da-DK" sz="1800" b="1" dirty="0">
              <a:cs typeface="Courier New" panose="02070309020205020404" pitchFamily="49" charset="0"/>
            </a:endParaRPr>
          </a:p>
          <a:p>
            <a:r>
              <a:rPr lang="da-DK" sz="1800" b="1" dirty="0">
                <a:cs typeface="Courier New" panose="02070309020205020404" pitchFamily="49" charset="0"/>
              </a:rPr>
              <a:t>How </a:t>
            </a:r>
            <a:r>
              <a:rPr lang="da-DK" sz="1800" b="1" dirty="0" err="1">
                <a:cs typeface="Courier New" panose="02070309020205020404" pitchFamily="49" charset="0"/>
              </a:rPr>
              <a:t>would</a:t>
            </a:r>
            <a:r>
              <a:rPr lang="da-DK" sz="1800" b="1" dirty="0">
                <a:cs typeface="Courier New" panose="02070309020205020404" pitchFamily="49" charset="0"/>
              </a:rPr>
              <a:t> </a:t>
            </a:r>
            <a:r>
              <a:rPr lang="da-DK" sz="1800" b="1" dirty="0" err="1">
                <a:cs typeface="Courier New" panose="02070309020205020404" pitchFamily="49" charset="0"/>
              </a:rPr>
              <a:t>you</a:t>
            </a:r>
            <a:r>
              <a:rPr lang="da-DK" sz="1800" b="1" dirty="0">
                <a:cs typeface="Courier New" panose="02070309020205020404" pitchFamily="49" charset="0"/>
              </a:rPr>
              <a:t> do </a:t>
            </a:r>
            <a:r>
              <a:rPr lang="da-DK" sz="1800" b="1" dirty="0" err="1">
                <a:cs typeface="Courier New" panose="02070309020205020404" pitchFamily="49" charset="0"/>
              </a:rPr>
              <a:t>that</a:t>
            </a:r>
            <a:r>
              <a:rPr lang="da-DK" sz="1800" b="1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93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Implementing the Digital Clock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idx="1"/>
          </p:nvPr>
        </p:nvSpPr>
        <p:spPr>
          <a:xfrm>
            <a:off x="4788024" y="1500174"/>
            <a:ext cx="4355976" cy="3657018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800" b="1" dirty="0" err="1"/>
              <a:t>NumberDisplay</a:t>
            </a:r>
            <a:r>
              <a:rPr lang="en-GB" sz="1800" b="1" dirty="0"/>
              <a:t>: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NumberDisplay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limit;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marL="0" lv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constructors and</a:t>
            </a:r>
          </a:p>
          <a:p>
            <a:pPr marL="0" lv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// methods omitted</a:t>
            </a:r>
          </a:p>
          <a:p>
            <a:pPr marL="0" lv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2</a:t>
            </a:fld>
            <a:endParaRPr lang="da-DK" sz="1400" dirty="0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 bwMode="auto">
          <a:xfrm>
            <a:off x="107504" y="1500174"/>
            <a:ext cx="4714908" cy="36570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sz="1800" b="1" kern="0" dirty="0" err="1"/>
              <a:t>ClockDisplay</a:t>
            </a:r>
            <a:r>
              <a:rPr lang="en-US" sz="1800" b="1" kern="0" dirty="0"/>
              <a:t>:</a:t>
            </a:r>
            <a:endParaRPr lang="en-US" sz="1800" b="1" kern="0" dirty="0">
              <a:latin typeface="+mn-lt"/>
              <a:ea typeface="+mn-ea"/>
            </a:endParaRPr>
          </a:p>
          <a:p>
            <a:pPr lvl="0" eaLnBrk="1" hangingPunct="1">
              <a:spcBef>
                <a:spcPct val="20000"/>
              </a:spcBef>
            </a:pPr>
            <a:endParaRPr lang="en-US" sz="1800" b="1" kern="0" dirty="0">
              <a:latin typeface="+mn-lt"/>
              <a:ea typeface="+mn-ea"/>
            </a:endParaRPr>
          </a:p>
          <a:p>
            <a:pPr lvl="0" eaLnBrk="1" hangingPunct="1">
              <a:spcBef>
                <a:spcPct val="20000"/>
              </a:spcBef>
            </a:pPr>
            <a:r>
              <a:rPr lang="en-US" sz="1800" b="1" kern="0" dirty="0"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lang="en-US" sz="1800" b="1" kern="0" dirty="0" err="1">
                <a:latin typeface="Courier New" pitchFamily="49" charset="0"/>
                <a:ea typeface="+mn-ea"/>
                <a:cs typeface="Courier New" pitchFamily="49" charset="0"/>
              </a:rPr>
              <a:t>ClockDisplay</a:t>
            </a:r>
            <a:r>
              <a:rPr lang="en-US" sz="1800" b="1" kern="0" dirty="0"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lvl="0" eaLnBrk="1" hangingPunct="1">
              <a:spcBef>
                <a:spcPct val="20000"/>
              </a:spcBef>
            </a:pPr>
            <a:r>
              <a:rPr lang="en-US" sz="1800" b="1" kern="0" dirty="0">
                <a:latin typeface="Courier New" pitchFamily="49" charset="0"/>
                <a:ea typeface="+mn-ea"/>
                <a:cs typeface="Courier New" pitchFamily="49" charset="0"/>
              </a:rPr>
              <a:t>    private </a:t>
            </a:r>
            <a:r>
              <a:rPr lang="en-US" sz="1800" b="1" kern="0" dirty="0" err="1">
                <a:latin typeface="Courier New" pitchFamily="49" charset="0"/>
                <a:ea typeface="+mn-ea"/>
                <a:cs typeface="Courier New" pitchFamily="49" charset="0"/>
              </a:rPr>
              <a:t>NumberDisplay</a:t>
            </a:r>
            <a:r>
              <a:rPr lang="en-US" sz="1800" b="1" kern="0" dirty="0">
                <a:latin typeface="Courier New" pitchFamily="49" charset="0"/>
                <a:ea typeface="+mn-ea"/>
                <a:cs typeface="Courier New" pitchFamily="49" charset="0"/>
              </a:rPr>
              <a:t> hours;</a:t>
            </a:r>
          </a:p>
          <a:p>
            <a:pPr lvl="0" eaLnBrk="1" hangingPunct="1">
              <a:spcBef>
                <a:spcPct val="20000"/>
              </a:spcBef>
            </a:pPr>
            <a:r>
              <a:rPr lang="en-US" sz="1800" b="1" kern="0" dirty="0">
                <a:latin typeface="Courier New" pitchFamily="49" charset="0"/>
                <a:ea typeface="+mn-ea"/>
                <a:cs typeface="Courier New" pitchFamily="49" charset="0"/>
              </a:rPr>
              <a:t>    private </a:t>
            </a:r>
            <a:r>
              <a:rPr lang="en-US" sz="1800" b="1" kern="0" dirty="0" err="1">
                <a:latin typeface="Courier New" pitchFamily="49" charset="0"/>
                <a:ea typeface="+mn-ea"/>
                <a:cs typeface="Courier New" pitchFamily="49" charset="0"/>
              </a:rPr>
              <a:t>NumberDisplay</a:t>
            </a:r>
            <a:r>
              <a:rPr lang="en-US" sz="1800" b="1" kern="0" dirty="0">
                <a:latin typeface="Courier New" pitchFamily="49" charset="0"/>
                <a:ea typeface="+mn-ea"/>
                <a:cs typeface="Courier New" pitchFamily="49" charset="0"/>
              </a:rPr>
              <a:t> minutes;</a:t>
            </a:r>
          </a:p>
          <a:p>
            <a:pPr lvl="0" eaLnBrk="1" hangingPunct="1">
              <a:spcBef>
                <a:spcPct val="20000"/>
              </a:spcBef>
            </a:pPr>
            <a:endParaRPr lang="en-US" sz="1800" b="1" kern="0" dirty="0">
              <a:solidFill>
                <a:schemeClr val="bg2">
                  <a:lumMod val="75000"/>
                </a:schemeClr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</a:pPr>
            <a:r>
              <a:rPr lang="en-US" sz="1800" b="1" kern="0" dirty="0">
                <a:latin typeface="Courier New" pitchFamily="49" charset="0"/>
                <a:ea typeface="+mn-ea"/>
                <a:cs typeface="Courier New" pitchFamily="49" charset="0"/>
              </a:rPr>
              <a:t>    // constructors and</a:t>
            </a:r>
          </a:p>
          <a:p>
            <a:pPr lvl="0" eaLnBrk="1" hangingPunct="1">
              <a:spcBef>
                <a:spcPct val="20000"/>
              </a:spcBef>
            </a:pPr>
            <a:r>
              <a:rPr lang="en-US" sz="1800" b="1" kern="0" dirty="0">
                <a:latin typeface="Courier New" pitchFamily="49" charset="0"/>
                <a:ea typeface="+mn-ea"/>
                <a:cs typeface="Courier New" pitchFamily="49" charset="0"/>
              </a:rPr>
              <a:t>    // methods omitted</a:t>
            </a:r>
          </a:p>
          <a:p>
            <a:pPr lvl="0" eaLnBrk="1" hangingPunct="1">
              <a:spcBef>
                <a:spcPct val="20000"/>
              </a:spcBef>
            </a:pPr>
            <a:r>
              <a:rPr lang="en-US" sz="1800" b="1" kern="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0" eaLnBrk="1" hangingPunct="1">
              <a:spcBef>
                <a:spcPct val="20000"/>
              </a:spcBef>
            </a:pPr>
            <a:endParaRPr lang="en-US" sz="1800" b="1" kern="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55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712968" cy="854968"/>
          </a:xfrm>
        </p:spPr>
        <p:txBody>
          <a:bodyPr>
            <a:normAutofit/>
          </a:bodyPr>
          <a:lstStyle/>
          <a:p>
            <a:pPr marL="0" indent="0"/>
            <a:r>
              <a:rPr lang="da-DK" sz="2800" dirty="0" err="1"/>
              <a:t>Member</a:t>
            </a:r>
            <a:r>
              <a:rPr lang="da-DK" sz="2800" dirty="0"/>
              <a:t>: </a:t>
            </a:r>
            <a:r>
              <a:rPr lang="da-DK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isFeeDue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thisYear:int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da-DK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da-DK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897142"/>
            <a:ext cx="8229600" cy="5960858"/>
          </a:xfrm>
        </p:spPr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2"/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1CA19-0632-427B-A0F0-AAB37C83A21B}" type="slidenum">
              <a:rPr lang="da-DK" smtClean="0"/>
              <a:t>20</a:t>
            </a:fld>
            <a:endParaRPr lang="da-DK"/>
          </a:p>
        </p:txBody>
      </p:sp>
      <p:cxnSp>
        <p:nvCxnSpPr>
          <p:cNvPr id="12" name="Lige pilforbindelse 11"/>
          <p:cNvCxnSpPr/>
          <p:nvPr/>
        </p:nvCxnSpPr>
        <p:spPr>
          <a:xfrm>
            <a:off x="899592" y="2152749"/>
            <a:ext cx="0" cy="400354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kstboks 52"/>
          <p:cNvSpPr txBox="1"/>
          <p:nvPr/>
        </p:nvSpPr>
        <p:spPr>
          <a:xfrm>
            <a:off x="1565666" y="2699628"/>
            <a:ext cx="207023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800" b="1" dirty="0" err="1"/>
              <a:t>isFeeDue</a:t>
            </a:r>
            <a:r>
              <a:rPr lang="da-DK" sz="1800" b="1" dirty="0"/>
              <a:t>(2014)</a:t>
            </a:r>
          </a:p>
        </p:txBody>
      </p:sp>
      <p:sp>
        <p:nvSpPr>
          <p:cNvPr id="22" name="Pladsholder til diasnummer 8"/>
          <p:cNvSpPr txBox="1">
            <a:spLocks/>
          </p:cNvSpPr>
          <p:nvPr/>
        </p:nvSpPr>
        <p:spPr>
          <a:xfrm>
            <a:off x="65532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21CA19-0632-427B-A0F0-AAB37C83A21B}" type="slidenum">
              <a:rPr lang="da-DK" smtClean="0"/>
              <a:pPr/>
              <a:t>20</a:t>
            </a:fld>
            <a:endParaRPr lang="da-DK"/>
          </a:p>
        </p:txBody>
      </p:sp>
      <p:sp>
        <p:nvSpPr>
          <p:cNvPr id="31" name="Afrundet rektangel 30"/>
          <p:cNvSpPr/>
          <p:nvPr/>
        </p:nvSpPr>
        <p:spPr>
          <a:xfrm>
            <a:off x="2912518" y="1180980"/>
            <a:ext cx="2567203" cy="9518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</a:t>
            </a:r>
            <a:r>
              <a:rPr lang="da-DK" sz="2000" b="1" dirty="0" err="1">
                <a:solidFill>
                  <a:schemeClr val="tx1"/>
                </a:solidFill>
              </a:rPr>
              <a:t>Member</a:t>
            </a:r>
            <a:endParaRPr lang="da-DK" sz="2000" b="1" dirty="0">
              <a:solidFill>
                <a:schemeClr val="tx1"/>
              </a:solidFill>
            </a:endParaRP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________________</a:t>
            </a: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</p:txBody>
      </p:sp>
      <p:cxnSp>
        <p:nvCxnSpPr>
          <p:cNvPr id="41" name="Lige pilforbindelse 40"/>
          <p:cNvCxnSpPr>
            <a:stCxn id="31" idx="2"/>
          </p:cNvCxnSpPr>
          <p:nvPr/>
        </p:nvCxnSpPr>
        <p:spPr>
          <a:xfrm>
            <a:off x="4196120" y="2132856"/>
            <a:ext cx="0" cy="40234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/>
          <p:nvPr/>
        </p:nvCxnSpPr>
        <p:spPr>
          <a:xfrm>
            <a:off x="899592" y="3068960"/>
            <a:ext cx="3170513" cy="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frundet rektangel 53"/>
          <p:cNvSpPr/>
          <p:nvPr/>
        </p:nvSpPr>
        <p:spPr>
          <a:xfrm>
            <a:off x="5868147" y="1180980"/>
            <a:ext cx="2567203" cy="9518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:Dog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________________</a:t>
            </a: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</p:txBody>
      </p:sp>
      <p:cxnSp>
        <p:nvCxnSpPr>
          <p:cNvPr id="55" name="Lige pilforbindelse 54"/>
          <p:cNvCxnSpPr/>
          <p:nvPr/>
        </p:nvCxnSpPr>
        <p:spPr>
          <a:xfrm flipH="1">
            <a:off x="7158018" y="2152749"/>
            <a:ext cx="6272" cy="400354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frundet rektangel 62"/>
          <p:cNvSpPr/>
          <p:nvPr/>
        </p:nvSpPr>
        <p:spPr>
          <a:xfrm>
            <a:off x="207786" y="1180980"/>
            <a:ext cx="1357880" cy="9518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tx1"/>
                </a:solidFill>
              </a:rPr>
              <a:t>:Program</a:t>
            </a:r>
          </a:p>
          <a:p>
            <a:pPr algn="ctr"/>
            <a:r>
              <a:rPr lang="da-DK" sz="2000" b="1" dirty="0">
                <a:solidFill>
                  <a:schemeClr val="tx1"/>
                </a:solidFill>
              </a:rPr>
              <a:t>________</a:t>
            </a:r>
          </a:p>
          <a:p>
            <a:pPr algn="ctr"/>
            <a:endParaRPr lang="da-DK" sz="2000" b="1" dirty="0">
              <a:solidFill>
                <a:schemeClr val="tx1"/>
              </a:solidFill>
            </a:endParaRPr>
          </a:p>
        </p:txBody>
      </p:sp>
      <p:cxnSp>
        <p:nvCxnSpPr>
          <p:cNvPr id="24" name="Lige pilforbindelse 23"/>
          <p:cNvCxnSpPr/>
          <p:nvPr/>
        </p:nvCxnSpPr>
        <p:spPr>
          <a:xfrm>
            <a:off x="4283968" y="3501004"/>
            <a:ext cx="2781311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7065279" y="3501004"/>
            <a:ext cx="198022" cy="1053412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Lige pilforbindelse 27"/>
          <p:cNvCxnSpPr/>
          <p:nvPr/>
        </p:nvCxnSpPr>
        <p:spPr>
          <a:xfrm>
            <a:off x="4238961" y="4509120"/>
            <a:ext cx="2781311" cy="0"/>
          </a:xfrm>
          <a:prstGeom prst="straightConnector1">
            <a:avLst/>
          </a:prstGeom>
          <a:ln w="508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/>
          <p:nvPr/>
        </p:nvCxnSpPr>
        <p:spPr>
          <a:xfrm>
            <a:off x="899592" y="4869160"/>
            <a:ext cx="3168352" cy="0"/>
          </a:xfrm>
          <a:prstGeom prst="straightConnector1">
            <a:avLst/>
          </a:prstGeom>
          <a:ln w="508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boks 32"/>
          <p:cNvSpPr txBox="1"/>
          <p:nvPr/>
        </p:nvSpPr>
        <p:spPr>
          <a:xfrm>
            <a:off x="4716016" y="3131676"/>
            <a:ext cx="2016224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sz="1800" b="1" dirty="0" err="1"/>
              <a:t>isFeeDue</a:t>
            </a:r>
            <a:r>
              <a:rPr lang="da-DK" sz="1800" b="1" dirty="0"/>
              <a:t>(2014)</a:t>
            </a:r>
          </a:p>
        </p:txBody>
      </p:sp>
      <p:sp>
        <p:nvSpPr>
          <p:cNvPr id="19" name="Rektangel 18"/>
          <p:cNvSpPr/>
          <p:nvPr/>
        </p:nvSpPr>
        <p:spPr>
          <a:xfrm>
            <a:off x="4085946" y="3068960"/>
            <a:ext cx="198022" cy="1822266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511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6" grpId="0" animBg="1"/>
      <p:bldP spid="33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New </a:t>
            </a:r>
            <a:r>
              <a:rPr lang="da-DK" dirty="0" err="1"/>
              <a:t>Topic</a:t>
            </a:r>
            <a:r>
              <a:rPr lang="da-DK" dirty="0"/>
              <a:t>: Lists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332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Need For Grouping Objects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340768"/>
            <a:ext cx="7772400" cy="417646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Many applications involve collections of objects:</a:t>
            </a:r>
          </a:p>
          <a:p>
            <a:pPr lvl="1"/>
            <a:r>
              <a:rPr lang="en-US" sz="2400" dirty="0"/>
              <a:t>Personal organizers.</a:t>
            </a:r>
          </a:p>
          <a:p>
            <a:pPr lvl="1"/>
            <a:r>
              <a:rPr lang="en-US" sz="2400" dirty="0"/>
              <a:t>Library catalogs.</a:t>
            </a:r>
          </a:p>
          <a:p>
            <a:pPr lvl="1"/>
            <a:r>
              <a:rPr lang="en-US" sz="2400" dirty="0"/>
              <a:t>Student-record system.</a:t>
            </a:r>
          </a:p>
          <a:p>
            <a:pPr lvl="1"/>
            <a:r>
              <a:rPr lang="en-US" dirty="0"/>
              <a:t>Music collection</a:t>
            </a:r>
          </a:p>
          <a:p>
            <a:pPr lvl="1"/>
            <a:r>
              <a:rPr lang="en-US" sz="2400" dirty="0"/>
              <a:t>Members with many dogs</a:t>
            </a:r>
          </a:p>
          <a:p>
            <a:pPr lvl="1"/>
            <a:endParaRPr lang="en-US" sz="2400" dirty="0"/>
          </a:p>
          <a:p>
            <a:r>
              <a:rPr lang="en-US" sz="2800" dirty="0"/>
              <a:t>The number of items to be stored varies.</a:t>
            </a:r>
          </a:p>
          <a:p>
            <a:pPr lvl="1"/>
            <a:r>
              <a:rPr lang="en-US" sz="2400" dirty="0"/>
              <a:t>Items added.</a:t>
            </a:r>
          </a:p>
          <a:p>
            <a:pPr lvl="1"/>
            <a:r>
              <a:rPr lang="en-US" sz="2400" dirty="0"/>
              <a:t>Items deleted.</a:t>
            </a:r>
          </a:p>
          <a:p>
            <a:pPr lvl="1"/>
            <a:r>
              <a:rPr lang="en-US" sz="2400" dirty="0"/>
              <a:t>Items updated.</a:t>
            </a:r>
          </a:p>
        </p:txBody>
      </p:sp>
    </p:spTree>
    <p:extLst>
      <p:ext uri="{BB962C8B-B14F-4D97-AF65-F5344CB8AC3E}">
        <p14:creationId xmlns:p14="http://schemas.microsoft.com/office/powerpoint/2010/main" val="3794530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An Organizer for Music Files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258416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Each music file represents a single music track</a:t>
            </a:r>
          </a:p>
          <a:p>
            <a:r>
              <a:rPr lang="en-US" dirty="0"/>
              <a:t>Tracks can be added</a:t>
            </a:r>
            <a:endParaRPr lang="en-US" sz="2800" dirty="0"/>
          </a:p>
          <a:p>
            <a:r>
              <a:rPr lang="en-US" dirty="0"/>
              <a:t>No limit to the number of tracks</a:t>
            </a:r>
            <a:endParaRPr lang="en-US" sz="2800" dirty="0"/>
          </a:p>
          <a:p>
            <a:r>
              <a:rPr lang="en-US" sz="2800" dirty="0"/>
              <a:t>It has to be able to tell how many </a:t>
            </a:r>
            <a:r>
              <a:rPr lang="en-US" dirty="0"/>
              <a:t>tracks</a:t>
            </a:r>
            <a:r>
              <a:rPr lang="en-US" sz="2800" dirty="0"/>
              <a:t> are stored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Libraries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7772400" cy="4114800"/>
          </a:xfrm>
        </p:spPr>
        <p:txBody>
          <a:bodyPr/>
          <a:lstStyle/>
          <a:p>
            <a:r>
              <a:rPr lang="en-US" sz="2800" dirty="0"/>
              <a:t>Collections of useful classes.</a:t>
            </a:r>
          </a:p>
          <a:p>
            <a:r>
              <a:rPr lang="en-US" sz="2800" dirty="0"/>
              <a:t>We don’t have to write everything from scratch.</a:t>
            </a:r>
          </a:p>
          <a:p>
            <a:r>
              <a:rPr lang="en-US" sz="2800" dirty="0"/>
              <a:t>Java </a:t>
            </a:r>
            <a:r>
              <a:rPr lang="en-US" dirty="0"/>
              <a:t>organizes</a:t>
            </a:r>
            <a:r>
              <a:rPr lang="en-US" sz="2800" dirty="0"/>
              <a:t> its libraries in </a:t>
            </a:r>
            <a:r>
              <a:rPr lang="en-US" sz="2800" b="1" i="1" dirty="0"/>
              <a:t>packages</a:t>
            </a:r>
            <a:r>
              <a:rPr lang="en-US" sz="2800" dirty="0"/>
              <a:t>.</a:t>
            </a:r>
          </a:p>
          <a:p>
            <a:r>
              <a:rPr lang="en-US" sz="2800" dirty="0"/>
              <a:t>Grouping objects is a recurring need.</a:t>
            </a:r>
          </a:p>
          <a:p>
            <a:pPr lvl="1"/>
            <a:r>
              <a:rPr lang="en-US" sz="2800" dirty="0"/>
              <a:t>The</a:t>
            </a:r>
            <a:r>
              <a:rPr lang="en-US" sz="2800" b="1" dirty="0">
                <a:latin typeface="Courier New" pitchFamily="-32" charset="0"/>
              </a:rPr>
              <a:t> </a:t>
            </a:r>
            <a:r>
              <a:rPr lang="en-US" sz="2800" b="1" dirty="0" err="1">
                <a:latin typeface="Courier New" pitchFamily="-32" charset="0"/>
              </a:rPr>
              <a:t>java.util</a:t>
            </a:r>
            <a:r>
              <a:rPr lang="en-US" sz="2800" b="1" dirty="0">
                <a:latin typeface="Courier New" pitchFamily="-32" charset="0"/>
              </a:rPr>
              <a:t> </a:t>
            </a:r>
            <a:r>
              <a:rPr lang="en-US" sz="2800" dirty="0"/>
              <a:t>package contains classes for doing this.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9512" y="1443548"/>
            <a:ext cx="7848600" cy="378565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MusicOrganizer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An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names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files;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MusicOrganizer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files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 7+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files = new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536" y="150912"/>
            <a:ext cx="77724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err="1"/>
              <a:t>ArrayList</a:t>
            </a:r>
            <a:r>
              <a:rPr lang="en-US" dirty="0"/>
              <a:t> – A Collection Class</a:t>
            </a: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6300192" y="1556792"/>
            <a:ext cx="2273712" cy="788226"/>
          </a:xfrm>
          <a:prstGeom prst="wedgeRoundRectCallout">
            <a:avLst>
              <a:gd name="adj1" fmla="val -148350"/>
              <a:gd name="adj2" fmla="val 14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b="1" dirty="0"/>
              <a:t>The type of </a:t>
            </a:r>
            <a:r>
              <a:rPr lang="da-DK" sz="1800" b="1" dirty="0" err="1"/>
              <a:t>objects</a:t>
            </a:r>
            <a:r>
              <a:rPr lang="da-DK" sz="1800" b="1" dirty="0"/>
              <a:t> to </a:t>
            </a:r>
            <a:r>
              <a:rPr lang="da-DK" sz="1800" b="1" dirty="0" err="1"/>
              <a:t>be</a:t>
            </a:r>
            <a:r>
              <a:rPr lang="da-DK" sz="1800" b="1" dirty="0"/>
              <a:t> </a:t>
            </a:r>
            <a:r>
              <a:rPr lang="da-DK" sz="1800" b="1" dirty="0" err="1"/>
              <a:t>stored</a:t>
            </a:r>
            <a:endParaRPr lang="da-DK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Collections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7772400" cy="4114800"/>
          </a:xfrm>
        </p:spPr>
        <p:txBody>
          <a:bodyPr/>
          <a:lstStyle/>
          <a:p>
            <a:r>
              <a:rPr lang="en-GB" sz="2400" dirty="0"/>
              <a:t>We specify:</a:t>
            </a:r>
          </a:p>
          <a:p>
            <a:pPr lvl="1"/>
            <a:r>
              <a:rPr lang="en-GB" sz="2400" dirty="0"/>
              <a:t> the type of collection: </a:t>
            </a:r>
            <a:r>
              <a:rPr lang="en-GB" sz="2400" dirty="0" err="1">
                <a:latin typeface="Courier New" pitchFamily="-32" charset="0"/>
              </a:rPr>
              <a:t>ArrayList</a:t>
            </a:r>
            <a:endParaRPr lang="en-GB" sz="2400" dirty="0"/>
          </a:p>
          <a:p>
            <a:pPr lvl="1"/>
            <a:r>
              <a:rPr lang="en-GB" sz="2400" dirty="0"/>
              <a:t>the type of objects it will contain: </a:t>
            </a:r>
            <a:r>
              <a:rPr lang="en-GB" sz="2400" dirty="0">
                <a:latin typeface="Courier New" pitchFamily="-32" charset="0"/>
              </a:rPr>
              <a:t>&lt;String&gt;</a:t>
            </a:r>
          </a:p>
          <a:p>
            <a:r>
              <a:rPr lang="en-GB" sz="2400" dirty="0"/>
              <a:t>We say, “</a:t>
            </a:r>
            <a:r>
              <a:rPr lang="en-GB" sz="2400" dirty="0" err="1"/>
              <a:t>ArrayList</a:t>
            </a:r>
            <a:r>
              <a:rPr lang="en-GB" sz="2400" dirty="0"/>
              <a:t> of String”.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structures with collections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10">
            <a:off x="309854" y="1403502"/>
            <a:ext cx="8682807" cy="475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of a Collection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58416"/>
            <a:ext cx="7772400" cy="4114800"/>
          </a:xfrm>
        </p:spPr>
        <p:txBody>
          <a:bodyPr/>
          <a:lstStyle/>
          <a:p>
            <a:r>
              <a:rPr lang="en-US" sz="2400" dirty="0"/>
              <a:t>It increases its capacity as necessary.</a:t>
            </a:r>
          </a:p>
          <a:p>
            <a:r>
              <a:rPr lang="en-US" sz="2400" dirty="0"/>
              <a:t>It keeps a private count ( </a:t>
            </a:r>
            <a:r>
              <a:rPr lang="en-US" sz="2400" b="1" dirty="0">
                <a:latin typeface="Courier New" pitchFamily="-32" charset="0"/>
              </a:rPr>
              <a:t>size()</a:t>
            </a:r>
            <a:r>
              <a:rPr lang="en-US" sz="2400" b="1" dirty="0"/>
              <a:t> </a:t>
            </a:r>
            <a:r>
              <a:rPr lang="en-US" sz="2400" dirty="0" err="1"/>
              <a:t>accessor</a:t>
            </a:r>
            <a:r>
              <a:rPr lang="en-US" sz="2400" dirty="0"/>
              <a:t> method).</a:t>
            </a:r>
          </a:p>
          <a:p>
            <a:r>
              <a:rPr lang="en-US" sz="2400" dirty="0"/>
              <a:t>It keeps the objects in order.</a:t>
            </a:r>
          </a:p>
          <a:p>
            <a:r>
              <a:rPr lang="en-US" sz="2400" dirty="0"/>
              <a:t>Details of how all this is done are hidden.</a:t>
            </a:r>
          </a:p>
          <a:p>
            <a:pPr lvl="1"/>
            <a:r>
              <a:rPr lang="en-US" sz="2400" dirty="0"/>
              <a:t>Does that matter? Does not knowing </a:t>
            </a:r>
            <a:r>
              <a:rPr lang="en-US" sz="2400" b="1" i="1" dirty="0"/>
              <a:t>how</a:t>
            </a:r>
            <a:r>
              <a:rPr lang="en-US" sz="2400" dirty="0"/>
              <a:t> prevent us from using it?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9512" y="1127641"/>
            <a:ext cx="8640960" cy="347787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filename)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* Return the number of files in the collection.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* @return The number of files in the collection.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getNumberOfFiles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5220071" y="1412776"/>
            <a:ext cx="3816425" cy="457200"/>
            <a:chOff x="4791198" y="3503458"/>
            <a:chExt cx="3816425" cy="457200"/>
          </a:xfrm>
          <a:solidFill>
            <a:schemeClr val="bg1"/>
          </a:solidFill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5889063" y="3503458"/>
              <a:ext cx="2718560" cy="457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002060"/>
                  </a:solidFill>
                  <a:latin typeface="Trebuchet MS" pitchFamily="-32" charset="0"/>
                </a:rPr>
                <a:t>Adding a new file</a:t>
              </a: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H="1">
              <a:off x="4791198" y="3733800"/>
              <a:ext cx="10978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3707903" y="4221088"/>
            <a:ext cx="5436097" cy="1122040"/>
            <a:chOff x="2752309" y="4078212"/>
            <a:chExt cx="6288507" cy="1122040"/>
          </a:xfrm>
          <a:solidFill>
            <a:schemeClr val="bg1"/>
          </a:solidFill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5306871" y="4438252"/>
              <a:ext cx="3733945" cy="7620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002060"/>
                  </a:solidFill>
                  <a:latin typeface="Trebuchet MS" pitchFamily="-32" charset="0"/>
                </a:rPr>
                <a:t>Returning the number </a:t>
              </a:r>
            </a:p>
            <a:p>
              <a:pPr algn="ctr"/>
              <a:r>
                <a:rPr lang="en-US" b="0" dirty="0">
                  <a:solidFill>
                    <a:srgbClr val="002060"/>
                  </a:solidFill>
                  <a:latin typeface="Trebuchet MS" pitchFamily="-32" charset="0"/>
                </a:rPr>
                <a:t>of </a:t>
              </a:r>
              <a:r>
                <a:rPr lang="en-US" dirty="0">
                  <a:solidFill>
                    <a:srgbClr val="002060"/>
                  </a:solidFill>
                  <a:latin typeface="Trebuchet MS" pitchFamily="-32" charset="0"/>
                </a:rPr>
                <a:t>files</a:t>
              </a:r>
              <a:endParaRPr lang="en-US" b="0" dirty="0">
                <a:solidFill>
                  <a:srgbClr val="002060"/>
                </a:solidFill>
                <a:latin typeface="Trebuchet MS" pitchFamily="-32" charset="0"/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 flipH="1" flipV="1">
              <a:off x="2752309" y="4078212"/>
              <a:ext cx="2554562" cy="7410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Interaction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052736"/>
            <a:ext cx="7772400" cy="4114800"/>
          </a:xfrm>
        </p:spPr>
        <p:txBody>
          <a:bodyPr>
            <a:normAutofit fontScale="62500" lnSpcReduction="20000"/>
          </a:bodyPr>
          <a:lstStyle/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public void timeTick()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{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    minutes.increment();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    if(minutes.getValue() == 0) { 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        // it just rolled over!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        hours.increment();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    }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    updateDisplay();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}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private void updateDisplay()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{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    displayString = hours.getDisplayValue() + ":" + 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        minutes.getDisplayValue();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3</a:t>
            </a:fld>
            <a:endParaRPr lang="da-DK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721" y="4653136"/>
            <a:ext cx="4329498" cy="217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ktangel 8"/>
          <p:cNvSpPr/>
          <p:nvPr/>
        </p:nvSpPr>
        <p:spPr>
          <a:xfrm>
            <a:off x="937617" y="4077072"/>
            <a:ext cx="1872208" cy="288032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>
            <a:outerShdw blurRad="101600" dist="50800" dir="2700000" algn="tl" rotWithShape="0">
              <a:prstClr val="black">
                <a:alpha val="58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80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Indexing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0583">
            <a:off x="342814" y="1486935"/>
            <a:ext cx="7145290" cy="445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boks 1"/>
          <p:cNvSpPr txBox="1"/>
          <p:nvPr/>
        </p:nvSpPr>
        <p:spPr>
          <a:xfrm>
            <a:off x="3131839" y="23084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3" name="Tekstboks 2"/>
          <p:cNvSpPr txBox="1"/>
          <p:nvPr/>
        </p:nvSpPr>
        <p:spPr>
          <a:xfrm>
            <a:off x="3823093" y="23331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4499992" y="23331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1340768"/>
            <a:ext cx="8971910" cy="347787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/**</a:t>
            </a:r>
          </a:p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* List a file from the collection.</a:t>
            </a:r>
          </a:p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* @param index The index of the file to be listed.</a:t>
            </a:r>
          </a:p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public void listFile(int index) {</a:t>
            </a:r>
          </a:p>
          <a:p>
            <a:endParaRPr lang="da-DK" sz="20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if(index &gt;= 0 &amp;&amp; index &lt; files.size()) {</a:t>
            </a:r>
          </a:p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    String filename = files.</a:t>
            </a:r>
            <a:r>
              <a:rPr lang="da-DK" sz="20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2000" b="1" noProof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System.out.println(filename);</a:t>
            </a:r>
          </a:p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a-DK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Retrieving an object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GB" sz="1600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2915815" y="2636912"/>
            <a:ext cx="3035983" cy="584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a-DK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4963398" y="2704466"/>
            <a:ext cx="1094502" cy="5165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a-DK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3600303" y="5410200"/>
            <a:ext cx="4553097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 dirty="0">
                <a:solidFill>
                  <a:srgbClr val="002060"/>
                </a:solidFill>
                <a:latin typeface="Trebuchet MS" pitchFamily="-32" charset="0"/>
              </a:rPr>
              <a:t>Retrieve and print the filename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5951800" y="2247265"/>
            <a:ext cx="3203848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0" dirty="0">
                <a:solidFill>
                  <a:srgbClr val="002060"/>
                </a:solidFill>
                <a:latin typeface="Trebuchet MS" pitchFamily="-32" charset="0"/>
              </a:rPr>
              <a:t>Index validity checks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5796135" y="4077072"/>
            <a:ext cx="80715" cy="1440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a-DK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4433805" y="3861048"/>
            <a:ext cx="1146307" cy="15491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da-DK">
              <a:ln w="381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Generic classes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052736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Collections are known as </a:t>
            </a:r>
            <a:r>
              <a:rPr lang="en-GB" sz="2800" i="1" dirty="0"/>
              <a:t>parameterized</a:t>
            </a:r>
            <a:r>
              <a:rPr lang="en-GB" sz="2800" dirty="0"/>
              <a:t> or </a:t>
            </a:r>
            <a:r>
              <a:rPr lang="en-GB" sz="2800" i="1" dirty="0"/>
              <a:t>generic</a:t>
            </a:r>
            <a:r>
              <a:rPr lang="en-GB" sz="2800" dirty="0"/>
              <a:t> types.</a:t>
            </a:r>
          </a:p>
          <a:p>
            <a:r>
              <a:rPr lang="en-GB" sz="2800" b="1" dirty="0" err="1">
                <a:latin typeface="Courier New" pitchFamily="-32" charset="0"/>
              </a:rPr>
              <a:t>ArrayList</a:t>
            </a:r>
            <a:r>
              <a:rPr lang="en-GB" sz="2800" b="1" dirty="0">
                <a:latin typeface="Courier New" pitchFamily="-32" charset="0"/>
              </a:rPr>
              <a:t> </a:t>
            </a:r>
            <a:r>
              <a:rPr lang="en-GB" sz="2800" dirty="0"/>
              <a:t>implements list functionality:</a:t>
            </a:r>
          </a:p>
          <a:p>
            <a:pPr lvl="1"/>
            <a:r>
              <a:rPr lang="en-GB" sz="2400" b="1" dirty="0">
                <a:latin typeface="Courier New" pitchFamily="-32" charset="0"/>
              </a:rPr>
              <a:t>add</a:t>
            </a:r>
            <a:r>
              <a:rPr lang="en-GB" sz="2400" dirty="0"/>
              <a:t>, </a:t>
            </a:r>
            <a:r>
              <a:rPr lang="en-GB" sz="2400" b="1" dirty="0">
                <a:latin typeface="Courier New" pitchFamily="-32" charset="0"/>
              </a:rPr>
              <a:t>get</a:t>
            </a:r>
            <a:r>
              <a:rPr lang="en-GB" sz="2400" dirty="0"/>
              <a:t>, </a:t>
            </a:r>
            <a:r>
              <a:rPr lang="en-GB" sz="2400" b="1" dirty="0">
                <a:latin typeface="Courier New" pitchFamily="-32" charset="0"/>
              </a:rPr>
              <a:t>size</a:t>
            </a:r>
            <a:r>
              <a:rPr lang="en-GB" sz="2400" dirty="0"/>
              <a:t>, etc.</a:t>
            </a:r>
          </a:p>
          <a:p>
            <a:r>
              <a:rPr lang="en-GB" sz="2800" dirty="0"/>
              <a:t>The type parameter says what we want a list of:</a:t>
            </a:r>
          </a:p>
          <a:p>
            <a:pPr lvl="1"/>
            <a:r>
              <a:rPr lang="en-GB" sz="2400" b="1" dirty="0" err="1">
                <a:latin typeface="Courier New" pitchFamily="-32" charset="0"/>
              </a:rPr>
              <a:t>ArrayList</a:t>
            </a:r>
            <a:r>
              <a:rPr lang="en-GB" sz="2400" b="1" dirty="0">
                <a:latin typeface="Courier New" pitchFamily="-32" charset="0"/>
              </a:rPr>
              <a:t>&lt;Person&gt;</a:t>
            </a:r>
          </a:p>
          <a:p>
            <a:pPr lvl="1"/>
            <a:r>
              <a:rPr lang="en-GB" sz="2400" b="1" dirty="0" err="1">
                <a:latin typeface="Courier New" pitchFamily="-32" charset="0"/>
              </a:rPr>
              <a:t>ArrayList</a:t>
            </a:r>
            <a:r>
              <a:rPr lang="en-GB" sz="2400" b="1" dirty="0">
                <a:latin typeface="Courier New" pitchFamily="-32" charset="0"/>
              </a:rPr>
              <a:t>&lt;</a:t>
            </a:r>
            <a:r>
              <a:rPr lang="en-GB" sz="2400" b="1" dirty="0" err="1">
                <a:latin typeface="Courier New" pitchFamily="-32" charset="0"/>
              </a:rPr>
              <a:t>TicketMachine</a:t>
            </a:r>
            <a:r>
              <a:rPr lang="en-GB" sz="2400" b="1" dirty="0">
                <a:latin typeface="Courier New" pitchFamily="-32" charset="0"/>
              </a:rPr>
              <a:t>&gt;</a:t>
            </a:r>
          </a:p>
          <a:p>
            <a:pPr lvl="1"/>
            <a:r>
              <a:rPr lang="en-GB" sz="2400" b="1" dirty="0" err="1">
                <a:latin typeface="Courier New" pitchFamily="-32" charset="0"/>
              </a:rPr>
              <a:t>ArrayList</a:t>
            </a:r>
            <a:r>
              <a:rPr lang="en-GB" sz="2400" b="1" dirty="0">
                <a:latin typeface="Courier New" pitchFamily="-32" charset="0"/>
              </a:rPr>
              <a:t>&lt;Sandwich&gt;</a:t>
            </a:r>
          </a:p>
          <a:p>
            <a:pPr lvl="1"/>
            <a:r>
              <a:rPr lang="en-GB" b="1" dirty="0" err="1">
                <a:latin typeface="Courier New" pitchFamily="-32" charset="0"/>
              </a:rPr>
              <a:t>ArrayList</a:t>
            </a:r>
            <a:r>
              <a:rPr lang="en-GB" b="1" dirty="0">
                <a:latin typeface="Courier New" pitchFamily="-32" charset="0"/>
              </a:rPr>
              <a:t>&lt;Customer&gt;</a:t>
            </a:r>
            <a:endParaRPr lang="en-GB" sz="2400" b="1" dirty="0">
              <a:latin typeface="Courier New" pitchFamily="-32" charset="0"/>
            </a:endParaRPr>
          </a:p>
          <a:p>
            <a:pPr lvl="1"/>
            <a:r>
              <a:rPr lang="en-GB" sz="2400" dirty="0"/>
              <a:t>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Collections allow an arbitrary number of objects to be stored.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Class libraries usually contain tried-and-tested classes.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Java’s class libraries are organized in </a:t>
            </a:r>
            <a:r>
              <a:rPr lang="en-US" sz="2800" i="1" dirty="0"/>
              <a:t>packages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have used the</a:t>
            </a:r>
            <a:r>
              <a:rPr lang="en-US" sz="2800" b="1" dirty="0"/>
              <a:t> </a:t>
            </a:r>
            <a:r>
              <a:rPr lang="en-US" sz="2800" b="1" dirty="0" err="1">
                <a:latin typeface="Courier New" pitchFamily="-32" charset="0"/>
              </a:rPr>
              <a:t>ArrayList</a:t>
            </a:r>
            <a:r>
              <a:rPr lang="en-US" sz="2800" b="1" dirty="0"/>
              <a:t> </a:t>
            </a:r>
            <a:r>
              <a:rPr lang="en-US" sz="2800" dirty="0"/>
              <a:t>class from the </a:t>
            </a:r>
            <a:r>
              <a:rPr lang="en-US" sz="2800" b="1" dirty="0" err="1">
                <a:latin typeface="Courier New" pitchFamily="-32" charset="0"/>
              </a:rPr>
              <a:t>java.util</a:t>
            </a:r>
            <a:r>
              <a:rPr lang="en-US" sz="2800" b="1" dirty="0"/>
              <a:t> </a:t>
            </a:r>
            <a:r>
              <a:rPr lang="en-US" sz="2800" dirty="0"/>
              <a:t>package.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-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Items may be added and removed.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item has an index.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Index values may change if items are removed (or further items added).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main </a:t>
            </a:r>
            <a:r>
              <a:rPr lang="en-US" sz="2400" b="1" dirty="0" err="1">
                <a:latin typeface="Courier New" pitchFamily="-32" charset="0"/>
              </a:rPr>
              <a:t>ArrayList</a:t>
            </a:r>
            <a:r>
              <a:rPr lang="en-US" sz="2400" dirty="0"/>
              <a:t> methods are </a:t>
            </a:r>
            <a:r>
              <a:rPr lang="en-US" sz="2400" b="1" dirty="0">
                <a:latin typeface="Courier New" pitchFamily="-32" charset="0"/>
              </a:rPr>
              <a:t>add</a:t>
            </a:r>
            <a:r>
              <a:rPr lang="en-US" sz="2400" dirty="0"/>
              <a:t>, </a:t>
            </a:r>
            <a:r>
              <a:rPr lang="en-US" sz="2400" b="1" dirty="0">
                <a:latin typeface="Courier New" pitchFamily="-32" charset="0"/>
              </a:rPr>
              <a:t>get</a:t>
            </a:r>
            <a:r>
              <a:rPr lang="en-US" sz="2400" dirty="0"/>
              <a:t>, </a:t>
            </a:r>
            <a:r>
              <a:rPr lang="en-US" sz="2400" b="1" dirty="0">
                <a:latin typeface="Courier New" pitchFamily="-32" charset="0"/>
              </a:rPr>
              <a:t>remove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-32" charset="0"/>
              </a:rPr>
              <a:t>size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latin typeface="Courier New" pitchFamily="-32" charset="0"/>
              </a:rPr>
              <a:t>ArrayList</a:t>
            </a:r>
            <a:r>
              <a:rPr lang="en-US" sz="2400" dirty="0"/>
              <a:t> is a parameterized or generic type.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330824"/>
          </a:xfrm>
        </p:spPr>
        <p:txBody>
          <a:bodyPr/>
          <a:lstStyle/>
          <a:p>
            <a:pPr>
              <a:buNone/>
            </a:pPr>
            <a:r>
              <a:rPr lang="en-US" sz="2400" b="1" i="1" dirty="0"/>
              <a:t>On paper or discuss in pairs</a:t>
            </a:r>
          </a:p>
          <a:p>
            <a:r>
              <a:rPr lang="en-US" sz="2400" i="1" dirty="0"/>
              <a:t>4.8</a:t>
            </a:r>
            <a:r>
              <a:rPr lang="en-US" sz="1600" i="1" dirty="0"/>
              <a:t>	If a collection stores 10 object, what would be returned from a call to its size method?		</a:t>
            </a:r>
          </a:p>
          <a:p>
            <a:r>
              <a:rPr lang="en-US" sz="1600" i="1" dirty="0"/>
              <a:t> </a:t>
            </a:r>
            <a:r>
              <a:rPr lang="en-US" sz="2400" i="1" dirty="0"/>
              <a:t>4.9</a:t>
            </a:r>
            <a:r>
              <a:rPr lang="en-US" sz="1600" i="1" dirty="0"/>
              <a:t>	Write a method call using </a:t>
            </a:r>
            <a:r>
              <a:rPr lang="en-US" sz="1600" dirty="0"/>
              <a:t>get</a:t>
            </a:r>
            <a:r>
              <a:rPr lang="en-US" sz="1600" i="1" dirty="0"/>
              <a:t> to return the fifth  object stored in a collection called 	</a:t>
            </a:r>
            <a:r>
              <a:rPr lang="en-US" sz="1600" dirty="0"/>
              <a:t>items</a:t>
            </a:r>
          </a:p>
          <a:p>
            <a:r>
              <a:rPr lang="en-US" sz="2400" i="1" dirty="0"/>
              <a:t>4.10</a:t>
            </a:r>
            <a:r>
              <a:rPr lang="en-US" sz="1600" dirty="0"/>
              <a:t>	 What is the index of the last item stored in a collection of 15 objects?</a:t>
            </a:r>
          </a:p>
          <a:p>
            <a:endParaRPr lang="en-US" sz="1600" dirty="0"/>
          </a:p>
          <a:p>
            <a:r>
              <a:rPr lang="en-US" sz="2400" i="1" dirty="0"/>
              <a:t>4.11</a:t>
            </a:r>
            <a:r>
              <a:rPr lang="en-US" sz="1600"/>
              <a:t>	 Write </a:t>
            </a:r>
            <a:r>
              <a:rPr lang="en-US" sz="1600" dirty="0"/>
              <a:t>a method call to add the object held in the variable </a:t>
            </a:r>
            <a:r>
              <a:rPr lang="en-US" sz="1600" dirty="0" err="1"/>
              <a:t>favoriteTrack</a:t>
            </a:r>
            <a:r>
              <a:rPr lang="en-US" sz="1600" dirty="0"/>
              <a:t> to a collection 	called files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7772400" cy="4114800"/>
          </a:xfrm>
        </p:spPr>
        <p:txBody>
          <a:bodyPr/>
          <a:lstStyle/>
          <a:p>
            <a:r>
              <a:rPr lang="en-US" sz="2800" dirty="0"/>
              <a:t>We often want to perform some actions an arbitrary number of times.</a:t>
            </a:r>
          </a:p>
          <a:p>
            <a:pPr lvl="1"/>
            <a:r>
              <a:rPr lang="en-US" sz="2400" dirty="0"/>
              <a:t>E.g., print all the </a:t>
            </a:r>
            <a:r>
              <a:rPr lang="en-US" dirty="0"/>
              <a:t>tracks</a:t>
            </a:r>
            <a:r>
              <a:rPr lang="en-US" sz="2400" dirty="0"/>
              <a:t>. How many are there?</a:t>
            </a:r>
          </a:p>
          <a:p>
            <a:r>
              <a:rPr lang="en-US" sz="2800" dirty="0"/>
              <a:t>Most programming languages include </a:t>
            </a:r>
            <a:r>
              <a:rPr lang="en-US" sz="2800" i="1" dirty="0"/>
              <a:t>loop statements</a:t>
            </a:r>
            <a:r>
              <a:rPr lang="en-US" sz="2800" dirty="0"/>
              <a:t> to make this possible.</a:t>
            </a:r>
          </a:p>
          <a:p>
            <a:r>
              <a:rPr lang="en-US" sz="2800" dirty="0"/>
              <a:t>Java has several sorts of loop statement.</a:t>
            </a:r>
          </a:p>
          <a:p>
            <a:pPr lvl="1"/>
            <a:r>
              <a:rPr lang="en-US" sz="2400" dirty="0"/>
              <a:t>We will start with its </a:t>
            </a:r>
            <a:r>
              <a:rPr lang="en-US" sz="2400" i="1" dirty="0"/>
              <a:t>for-each loop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dirty="0"/>
              <a:t>Iteration fundamentals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052736"/>
            <a:ext cx="7772400" cy="4114800"/>
          </a:xfrm>
        </p:spPr>
        <p:txBody>
          <a:bodyPr/>
          <a:lstStyle/>
          <a:p>
            <a:r>
              <a:rPr lang="en-GB" sz="2400" dirty="0"/>
              <a:t>We often want to repeat some actions over and over.</a:t>
            </a:r>
          </a:p>
          <a:p>
            <a:r>
              <a:rPr lang="en-GB" sz="2400" dirty="0"/>
              <a:t>Loops provide us with a way to control how many times we repeat those actions.</a:t>
            </a:r>
          </a:p>
          <a:p>
            <a:r>
              <a:rPr lang="en-GB" sz="2400" dirty="0"/>
              <a:t>With collections, we often want to repeat things once for every object in a particular collection.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For-each loop pseudo code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475656" y="1916832"/>
            <a:ext cx="4953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for(</a:t>
            </a:r>
            <a:r>
              <a:rPr lang="en-US" sz="2000" i="1" dirty="0" err="1"/>
              <a:t>ElementType</a:t>
            </a:r>
            <a:r>
              <a:rPr lang="en-US" sz="2000" i="1" dirty="0"/>
              <a:t> element : collection</a:t>
            </a:r>
            <a:r>
              <a:rPr lang="en-US" sz="2000" dirty="0"/>
              <a:t>) {</a:t>
            </a:r>
          </a:p>
          <a:p>
            <a:r>
              <a:rPr lang="en-US" sz="2000" dirty="0"/>
              <a:t>    </a:t>
            </a:r>
            <a:r>
              <a:rPr lang="en-US" sz="2000" i="1" dirty="0"/>
              <a:t>loop body</a:t>
            </a:r>
            <a:endParaRPr lang="en-US" sz="2000" dirty="0"/>
          </a:p>
          <a:p>
            <a:r>
              <a:rPr lang="en-US" sz="2000" dirty="0"/>
              <a:t>} 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79512" y="4509120"/>
            <a:ext cx="692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rebuchet MS" pitchFamily="-32" charset="0"/>
              </a:rPr>
              <a:t>For each </a:t>
            </a:r>
            <a:r>
              <a:rPr lang="en-US" i="1" dirty="0">
                <a:latin typeface="Trebuchet MS" pitchFamily="-32" charset="0"/>
              </a:rPr>
              <a:t>element</a:t>
            </a:r>
            <a:r>
              <a:rPr lang="en-US" dirty="0">
                <a:latin typeface="Trebuchet MS" pitchFamily="-32" charset="0"/>
              </a:rPr>
              <a:t> in </a:t>
            </a:r>
            <a:r>
              <a:rPr lang="en-US" i="1" dirty="0">
                <a:latin typeface="Trebuchet MS" pitchFamily="-32" charset="0"/>
              </a:rPr>
              <a:t>collection</a:t>
            </a:r>
            <a:r>
              <a:rPr lang="en-US" dirty="0">
                <a:latin typeface="Trebuchet MS" pitchFamily="-32" charset="0"/>
              </a:rPr>
              <a:t>, do the things in the </a:t>
            </a:r>
            <a:r>
              <a:rPr lang="en-US" i="1" dirty="0">
                <a:latin typeface="Trebuchet MS" pitchFamily="-32" charset="0"/>
              </a:rPr>
              <a:t>loop body</a:t>
            </a:r>
            <a:r>
              <a:rPr lang="en-US" sz="1600" dirty="0">
                <a:latin typeface="Trebuchet MS" pitchFamily="-32" charset="0"/>
              </a:rPr>
              <a:t>.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0" y="1124744"/>
            <a:ext cx="1905000" cy="838200"/>
            <a:chOff x="1143000" y="2286000"/>
            <a:chExt cx="1905000" cy="838200"/>
          </a:xfrm>
        </p:grpSpPr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1143000" y="2286000"/>
              <a:ext cx="190500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A57133"/>
                  </a:solidFill>
                </a:rPr>
                <a:t>for</a:t>
              </a:r>
              <a:r>
                <a:rPr lang="en-US" b="0" dirty="0">
                  <a:solidFill>
                    <a:srgbClr val="A57133"/>
                  </a:solidFill>
                  <a:latin typeface="Times New Roman" pitchFamily="-32" charset="0"/>
                </a:rPr>
                <a:t> </a:t>
              </a:r>
              <a:r>
                <a:rPr lang="en-US" b="0" dirty="0">
                  <a:solidFill>
                    <a:srgbClr val="A57133"/>
                  </a:solidFill>
                  <a:latin typeface="Trebuchet MS" pitchFamily="-32" charset="0"/>
                </a:rPr>
                <a:t>keyword</a:t>
              </a:r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>
              <a:off x="2057400" y="27432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2627784" y="2708920"/>
            <a:ext cx="4474840" cy="681608"/>
            <a:chOff x="4211960" y="3509392"/>
            <a:chExt cx="4474840" cy="681608"/>
          </a:xfrm>
        </p:grpSpPr>
        <p:sp>
          <p:nvSpPr>
            <p:cNvPr id="69641" name="AutoShape 9"/>
            <p:cNvSpPr>
              <a:spLocks noChangeArrowheads="1"/>
            </p:cNvSpPr>
            <p:nvPr/>
          </p:nvSpPr>
          <p:spPr bwMode="auto">
            <a:xfrm>
              <a:off x="4644008" y="3733800"/>
              <a:ext cx="4042792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A57133"/>
                  </a:solidFill>
                  <a:latin typeface="Trebuchet MS" pitchFamily="-32" charset="0"/>
                </a:rPr>
                <a:t>Statement(s) to be repeated</a:t>
              </a:r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 flipH="1" flipV="1">
              <a:off x="4211960" y="3509392"/>
              <a:ext cx="990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827584" y="3645024"/>
            <a:ext cx="4419600" cy="749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0" dirty="0">
                <a:solidFill>
                  <a:srgbClr val="A57133"/>
                </a:solidFill>
                <a:latin typeface="Trebuchet MS" pitchFamily="-32" charset="0"/>
              </a:rPr>
              <a:t>Pseudo-code expression of the actions of a for-each loop</a:t>
            </a:r>
          </a:p>
        </p:txBody>
      </p:sp>
      <p:sp>
        <p:nvSpPr>
          <p:cNvPr id="69647" name="AutoShape 15"/>
          <p:cNvSpPr>
            <a:spLocks noChangeArrowheads="1"/>
          </p:cNvSpPr>
          <p:nvPr/>
        </p:nvSpPr>
        <p:spPr bwMode="auto">
          <a:xfrm flipH="1" flipV="1">
            <a:off x="539552" y="2132856"/>
            <a:ext cx="990600" cy="762000"/>
          </a:xfrm>
          <a:prstGeom prst="curvedLeftArrow">
            <a:avLst>
              <a:gd name="adj1" fmla="val 20000"/>
              <a:gd name="adj2" fmla="val 40000"/>
              <a:gd name="adj3" fmla="val 4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da-DK"/>
          </a:p>
        </p:txBody>
      </p:sp>
      <p:grpSp>
        <p:nvGrpSpPr>
          <p:cNvPr id="4" name="Group 18"/>
          <p:cNvGrpSpPr/>
          <p:nvPr/>
        </p:nvGrpSpPr>
        <p:grpSpPr>
          <a:xfrm>
            <a:off x="3203848" y="1196752"/>
            <a:ext cx="3464024" cy="529208"/>
            <a:chOff x="3704508" y="1411644"/>
            <a:chExt cx="3464024" cy="529208"/>
          </a:xfrm>
        </p:grpSpPr>
        <p:sp>
          <p:nvSpPr>
            <p:cNvPr id="69637" name="AutoShape 5"/>
            <p:cNvSpPr>
              <a:spLocks noChangeArrowheads="1"/>
            </p:cNvSpPr>
            <p:nvPr/>
          </p:nvSpPr>
          <p:spPr bwMode="auto">
            <a:xfrm>
              <a:off x="5000652" y="1411644"/>
              <a:ext cx="2167880" cy="457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A57133"/>
                  </a:solidFill>
                  <a:latin typeface="Trebuchet MS" pitchFamily="-32" charset="0"/>
                </a:rPr>
                <a:t>loop header</a:t>
              </a:r>
            </a:p>
          </p:txBody>
        </p:sp>
        <p:sp>
          <p:nvSpPr>
            <p:cNvPr id="69638" name="Line 6"/>
            <p:cNvSpPr>
              <a:spLocks noChangeShapeType="1"/>
            </p:cNvSpPr>
            <p:nvPr/>
          </p:nvSpPr>
          <p:spPr bwMode="auto">
            <a:xfrm flipH="1">
              <a:off x="3704508" y="1483652"/>
              <a:ext cx="1219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  <p:bldP spid="69643" grpId="0" animBg="1"/>
      <p:bldP spid="696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 Java example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51520" y="1196752"/>
            <a:ext cx="8496944" cy="255454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 Show a list of all the files in the collection.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listAllFiles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filename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files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1619673" y="4849694"/>
            <a:ext cx="5095468" cy="9194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GB" dirty="0">
                <a:solidFill>
                  <a:srgbClr val="A57133"/>
                </a:solidFill>
                <a:latin typeface="Trebuchet MS" pitchFamily="-32" charset="0"/>
              </a:rPr>
              <a:t>for each </a:t>
            </a:r>
            <a:r>
              <a:rPr lang="en-GB" i="1" dirty="0">
                <a:solidFill>
                  <a:srgbClr val="A57133"/>
                </a:solidFill>
                <a:latin typeface="Trebuchet MS" pitchFamily="-32" charset="0"/>
              </a:rPr>
              <a:t>filename</a:t>
            </a:r>
            <a:r>
              <a:rPr lang="en-GB" dirty="0">
                <a:solidFill>
                  <a:srgbClr val="A57133"/>
                </a:solidFill>
                <a:latin typeface="Trebuchet MS" pitchFamily="-32" charset="0"/>
              </a:rPr>
              <a:t> in </a:t>
            </a:r>
            <a:r>
              <a:rPr lang="en-GB" i="1" dirty="0">
                <a:solidFill>
                  <a:srgbClr val="A57133"/>
                </a:solidFill>
                <a:latin typeface="Trebuchet MS" pitchFamily="-32" charset="0"/>
              </a:rPr>
              <a:t>files</a:t>
            </a:r>
            <a:r>
              <a:rPr lang="en-GB" dirty="0">
                <a:solidFill>
                  <a:srgbClr val="A57133"/>
                </a:solidFill>
                <a:latin typeface="Trebuchet MS" pitchFamily="-32" charset="0"/>
              </a:rPr>
              <a:t>, print out </a:t>
            </a:r>
            <a:r>
              <a:rPr lang="en-GB" i="1" dirty="0">
                <a:solidFill>
                  <a:srgbClr val="A57133"/>
                </a:solidFill>
                <a:latin typeface="Trebuchet MS" pitchFamily="-32" charset="0"/>
              </a:rPr>
              <a:t>filename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116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Parameter - Terminology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NumberDisplay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rollOverLimit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limit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rollOverLimit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value = 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 eaLnBrk="0" hangingPunct="0">
              <a:buNone/>
            </a:pPr>
            <a:r>
              <a:rPr lang="en-US" b="1" noProof="1">
                <a:latin typeface="Courier New" charset="0"/>
              </a:rPr>
              <a:t>public class ClockDisplay{</a:t>
            </a:r>
          </a:p>
          <a:p>
            <a:pPr marL="0" indent="0" eaLnBrk="0" hangingPunct="0">
              <a:buNone/>
            </a:pPr>
            <a:endParaRPr lang="en-US" b="1" noProof="1">
              <a:latin typeface="Courier New" charset="0"/>
            </a:endParaRPr>
          </a:p>
          <a:p>
            <a:pPr marL="0" indent="0" eaLnBrk="0" hangingPunct="0">
              <a:buNone/>
            </a:pPr>
            <a:r>
              <a:rPr lang="en-US" b="1" noProof="1">
                <a:latin typeface="Courier New" charset="0"/>
              </a:rPr>
              <a:t>    public ClockDisplay(){</a:t>
            </a:r>
          </a:p>
          <a:p>
            <a:pPr marL="0" indent="0" eaLnBrk="0" hangingPunct="0">
              <a:buNone/>
            </a:pPr>
            <a:endParaRPr lang="en-US" b="1" noProof="1">
              <a:latin typeface="Courier New" charset="0"/>
            </a:endParaRPr>
          </a:p>
          <a:p>
            <a:pPr marL="0" indent="0" eaLnBrk="0" hangingPunct="0">
              <a:buNone/>
            </a:pPr>
            <a:r>
              <a:rPr lang="en-US" b="1" noProof="1">
                <a:latin typeface="Courier New" charset="0"/>
              </a:rPr>
              <a:t>        hours = new NumberDisplay(</a:t>
            </a:r>
            <a:r>
              <a:rPr lang="en-US" b="1" noProof="1">
                <a:solidFill>
                  <a:srgbClr val="7030A0"/>
                </a:solidFill>
                <a:latin typeface="Courier New" charset="0"/>
              </a:rPr>
              <a:t>24</a:t>
            </a:r>
            <a:r>
              <a:rPr lang="en-US" b="1" noProof="1">
                <a:latin typeface="Courier New" charset="0"/>
              </a:rPr>
              <a:t>);</a:t>
            </a:r>
          </a:p>
          <a:p>
            <a:pPr marL="0" indent="0" eaLnBrk="0" hangingPunct="0">
              <a:buNone/>
            </a:pPr>
            <a:r>
              <a:rPr lang="en-US" b="1" noProof="1">
                <a:latin typeface="Courier New" charset="0"/>
              </a:rPr>
              <a:t>        minutes = new NumberDisplay(60);</a:t>
            </a:r>
          </a:p>
          <a:p>
            <a:pPr marL="0" indent="0" eaLnBrk="0" hangingPunct="0">
              <a:buNone/>
            </a:pPr>
            <a:r>
              <a:rPr lang="en-US" b="1" noProof="1">
                <a:latin typeface="Courier New" charset="0"/>
              </a:rPr>
              <a:t>        updateDisplay();</a:t>
            </a:r>
          </a:p>
          <a:p>
            <a:pPr marL="0" indent="0" eaLnBrk="0" hangingPunct="0">
              <a:buNone/>
            </a:pPr>
            <a:r>
              <a:rPr lang="en-US" b="1" noProof="1">
                <a:latin typeface="Courier New" charset="0"/>
              </a:rPr>
              <a:t>    }</a:t>
            </a:r>
          </a:p>
          <a:p>
            <a:pPr marL="0" indent="0" eaLnBrk="0" hangingPunct="0">
              <a:buNone/>
            </a:pPr>
            <a:r>
              <a:rPr lang="en-US" b="1" noProof="1">
                <a:latin typeface="Courier New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4</a:t>
            </a:fld>
            <a:endParaRPr lang="da-DK" sz="140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flipH="1" flipV="1">
            <a:off x="6201136" y="2780928"/>
            <a:ext cx="1880758" cy="1398155"/>
          </a:xfrm>
          <a:prstGeom prst="wedgeEllipseCallout">
            <a:avLst>
              <a:gd name="adj1" fmla="val 79519"/>
              <a:gd name="adj2" fmla="val -6193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655027" y="1106420"/>
            <a:ext cx="1936095" cy="95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Formal parameter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</a:t>
            </a:r>
            <a:endParaRPr lang="en-US" sz="1800" kern="0" dirty="0">
              <a:latin typeface="+mn-lt"/>
              <a:ea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 bwMode="auto">
          <a:xfrm>
            <a:off x="6277415" y="3038938"/>
            <a:ext cx="1776402" cy="103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Actual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800" kern="0" dirty="0">
                <a:latin typeface="+mn-lt"/>
                <a:ea typeface="+mn-ea"/>
              </a:rPr>
              <a:t>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flipH="1">
            <a:off x="6221626" y="1007386"/>
            <a:ext cx="2643206" cy="1053461"/>
          </a:xfrm>
          <a:prstGeom prst="wedgeEllipseCallout">
            <a:avLst>
              <a:gd name="adj1" fmla="val 57518"/>
              <a:gd name="adj2" fmla="val 1875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268760"/>
            <a:ext cx="7772400" cy="4114800"/>
          </a:xfrm>
        </p:spPr>
        <p:txBody>
          <a:bodyPr>
            <a:noAutofit/>
          </a:bodyPr>
          <a:lstStyle/>
          <a:p>
            <a:pPr eaLnBrk="1" hangingPunct="1"/>
            <a:endParaRPr lang="da-DK" sz="1800" dirty="0"/>
          </a:p>
          <a:p>
            <a:pPr eaLnBrk="1" hangingPunct="1"/>
            <a:r>
              <a:rPr lang="da-DK" sz="1800" dirty="0"/>
              <a:t>Music-organizer-v1:</a:t>
            </a:r>
          </a:p>
          <a:p>
            <a:pPr lvl="1" eaLnBrk="1" hangingPunct="1">
              <a:buFontTx/>
              <a:buChar char="-"/>
            </a:pPr>
            <a:r>
              <a:rPr lang="da-DK" sz="1800" dirty="0"/>
              <a:t>4.14,  4.15,  4.16   check </a:t>
            </a:r>
            <a:r>
              <a:rPr lang="da-DK" sz="1800" dirty="0" err="1"/>
              <a:t>index</a:t>
            </a:r>
            <a:endParaRPr lang="da-DK" sz="1800" dirty="0"/>
          </a:p>
          <a:p>
            <a:pPr marL="309600" lvl="1" indent="0" eaLnBrk="1" hangingPunct="1">
              <a:buNone/>
            </a:pPr>
            <a:endParaRPr lang="da-DK" sz="1800" dirty="0"/>
          </a:p>
          <a:p>
            <a:pPr marL="309600" lvl="1" indent="0" eaLnBrk="1" hangingPunct="1">
              <a:buNone/>
            </a:pPr>
            <a:r>
              <a:rPr lang="da-DK" sz="1800" dirty="0"/>
              <a:t>Music-organizer-v2:</a:t>
            </a:r>
          </a:p>
          <a:p>
            <a:pPr marL="309600" lvl="1" indent="0" eaLnBrk="1" hangingPunct="1">
              <a:buNone/>
            </a:pPr>
            <a:r>
              <a:rPr lang="da-DK" sz="1800" dirty="0"/>
              <a:t>-    4.17 </a:t>
            </a:r>
            <a:r>
              <a:rPr lang="en-US" sz="1800" dirty="0"/>
              <a:t>experiment with playing the music</a:t>
            </a:r>
          </a:p>
          <a:p>
            <a:pPr lvl="1" eaLnBrk="1" hangingPunct="1">
              <a:buFontTx/>
              <a:buNone/>
            </a:pPr>
            <a:r>
              <a:rPr lang="da-DK" sz="1800" dirty="0"/>
              <a:t>Loops</a:t>
            </a:r>
          </a:p>
          <a:p>
            <a:pPr lvl="1" eaLnBrk="1" hangingPunct="1">
              <a:buFontTx/>
              <a:buChar char="-"/>
            </a:pPr>
            <a:r>
              <a:rPr lang="da-DK" sz="1800" dirty="0"/>
              <a:t>4.20. 4.21 list all files</a:t>
            </a:r>
          </a:p>
          <a:p>
            <a:pPr lvl="1" eaLnBrk="1" hangingPunct="1">
              <a:buFontTx/>
              <a:buChar char="-"/>
            </a:pPr>
            <a:r>
              <a:rPr lang="da-DK" sz="1800" dirty="0"/>
              <a:t>4.23  debugger </a:t>
            </a:r>
          </a:p>
          <a:p>
            <a:pPr lvl="1" eaLnBrk="1" hangingPunct="1">
              <a:buFontTx/>
              <a:buChar char="-"/>
            </a:pPr>
            <a:r>
              <a:rPr lang="da-DK" sz="1800" dirty="0"/>
              <a:t>4.25 list matching files</a:t>
            </a:r>
          </a:p>
          <a:p>
            <a:pPr lvl="1" eaLnBrk="1" hangingPunct="1">
              <a:buFontTx/>
              <a:buChar char="-"/>
            </a:pPr>
            <a:r>
              <a:rPr lang="da-DK" sz="1800" dirty="0"/>
              <a:t>4.26 messages if no matching files</a:t>
            </a:r>
          </a:p>
          <a:p>
            <a:pPr lvl="1" eaLnBrk="1" hangingPunct="1">
              <a:buFontTx/>
              <a:buChar char="-"/>
            </a:pPr>
            <a:endParaRPr lang="da-DK" sz="1800" dirty="0"/>
          </a:p>
          <a:p>
            <a:pPr eaLnBrk="1" hangingPunct="1"/>
            <a:r>
              <a:rPr lang="da-DK" sz="1800" dirty="0"/>
              <a:t>Club </a:t>
            </a:r>
            <a:r>
              <a:rPr lang="da-DK" sz="1800" dirty="0" err="1"/>
              <a:t>example</a:t>
            </a:r>
            <a:r>
              <a:rPr lang="da-DK" sz="1800" dirty="0"/>
              <a:t>:</a:t>
            </a:r>
          </a:p>
          <a:p>
            <a:pPr eaLnBrk="1" hangingPunct="1">
              <a:buFontTx/>
              <a:buNone/>
            </a:pPr>
            <a:r>
              <a:rPr lang="da-DK" sz="1800" dirty="0"/>
              <a:t>	-    4.40  - 4.42</a:t>
            </a:r>
          </a:p>
          <a:p>
            <a:pPr eaLnBrk="1" hangingPunct="1">
              <a:buFontTx/>
              <a:buNone/>
            </a:pPr>
            <a:endParaRPr lang="da-DK" sz="1800" dirty="0"/>
          </a:p>
          <a:p>
            <a:pPr eaLnBrk="1" hangingPunct="1">
              <a:buFontTx/>
              <a:buNone/>
            </a:pPr>
            <a:endParaRPr lang="da-DK" sz="1800" dirty="0"/>
          </a:p>
          <a:p>
            <a:pPr eaLnBrk="1" hangingPunct="1">
              <a:buFontTx/>
              <a:buNone/>
            </a:pPr>
            <a:endParaRPr lang="da-DK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Calls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noProof="1"/>
              <a:t>Internal method calls</a:t>
            </a:r>
          </a:p>
          <a:p>
            <a:pPr marL="309600" lvl="1" indent="0">
              <a:buNone/>
            </a:pPr>
            <a:r>
              <a:rPr lang="en-GB" dirty="0"/>
              <a:t>&lt;method&gt;( parameter-list )</a:t>
            </a:r>
          </a:p>
          <a:p>
            <a:pPr marL="0" indent="0">
              <a:buNone/>
            </a:pPr>
            <a:r>
              <a:rPr lang="en-US" noProof="1"/>
              <a:t>External method calls</a:t>
            </a:r>
          </a:p>
          <a:p>
            <a:pPr marL="309600" lvl="1" indent="0">
              <a:buNone/>
            </a:pPr>
            <a:r>
              <a:rPr lang="en-GB" dirty="0"/>
              <a:t>&lt;object&gt;.&lt;method&gt;( parameter-list )</a:t>
            </a:r>
          </a:p>
          <a:p>
            <a:pPr marL="3096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Examples 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	public ClockDisplay(){</a:t>
            </a:r>
          </a:p>
          <a:p>
            <a:pPr marL="0" indent="0" eaLnBrk="0" hangingPunct="0">
              <a:buNone/>
            </a:pPr>
            <a:endParaRPr lang="en-US" noProof="1">
              <a:latin typeface="Courier New" charset="0"/>
            </a:endParaRP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	   </a:t>
            </a:r>
            <a:r>
              <a:rPr lang="en-US" b="1" noProof="1">
                <a:latin typeface="Courier New" charset="0"/>
              </a:rPr>
              <a:t>updateDisplay();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	   …</a:t>
            </a:r>
          </a:p>
          <a:p>
            <a:pPr marL="0" indent="0" eaLnBrk="0" hangingPunct="0">
              <a:buNone/>
            </a:pPr>
            <a:endParaRPr lang="en-US" noProof="1">
              <a:latin typeface="Courier New" charset="0"/>
            </a:endParaRP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	public void timeTick(){</a:t>
            </a:r>
          </a:p>
          <a:p>
            <a:pPr marL="0" indent="0" eaLnBrk="0" hangingPunct="0">
              <a:buNone/>
            </a:pPr>
            <a:endParaRPr lang="en-US" noProof="1">
              <a:latin typeface="Courier New" charset="0"/>
            </a:endParaRP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	   </a:t>
            </a:r>
            <a:r>
              <a:rPr lang="en-US" b="1" noProof="1">
                <a:latin typeface="Courier New" charset="0"/>
              </a:rPr>
              <a:t>minutes.increment();</a:t>
            </a:r>
          </a:p>
          <a:p>
            <a:pPr marL="0" indent="0" eaLnBrk="0" hangingPunct="0">
              <a:buNone/>
            </a:pPr>
            <a:r>
              <a:rPr lang="en-US" noProof="1">
                <a:latin typeface="Courier New" charset="0"/>
              </a:rPr>
              <a:t>	  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24DDB-AB7B-4005-B9A6-06B74BC2CC45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10800000" flipH="1" flipV="1">
            <a:off x="5409160" y="3068961"/>
            <a:ext cx="2357454" cy="642942"/>
          </a:xfrm>
          <a:prstGeom prst="wedgeEllipseCallout">
            <a:avLst>
              <a:gd name="adj1" fmla="val -108811"/>
              <a:gd name="adj2" fmla="val 8928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rot="10800000" flipH="1">
            <a:off x="5219716" y="5013176"/>
            <a:ext cx="3000396" cy="642942"/>
          </a:xfrm>
          <a:prstGeom prst="wedgeEllipseCallout">
            <a:avLst>
              <a:gd name="adj1" fmla="val -64740"/>
              <a:gd name="adj2" fmla="val -2512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5653118" y="3286124"/>
            <a:ext cx="2133592" cy="56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method call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5724556" y="5224474"/>
            <a:ext cx="2133592" cy="56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method call</a:t>
            </a:r>
          </a:p>
        </p:txBody>
      </p:sp>
    </p:spTree>
    <p:extLst>
      <p:ext uri="{BB962C8B-B14F-4D97-AF65-F5344CB8AC3E}">
        <p14:creationId xmlns:p14="http://schemas.microsoft.com/office/powerpoint/2010/main" val="92009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– Order Example</a:t>
            </a:r>
          </a:p>
        </p:txBody>
      </p:sp>
      <p:sp>
        <p:nvSpPr>
          <p:cNvPr id="4" name="Rektangel 3"/>
          <p:cNvSpPr/>
          <p:nvPr/>
        </p:nvSpPr>
        <p:spPr bwMode="auto">
          <a:xfrm>
            <a:off x="467544" y="1268760"/>
            <a:ext cx="1656184" cy="1944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Customer</a:t>
            </a:r>
            <a:endParaRPr kumimoji="0" lang="da-D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 err="1"/>
              <a:t>number</a:t>
            </a:r>
            <a:endParaRPr lang="da-DK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name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 err="1"/>
              <a:t>address</a:t>
            </a:r>
            <a:endParaRPr lang="da-DK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phone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ktangel 4"/>
          <p:cNvSpPr/>
          <p:nvPr/>
        </p:nvSpPr>
        <p:spPr bwMode="auto">
          <a:xfrm>
            <a:off x="3635896" y="1340768"/>
            <a:ext cx="1728192" cy="20162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Order</a:t>
            </a:r>
            <a:endParaRPr kumimoji="0" lang="da-D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 err="1"/>
              <a:t>number</a:t>
            </a:r>
            <a:endParaRPr lang="da-DK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orderDate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 err="1"/>
              <a:t>deliveryDate</a:t>
            </a:r>
            <a:endParaRPr lang="da-DK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 err="1"/>
              <a:t>payDate</a:t>
            </a:r>
            <a:endParaRPr lang="da-DK" sz="18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status</a:t>
            </a:r>
          </a:p>
        </p:txBody>
      </p:sp>
      <p:sp>
        <p:nvSpPr>
          <p:cNvPr id="6" name="Rektangel 5"/>
          <p:cNvSpPr/>
          <p:nvPr/>
        </p:nvSpPr>
        <p:spPr bwMode="auto">
          <a:xfrm>
            <a:off x="6588224" y="2852936"/>
            <a:ext cx="1512168" cy="2138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Product</a:t>
            </a:r>
            <a:endParaRPr kumimoji="0" lang="da-D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description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price</a:t>
            </a:r>
            <a:r>
              <a:rPr kumimoji="0" lang="da-D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stock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ktangel 6"/>
          <p:cNvSpPr/>
          <p:nvPr/>
        </p:nvSpPr>
        <p:spPr bwMode="auto">
          <a:xfrm>
            <a:off x="1295636" y="3717032"/>
            <a:ext cx="1836204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OrderLine</a:t>
            </a:r>
            <a:endParaRPr kumimoji="0" lang="da-DK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800" dirty="0" err="1"/>
              <a:t>quantity</a:t>
            </a:r>
            <a:endParaRPr kumimoji="0" lang="da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Lige forbindelse 8"/>
          <p:cNvCxnSpPr/>
          <p:nvPr/>
        </p:nvCxnSpPr>
        <p:spPr bwMode="auto">
          <a:xfrm>
            <a:off x="6588224" y="3212976"/>
            <a:ext cx="1512168" cy="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Lige forbindelse 10"/>
          <p:cNvCxnSpPr/>
          <p:nvPr/>
        </p:nvCxnSpPr>
        <p:spPr bwMode="auto">
          <a:xfrm flipH="1" flipV="1">
            <a:off x="467544" y="1700808"/>
            <a:ext cx="1666056" cy="9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Lige forbindelse 12"/>
          <p:cNvCxnSpPr/>
          <p:nvPr/>
        </p:nvCxnSpPr>
        <p:spPr bwMode="auto">
          <a:xfrm>
            <a:off x="3635896" y="1700808"/>
            <a:ext cx="17281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Lige forbindelse 14"/>
          <p:cNvCxnSpPr/>
          <p:nvPr/>
        </p:nvCxnSpPr>
        <p:spPr bwMode="auto">
          <a:xfrm>
            <a:off x="1295400" y="4140200"/>
            <a:ext cx="1836440" cy="8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Lige forbindelse 16"/>
          <p:cNvCxnSpPr>
            <a:stCxn id="4" idx="3"/>
          </p:cNvCxnSpPr>
          <p:nvPr/>
        </p:nvCxnSpPr>
        <p:spPr bwMode="auto">
          <a:xfrm flipV="1">
            <a:off x="2123728" y="2204864"/>
            <a:ext cx="1512168" cy="36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Lige forbindelse 19"/>
          <p:cNvCxnSpPr/>
          <p:nvPr/>
        </p:nvCxnSpPr>
        <p:spPr bwMode="auto">
          <a:xfrm rot="10800000" flipV="1">
            <a:off x="2771800" y="3140968"/>
            <a:ext cx="864096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Lige forbindelse 21"/>
          <p:cNvCxnSpPr>
            <a:stCxn id="7" idx="3"/>
          </p:cNvCxnSpPr>
          <p:nvPr/>
        </p:nvCxnSpPr>
        <p:spPr bwMode="auto">
          <a:xfrm flipV="1">
            <a:off x="3131840" y="4365104"/>
            <a:ext cx="3456384" cy="72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kstboks 22"/>
          <p:cNvSpPr txBox="1"/>
          <p:nvPr/>
        </p:nvSpPr>
        <p:spPr>
          <a:xfrm>
            <a:off x="3203848" y="16288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25" name="Tekstboks 24"/>
          <p:cNvSpPr txBox="1"/>
          <p:nvPr/>
        </p:nvSpPr>
        <p:spPr>
          <a:xfrm>
            <a:off x="2411760" y="32849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26" name="Tekstboks 25"/>
          <p:cNvSpPr txBox="1"/>
          <p:nvPr/>
        </p:nvSpPr>
        <p:spPr>
          <a:xfrm>
            <a:off x="3275856" y="28529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6170172" y="390343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777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111819" y="1052736"/>
            <a:ext cx="88924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Customer {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address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phone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 Order </a:t>
            </a:r>
            <a:r>
              <a:rPr lang="da-DK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myOrder</a:t>
            </a:r>
            <a:r>
              <a:rPr lang="da-DK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a-DK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public Customer(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newNr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newName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newAddress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newPhone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newNr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newName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address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newAddress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phone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newPhone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da-DK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setOrder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da-DK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newOrder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myOrder</a:t>
            </a:r>
            <a:r>
              <a:rPr lang="da-DK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newOrder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23528" y="0"/>
            <a:ext cx="7772400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Customer – Order Example: Customer</a:t>
            </a:r>
          </a:p>
        </p:txBody>
      </p:sp>
    </p:spTree>
    <p:extLst>
      <p:ext uri="{BB962C8B-B14F-4D97-AF65-F5344CB8AC3E}">
        <p14:creationId xmlns:p14="http://schemas.microsoft.com/office/powerpoint/2010/main" val="299546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107504" y="1124744"/>
            <a:ext cx="88569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Order {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orderDate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delivery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payDate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status;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da-DK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OrderLine</a:t>
            </a:r>
            <a:r>
              <a:rPr lang="da-DK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myOrderLine</a:t>
            </a:r>
            <a:r>
              <a:rPr lang="da-DK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a-DK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public Order(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newNr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newDate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newDelivery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number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newNr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orderDate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newDate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delivery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newDelivery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status = false;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latin typeface="Courier New" pitchFamily="49" charset="0"/>
                <a:cs typeface="Courier New" pitchFamily="49" charset="0"/>
              </a:rPr>
              <a:t>setOrderLine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a-DK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OrderLine</a:t>
            </a:r>
            <a:r>
              <a:rPr lang="da-DK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newOrderLine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orderLine</a:t>
            </a:r>
            <a:r>
              <a:rPr lang="da-DK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newOrderLine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da-DK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23528" y="0"/>
            <a:ext cx="7772400" cy="6858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Customer – Order Example: Order</a:t>
            </a:r>
          </a:p>
        </p:txBody>
      </p:sp>
    </p:spTree>
    <p:extLst>
      <p:ext uri="{BB962C8B-B14F-4D97-AF65-F5344CB8AC3E}">
        <p14:creationId xmlns:p14="http://schemas.microsoft.com/office/powerpoint/2010/main" val="68342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1556792"/>
            <a:ext cx="9036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OrderLine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quantity;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;//is connected to one order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Product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;// is connected to one product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OrderLine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newQuantity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newOrder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Product</a:t>
            </a:r>
          </a:p>
          <a:p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newProduct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quantity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newQuantity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order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newOrder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product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newProduct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323528" y="0"/>
            <a:ext cx="7772400" cy="685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Customer – Order Example: </a:t>
            </a:r>
            <a:r>
              <a:rPr lang="en-US" dirty="0" err="1"/>
              <a:t>OrderLine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84161"/>
      </p:ext>
    </p:extLst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A65B4EAC744439DD09402C696A92B" ma:contentTypeVersion="0" ma:contentTypeDescription="Create a new document." ma:contentTypeScope="" ma:versionID="38840ce67a38ffa1a75baa1a5198c600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4724b1529ebebe072983209af0943a8d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3QZJDHEEAQRU-2733-78</_dlc_DocId>
    <_dlc_DocIdUrl xmlns="23cadae7-ae43-4b44-be68-e0ff5e97caf6">
      <Url>http://ecampus.ucn.dk/my-ecampus/classsites/ec-dmaj0914/_layouts/DocIdRedir.aspx?ID=3QZJDHEEAQRU-2733-78</Url>
      <Description>3QZJDHEEAQRU-2733-78</Description>
    </_dlc_DocIdUrl>
  </documentManagement>
</p:properties>
</file>

<file path=customXml/itemProps1.xml><?xml version="1.0" encoding="utf-8"?>
<ds:datastoreItem xmlns:ds="http://schemas.openxmlformats.org/officeDocument/2006/customXml" ds:itemID="{4F199945-0B98-4208-BC2E-6BFACF88EF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BEAEC6-1622-4035-896A-2AB0497A3F1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2CF47B6-E994-4EB6-951D-FF4367E04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5515692-1A63-4231-9A26-9520B902A4BC}">
  <ds:schemaRefs>
    <ds:schemaRef ds:uri="23cadae7-ae43-4b44-be68-e0ff5e97caf6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1848</TotalTime>
  <Words>2325</Words>
  <Application>Microsoft Office PowerPoint</Application>
  <PresentationFormat>On-screen Show (4:3)</PresentationFormat>
  <Paragraphs>615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Courier New</vt:lpstr>
      <vt:lpstr>Lucida Grande</vt:lpstr>
      <vt:lpstr>Times New Roman</vt:lpstr>
      <vt:lpstr>Trebuchet MS</vt:lpstr>
      <vt:lpstr>UCNT&amp;BMaster</vt:lpstr>
      <vt:lpstr>Session 7</vt:lpstr>
      <vt:lpstr>Implementing the Digital Clock</vt:lpstr>
      <vt:lpstr>Object Interaction</vt:lpstr>
      <vt:lpstr>The Parameter - Terminology</vt:lpstr>
      <vt:lpstr>Method Calls</vt:lpstr>
      <vt:lpstr>Customer – Order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the Problem Domain</vt:lpstr>
      <vt:lpstr>How Will Objects Relate?</vt:lpstr>
      <vt:lpstr>How Do Objects Relate?</vt:lpstr>
      <vt:lpstr>Design Time vs. Execution Time</vt:lpstr>
      <vt:lpstr>Code!</vt:lpstr>
      <vt:lpstr>Fee Due?</vt:lpstr>
      <vt:lpstr>How Do Objects Interact?</vt:lpstr>
      <vt:lpstr>Member: isFeeDue(thisYear:int):boolean</vt:lpstr>
      <vt:lpstr>New Topic: Lists</vt:lpstr>
      <vt:lpstr>The Need For Grouping Objects</vt:lpstr>
      <vt:lpstr>An Organizer for Music Files</vt:lpstr>
      <vt:lpstr>Class Libraries</vt:lpstr>
      <vt:lpstr>PowerPoint Presentation</vt:lpstr>
      <vt:lpstr>Collections</vt:lpstr>
      <vt:lpstr>Object structures with collections</vt:lpstr>
      <vt:lpstr>Features of a Collection</vt:lpstr>
      <vt:lpstr>Using the ArrayList</vt:lpstr>
      <vt:lpstr>Indexing</vt:lpstr>
      <vt:lpstr>Retrieving an object</vt:lpstr>
      <vt:lpstr>Generic classes</vt:lpstr>
      <vt:lpstr>Review</vt:lpstr>
      <vt:lpstr>Review - ArrayList</vt:lpstr>
      <vt:lpstr>Exercise</vt:lpstr>
      <vt:lpstr>Iteration</vt:lpstr>
      <vt:lpstr>Iteration fundamentals</vt:lpstr>
      <vt:lpstr>For-each loop pseudo code</vt:lpstr>
      <vt:lpstr>A Java example</vt:lpstr>
      <vt:lpstr>Exercises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István Knoll</cp:lastModifiedBy>
  <cp:revision>98</cp:revision>
  <dcterms:created xsi:type="dcterms:W3CDTF">2008-01-04T10:39:56Z</dcterms:created>
  <dcterms:modified xsi:type="dcterms:W3CDTF">2017-10-03T19:23:43Z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c1a47b77-3f4b-4ef2-a05c-e5a44ca4b4af</vt:lpwstr>
  </property>
  <property fmtid="{D5CDD505-2E9C-101B-9397-08002B2CF9AE}" pid="3" name="ContentTypeId">
    <vt:lpwstr>0x0101000F1A65B4EAC744439DD09402C696A92B</vt:lpwstr>
  </property>
</Properties>
</file>