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5"/>
  </p:sldMasterIdLst>
  <p:notesMasterIdLst>
    <p:notesMasterId r:id="rId27"/>
  </p:notesMasterIdLst>
  <p:handoutMasterIdLst>
    <p:handoutMasterId r:id="rId28"/>
  </p:handoutMasterIdLst>
  <p:sldIdLst>
    <p:sldId id="259" r:id="rId6"/>
    <p:sldId id="262" r:id="rId7"/>
    <p:sldId id="265" r:id="rId8"/>
    <p:sldId id="303" r:id="rId9"/>
    <p:sldId id="299" r:id="rId10"/>
    <p:sldId id="282" r:id="rId11"/>
    <p:sldId id="283" r:id="rId12"/>
    <p:sldId id="284" r:id="rId13"/>
    <p:sldId id="285" r:id="rId14"/>
    <p:sldId id="288" r:id="rId15"/>
    <p:sldId id="301" r:id="rId16"/>
    <p:sldId id="289" r:id="rId17"/>
    <p:sldId id="290" r:id="rId18"/>
    <p:sldId id="291" r:id="rId19"/>
    <p:sldId id="300" r:id="rId20"/>
    <p:sldId id="304" r:id="rId21"/>
    <p:sldId id="292" r:id="rId22"/>
    <p:sldId id="294" r:id="rId23"/>
    <p:sldId id="293" r:id="rId24"/>
    <p:sldId id="302" r:id="rId25"/>
    <p:sldId id="298" r:id="rId26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5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1" autoAdjust="0"/>
    <p:restoredTop sz="90952" autoAdjust="0"/>
  </p:normalViewPr>
  <p:slideViewPr>
    <p:cSldViewPr>
      <p:cViewPr varScale="1">
        <p:scale>
          <a:sx n="101" d="100"/>
          <a:sy n="101" d="100"/>
        </p:scale>
        <p:origin x="115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831E4-35E8-4243-9C3A-BD40CB8A3610}" type="datetimeFigureOut">
              <a:rPr lang="da-DK" smtClean="0"/>
              <a:pPr/>
              <a:t>04-10-2017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1A02-A3A8-488D-9FC2-BF952DDB747B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8748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a-DK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F6142E-9DF2-45CE-96E1-C97E068BEF5D}" type="slidenum">
              <a:rPr lang="da-DK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7372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F371A8-C49F-4288-94DF-0A3AC6654C61}" type="slidenum">
              <a:rPr lang="en-GB"/>
              <a:pPr/>
              <a:t>1</a:t>
            </a:fld>
            <a:endParaRPr lang="en-GB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5228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5126EB-2AF6-4931-BC39-F8F3282688B5}" type="slidenum">
              <a:rPr lang="en-GB"/>
              <a:pPr/>
              <a:t>19</a:t>
            </a:fld>
            <a:endParaRPr lang="en-GB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9362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F371A8-C49F-4288-94DF-0A3AC6654C61}" type="slidenum">
              <a:rPr lang="en-GB"/>
              <a:pPr/>
              <a:t>21</a:t>
            </a:fld>
            <a:endParaRPr lang="en-GB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661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B75842-A793-423C-A619-064F3E629A1D}" type="slidenum">
              <a:rPr lang="en-GB"/>
              <a:pPr/>
              <a:t>2</a:t>
            </a:fld>
            <a:endParaRPr lang="en-GB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4678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904CEF-CF10-45E7-A150-4D1D5E65B7E2}" type="slidenum">
              <a:rPr lang="en-GB"/>
              <a:pPr/>
              <a:t>3</a:t>
            </a:fld>
            <a:endParaRPr lang="en-GB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8822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E98ED-D870-41EC-8910-F2C0D2952518}" type="slidenum">
              <a:rPr lang="en-GB"/>
              <a:pPr/>
              <a:t>10</a:t>
            </a:fld>
            <a:endParaRPr lang="en-GB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060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472987-3571-439A-816E-E098BE0437B9}" type="slidenum">
              <a:rPr lang="en-GB"/>
              <a:pPr/>
              <a:t>12</a:t>
            </a:fld>
            <a:endParaRPr lang="en-GB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8726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4950D-6825-4978-9351-1D369EF53B93}" type="slidenum">
              <a:rPr lang="en-GB"/>
              <a:pPr/>
              <a:t>13</a:t>
            </a:fld>
            <a:endParaRPr lang="en-GB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9559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5BB167-78D9-422C-886E-8F5418751631}" type="slidenum">
              <a:rPr lang="en-GB"/>
              <a:pPr/>
              <a:t>14</a:t>
            </a:fld>
            <a:endParaRPr lang="en-GB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827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6635F-ECF9-4A26-9562-575FD029884D}" type="slidenum">
              <a:rPr lang="en-GB"/>
              <a:pPr/>
              <a:t>17</a:t>
            </a:fld>
            <a:endParaRPr lang="en-GB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5854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51C34A-1DDD-4F55-8744-FADB4EB9DB54}" type="slidenum">
              <a:rPr lang="en-GB"/>
              <a:pPr/>
              <a:t>18</a:t>
            </a:fld>
            <a:endParaRPr lang="en-GB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663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E06739D4-E995-4CB0-9DA6-29FED5A46859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4" name="Billede 13" descr="UCN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131772"/>
            <a:ext cx="1536700" cy="4318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2" name="Billede 11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8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2AB5E08D-F4E3-4431-B685-AB98D7B36AA8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9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4" name="Billede 13" descr="FØ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679757"/>
            <a:ext cx="1562100" cy="889000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0" name="Billede 9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/>
        </p:nvSpPr>
        <p:spPr>
          <a:xfrm>
            <a:off x="0" y="5711086"/>
            <a:ext cx="1911113" cy="11469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5E08D-F4E3-4431-B685-AB98D7B36AA8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9" name="Pladsholder til diasnummer 5"/>
          <p:cNvSpPr txBox="1">
            <a:spLocks/>
          </p:cNvSpPr>
          <p:nvPr/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AB382F-E9E6-CE49-B414-1E064FB7F064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Tekstfelt 9"/>
          <p:cNvSpPr txBox="1"/>
          <p:nvPr/>
        </p:nvSpPr>
        <p:spPr>
          <a:xfrm>
            <a:off x="1464336" y="46978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pic>
        <p:nvPicPr>
          <p:cNvPr id="13" name="Billede 12" descr="FØ_Logo_side 2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936065"/>
            <a:ext cx="1143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A3F8-10C7-47D5-B391-2DBFFE26BC30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9440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4B17-492C-4412-8D07-187EF44C640A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10625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7164-2D0A-4CD8-B6E6-7C99C1FDBD39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406396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6B35-E0E0-4B03-B27E-822F9164AD7F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48043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05A-51D8-466D-9C0F-EC3065220981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6844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E08D-F4E3-4431-B685-AB98D7B36AA8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54037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8925-8277-4470-BCC8-E7D7C367F632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8149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8C0E-86F8-47A9-A309-EEEB33388C48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9245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lede 16" descr="Bjælke med grafik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2200"/>
          </a:xfrm>
          <a:prstGeom prst="rect">
            <a:avLst/>
          </a:prstGeom>
        </p:spPr>
      </p:pic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382" y="6347672"/>
            <a:ext cx="5578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</a:defRPr>
            </a:lvl1pPr>
          </a:lstStyle>
          <a:p>
            <a:fld id="{2AB5E08D-F4E3-4431-B685-AB98D7B36AA8}" type="slidenum">
              <a:rPr lang="da-DK" smtClean="0"/>
              <a:pPr/>
              <a:t>‹#›</a:t>
            </a:fld>
            <a:endParaRPr lang="da-DK" sz="1400"/>
          </a:p>
        </p:txBody>
      </p:sp>
      <p:pic>
        <p:nvPicPr>
          <p:cNvPr id="18" name="Billede 17" descr="UCN_Logo_side 2.ai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329765"/>
            <a:ext cx="927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SzPct val="100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200" indent="-176400" algn="l" defTabSz="457200" rtl="0" eaLnBrk="1" latinLnBrk="0" hangingPunct="1">
        <a:spcBef>
          <a:spcPct val="20000"/>
        </a:spcBef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8864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124744"/>
            <a:ext cx="7772400" cy="4114800"/>
          </a:xfrm>
        </p:spPr>
        <p:txBody>
          <a:bodyPr/>
          <a:lstStyle/>
          <a:p>
            <a:r>
              <a:rPr lang="en-US" sz="2000" dirty="0"/>
              <a:t>Collection – Focus on the </a:t>
            </a:r>
            <a:r>
              <a:rPr lang="en-US" sz="2000" dirty="0" err="1"/>
              <a:t>ArrayList</a:t>
            </a:r>
            <a:endParaRPr lang="en-US" sz="2000" dirty="0"/>
          </a:p>
          <a:p>
            <a:pPr lvl="1"/>
            <a:r>
              <a:rPr lang="en-US" sz="1600" dirty="0" err="1"/>
              <a:t>FidoFitnessClub</a:t>
            </a:r>
            <a:r>
              <a:rPr lang="en-US" sz="1600" dirty="0"/>
              <a:t> </a:t>
            </a:r>
          </a:p>
          <a:p>
            <a:pPr lvl="1"/>
            <a:r>
              <a:rPr lang="en-US" sz="1600" b="1" dirty="0"/>
              <a:t>Product – Order system – 0..*</a:t>
            </a:r>
          </a:p>
          <a:p>
            <a:pPr lvl="2"/>
            <a:r>
              <a:rPr lang="en-US" sz="1600" b="1" dirty="0"/>
              <a:t>Introduce a class for testing projects</a:t>
            </a:r>
          </a:p>
          <a:p>
            <a:r>
              <a:rPr lang="en-US" sz="2000" dirty="0"/>
              <a:t>Iteration</a:t>
            </a:r>
          </a:p>
          <a:p>
            <a:pPr lvl="1"/>
            <a:r>
              <a:rPr lang="en-US" sz="2000" dirty="0"/>
              <a:t>The for-each Loop</a:t>
            </a:r>
          </a:p>
          <a:p>
            <a:pPr lvl="1"/>
            <a:r>
              <a:rPr lang="en-US" sz="2000" dirty="0"/>
              <a:t>The While Loop</a:t>
            </a:r>
          </a:p>
          <a:p>
            <a:pPr lvl="1"/>
            <a:r>
              <a:rPr lang="en-US" sz="2000" dirty="0" err="1"/>
              <a:t>Iterator</a:t>
            </a:r>
            <a:r>
              <a:rPr lang="en-US" sz="2000" dirty="0"/>
              <a:t> objects</a:t>
            </a:r>
          </a:p>
          <a:p>
            <a:r>
              <a:rPr lang="en-US" sz="2000" dirty="0"/>
              <a:t>Exercises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6632"/>
            <a:ext cx="7772400" cy="685800"/>
          </a:xfrm>
          <a:ln/>
        </p:spPr>
        <p:txBody>
          <a:bodyPr rIns="81279">
            <a:normAutofit fontScale="90000"/>
          </a:bodyPr>
          <a:lstStyle/>
          <a:p>
            <a:r>
              <a:rPr lang="en-US" dirty="0"/>
              <a:t>Review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124744"/>
            <a:ext cx="7467600" cy="3695700"/>
          </a:xfrm>
          <a:ln/>
        </p:spPr>
        <p:txBody>
          <a:bodyPr rIns="233680"/>
          <a:lstStyle/>
          <a:p>
            <a:pPr marL="382588">
              <a:buClr>
                <a:srgbClr val="345477"/>
              </a:buClr>
            </a:pPr>
            <a:r>
              <a:rPr lang="en-US" sz="2800" dirty="0"/>
              <a:t>Loop statements allow a block of statements to be repeated.</a:t>
            </a:r>
          </a:p>
          <a:p>
            <a:pPr marL="382588">
              <a:buClr>
                <a:srgbClr val="345477"/>
              </a:buClr>
            </a:pPr>
            <a:r>
              <a:rPr lang="en-US" sz="2800" dirty="0"/>
              <a:t>The for-each loop allows iteration over an entire collection.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Exercises</a:t>
            </a:r>
            <a:r>
              <a:rPr lang="da-DK" dirty="0"/>
              <a:t> (1/3)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Implement</a:t>
            </a:r>
            <a:r>
              <a:rPr lang="da-DK" dirty="0"/>
              <a:t> 0..* in the Customer/Order system</a:t>
            </a:r>
          </a:p>
          <a:p>
            <a:pPr lvl="1"/>
            <a:r>
              <a:rPr lang="da-DK" dirty="0"/>
              <a:t>It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possible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OrderLine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Order </a:t>
            </a:r>
            <a:r>
              <a:rPr lang="da-DK" dirty="0" err="1"/>
              <a:t>objects</a:t>
            </a:r>
            <a:endParaRPr lang="da-DK" dirty="0"/>
          </a:p>
          <a:p>
            <a:pPr lvl="1"/>
            <a:r>
              <a:rPr lang="da-DK" dirty="0"/>
              <a:t>It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possible</a:t>
            </a:r>
            <a:r>
              <a:rPr lang="da-DK" dirty="0"/>
              <a:t> to print an Order </a:t>
            </a:r>
            <a:r>
              <a:rPr lang="da-DK" dirty="0" err="1"/>
              <a:t>object</a:t>
            </a:r>
            <a:r>
              <a:rPr lang="da-DK" dirty="0"/>
              <a:t> with all </a:t>
            </a:r>
            <a:r>
              <a:rPr lang="da-DK" dirty="0" err="1"/>
              <a:t>its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 lines</a:t>
            </a:r>
          </a:p>
          <a:p>
            <a:pPr lvl="1"/>
            <a:r>
              <a:rPr lang="da-DK" dirty="0"/>
              <a:t>It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possible</a:t>
            </a:r>
            <a:r>
              <a:rPr lang="da-DK" dirty="0"/>
              <a:t> to print a Customer </a:t>
            </a:r>
            <a:r>
              <a:rPr lang="da-DK" dirty="0" err="1"/>
              <a:t>object</a:t>
            </a:r>
            <a:r>
              <a:rPr lang="da-DK" dirty="0"/>
              <a:t> with all </a:t>
            </a:r>
            <a:r>
              <a:rPr lang="da-DK" dirty="0" err="1"/>
              <a:t>its</a:t>
            </a:r>
            <a:r>
              <a:rPr lang="da-DK" dirty="0"/>
              <a:t> </a:t>
            </a:r>
            <a:r>
              <a:rPr lang="da-DK" dirty="0" err="1"/>
              <a:t>orders</a:t>
            </a:r>
            <a:endParaRPr lang="da-DK" dirty="0"/>
          </a:p>
          <a:p>
            <a:r>
              <a:rPr lang="da-DK" dirty="0"/>
              <a:t>FFC </a:t>
            </a:r>
            <a:r>
              <a:rPr lang="da-DK" dirty="0" err="1"/>
              <a:t>exercise</a:t>
            </a:r>
            <a:r>
              <a:rPr lang="da-DK" dirty="0"/>
              <a:t> </a:t>
            </a:r>
            <a:r>
              <a:rPr lang="da-DK" dirty="0" err="1"/>
              <a:t>C.a</a:t>
            </a:r>
            <a:r>
              <a:rPr lang="da-DK" dirty="0"/>
              <a:t>-d </a:t>
            </a:r>
            <a:br>
              <a:rPr lang="da-DK" dirty="0"/>
            </a:br>
            <a:r>
              <a:rPr lang="da-DK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44037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while loop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7772400" cy="4114800"/>
          </a:xfrm>
        </p:spPr>
        <p:txBody>
          <a:bodyPr/>
          <a:lstStyle/>
          <a:p>
            <a:r>
              <a:rPr lang="en-GB" sz="2400" dirty="0"/>
              <a:t>A for-each loop repeats the loop body for each object in a collection.</a:t>
            </a:r>
          </a:p>
          <a:p>
            <a:r>
              <a:rPr lang="en-GB" sz="2400" dirty="0"/>
              <a:t>Sometimes we require more variation than this.</a:t>
            </a:r>
          </a:p>
          <a:p>
            <a:r>
              <a:rPr lang="en-GB" sz="2400" dirty="0"/>
              <a:t>Introducing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2400" dirty="0"/>
              <a:t>-loop</a:t>
            </a:r>
          </a:p>
          <a:p>
            <a:pPr lvl="1"/>
            <a:r>
              <a:rPr lang="en-GB" sz="2000" dirty="0"/>
              <a:t>Use a </a:t>
            </a:r>
            <a:r>
              <a:rPr lang="en-GB" sz="2000" b="1" dirty="0" err="1">
                <a:solidFill>
                  <a:srgbClr val="FF0000"/>
                </a:solidFill>
              </a:rPr>
              <a:t>boolean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/>
              <a:t>condition to decide whether or not to keep going.</a:t>
            </a:r>
          </a:p>
          <a:p>
            <a:pPr lvl="2"/>
            <a:r>
              <a:rPr lang="en-GB" sz="2000" dirty="0"/>
              <a:t>Seen a similar thing before?</a:t>
            </a:r>
          </a:p>
          <a:p>
            <a:pPr lvl="1"/>
            <a:r>
              <a:rPr lang="en-GB" sz="2000" dirty="0"/>
              <a:t>A while loop provides control over the continuation of the loop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While loop pseudo code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123728" y="2132856"/>
            <a:ext cx="3200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/>
              <a:t>while(</a:t>
            </a:r>
            <a:r>
              <a:rPr lang="en-US" i="1" dirty="0"/>
              <a:t>loop condition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i="1" dirty="0"/>
              <a:t>loop body</a:t>
            </a:r>
            <a:endParaRPr lang="en-US" dirty="0"/>
          </a:p>
          <a:p>
            <a:r>
              <a:rPr lang="en-US" dirty="0"/>
              <a:t>} 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95536" y="4437112"/>
            <a:ext cx="8412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rebuchet MS" pitchFamily="-32" charset="0"/>
              </a:rPr>
              <a:t>“</a:t>
            </a:r>
            <a:r>
              <a:rPr lang="en-US" i="1" dirty="0">
                <a:solidFill>
                  <a:srgbClr val="7030A0"/>
                </a:solidFill>
                <a:latin typeface="Trebuchet MS" pitchFamily="-32" charset="0"/>
              </a:rPr>
              <a:t>while</a:t>
            </a:r>
            <a:r>
              <a:rPr lang="en-US" dirty="0">
                <a:solidFill>
                  <a:srgbClr val="7030A0"/>
                </a:solidFill>
                <a:latin typeface="Trebuchet MS" pitchFamily="-32" charset="0"/>
              </a:rPr>
              <a:t> </a:t>
            </a:r>
            <a:r>
              <a:rPr lang="en-US" dirty="0">
                <a:latin typeface="Trebuchet MS" pitchFamily="-32" charset="0"/>
              </a:rPr>
              <a:t>we wish to continue, </a:t>
            </a:r>
            <a:r>
              <a:rPr lang="en-US" dirty="0">
                <a:solidFill>
                  <a:srgbClr val="7030A0"/>
                </a:solidFill>
                <a:latin typeface="Trebuchet MS" pitchFamily="-32" charset="0"/>
              </a:rPr>
              <a:t>do</a:t>
            </a:r>
            <a:r>
              <a:rPr lang="en-US" dirty="0">
                <a:latin typeface="Trebuchet MS" pitchFamily="-32" charset="0"/>
              </a:rPr>
              <a:t> the things in the loop body”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4209728" y="1582689"/>
            <a:ext cx="2438400" cy="609600"/>
            <a:chOff x="4343400" y="2590800"/>
            <a:chExt cx="2438400" cy="609600"/>
          </a:xfrm>
        </p:grpSpPr>
        <p:sp>
          <p:nvSpPr>
            <p:cNvPr id="18439" name="AutoShape 7"/>
            <p:cNvSpPr>
              <a:spLocks noChangeArrowheads="1"/>
            </p:cNvSpPr>
            <p:nvPr/>
          </p:nvSpPr>
          <p:spPr bwMode="auto">
            <a:xfrm>
              <a:off x="4800600" y="2590800"/>
              <a:ext cx="1981200" cy="457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0" dirty="0" err="1">
                  <a:solidFill>
                    <a:srgbClr val="A57133"/>
                  </a:solidFill>
                  <a:latin typeface="Trebuchet MS" pitchFamily="-32" charset="0"/>
                </a:rPr>
                <a:t>boolean</a:t>
              </a:r>
              <a:r>
                <a:rPr lang="en-US" b="0" dirty="0">
                  <a:solidFill>
                    <a:srgbClr val="A57133"/>
                  </a:solidFill>
                  <a:latin typeface="Trebuchet MS" pitchFamily="-32" charset="0"/>
                </a:rPr>
                <a:t> test</a:t>
              </a:r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 flipH="1">
              <a:off x="4343400" y="3048000"/>
              <a:ext cx="457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da-DK" dirty="0"/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469776" y="1395636"/>
            <a:ext cx="1905000" cy="838200"/>
            <a:chOff x="1143000" y="2286000"/>
            <a:chExt cx="1905000" cy="838200"/>
          </a:xfrm>
        </p:grpSpPr>
        <p:sp>
          <p:nvSpPr>
            <p:cNvPr id="18442" name="AutoShape 10"/>
            <p:cNvSpPr>
              <a:spLocks noChangeArrowheads="1"/>
            </p:cNvSpPr>
            <p:nvPr/>
          </p:nvSpPr>
          <p:spPr bwMode="auto">
            <a:xfrm>
              <a:off x="1143000" y="2286000"/>
              <a:ext cx="1905000" cy="457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A57133"/>
                  </a:solidFill>
                </a:rPr>
                <a:t>while</a:t>
              </a:r>
              <a:r>
                <a:rPr lang="en-US" b="0" dirty="0">
                  <a:solidFill>
                    <a:srgbClr val="A57133"/>
                  </a:solidFill>
                  <a:latin typeface="Times New Roman" pitchFamily="-32" charset="0"/>
                </a:rPr>
                <a:t> </a:t>
              </a:r>
              <a:r>
                <a:rPr lang="en-US" b="0" dirty="0">
                  <a:solidFill>
                    <a:srgbClr val="A57133"/>
                  </a:solidFill>
                  <a:latin typeface="Trebuchet MS" pitchFamily="-32" charset="0"/>
                </a:rPr>
                <a:t>keyword</a:t>
              </a:r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>
              <a:off x="2057400" y="2743200"/>
              <a:ext cx="914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da-DK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3995936" y="2601882"/>
            <a:ext cx="4466456" cy="457200"/>
            <a:chOff x="4724400" y="3348608"/>
            <a:chExt cx="4466456" cy="457200"/>
          </a:xfrm>
        </p:grpSpPr>
        <p:sp>
          <p:nvSpPr>
            <p:cNvPr id="18445" name="AutoShape 13"/>
            <p:cNvSpPr>
              <a:spLocks noChangeArrowheads="1"/>
            </p:cNvSpPr>
            <p:nvPr/>
          </p:nvSpPr>
          <p:spPr bwMode="auto">
            <a:xfrm>
              <a:off x="5444480" y="3348608"/>
              <a:ext cx="3746376" cy="457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A57133"/>
                  </a:solidFill>
                  <a:latin typeface="Trebuchet MS" pitchFamily="-32" charset="0"/>
                </a:rPr>
                <a:t>Statements to be repeated</a:t>
              </a:r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 flipH="1">
              <a:off x="4724400" y="3505200"/>
              <a:ext cx="720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18448" name="AutoShape 16"/>
          <p:cNvSpPr>
            <a:spLocks noChangeArrowheads="1"/>
          </p:cNvSpPr>
          <p:nvPr/>
        </p:nvSpPr>
        <p:spPr bwMode="auto">
          <a:xfrm>
            <a:off x="1619672" y="3501008"/>
            <a:ext cx="4467225" cy="711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b="0" dirty="0">
                <a:solidFill>
                  <a:srgbClr val="A57133"/>
                </a:solidFill>
                <a:latin typeface="Trebuchet MS" pitchFamily="-32" charset="0"/>
              </a:rPr>
              <a:t>Pseudo-code expression of the actions of a while loop</a:t>
            </a:r>
          </a:p>
        </p:txBody>
      </p:sp>
      <p:sp>
        <p:nvSpPr>
          <p:cNvPr id="18457" name="AutoShape 25"/>
          <p:cNvSpPr>
            <a:spLocks noChangeArrowheads="1"/>
          </p:cNvSpPr>
          <p:nvPr/>
        </p:nvSpPr>
        <p:spPr bwMode="auto">
          <a:xfrm flipH="1" flipV="1">
            <a:off x="755576" y="2276872"/>
            <a:ext cx="990600" cy="762000"/>
          </a:xfrm>
          <a:prstGeom prst="curvedLeftArrow">
            <a:avLst>
              <a:gd name="adj1" fmla="val 20000"/>
              <a:gd name="adj2" fmla="val 40000"/>
              <a:gd name="adj3" fmla="val 4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da-DK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07592" y="4911551"/>
            <a:ext cx="834283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rebuchet MS" pitchFamily="-32" charset="0"/>
              </a:rPr>
              <a:t>while ( </a:t>
            </a:r>
            <a:r>
              <a:rPr lang="en-US" b="1" i="1" dirty="0">
                <a:latin typeface="Trebuchet MS" pitchFamily="-32" charset="0"/>
              </a:rPr>
              <a:t>&lt;</a:t>
            </a:r>
            <a:r>
              <a:rPr lang="en-US" b="1" i="1" dirty="0" err="1">
                <a:latin typeface="Trebuchet MS" pitchFamily="-32" charset="0"/>
              </a:rPr>
              <a:t>boolean</a:t>
            </a:r>
            <a:r>
              <a:rPr lang="en-US" b="1" i="1" dirty="0">
                <a:latin typeface="Trebuchet MS" pitchFamily="-32" charset="0"/>
              </a:rPr>
              <a:t>-expression&gt; </a:t>
            </a:r>
            <a:r>
              <a:rPr lang="en-US" b="1" dirty="0">
                <a:solidFill>
                  <a:srgbClr val="7030A0"/>
                </a:solidFill>
                <a:latin typeface="Trebuchet MS" pitchFamily="-32" charset="0"/>
              </a:rPr>
              <a:t>)</a:t>
            </a:r>
            <a:r>
              <a:rPr lang="en-US" b="1" i="1" dirty="0">
                <a:solidFill>
                  <a:srgbClr val="7030A0"/>
                </a:solidFill>
                <a:latin typeface="Trebuchet MS" pitchFamily="-32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Trebuchet MS" pitchFamily="-32" charset="0"/>
              </a:rPr>
              <a:t>{</a:t>
            </a:r>
            <a:r>
              <a:rPr lang="en-US" b="1" dirty="0">
                <a:latin typeface="Trebuchet MS" pitchFamily="-32" charset="0"/>
              </a:rPr>
              <a:t> </a:t>
            </a:r>
            <a:r>
              <a:rPr lang="en-US" b="1" i="1" dirty="0">
                <a:latin typeface="Trebuchet MS" pitchFamily="-32" charset="0"/>
              </a:rPr>
              <a:t>&lt;statements&gt; </a:t>
            </a:r>
            <a:r>
              <a:rPr lang="en-US" b="1" dirty="0">
                <a:solidFill>
                  <a:srgbClr val="7030A0"/>
                </a:solidFill>
                <a:latin typeface="Trebuchet MS" pitchFamily="-32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48" grpId="0" animBg="1"/>
      <p:bldP spid="18457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A Java example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79512" y="1124744"/>
            <a:ext cx="7992888" cy="317009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printCustomerInfoWhile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while(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Order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currOrder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currOrder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.printInfo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....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3347864" y="3212978"/>
            <a:ext cx="5976664" cy="807814"/>
            <a:chOff x="3570565" y="4012477"/>
            <a:chExt cx="4516160" cy="854175"/>
          </a:xfrm>
        </p:grpSpPr>
        <p:sp>
          <p:nvSpPr>
            <p:cNvPr id="71684" name="AutoShape 4"/>
            <p:cNvSpPr>
              <a:spLocks noChangeArrowheads="1"/>
            </p:cNvSpPr>
            <p:nvPr/>
          </p:nvSpPr>
          <p:spPr bwMode="auto">
            <a:xfrm>
              <a:off x="5529381" y="4326560"/>
              <a:ext cx="2557344" cy="5400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GB" dirty="0">
                  <a:solidFill>
                    <a:schemeClr val="accent4">
                      <a:lumMod val="50000"/>
                    </a:schemeClr>
                  </a:solidFill>
                  <a:latin typeface="Trebuchet MS" pitchFamily="-32" charset="0"/>
                </a:rPr>
                <a:t>Increment </a:t>
              </a:r>
              <a:r>
                <a:rPr lang="en-GB" i="1" dirty="0">
                  <a:solidFill>
                    <a:schemeClr val="accent4">
                      <a:lumMod val="50000"/>
                    </a:schemeClr>
                  </a:solidFill>
                  <a:latin typeface="Trebuchet MS" pitchFamily="-32" charset="0"/>
                </a:rPr>
                <a:t>index</a:t>
              </a:r>
              <a:r>
                <a:rPr lang="en-GB" dirty="0">
                  <a:solidFill>
                    <a:schemeClr val="accent4">
                      <a:lumMod val="50000"/>
                    </a:schemeClr>
                  </a:solidFill>
                  <a:latin typeface="Trebuchet MS" pitchFamily="-32" charset="0"/>
                </a:rPr>
                <a:t> by 1</a:t>
              </a:r>
              <a:endParaRPr lang="en-GB" i="1" dirty="0">
                <a:solidFill>
                  <a:schemeClr val="accent4">
                    <a:lumMod val="50000"/>
                  </a:schemeClr>
                </a:solidFill>
                <a:latin typeface="Trebuchet MS" pitchFamily="-32" charset="0"/>
              </a:endParaRPr>
            </a:p>
          </p:txBody>
        </p:sp>
        <p:sp>
          <p:nvSpPr>
            <p:cNvPr id="71685" name="Line 5"/>
            <p:cNvSpPr>
              <a:spLocks noChangeShapeType="1"/>
            </p:cNvSpPr>
            <p:nvPr/>
          </p:nvSpPr>
          <p:spPr bwMode="auto">
            <a:xfrm flipH="1" flipV="1">
              <a:off x="3570565" y="4012477"/>
              <a:ext cx="1992034" cy="532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da-DK"/>
            </a:p>
          </p:txBody>
        </p:sp>
      </p:grpSp>
      <p:sp>
        <p:nvSpPr>
          <p:cNvPr id="71688" name="AutoShape 8"/>
          <p:cNvSpPr>
            <a:spLocks noChangeArrowheads="1"/>
          </p:cNvSpPr>
          <p:nvPr/>
        </p:nvSpPr>
        <p:spPr bwMode="auto">
          <a:xfrm>
            <a:off x="2026774" y="4509120"/>
            <a:ext cx="6996113" cy="173664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Trebuchet MS" pitchFamily="-32" charset="0"/>
              </a:rPr>
              <a:t>while the value of </a:t>
            </a:r>
            <a:r>
              <a:rPr lang="en-GB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GB" dirty="0">
                <a:solidFill>
                  <a:srgbClr val="7030A0"/>
                </a:solidFill>
                <a:latin typeface="Trebuchet MS" pitchFamily="-32" charset="0"/>
              </a:rPr>
              <a:t>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Trebuchet MS" pitchFamily="-32" charset="0"/>
              </a:rPr>
              <a:t>is less than the size of the collection, give me the next order (the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Trebuchet MS" pitchFamily="-32" charset="0"/>
              </a:rPr>
              <a:t>index’th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Trebuchet MS" pitchFamily="-32" charset="0"/>
              </a:rPr>
              <a:t>), call the method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  <a:latin typeface="Trebuchet MS" pitchFamily="-32" charset="0"/>
              </a:rPr>
              <a:t>printInfo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Trebuchet MS" pitchFamily="-32" charset="0"/>
              </a:rPr>
              <a:t> on the order object, and then increment </a:t>
            </a:r>
            <a:r>
              <a:rPr lang="en-GB" i="1" dirty="0">
                <a:solidFill>
                  <a:schemeClr val="accent4">
                    <a:lumMod val="50000"/>
                  </a:schemeClr>
                </a:solidFill>
                <a:latin typeface="Trebuchet MS" pitchFamily="-32" charset="0"/>
              </a:rPr>
              <a:t>index by 1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403648" y="1754612"/>
            <a:ext cx="2232248" cy="30623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Afrundet rektangel 8"/>
          <p:cNvSpPr/>
          <p:nvPr/>
        </p:nvSpPr>
        <p:spPr>
          <a:xfrm>
            <a:off x="2483768" y="2060848"/>
            <a:ext cx="3312368" cy="30623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2051720" y="2996952"/>
            <a:ext cx="1296144" cy="30623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Let’s</a:t>
            </a:r>
            <a:r>
              <a:rPr lang="da-DK" dirty="0"/>
              <a:t> </a:t>
            </a:r>
            <a:r>
              <a:rPr lang="da-DK" dirty="0" err="1"/>
              <a:t>Simulate</a:t>
            </a:r>
            <a:r>
              <a:rPr lang="da-DK" dirty="0"/>
              <a:t> the </a:t>
            </a:r>
            <a:r>
              <a:rPr lang="da-DK" dirty="0" err="1"/>
              <a:t>While</a:t>
            </a:r>
            <a:r>
              <a:rPr lang="da-DK" dirty="0"/>
              <a:t> Loop!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763688" y="2060848"/>
            <a:ext cx="6535903" cy="1728192"/>
          </a:xfrm>
          <a:prstGeom prst="roundRect">
            <a:avLst/>
          </a:prstGeom>
          <a:solidFill>
            <a:srgbClr val="7030A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>
                <a:solidFill>
                  <a:schemeClr val="tx1"/>
                </a:solidFill>
              </a:rPr>
              <a:t>:</a:t>
            </a:r>
            <a:r>
              <a:rPr lang="da-DK" sz="2000" b="1" dirty="0" err="1">
                <a:solidFill>
                  <a:schemeClr val="tx1"/>
                </a:solidFill>
              </a:rPr>
              <a:t>ArrayList</a:t>
            </a:r>
            <a:endParaRPr lang="da-DK" sz="2000" b="1" dirty="0">
              <a:solidFill>
                <a:schemeClr val="tx1"/>
              </a:solidFill>
            </a:endParaRPr>
          </a:p>
          <a:p>
            <a:pPr algn="ctr"/>
            <a:r>
              <a:rPr lang="da-DK" sz="2000" b="1" dirty="0">
                <a:solidFill>
                  <a:schemeClr val="tx1"/>
                </a:solidFill>
              </a:rPr>
              <a:t>________________________________________________</a:t>
            </a:r>
          </a:p>
          <a:p>
            <a:pPr algn="ctr"/>
            <a:endParaRPr lang="da-DK" sz="2000" b="1" dirty="0">
              <a:solidFill>
                <a:schemeClr val="tx1"/>
              </a:solidFill>
            </a:endParaRPr>
          </a:p>
          <a:p>
            <a:pPr algn="ctr"/>
            <a:endParaRPr lang="da-DK" sz="2000" b="1" dirty="0">
              <a:solidFill>
                <a:schemeClr val="tx1"/>
              </a:solidFill>
            </a:endParaRPr>
          </a:p>
          <a:p>
            <a:pPr algn="ctr"/>
            <a:endParaRPr lang="da-DK" sz="2000" b="1" dirty="0">
              <a:solidFill>
                <a:schemeClr val="tx1"/>
              </a:solidFill>
            </a:endParaRPr>
          </a:p>
        </p:txBody>
      </p:sp>
      <p:grpSp>
        <p:nvGrpSpPr>
          <p:cNvPr id="5" name="Gruppe 4"/>
          <p:cNvGrpSpPr/>
          <p:nvPr/>
        </p:nvGrpSpPr>
        <p:grpSpPr>
          <a:xfrm>
            <a:off x="28397" y="1080910"/>
            <a:ext cx="2921795" cy="1008112"/>
            <a:chOff x="3936459" y="3068960"/>
            <a:chExt cx="2921795" cy="1008112"/>
          </a:xfrm>
        </p:grpSpPr>
        <p:grpSp>
          <p:nvGrpSpPr>
            <p:cNvPr id="6" name="Gruppe 5"/>
            <p:cNvGrpSpPr/>
            <p:nvPr/>
          </p:nvGrpSpPr>
          <p:grpSpPr>
            <a:xfrm>
              <a:off x="3936459" y="3068960"/>
              <a:ext cx="2651765" cy="646331"/>
              <a:chOff x="3576419" y="1449650"/>
              <a:chExt cx="2651765" cy="646331"/>
            </a:xfrm>
          </p:grpSpPr>
          <p:sp>
            <p:nvSpPr>
              <p:cNvPr id="8" name="Rektangel 7"/>
              <p:cNvSpPr/>
              <p:nvPr/>
            </p:nvSpPr>
            <p:spPr>
              <a:xfrm>
                <a:off x="5580112" y="1556792"/>
                <a:ext cx="648072" cy="4320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sz="2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" name="Tekstboks 8"/>
              <p:cNvSpPr txBox="1"/>
              <p:nvPr/>
            </p:nvSpPr>
            <p:spPr>
              <a:xfrm>
                <a:off x="3576419" y="1449650"/>
                <a:ext cx="19316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a-DK" sz="3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orders</a:t>
                </a:r>
                <a:endParaRPr lang="da-DK" sz="3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7" name="Buet forbindelse 6"/>
            <p:cNvCxnSpPr/>
            <p:nvPr/>
          </p:nvCxnSpPr>
          <p:spPr>
            <a:xfrm rot="16200000" flipH="1">
              <a:off x="6218748" y="3437566"/>
              <a:ext cx="684946" cy="594066"/>
            </a:xfrm>
            <a:prstGeom prst="curvedConnector3">
              <a:avLst>
                <a:gd name="adj1" fmla="val 50000"/>
              </a:avLst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Afrundet rektangel 9"/>
          <p:cNvSpPr/>
          <p:nvPr/>
        </p:nvSpPr>
        <p:spPr>
          <a:xfrm>
            <a:off x="298107" y="4041938"/>
            <a:ext cx="1537589" cy="1238580"/>
          </a:xfrm>
          <a:prstGeom prst="roundRect">
            <a:avLst/>
          </a:prstGeom>
          <a:solidFill>
            <a:srgbClr val="7030A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>
                <a:solidFill>
                  <a:schemeClr val="tx1"/>
                </a:solidFill>
              </a:rPr>
              <a:t>:Order</a:t>
            </a:r>
          </a:p>
          <a:p>
            <a:pPr algn="ctr"/>
            <a:r>
              <a:rPr lang="da-DK" sz="2000" b="1" dirty="0">
                <a:solidFill>
                  <a:schemeClr val="tx1"/>
                </a:solidFill>
              </a:rPr>
              <a:t>_________</a:t>
            </a:r>
          </a:p>
          <a:p>
            <a:pPr algn="ctr"/>
            <a:r>
              <a:rPr lang="da-DK" sz="2000" b="1" dirty="0">
                <a:solidFill>
                  <a:schemeClr val="tx1"/>
                </a:solidFill>
              </a:rPr>
              <a:t>. . . .</a:t>
            </a:r>
          </a:p>
          <a:p>
            <a:pPr algn="ctr"/>
            <a:endParaRPr lang="da-DK" sz="2000" b="1" dirty="0">
              <a:solidFill>
                <a:schemeClr val="tx1"/>
              </a:solidFill>
            </a:endParaRPr>
          </a:p>
        </p:txBody>
      </p:sp>
      <p:grpSp>
        <p:nvGrpSpPr>
          <p:cNvPr id="11" name="Gruppe 10"/>
          <p:cNvGrpSpPr/>
          <p:nvPr/>
        </p:nvGrpSpPr>
        <p:grpSpPr>
          <a:xfrm>
            <a:off x="-900608" y="5807104"/>
            <a:ext cx="5378481" cy="934264"/>
            <a:chOff x="2208267" y="3068960"/>
            <a:chExt cx="5378481" cy="934264"/>
          </a:xfrm>
        </p:grpSpPr>
        <p:grpSp>
          <p:nvGrpSpPr>
            <p:cNvPr id="12" name="Gruppe 11"/>
            <p:cNvGrpSpPr/>
            <p:nvPr/>
          </p:nvGrpSpPr>
          <p:grpSpPr>
            <a:xfrm>
              <a:off x="2208267" y="3068960"/>
              <a:ext cx="4379957" cy="646331"/>
              <a:chOff x="1848227" y="1449650"/>
              <a:chExt cx="4379957" cy="646331"/>
            </a:xfrm>
          </p:grpSpPr>
          <p:sp>
            <p:nvSpPr>
              <p:cNvPr id="14" name="Rektangel 13"/>
              <p:cNvSpPr/>
              <p:nvPr/>
            </p:nvSpPr>
            <p:spPr>
              <a:xfrm>
                <a:off x="5580112" y="1556792"/>
                <a:ext cx="648072" cy="4320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sz="2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5" name="Tekstboks 14"/>
              <p:cNvSpPr txBox="1"/>
              <p:nvPr/>
            </p:nvSpPr>
            <p:spPr>
              <a:xfrm>
                <a:off x="1848227" y="1449650"/>
                <a:ext cx="36598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a-DK" sz="3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currOrder</a:t>
                </a:r>
                <a:endParaRPr lang="da-DK" sz="3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3" name="Buet forbindelse 12"/>
            <p:cNvCxnSpPr/>
            <p:nvPr/>
          </p:nvCxnSpPr>
          <p:spPr>
            <a:xfrm>
              <a:off x="6264188" y="3392126"/>
              <a:ext cx="1322560" cy="611098"/>
            </a:xfrm>
            <a:prstGeom prst="curvedConnector3">
              <a:avLst>
                <a:gd name="adj1" fmla="val 50000"/>
              </a:avLst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586578"/>
              </p:ext>
            </p:extLst>
          </p:nvPr>
        </p:nvGraphicFramePr>
        <p:xfrm>
          <a:off x="1950626" y="292494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Rektangel 28"/>
          <p:cNvSpPr/>
          <p:nvPr/>
        </p:nvSpPr>
        <p:spPr>
          <a:xfrm>
            <a:off x="2365292" y="3312160"/>
            <a:ext cx="64807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b="1" dirty="0">
              <a:solidFill>
                <a:srgbClr val="7030A0"/>
              </a:solidFill>
            </a:endParaRPr>
          </a:p>
        </p:txBody>
      </p:sp>
      <p:cxnSp>
        <p:nvCxnSpPr>
          <p:cNvPr id="30" name="Buet forbindelse 29"/>
          <p:cNvCxnSpPr>
            <a:endCxn id="10" idx="0"/>
          </p:cNvCxnSpPr>
          <p:nvPr/>
        </p:nvCxnSpPr>
        <p:spPr>
          <a:xfrm rot="10800000" flipV="1">
            <a:off x="1066902" y="3456176"/>
            <a:ext cx="1622426" cy="585762"/>
          </a:xfrm>
          <a:prstGeom prst="curvedConnector2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frundet rektangel 35"/>
          <p:cNvSpPr/>
          <p:nvPr/>
        </p:nvSpPr>
        <p:spPr>
          <a:xfrm>
            <a:off x="2871410" y="4230520"/>
            <a:ext cx="1537589" cy="1238580"/>
          </a:xfrm>
          <a:prstGeom prst="roundRect">
            <a:avLst/>
          </a:prstGeom>
          <a:solidFill>
            <a:srgbClr val="7030A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>
                <a:solidFill>
                  <a:schemeClr val="tx1"/>
                </a:solidFill>
              </a:rPr>
              <a:t>:Order</a:t>
            </a:r>
          </a:p>
          <a:p>
            <a:pPr algn="ctr"/>
            <a:r>
              <a:rPr lang="da-DK" sz="2000" b="1" dirty="0">
                <a:solidFill>
                  <a:schemeClr val="tx1"/>
                </a:solidFill>
              </a:rPr>
              <a:t>_________</a:t>
            </a:r>
          </a:p>
          <a:p>
            <a:pPr algn="ctr"/>
            <a:r>
              <a:rPr lang="da-DK" sz="2000" b="1" dirty="0">
                <a:solidFill>
                  <a:schemeClr val="tx1"/>
                </a:solidFill>
              </a:rPr>
              <a:t>. . . .</a:t>
            </a:r>
          </a:p>
          <a:p>
            <a:pPr algn="ctr"/>
            <a:endParaRPr lang="da-DK" sz="2000" b="1" dirty="0">
              <a:solidFill>
                <a:schemeClr val="tx1"/>
              </a:solidFill>
            </a:endParaRPr>
          </a:p>
        </p:txBody>
      </p:sp>
      <p:sp>
        <p:nvSpPr>
          <p:cNvPr id="42" name="Rektangel 41"/>
          <p:cNvSpPr/>
          <p:nvPr/>
        </p:nvSpPr>
        <p:spPr>
          <a:xfrm>
            <a:off x="3923928" y="3328928"/>
            <a:ext cx="64807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b="1" dirty="0">
              <a:solidFill>
                <a:srgbClr val="7030A0"/>
              </a:solidFill>
            </a:endParaRPr>
          </a:p>
        </p:txBody>
      </p:sp>
      <p:cxnSp>
        <p:nvCxnSpPr>
          <p:cNvPr id="37" name="Buet forbindelse 36"/>
          <p:cNvCxnSpPr>
            <a:endCxn id="36" idx="0"/>
          </p:cNvCxnSpPr>
          <p:nvPr/>
        </p:nvCxnSpPr>
        <p:spPr>
          <a:xfrm rot="5400000">
            <a:off x="3565299" y="3547853"/>
            <a:ext cx="757573" cy="607760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frundet rektangel 37"/>
          <p:cNvSpPr/>
          <p:nvPr/>
        </p:nvSpPr>
        <p:spPr>
          <a:xfrm>
            <a:off x="5031639" y="4346738"/>
            <a:ext cx="1537589" cy="1238580"/>
          </a:xfrm>
          <a:prstGeom prst="roundRect">
            <a:avLst/>
          </a:prstGeom>
          <a:solidFill>
            <a:srgbClr val="7030A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>
                <a:solidFill>
                  <a:schemeClr val="tx1"/>
                </a:solidFill>
              </a:rPr>
              <a:t>:Order</a:t>
            </a:r>
          </a:p>
          <a:p>
            <a:pPr algn="ctr"/>
            <a:r>
              <a:rPr lang="da-DK" sz="2000" b="1" dirty="0">
                <a:solidFill>
                  <a:schemeClr val="tx1"/>
                </a:solidFill>
              </a:rPr>
              <a:t>_________</a:t>
            </a:r>
          </a:p>
          <a:p>
            <a:pPr algn="ctr"/>
            <a:r>
              <a:rPr lang="da-DK" sz="2000" b="1" dirty="0">
                <a:solidFill>
                  <a:schemeClr val="tx1"/>
                </a:solidFill>
              </a:rPr>
              <a:t>. . . .</a:t>
            </a:r>
          </a:p>
          <a:p>
            <a:pPr algn="ctr"/>
            <a:endParaRPr lang="da-DK" sz="2000" b="1" dirty="0">
              <a:solidFill>
                <a:schemeClr val="tx1"/>
              </a:solidFill>
            </a:endParaRPr>
          </a:p>
        </p:txBody>
      </p:sp>
      <p:sp>
        <p:nvSpPr>
          <p:cNvPr id="43" name="Rektangel 42"/>
          <p:cNvSpPr/>
          <p:nvPr/>
        </p:nvSpPr>
        <p:spPr>
          <a:xfrm>
            <a:off x="5436096" y="3328928"/>
            <a:ext cx="64807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b="1" dirty="0">
              <a:solidFill>
                <a:srgbClr val="7030A0"/>
              </a:solidFill>
            </a:endParaRPr>
          </a:p>
        </p:txBody>
      </p:sp>
      <p:sp>
        <p:nvSpPr>
          <p:cNvPr id="44" name="Rektangel 43"/>
          <p:cNvSpPr/>
          <p:nvPr/>
        </p:nvSpPr>
        <p:spPr>
          <a:xfrm>
            <a:off x="6948264" y="3328928"/>
            <a:ext cx="64807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b="1" dirty="0">
              <a:solidFill>
                <a:srgbClr val="7030A0"/>
              </a:solidFill>
            </a:endParaRPr>
          </a:p>
        </p:txBody>
      </p:sp>
      <p:cxnSp>
        <p:nvCxnSpPr>
          <p:cNvPr id="39" name="Buet forbindelse 38"/>
          <p:cNvCxnSpPr>
            <a:endCxn id="38" idx="0"/>
          </p:cNvCxnSpPr>
          <p:nvPr/>
        </p:nvCxnSpPr>
        <p:spPr>
          <a:xfrm rot="16200000" flipH="1">
            <a:off x="5343387" y="3889691"/>
            <a:ext cx="873792" cy="40302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frundet rektangel 39"/>
          <p:cNvSpPr/>
          <p:nvPr/>
        </p:nvSpPr>
        <p:spPr>
          <a:xfrm>
            <a:off x="7272301" y="4346738"/>
            <a:ext cx="1537589" cy="1238580"/>
          </a:xfrm>
          <a:prstGeom prst="roundRect">
            <a:avLst/>
          </a:prstGeom>
          <a:solidFill>
            <a:srgbClr val="7030A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>
                <a:solidFill>
                  <a:schemeClr val="tx1"/>
                </a:solidFill>
              </a:rPr>
              <a:t>:Order</a:t>
            </a:r>
          </a:p>
          <a:p>
            <a:pPr algn="ctr"/>
            <a:r>
              <a:rPr lang="da-DK" sz="2000" b="1" dirty="0">
                <a:solidFill>
                  <a:schemeClr val="tx1"/>
                </a:solidFill>
              </a:rPr>
              <a:t>_________</a:t>
            </a:r>
          </a:p>
          <a:p>
            <a:pPr algn="ctr"/>
            <a:r>
              <a:rPr lang="da-DK" sz="2000" b="1" dirty="0">
                <a:solidFill>
                  <a:schemeClr val="tx1"/>
                </a:solidFill>
              </a:rPr>
              <a:t>. . . .</a:t>
            </a:r>
          </a:p>
          <a:p>
            <a:pPr algn="ctr"/>
            <a:endParaRPr lang="da-DK" sz="2000" b="1" dirty="0">
              <a:solidFill>
                <a:schemeClr val="tx1"/>
              </a:solidFill>
            </a:endParaRPr>
          </a:p>
        </p:txBody>
      </p:sp>
      <p:cxnSp>
        <p:nvCxnSpPr>
          <p:cNvPr id="41" name="Buet forbindelse 40"/>
          <p:cNvCxnSpPr>
            <a:endCxn id="40" idx="0"/>
          </p:cNvCxnSpPr>
          <p:nvPr/>
        </p:nvCxnSpPr>
        <p:spPr>
          <a:xfrm rot="16200000" flipH="1">
            <a:off x="7226763" y="3532405"/>
            <a:ext cx="873792" cy="754873"/>
          </a:xfrm>
          <a:prstGeom prst="curved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e 30"/>
          <p:cNvGrpSpPr/>
          <p:nvPr/>
        </p:nvGrpSpPr>
        <p:grpSpPr>
          <a:xfrm>
            <a:off x="3966472" y="5914147"/>
            <a:ext cx="4379957" cy="646331"/>
            <a:chOff x="1848227" y="1449650"/>
            <a:chExt cx="4379957" cy="646331"/>
          </a:xfrm>
        </p:grpSpPr>
        <p:sp>
          <p:nvSpPr>
            <p:cNvPr id="33" name="Rektangel 32"/>
            <p:cNvSpPr/>
            <p:nvPr/>
          </p:nvSpPr>
          <p:spPr>
            <a:xfrm>
              <a:off x="5580112" y="1556792"/>
              <a:ext cx="648072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34" name="Tekstboks 33"/>
            <p:cNvSpPr txBox="1"/>
            <p:nvPr/>
          </p:nvSpPr>
          <p:spPr>
            <a:xfrm>
              <a:off x="1848227" y="1449650"/>
              <a:ext cx="36598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3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endParaRPr lang="da-DK" sz="3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51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6" grpId="0" animBg="1"/>
      <p:bldP spid="38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6B76-B9EA-4666-8390-B5A3EE72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in the debugger</a:t>
            </a:r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20296-5493-41E1-81FB-04CBDCB430FD}"/>
              </a:ext>
            </a:extLst>
          </p:cNvPr>
          <p:cNvSpPr txBox="1"/>
          <p:nvPr/>
        </p:nvSpPr>
        <p:spPr>
          <a:xfrm>
            <a:off x="682014" y="1844824"/>
            <a:ext cx="7418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dirty="0" err="1"/>
              <a:t>ArrayList</a:t>
            </a:r>
            <a:r>
              <a:rPr lang="en-US" dirty="0"/>
              <a:t> of Strings</a:t>
            </a:r>
          </a:p>
          <a:p>
            <a:r>
              <a:rPr lang="en-US" dirty="0"/>
              <a:t>- Loop through with a while(…) loop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19616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50912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GB" dirty="0"/>
              <a:t>Searching a Collection using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07504" y="1260043"/>
            <a:ext cx="8928992" cy="4401205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files.size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&amp;&amp; !</a:t>
            </a:r>
            <a:r>
              <a:rPr lang="en-GB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filename =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files.get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filename.equals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searchString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don't need to keep looking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{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Either we found it, or we’ve searched the entire</a:t>
            </a:r>
          </a:p>
          <a:p>
            <a:r>
              <a:rPr lang="en-GB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collection.</a:t>
            </a:r>
          </a:p>
        </p:txBody>
      </p:sp>
      <p:sp>
        <p:nvSpPr>
          <p:cNvPr id="2" name="Tekstboks 1"/>
          <p:cNvSpPr txBox="1"/>
          <p:nvPr/>
        </p:nvSpPr>
        <p:spPr>
          <a:xfrm>
            <a:off x="5652120" y="3822139"/>
            <a:ext cx="3025187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da-DK" dirty="0" err="1"/>
              <a:t>searchString</a:t>
            </a:r>
            <a:r>
              <a:rPr lang="da-DK" dirty="0"/>
              <a:t> </a:t>
            </a:r>
          </a:p>
          <a:p>
            <a:r>
              <a:rPr lang="da-DK" dirty="0"/>
              <a:t>(input to the </a:t>
            </a:r>
            <a:r>
              <a:rPr lang="da-DK" dirty="0" err="1"/>
              <a:t>method</a:t>
            </a:r>
            <a:r>
              <a:rPr lang="da-DK" dirty="0"/>
              <a:t>)</a:t>
            </a:r>
          </a:p>
        </p:txBody>
      </p:sp>
      <p:cxnSp>
        <p:nvCxnSpPr>
          <p:cNvPr id="4" name="Lige pilforbindelse 3"/>
          <p:cNvCxnSpPr/>
          <p:nvPr/>
        </p:nvCxnSpPr>
        <p:spPr>
          <a:xfrm flipH="1" flipV="1">
            <a:off x="5004049" y="2836386"/>
            <a:ext cx="1224135" cy="1096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50912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GB" dirty="0"/>
              <a:t>While Loops Work Without Collections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403648" y="1628800"/>
            <a:ext cx="6264696" cy="224676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all even numbers from 0 to 30.</a:t>
            </a:r>
          </a:p>
          <a:p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30) {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(index);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+ 2;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GB" dirty="0"/>
              <a:t>for-each versus while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26876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/>
              <a:t>for-each: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easier to write.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safer: it is guaranteed to stop.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while: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we don’t </a:t>
            </a:r>
            <a:r>
              <a:rPr lang="en-GB" sz="2400" i="1" dirty="0"/>
              <a:t>have</a:t>
            </a:r>
            <a:r>
              <a:rPr lang="en-GB" sz="2400" dirty="0"/>
              <a:t> to process the entire collection. 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doesn’t even have to be used with a collection.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take care: could be an </a:t>
            </a:r>
            <a:r>
              <a:rPr lang="en-GB" sz="2400" i="1" dirty="0"/>
              <a:t>infinite loop</a:t>
            </a:r>
            <a:r>
              <a:rPr lang="en-GB" sz="24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Recap – </a:t>
            </a:r>
            <a:r>
              <a:rPr lang="en-US" dirty="0" err="1"/>
              <a:t>ArrayList</a:t>
            </a:r>
            <a:r>
              <a:rPr lang="en-US" dirty="0"/>
              <a:t>&lt;T&gt;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280920" cy="518457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Member of Collections </a:t>
            </a:r>
            <a:r>
              <a:rPr lang="en-US" dirty="0" err="1"/>
              <a:t>framwork</a:t>
            </a:r>
            <a:endParaRPr lang="en-US" dirty="0"/>
          </a:p>
          <a:p>
            <a:pPr lvl="1"/>
            <a:r>
              <a:rPr lang="en-US" sz="2400" dirty="0"/>
              <a:t>Packages</a:t>
            </a:r>
          </a:p>
          <a:p>
            <a:r>
              <a:rPr lang="en-US" sz="2800" dirty="0"/>
              <a:t>Using </a:t>
            </a:r>
            <a:r>
              <a:rPr lang="en-US" sz="2800" dirty="0" err="1"/>
              <a:t>ArrayList</a:t>
            </a:r>
            <a:r>
              <a:rPr lang="en-US" sz="2800" dirty="0"/>
              <a:t>&lt;T&gt;</a:t>
            </a:r>
          </a:p>
          <a:p>
            <a:pPr lvl="1"/>
            <a:r>
              <a:rPr lang="en-US" sz="2000" dirty="0"/>
              <a:t>Import</a:t>
            </a:r>
          </a:p>
          <a:p>
            <a:pPr lvl="1"/>
            <a:r>
              <a:rPr lang="en-US" sz="2000" dirty="0"/>
              <a:t>Declare</a:t>
            </a:r>
          </a:p>
          <a:p>
            <a:pPr lvl="2"/>
            <a:r>
              <a:rPr lang="en-US" sz="2000" dirty="0"/>
              <a:t>Generic type</a:t>
            </a:r>
          </a:p>
          <a:p>
            <a:pPr lvl="1"/>
            <a:r>
              <a:rPr lang="en-US" sz="2000" dirty="0"/>
              <a:t>Instantiate</a:t>
            </a:r>
          </a:p>
          <a:p>
            <a:pPr lvl="1"/>
            <a:r>
              <a:rPr lang="en-US" sz="2000" dirty="0"/>
              <a:t>Understand the behavior of an </a:t>
            </a:r>
            <a:r>
              <a:rPr lang="en-US" sz="2000" dirty="0" err="1"/>
              <a:t>ArrayList</a:t>
            </a:r>
            <a:endParaRPr lang="en-US" sz="2000" dirty="0"/>
          </a:p>
          <a:p>
            <a:pPr lvl="2"/>
            <a:r>
              <a:rPr lang="en-US" sz="2000" dirty="0"/>
              <a:t>Zero-based indexing</a:t>
            </a:r>
          </a:p>
          <a:p>
            <a:pPr lvl="2"/>
            <a:r>
              <a:rPr lang="en-US" sz="2000" dirty="0"/>
              <a:t>Reference variables</a:t>
            </a:r>
          </a:p>
          <a:p>
            <a:pPr lvl="1"/>
            <a:r>
              <a:rPr lang="en-US" sz="2000" dirty="0"/>
              <a:t>Understand the object interaction with an </a:t>
            </a:r>
            <a:r>
              <a:rPr lang="en-US" sz="2000" dirty="0" err="1"/>
              <a:t>ArrayList</a:t>
            </a:r>
            <a:endParaRPr lang="en-US" sz="2000" dirty="0"/>
          </a:p>
          <a:p>
            <a:pPr lvl="2"/>
            <a:r>
              <a:rPr lang="en-US" sz="2000" dirty="0"/>
              <a:t>Variable has a reference to an AL, AL has references to a number of objects</a:t>
            </a:r>
          </a:p>
          <a:p>
            <a:pPr lvl="1"/>
            <a:r>
              <a:rPr lang="en-US" sz="2000" dirty="0"/>
              <a:t>Add, Get, Size, Remove, Index checks</a:t>
            </a:r>
          </a:p>
          <a:p>
            <a:r>
              <a:rPr lang="en-US" dirty="0"/>
              <a:t>The For-each loop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Semantics</a:t>
            </a:r>
          </a:p>
          <a:p>
            <a:pPr lvl="2"/>
            <a:r>
              <a:rPr lang="en-US" dirty="0"/>
              <a:t>Print each String from an </a:t>
            </a:r>
            <a:r>
              <a:rPr lang="en-US" dirty="0" err="1"/>
              <a:t>ArrayList</a:t>
            </a:r>
            <a:r>
              <a:rPr lang="en-US" dirty="0"/>
              <a:t>&lt;String&gt;</a:t>
            </a:r>
          </a:p>
          <a:p>
            <a:pPr lvl="2"/>
            <a:r>
              <a:rPr lang="en-US" dirty="0"/>
              <a:t>Print each Dog from an </a:t>
            </a:r>
            <a:r>
              <a:rPr lang="en-US" dirty="0" err="1"/>
              <a:t>ArrayList</a:t>
            </a:r>
            <a:r>
              <a:rPr lang="en-US" dirty="0"/>
              <a:t>&lt;Dog&gt;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Exercises</a:t>
            </a:r>
            <a:r>
              <a:rPr lang="da-DK" dirty="0"/>
              <a:t> (2/3)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FFC </a:t>
            </a:r>
            <a:r>
              <a:rPr lang="da-DK" dirty="0" err="1"/>
              <a:t>C.e-h</a:t>
            </a:r>
            <a:r>
              <a:rPr lang="da-DK" dirty="0"/>
              <a:t>, D</a:t>
            </a:r>
          </a:p>
          <a:p>
            <a:r>
              <a:rPr lang="da-DK" dirty="0"/>
              <a:t>Work on the Customer/Order </a:t>
            </a:r>
            <a:r>
              <a:rPr lang="da-DK" dirty="0" err="1"/>
              <a:t>exericse</a:t>
            </a:r>
            <a:endParaRPr lang="da-DK" dirty="0"/>
          </a:p>
          <a:p>
            <a:pPr lvl="1"/>
            <a:r>
              <a:rPr lang="da-DK" dirty="0"/>
              <a:t>It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possible</a:t>
            </a:r>
            <a:r>
              <a:rPr lang="da-DK" dirty="0"/>
              <a:t> to </a:t>
            </a:r>
            <a:r>
              <a:rPr lang="da-DK" dirty="0" err="1"/>
              <a:t>remove</a:t>
            </a:r>
            <a:r>
              <a:rPr lang="da-DK" dirty="0"/>
              <a:t> an Order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based</a:t>
            </a:r>
            <a:r>
              <a:rPr lang="da-DK" dirty="0"/>
              <a:t> on </a:t>
            </a:r>
            <a:r>
              <a:rPr lang="da-DK" dirty="0" err="1"/>
              <a:t>its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:</a:t>
            </a:r>
            <a:br>
              <a:rPr lang="da-DK" dirty="0"/>
            </a:b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removeOrder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orderNumber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 err="1"/>
              <a:t>Challange</a:t>
            </a:r>
            <a:r>
              <a:rPr lang="da-DK" dirty="0"/>
              <a:t>: Make it </a:t>
            </a:r>
            <a:r>
              <a:rPr lang="da-DK" dirty="0" err="1"/>
              <a:t>possible</a:t>
            </a:r>
            <a:r>
              <a:rPr lang="da-DK" dirty="0"/>
              <a:t> to </a:t>
            </a:r>
            <a:r>
              <a:rPr lang="da-DK" dirty="0" err="1"/>
              <a:t>remove</a:t>
            </a:r>
            <a:r>
              <a:rPr lang="da-DK" dirty="0"/>
              <a:t> </a:t>
            </a:r>
            <a:r>
              <a:rPr lang="da-DK" dirty="0" err="1"/>
              <a:t>OrderLine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from the Order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based</a:t>
            </a:r>
            <a:r>
              <a:rPr lang="da-DK" dirty="0"/>
              <a:t> on the Product it </a:t>
            </a:r>
            <a:r>
              <a:rPr lang="da-DK" dirty="0" err="1"/>
              <a:t>contains</a:t>
            </a:r>
            <a:endParaRPr lang="da-DK" dirty="0"/>
          </a:p>
          <a:p>
            <a:pPr marL="0" indent="0">
              <a:buNone/>
            </a:pPr>
            <a:br>
              <a:rPr lang="da-DK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90982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124744"/>
            <a:ext cx="7772400" cy="5328592"/>
          </a:xfrm>
        </p:spPr>
        <p:txBody>
          <a:bodyPr>
            <a:normAutofit fontScale="62500" lnSpcReduction="20000"/>
          </a:bodyPr>
          <a:lstStyle/>
          <a:p>
            <a:pPr marL="0" indent="0" eaLnBrk="1" hangingPunct="1">
              <a:buNone/>
            </a:pPr>
            <a:r>
              <a:rPr lang="en-US" sz="3200" dirty="0"/>
              <a:t>Exercises from session 06</a:t>
            </a:r>
          </a:p>
          <a:p>
            <a:pPr marL="0" indent="0" eaLnBrk="1" hangingPunct="1">
              <a:buNone/>
            </a:pPr>
            <a:r>
              <a:rPr lang="en-US" sz="3200" dirty="0"/>
              <a:t>	</a:t>
            </a:r>
            <a:r>
              <a:rPr lang="en-US" sz="3200" dirty="0" err="1"/>
              <a:t>FidoFitnessClub</a:t>
            </a:r>
            <a:r>
              <a:rPr lang="en-US" sz="3200" dirty="0"/>
              <a:t> exercises A &amp; B </a:t>
            </a:r>
            <a:r>
              <a:rPr lang="en-US" sz="3200"/>
              <a:t>(Canvas)</a:t>
            </a:r>
            <a:endParaRPr lang="en-US" sz="3200" dirty="0"/>
          </a:p>
          <a:p>
            <a:pPr marL="0" indent="0" eaLnBrk="1" hangingPunct="1">
              <a:buNone/>
            </a:pPr>
            <a:r>
              <a:rPr lang="en-US" sz="3200" dirty="0"/>
              <a:t>	</a:t>
            </a:r>
            <a:r>
              <a:rPr lang="da-DK" sz="3200" dirty="0"/>
              <a:t>Music-organizer-v2:</a:t>
            </a:r>
          </a:p>
          <a:p>
            <a:pPr marL="543600" lvl="2" indent="0">
              <a:buNone/>
            </a:pPr>
            <a:r>
              <a:rPr lang="da-DK" sz="3200" dirty="0"/>
              <a:t>	- 4.17 </a:t>
            </a:r>
            <a:r>
              <a:rPr lang="en-US" sz="3200" dirty="0"/>
              <a:t>experiment with playing the music</a:t>
            </a:r>
          </a:p>
          <a:p>
            <a:pPr lvl="2">
              <a:buNone/>
            </a:pPr>
            <a:r>
              <a:rPr lang="da-DK" sz="3200" dirty="0"/>
              <a:t>Loops</a:t>
            </a:r>
          </a:p>
          <a:p>
            <a:pPr lvl="2">
              <a:buFontTx/>
              <a:buChar char="-"/>
            </a:pPr>
            <a:r>
              <a:rPr lang="da-DK" sz="3200" dirty="0"/>
              <a:t>4.20. 4.21 list all files</a:t>
            </a:r>
          </a:p>
          <a:p>
            <a:pPr lvl="2">
              <a:buFontTx/>
              <a:buChar char="-"/>
            </a:pPr>
            <a:r>
              <a:rPr lang="da-DK" sz="3200" dirty="0"/>
              <a:t>4.23  debugger </a:t>
            </a:r>
          </a:p>
          <a:p>
            <a:pPr lvl="2">
              <a:buFontTx/>
              <a:buChar char="-"/>
            </a:pPr>
            <a:r>
              <a:rPr lang="da-DK" sz="3200" dirty="0"/>
              <a:t>4.25 list matching files</a:t>
            </a:r>
          </a:p>
          <a:p>
            <a:pPr lvl="2">
              <a:buFontTx/>
              <a:buChar char="-"/>
            </a:pPr>
            <a:r>
              <a:rPr lang="da-DK" sz="3200" dirty="0"/>
              <a:t>4.26 message if no matching files</a:t>
            </a:r>
          </a:p>
          <a:p>
            <a:pPr marL="342900" lvl="1" indent="-342900">
              <a:buClr>
                <a:schemeClr val="accent2"/>
              </a:buClr>
              <a:buBlip>
                <a:blip r:embed="rId3"/>
              </a:buBlip>
            </a:pPr>
            <a:r>
              <a:rPr lang="en-US" sz="3200" dirty="0" err="1"/>
              <a:t>FidoFitnessClub</a:t>
            </a:r>
            <a:r>
              <a:rPr lang="en-US" sz="3200" dirty="0"/>
              <a:t> exercises C &amp; D	(Canvas)</a:t>
            </a:r>
          </a:p>
          <a:p>
            <a:pPr marL="342900" lvl="1" indent="-342900">
              <a:buClr>
                <a:schemeClr val="accent2"/>
              </a:buClr>
              <a:buBlip>
                <a:blip r:embed="rId3"/>
              </a:buBlip>
            </a:pPr>
            <a:r>
              <a:rPr lang="en-US" sz="3200" dirty="0"/>
              <a:t>Customer – Order system with 0..* (from the slides)</a:t>
            </a:r>
            <a:endParaRPr lang="da-DK" sz="3200" dirty="0"/>
          </a:p>
          <a:p>
            <a:pPr marL="342900" lvl="1" indent="-342900">
              <a:buClr>
                <a:schemeClr val="accent2"/>
              </a:buClr>
              <a:buBlip>
                <a:blip r:embed="rId3"/>
              </a:buBlip>
            </a:pPr>
            <a:r>
              <a:rPr lang="da-DK" sz="3200" dirty="0"/>
              <a:t>Music-organizer-</a:t>
            </a:r>
            <a:r>
              <a:rPr lang="en-US" sz="3200" dirty="0"/>
              <a:t>V5</a:t>
            </a:r>
          </a:p>
          <a:p>
            <a:pPr marL="543600" lvl="2" indent="0">
              <a:buNone/>
            </a:pPr>
            <a:r>
              <a:rPr lang="en-US" dirty="0"/>
              <a:t> </a:t>
            </a:r>
            <a:r>
              <a:rPr lang="en-US" sz="3200" dirty="0"/>
              <a:t>4.35, 4,36, 4,37, </a:t>
            </a:r>
          </a:p>
          <a:p>
            <a:pPr lvl="1"/>
            <a:r>
              <a:rPr lang="en-US" sz="3300" dirty="0"/>
              <a:t>4.38 stop a track playing if another track is started</a:t>
            </a:r>
          </a:p>
          <a:p>
            <a:pPr lvl="1"/>
            <a:r>
              <a:rPr lang="en-US" sz="3300" dirty="0"/>
              <a:t>4.39 Removing  elements in a collection</a:t>
            </a:r>
            <a:endParaRPr lang="en-US" sz="3200" dirty="0"/>
          </a:p>
          <a:p>
            <a:pPr eaLnBrk="1" hangingPunct="1"/>
            <a:r>
              <a:rPr lang="en-US" sz="3200" dirty="0" err="1"/>
              <a:t>SportsClub</a:t>
            </a:r>
            <a:r>
              <a:rPr lang="en-US" sz="3200" dirty="0"/>
              <a:t>  (Canvas)</a:t>
            </a:r>
          </a:p>
          <a:p>
            <a:pPr marL="0" indent="0" eaLnBrk="1" hangingPunct="1">
              <a:buNone/>
            </a:pPr>
            <a:endParaRPr lang="en-US" sz="3200" dirty="0"/>
          </a:p>
          <a:p>
            <a:pPr eaLnBrk="1" hangingPunct="1">
              <a:buFontTx/>
              <a:buNone/>
            </a:pPr>
            <a:endParaRPr lang="da-DK" sz="1800" dirty="0"/>
          </a:p>
          <a:p>
            <a:pPr eaLnBrk="1" hangingPunct="1">
              <a:buFontTx/>
              <a:buNone/>
            </a:pPr>
            <a:endParaRPr lang="da-DK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 structures with collections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610">
            <a:off x="1835696" y="1844824"/>
            <a:ext cx="58388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627C-D845-4378-8597-4B863B2E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Recap</a:t>
            </a:r>
            <a:r>
              <a:rPr lang="en-US" b="1" dirty="0"/>
              <a:t> </a:t>
            </a:r>
            <a:r>
              <a:rPr lang="en-US" b="1" dirty="0">
                <a:solidFill>
                  <a:srgbClr val="FFFF00"/>
                </a:solidFill>
              </a:rPr>
              <a:t>-</a:t>
            </a:r>
            <a:r>
              <a:rPr lang="en-US" b="1" dirty="0"/>
              <a:t> </a:t>
            </a:r>
            <a:r>
              <a:rPr lang="en-US" b="1" dirty="0">
                <a:solidFill>
                  <a:srgbClr val="FFFF00"/>
                </a:solidFill>
              </a:rPr>
              <a:t>Exercise</a:t>
            </a:r>
            <a:endParaRPr lang="da-DK" b="1" dirty="0">
              <a:solidFill>
                <a:srgbClr val="FFFF00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F159326-8B89-43E5-9ABB-3C2B1BB1ACBF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196752"/>
            <a:ext cx="8280920" cy="51845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9200" indent="-176400" algn="l" defTabSz="457200" rtl="0" eaLnBrk="1" latinLnBrk="0" hangingPunct="1">
              <a:spcBef>
                <a:spcPct val="20000"/>
              </a:spcBef>
              <a:buFont typeface="Lucida Grande"/>
              <a:buChar char="⋅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25B3BD-26F9-44E3-AC8F-170BFC8734CD}"/>
              </a:ext>
            </a:extLst>
          </p:cNvPr>
          <p:cNvSpPr txBox="1">
            <a:spLocks noChangeArrowheads="1"/>
          </p:cNvSpPr>
          <p:nvPr/>
        </p:nvSpPr>
        <p:spPr>
          <a:xfrm>
            <a:off x="475928" y="1349152"/>
            <a:ext cx="8280920" cy="518457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9200" indent="-176400" algn="l" defTabSz="457200" rtl="0" eaLnBrk="1" latinLnBrk="0" hangingPunct="1">
              <a:spcBef>
                <a:spcPct val="20000"/>
              </a:spcBef>
              <a:buFont typeface="Lucida Grande"/>
              <a:buChar char="⋅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for-each loop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Create a class and add a method. You pick the names.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In the method:</a:t>
            </a:r>
          </a:p>
          <a:p>
            <a:pPr lvl="2" fontAlgn="auto">
              <a:spcAft>
                <a:spcPts val="0"/>
              </a:spcAft>
            </a:pPr>
            <a:r>
              <a:rPr lang="en-US" dirty="0"/>
              <a:t>Create an </a:t>
            </a:r>
            <a:r>
              <a:rPr lang="en-US" dirty="0" err="1"/>
              <a:t>ArrayList</a:t>
            </a:r>
            <a:r>
              <a:rPr lang="en-US" dirty="0"/>
              <a:t> of Strings</a:t>
            </a:r>
          </a:p>
          <a:p>
            <a:pPr lvl="2" fontAlgn="auto">
              <a:spcAft>
                <a:spcPts val="0"/>
              </a:spcAft>
            </a:pPr>
            <a:r>
              <a:rPr lang="en-US" dirty="0"/>
              <a:t>Add 3 different Strings</a:t>
            </a:r>
          </a:p>
          <a:p>
            <a:pPr lvl="2" fontAlgn="auto">
              <a:spcAft>
                <a:spcPts val="0"/>
              </a:spcAft>
            </a:pPr>
            <a:r>
              <a:rPr lang="en-US" dirty="0"/>
              <a:t>Using the </a:t>
            </a:r>
            <a:r>
              <a:rPr lang="en-US" dirty="0" err="1"/>
              <a:t>ArrayList.get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 method, print each String (using </a:t>
            </a:r>
            <a:r>
              <a:rPr lang="en-US" dirty="0" err="1"/>
              <a:t>System.out.println</a:t>
            </a:r>
            <a:r>
              <a:rPr lang="en-US" dirty="0"/>
              <a:t>(String s))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Create a new method, in the new method:</a:t>
            </a:r>
          </a:p>
          <a:p>
            <a:pPr lvl="2" fontAlgn="auto">
              <a:spcAft>
                <a:spcPts val="0"/>
              </a:spcAft>
            </a:pPr>
            <a:r>
              <a:rPr lang="en-US" dirty="0"/>
              <a:t>Create the same </a:t>
            </a:r>
            <a:r>
              <a:rPr lang="en-US" dirty="0" err="1"/>
              <a:t>ArrayList</a:t>
            </a:r>
            <a:r>
              <a:rPr lang="en-US" dirty="0"/>
              <a:t> of Strings as above </a:t>
            </a:r>
          </a:p>
          <a:p>
            <a:pPr lvl="2" fontAlgn="auto">
              <a:spcAft>
                <a:spcPts val="0"/>
              </a:spcAft>
            </a:pPr>
            <a:r>
              <a:rPr lang="en-US" dirty="0"/>
              <a:t>Use the for-each loop to print all the Strings in the </a:t>
            </a:r>
            <a:r>
              <a:rPr lang="en-US" dirty="0" err="1"/>
              <a:t>ArrayList</a:t>
            </a:r>
            <a:endParaRPr lang="en-US" dirty="0"/>
          </a:p>
          <a:p>
            <a:pPr lvl="1" fontAlgn="auto">
              <a:spcAft>
                <a:spcPts val="0"/>
              </a:spcAft>
            </a:pPr>
            <a:r>
              <a:rPr lang="en-US" dirty="0"/>
              <a:t>Use the debugger to see what happens in the code</a:t>
            </a:r>
          </a:p>
        </p:txBody>
      </p:sp>
    </p:spTree>
    <p:extLst>
      <p:ext uri="{BB962C8B-B14F-4D97-AF65-F5344CB8AC3E}">
        <p14:creationId xmlns:p14="http://schemas.microsoft.com/office/powerpoint/2010/main" val="364265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– Order Example – </a:t>
            </a:r>
            <a:r>
              <a:rPr lang="en-US" b="1" dirty="0"/>
              <a:t>Realistic!</a:t>
            </a:r>
          </a:p>
        </p:txBody>
      </p:sp>
      <p:sp>
        <p:nvSpPr>
          <p:cNvPr id="4" name="Rektangel 3"/>
          <p:cNvSpPr/>
          <p:nvPr/>
        </p:nvSpPr>
        <p:spPr bwMode="auto">
          <a:xfrm>
            <a:off x="467543" y="1268760"/>
            <a:ext cx="1953781" cy="1944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Customer</a:t>
            </a:r>
            <a:endParaRPr kumimoji="0" lang="da-DK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800" dirty="0"/>
              <a:t>- </a:t>
            </a:r>
            <a:r>
              <a:rPr lang="da-DK" sz="1800" dirty="0" err="1"/>
              <a:t>number</a:t>
            </a:r>
            <a:r>
              <a:rPr lang="da-DK" sz="1800" dirty="0"/>
              <a:t>: </a:t>
            </a:r>
            <a:r>
              <a:rPr lang="da-DK" sz="1800" dirty="0" err="1"/>
              <a:t>int</a:t>
            </a:r>
            <a:endParaRPr lang="da-DK" sz="18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- </a:t>
            </a:r>
            <a:r>
              <a:rPr kumimoji="0" lang="da-D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name</a:t>
            </a:r>
            <a:r>
              <a:rPr kumimoji="0" lang="da-D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: </a:t>
            </a:r>
            <a:r>
              <a:rPr kumimoji="0" lang="da-D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String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800" dirty="0"/>
              <a:t>- </a:t>
            </a:r>
            <a:r>
              <a:rPr lang="da-DK" sz="1800" dirty="0" err="1"/>
              <a:t>address</a:t>
            </a:r>
            <a:r>
              <a:rPr lang="da-DK" sz="1800" dirty="0"/>
              <a:t>: </a:t>
            </a:r>
            <a:r>
              <a:rPr lang="da-DK" sz="1800" dirty="0" err="1"/>
              <a:t>String</a:t>
            </a:r>
            <a:endParaRPr lang="da-DK" sz="18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phone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3635896" y="1340768"/>
            <a:ext cx="1728192" cy="20162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Order</a:t>
            </a:r>
            <a:endParaRPr kumimoji="0" lang="da-DK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800" dirty="0" err="1"/>
              <a:t>number</a:t>
            </a:r>
            <a:endParaRPr lang="da-DK" sz="18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orderDate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800" dirty="0" err="1"/>
              <a:t>payDate</a:t>
            </a:r>
            <a:endParaRPr lang="da-DK" sz="1800" dirty="0"/>
          </a:p>
        </p:txBody>
      </p:sp>
      <p:sp>
        <p:nvSpPr>
          <p:cNvPr id="6" name="Rektangel 5"/>
          <p:cNvSpPr/>
          <p:nvPr/>
        </p:nvSpPr>
        <p:spPr bwMode="auto">
          <a:xfrm>
            <a:off x="3635895" y="3896083"/>
            <a:ext cx="2160241" cy="21385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Product</a:t>
            </a:r>
            <a:endParaRPr kumimoji="0" lang="da-DK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- id: </a:t>
            </a:r>
            <a:r>
              <a:rPr kumimoji="0" lang="da-D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int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- description: String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- </a:t>
            </a:r>
            <a:r>
              <a:rPr kumimoji="0" lang="da-D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price</a:t>
            </a:r>
            <a:r>
              <a:rPr lang="da-DK" sz="1800" dirty="0"/>
              <a:t>: double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- stock: </a:t>
            </a:r>
            <a:r>
              <a:rPr lang="en-US" sz="1800" dirty="0" err="1"/>
              <a:t>int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Rektangel 6"/>
          <p:cNvSpPr/>
          <p:nvPr/>
        </p:nvSpPr>
        <p:spPr bwMode="auto">
          <a:xfrm>
            <a:off x="575556" y="4034681"/>
            <a:ext cx="1836204" cy="144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OrderLine</a:t>
            </a:r>
            <a:endParaRPr kumimoji="0" lang="da-DK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800" dirty="0"/>
              <a:t>- </a:t>
            </a:r>
            <a:r>
              <a:rPr lang="da-DK" sz="1800" dirty="0" err="1"/>
              <a:t>quantity</a:t>
            </a:r>
            <a:r>
              <a:rPr lang="da-DK" sz="1800" dirty="0"/>
              <a:t>: </a:t>
            </a:r>
            <a:r>
              <a:rPr lang="da-DK" sz="1800" dirty="0" err="1"/>
              <a:t>int</a:t>
            </a:r>
            <a:endParaRPr kumimoji="0" lang="da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1" name="Lige forbindelse 10"/>
          <p:cNvCxnSpPr/>
          <p:nvPr/>
        </p:nvCxnSpPr>
        <p:spPr bwMode="auto">
          <a:xfrm flipH="1" flipV="1">
            <a:off x="467544" y="1700808"/>
            <a:ext cx="1666056" cy="9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Lige forbindelse 12"/>
          <p:cNvCxnSpPr/>
          <p:nvPr/>
        </p:nvCxnSpPr>
        <p:spPr bwMode="auto">
          <a:xfrm>
            <a:off x="3635896" y="1700808"/>
            <a:ext cx="172819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Lige forbindelse 14"/>
          <p:cNvCxnSpPr>
            <a:cxnSpLocks/>
          </p:cNvCxnSpPr>
          <p:nvPr/>
        </p:nvCxnSpPr>
        <p:spPr bwMode="auto">
          <a:xfrm flipV="1">
            <a:off x="2408278" y="4581401"/>
            <a:ext cx="1227618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7" name="Lige forbindelse 16"/>
          <p:cNvCxnSpPr>
            <a:cxnSpLocks/>
          </p:cNvCxnSpPr>
          <p:nvPr/>
        </p:nvCxnSpPr>
        <p:spPr bwMode="auto">
          <a:xfrm>
            <a:off x="2408278" y="2204864"/>
            <a:ext cx="122761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0" name="Lige forbindelse 19"/>
          <p:cNvCxnSpPr>
            <a:cxnSpLocks/>
          </p:cNvCxnSpPr>
          <p:nvPr/>
        </p:nvCxnSpPr>
        <p:spPr bwMode="auto">
          <a:xfrm flipH="1">
            <a:off x="2408278" y="3140968"/>
            <a:ext cx="1227618" cy="8937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3" name="Tekstboks 22"/>
          <p:cNvSpPr txBox="1"/>
          <p:nvPr/>
        </p:nvSpPr>
        <p:spPr>
          <a:xfrm>
            <a:off x="3027680" y="1815207"/>
            <a:ext cx="680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0..*</a:t>
            </a:r>
          </a:p>
        </p:txBody>
      </p:sp>
      <p:sp>
        <p:nvSpPr>
          <p:cNvPr id="25" name="Tekstboks 24"/>
          <p:cNvSpPr txBox="1"/>
          <p:nvPr/>
        </p:nvSpPr>
        <p:spPr>
          <a:xfrm>
            <a:off x="2233481" y="343441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0..*</a:t>
            </a:r>
          </a:p>
        </p:txBody>
      </p:sp>
      <p:sp>
        <p:nvSpPr>
          <p:cNvPr id="26" name="Tekstboks 25"/>
          <p:cNvSpPr txBox="1"/>
          <p:nvPr/>
        </p:nvSpPr>
        <p:spPr>
          <a:xfrm>
            <a:off x="3270144" y="276883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8" name="Tekstboks 7"/>
          <p:cNvSpPr txBox="1"/>
          <p:nvPr/>
        </p:nvSpPr>
        <p:spPr>
          <a:xfrm>
            <a:off x="2391828" y="417327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18" name="Tekstboks 17"/>
          <p:cNvSpPr txBox="1"/>
          <p:nvPr/>
        </p:nvSpPr>
        <p:spPr>
          <a:xfrm>
            <a:off x="2378552" y="18175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19" name="Tekstboks 18"/>
          <p:cNvSpPr txBox="1"/>
          <p:nvPr/>
        </p:nvSpPr>
        <p:spPr>
          <a:xfrm>
            <a:off x="3061573" y="411973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0..*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9F91D6-D5B5-4D40-B179-9CADC05541CA}"/>
              </a:ext>
            </a:extLst>
          </p:cNvPr>
          <p:cNvSpPr txBox="1"/>
          <p:nvPr/>
        </p:nvSpPr>
        <p:spPr>
          <a:xfrm>
            <a:off x="5868144" y="1340768"/>
            <a:ext cx="30963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Given the class diagram: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Program the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</a:t>
            </a:r>
            <a:r>
              <a:rPr lang="en-US" sz="2000" dirty="0" err="1"/>
              <a:t>ArraList</a:t>
            </a:r>
            <a:r>
              <a:rPr lang="en-US" sz="2000" dirty="0"/>
              <a:t> to implement the 0..* relationships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</a:t>
            </a:r>
            <a:r>
              <a:rPr lang="en-US" sz="2000" dirty="0" err="1"/>
              <a:t>addOrder</a:t>
            </a:r>
            <a:r>
              <a:rPr lang="en-US" sz="2000" dirty="0"/>
              <a:t>(Order o) to add an Order to a Customer</a:t>
            </a:r>
            <a:r>
              <a:rPr lang="da-DK" sz="2000" dirty="0"/>
              <a:t>, etc.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</a:t>
            </a:r>
            <a:r>
              <a:rPr lang="da-DK" sz="2000" dirty="0" err="1"/>
              <a:t>mplement</a:t>
            </a:r>
            <a:r>
              <a:rPr lang="da-DK" sz="2000" dirty="0"/>
              <a:t> the </a:t>
            </a:r>
            <a:r>
              <a:rPr lang="da-DK" sz="2000" dirty="0" err="1"/>
              <a:t>describe</a:t>
            </a:r>
            <a:r>
              <a:rPr lang="da-DK" sz="2000" dirty="0"/>
              <a:t>() </a:t>
            </a:r>
            <a:r>
              <a:rPr lang="da-DK" sz="2000" dirty="0" err="1"/>
              <a:t>method</a:t>
            </a:r>
            <a:r>
              <a:rPr lang="da-DK" sz="2000" dirty="0"/>
              <a:t> on </a:t>
            </a:r>
            <a:r>
              <a:rPr lang="da-DK" sz="2000" dirty="0" err="1"/>
              <a:t>each</a:t>
            </a:r>
            <a:r>
              <a:rPr lang="da-DK" sz="2000" dirty="0"/>
              <a:t> class (</a:t>
            </a:r>
            <a:r>
              <a:rPr lang="da-DK" sz="2000" dirty="0" err="1"/>
              <a:t>now</a:t>
            </a:r>
            <a:r>
              <a:rPr lang="da-DK" sz="2000" dirty="0"/>
              <a:t> </a:t>
            </a:r>
            <a:r>
              <a:rPr lang="da-DK" sz="2000" dirty="0" err="1"/>
              <a:t>you</a:t>
            </a:r>
            <a:r>
              <a:rPr lang="da-DK" sz="2000" dirty="0"/>
              <a:t> must loop </a:t>
            </a:r>
            <a:r>
              <a:rPr lang="da-DK" sz="2000" dirty="0" err="1"/>
              <a:t>through</a:t>
            </a:r>
            <a:r>
              <a:rPr lang="da-DK" sz="2000" dirty="0"/>
              <a:t> all </a:t>
            </a:r>
            <a:r>
              <a:rPr lang="da-DK" sz="2000" dirty="0" err="1"/>
              <a:t>referenced</a:t>
            </a:r>
            <a:r>
              <a:rPr lang="da-DK" sz="2000" dirty="0"/>
              <a:t> </a:t>
            </a:r>
            <a:r>
              <a:rPr lang="da-DK" sz="2000" dirty="0" err="1"/>
              <a:t>objects</a:t>
            </a:r>
            <a:r>
              <a:rPr lang="da-DK" sz="2000" dirty="0"/>
              <a:t> to </a:t>
            </a:r>
            <a:r>
              <a:rPr lang="da-DK" sz="2000" dirty="0" err="1"/>
              <a:t>get</a:t>
            </a:r>
            <a:r>
              <a:rPr lang="da-DK" sz="2000" dirty="0"/>
              <a:t> a </a:t>
            </a:r>
            <a:r>
              <a:rPr lang="da-DK" sz="2000" dirty="0" err="1"/>
              <a:t>full</a:t>
            </a:r>
            <a:r>
              <a:rPr lang="da-DK" sz="2000" dirty="0"/>
              <a:t> </a:t>
            </a:r>
            <a:r>
              <a:rPr lang="da-DK" sz="2000" dirty="0" err="1"/>
              <a:t>description</a:t>
            </a:r>
            <a:r>
              <a:rPr lang="da-DK" sz="2000" dirty="0"/>
              <a:t>!)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915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0" y="1096283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Customer {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&lt;Order&gt;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Customer(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this.number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this.address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this.phone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.... 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323528" y="150912"/>
            <a:ext cx="7772400" cy="6858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Implementing </a:t>
            </a:r>
            <a:r>
              <a:rPr lang="en-US" dirty="0">
                <a:solidFill>
                  <a:srgbClr val="FFFF00"/>
                </a:solidFill>
              </a:rPr>
              <a:t>0..*</a:t>
            </a:r>
            <a:r>
              <a:rPr lang="en-US" dirty="0"/>
              <a:t> Using </a:t>
            </a:r>
            <a:r>
              <a:rPr lang="en-US" dirty="0" err="1"/>
              <a:t>ArrayList</a:t>
            </a:r>
            <a:r>
              <a:rPr lang="en-US" dirty="0"/>
              <a:t>&lt;T&gt;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251520" y="1340768"/>
            <a:ext cx="85324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Customer {</a:t>
            </a:r>
          </a:p>
          <a:p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&lt;Order&gt;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....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addOrder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(Order </a:t>
            </a:r>
            <a:r>
              <a:rPr lang="da-DK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printCustomerInfo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 Order </a:t>
            </a:r>
            <a:r>
              <a:rPr lang="da-DK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currOrder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a-DK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currOrder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.printInfo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  <a:p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323528" y="150912"/>
            <a:ext cx="8460432" cy="6858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Implementing </a:t>
            </a:r>
            <a:r>
              <a:rPr lang="en-US" dirty="0">
                <a:solidFill>
                  <a:srgbClr val="FFFF00"/>
                </a:solidFill>
              </a:rPr>
              <a:t>0..*</a:t>
            </a:r>
            <a:r>
              <a:rPr lang="en-US" dirty="0"/>
              <a:t> Using </a:t>
            </a:r>
            <a:r>
              <a:rPr lang="en-US" dirty="0" err="1"/>
              <a:t>ArrayList</a:t>
            </a:r>
            <a:r>
              <a:rPr lang="en-US" dirty="0"/>
              <a:t>&lt;T&gt;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143907" y="1306503"/>
            <a:ext cx="770485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Order {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status;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OrderLine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orderLines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....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323528" y="150912"/>
            <a:ext cx="7772400" cy="6858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Implementing </a:t>
            </a:r>
            <a:r>
              <a:rPr lang="en-US" dirty="0">
                <a:solidFill>
                  <a:srgbClr val="FFFF00"/>
                </a:solidFill>
              </a:rPr>
              <a:t>0..*</a:t>
            </a:r>
            <a:r>
              <a:rPr lang="en-US" dirty="0"/>
              <a:t> Using </a:t>
            </a:r>
            <a:r>
              <a:rPr lang="en-US" dirty="0" err="1"/>
              <a:t>ArrayList</a:t>
            </a:r>
            <a:r>
              <a:rPr lang="en-US" dirty="0"/>
              <a:t>&lt;T&gt;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167316" y="1190357"/>
            <a:ext cx="897668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Order {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OrderLine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orderLines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....</a:t>
            </a:r>
          </a:p>
          <a:p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addOrderLine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OrderLine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orderLine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orderLines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orderLine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printInfo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:" +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("Date     :" +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("Status   :" + status);</a:t>
            </a:r>
          </a:p>
          <a:p>
            <a:r>
              <a:rPr lang="da-DK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a-DK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da-DK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OrderLine</a:t>
            </a:r>
            <a:r>
              <a:rPr lang="da-DK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currOrderLine</a:t>
            </a:r>
            <a:r>
              <a:rPr lang="da-DK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orderLine</a:t>
            </a:r>
            <a:r>
              <a:rPr lang="da-DK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da-DK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a-DK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a-DK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currOrderLine</a:t>
            </a:r>
            <a:r>
              <a:rPr lang="da-DK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da-DK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da-DK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323528" y="150912"/>
            <a:ext cx="7772400" cy="6858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Implementing </a:t>
            </a:r>
            <a:r>
              <a:rPr lang="en-US" dirty="0">
                <a:solidFill>
                  <a:srgbClr val="FFFF00"/>
                </a:solidFill>
              </a:rPr>
              <a:t>0..*</a:t>
            </a:r>
            <a:r>
              <a:rPr lang="en-US" dirty="0"/>
              <a:t> Using </a:t>
            </a:r>
            <a:r>
              <a:rPr lang="en-US" dirty="0" err="1"/>
              <a:t>ArrayList</a:t>
            </a:r>
            <a:r>
              <a:rPr lang="en-US" dirty="0"/>
              <a:t>&lt;T&gt;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CNT&amp;BMaster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A65B4EAC744439DD09402C696A92B" ma:contentTypeVersion="0" ma:contentTypeDescription="Create a new document." ma:contentTypeScope="" ma:versionID="38840ce67a38ffa1a75baa1a5198c600">
  <xsd:schema xmlns:xsd="http://www.w3.org/2001/XMLSchema" xmlns:xs="http://www.w3.org/2001/XMLSchema" xmlns:p="http://schemas.microsoft.com/office/2006/metadata/properties" xmlns:ns2="23cadae7-ae43-4b44-be68-e0ff5e97caf6" targetNamespace="http://schemas.microsoft.com/office/2006/metadata/properties" ma:root="true" ma:fieldsID="4724b1529ebebe072983209af0943a8d" ns2:_="">
    <xsd:import namespace="23cadae7-ae43-4b44-be68-e0ff5e97caf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adae7-ae43-4b44-be68-e0ff5e97caf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cadae7-ae43-4b44-be68-e0ff5e97caf6">3QZJDHEEAQRU-2733-94</_dlc_DocId>
    <_dlc_DocIdUrl xmlns="23cadae7-ae43-4b44-be68-e0ff5e97caf6">
      <Url>http://ecampus.ucn.dk/my-ecampus/classsites/ec-dmaj0914/_layouts/DocIdRedir.aspx?ID=3QZJDHEEAQRU-2733-94</Url>
      <Description>3QZJDHEEAQRU-2733-94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1AB155-968A-4006-B8E2-C439BF56FA9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07D9F98-A688-4958-838C-2FEE648FB5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cadae7-ae43-4b44-be68-e0ff5e97ca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317A10-D541-4684-8EF5-7CAA3C175A23}">
  <ds:schemaRefs>
    <ds:schemaRef ds:uri="http://purl.org/dc/terms/"/>
    <ds:schemaRef ds:uri="http://purl.org/dc/elements/1.1/"/>
    <ds:schemaRef ds:uri="http://schemas.microsoft.com/office/2006/documentManagement/types"/>
    <ds:schemaRef ds:uri="23cadae7-ae43-4b44-be68-e0ff5e97caf6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9B06584C-D8B1-482C-9DDF-36A2D690F6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UCNT&amp;BMaster</Template>
  <TotalTime>2739</TotalTime>
  <Words>1355</Words>
  <Application>Microsoft Office PowerPoint</Application>
  <PresentationFormat>On-screen Show (4:3)</PresentationFormat>
  <Paragraphs>284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ＭＳ Ｐゴシック</vt:lpstr>
      <vt:lpstr>Arial</vt:lpstr>
      <vt:lpstr>Calibri</vt:lpstr>
      <vt:lpstr>Courier New</vt:lpstr>
      <vt:lpstr>Lucida Grande</vt:lpstr>
      <vt:lpstr>Times New Roman</vt:lpstr>
      <vt:lpstr>Trebuchet MS</vt:lpstr>
      <vt:lpstr>UCNT&amp;BMaster</vt:lpstr>
      <vt:lpstr>Agenda</vt:lpstr>
      <vt:lpstr>Recap – ArrayList&lt;T&gt;</vt:lpstr>
      <vt:lpstr>Object structures with collections</vt:lpstr>
      <vt:lpstr>Recap - Exercise</vt:lpstr>
      <vt:lpstr>Customer – Order Example – Realistic!</vt:lpstr>
      <vt:lpstr>PowerPoint Presentation</vt:lpstr>
      <vt:lpstr>PowerPoint Presentation</vt:lpstr>
      <vt:lpstr>PowerPoint Presentation</vt:lpstr>
      <vt:lpstr>PowerPoint Presentation</vt:lpstr>
      <vt:lpstr>Review</vt:lpstr>
      <vt:lpstr>Exercises (1/3)</vt:lpstr>
      <vt:lpstr>The while loop</vt:lpstr>
      <vt:lpstr>While loop pseudo code</vt:lpstr>
      <vt:lpstr>A Java example</vt:lpstr>
      <vt:lpstr>Let’s Simulate the While Loop!</vt:lpstr>
      <vt:lpstr>While in the debugger</vt:lpstr>
      <vt:lpstr>Searching a Collection using while</vt:lpstr>
      <vt:lpstr>While Loops Work Without Collections</vt:lpstr>
      <vt:lpstr>for-each versus while</vt:lpstr>
      <vt:lpstr>Exercises (2/3)</vt:lpstr>
      <vt:lpstr>Exercises</vt:lpstr>
    </vt:vector>
  </TitlesOfParts>
  <Company>Michael Madsen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UCN Præsentation</dc:title>
  <dc:creator>UCN</dc:creator>
  <cp:lastModifiedBy>István Knoll</cp:lastModifiedBy>
  <cp:revision>122</cp:revision>
  <dcterms:created xsi:type="dcterms:W3CDTF">2008-01-04T10:39:56Z</dcterms:created>
  <dcterms:modified xsi:type="dcterms:W3CDTF">2017-10-04T20:29:53Z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0x0101000F1A65B4EAC744439DD09402C696A92B</vt:lpwstr>
  </property>
  <property fmtid="{D5CDD505-2E9C-101B-9397-08002B2CF9AE}" pid="3" name="_dlc_DocIdItemGuid">
    <vt:lpwstr>c68189ee-62fe-40fc-96d8-e0948ac451ab</vt:lpwstr>
  </property>
</Properties>
</file>