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2"/>
  </p:notesMasterIdLst>
  <p:handoutMasterIdLst>
    <p:handoutMasterId r:id="rId43"/>
  </p:handoutMasterIdLst>
  <p:sldIdLst>
    <p:sldId id="256" r:id="rId5"/>
    <p:sldId id="257" r:id="rId6"/>
    <p:sldId id="292" r:id="rId7"/>
    <p:sldId id="293" r:id="rId8"/>
    <p:sldId id="294" r:id="rId9"/>
    <p:sldId id="295" r:id="rId10"/>
    <p:sldId id="258" r:id="rId11"/>
    <p:sldId id="259" r:id="rId12"/>
    <p:sldId id="260" r:id="rId13"/>
    <p:sldId id="296" r:id="rId14"/>
    <p:sldId id="297" r:id="rId15"/>
    <p:sldId id="298" r:id="rId16"/>
    <p:sldId id="263"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6" r:id="rId32"/>
    <p:sldId id="285" r:id="rId33"/>
    <p:sldId id="264" r:id="rId34"/>
    <p:sldId id="287" r:id="rId35"/>
    <p:sldId id="288" r:id="rId36"/>
    <p:sldId id="267" r:id="rId37"/>
    <p:sldId id="268" r:id="rId38"/>
    <p:sldId id="289" r:id="rId39"/>
    <p:sldId id="299" r:id="rId40"/>
    <p:sldId id="300" r:id="rId41"/>
  </p:sldIdLst>
  <p:sldSz cx="9144000" cy="6858000" type="screen4x3"/>
  <p:notesSz cx="6858000" cy="9144000"/>
  <p:defaultText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76F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686" autoAdjust="0"/>
  </p:normalViewPr>
  <p:slideViewPr>
    <p:cSldViewPr snapToGrid="0" snapToObjects="1">
      <p:cViewPr varScale="1">
        <p:scale>
          <a:sx n="105" d="100"/>
          <a:sy n="105" d="100"/>
        </p:scale>
        <p:origin x="116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DB211D-7CD6-4427-81FE-095FA5CDD70E}" type="datetime1">
              <a:rPr lang="da-DK" smtClean="0"/>
              <a:t>18-12-2017</a:t>
            </a:fld>
            <a:endParaRPr lang="da-DK"/>
          </a:p>
        </p:txBody>
      </p:sp>
      <p:sp>
        <p:nvSpPr>
          <p:cNvPr id="4" name="Pladsholder til sidefod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5" name="Pladsholder til dias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3884DC-7C78-874B-B33E-4FD46E909915}" type="slidenum">
              <a:rPr lang="da-DK" smtClean="0"/>
              <a:t>‹#›</a:t>
            </a:fld>
            <a:endParaRPr lang="da-DK"/>
          </a:p>
        </p:txBody>
      </p:sp>
    </p:spTree>
    <p:extLst>
      <p:ext uri="{BB962C8B-B14F-4D97-AF65-F5344CB8AC3E}">
        <p14:creationId xmlns:p14="http://schemas.microsoft.com/office/powerpoint/2010/main" val="290981154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B39517-6492-47C8-B11B-A26C00766BB5}" type="datetime1">
              <a:rPr lang="da-DK" smtClean="0"/>
              <a:t>18-12-2017</a:t>
            </a:fld>
            <a:endParaRPr lang="da-DK"/>
          </a:p>
        </p:txBody>
      </p:sp>
      <p:sp>
        <p:nvSpPr>
          <p:cNvPr id="4" name="Pladsholder til diasbille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7" name="Pladsholder til dias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C4E1A5-6CB7-5447-B42E-8AE694A2D83A}" type="slidenum">
              <a:rPr lang="da-DK" smtClean="0"/>
              <a:t>‹#›</a:t>
            </a:fld>
            <a:endParaRPr lang="da-DK"/>
          </a:p>
        </p:txBody>
      </p:sp>
    </p:spTree>
    <p:extLst>
      <p:ext uri="{BB962C8B-B14F-4D97-AF65-F5344CB8AC3E}">
        <p14:creationId xmlns:p14="http://schemas.microsoft.com/office/powerpoint/2010/main" val="3557566115"/>
      </p:ext>
    </p:extLst>
  </p:cSld>
  <p:clrMap bg1="lt1" tx1="dk1" bg2="lt2" tx2="dk2" accent1="accent1" accent2="accent2" accent3="accent3" accent4="accent4" accent5="accent5" accent6="accent6" hlink="hlink" folHlink="folHlink"/>
  <p:hf hd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Date Placeholder 3"/>
          <p:cNvSpPr>
            <a:spLocks noGrp="1"/>
          </p:cNvSpPr>
          <p:nvPr>
            <p:ph type="dt" idx="10"/>
          </p:nvPr>
        </p:nvSpPr>
        <p:spPr/>
        <p:txBody>
          <a:bodyPr/>
          <a:lstStyle/>
          <a:p>
            <a:fld id="{76B39517-6492-47C8-B11B-A26C00766BB5}" type="datetime1">
              <a:rPr lang="da-DK" smtClean="0"/>
              <a:t>18-12-2017</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A9C4E1A5-6CB7-5447-B42E-8AE694A2D83A}" type="slidenum">
              <a:rPr lang="da-DK" smtClean="0"/>
              <a:t>37</a:t>
            </a:fld>
            <a:endParaRPr lang="da-DK"/>
          </a:p>
        </p:txBody>
      </p:sp>
    </p:spTree>
    <p:extLst>
      <p:ext uri="{BB962C8B-B14F-4D97-AF65-F5344CB8AC3E}">
        <p14:creationId xmlns:p14="http://schemas.microsoft.com/office/powerpoint/2010/main" val="19274865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1.xml"/><Relationship Id="rId5" Type="http://schemas.openxmlformats.org/officeDocument/2006/relationships/image" Target="../media/image10.emf"/><Relationship Id="rId4" Type="http://schemas.openxmlformats.org/officeDocument/2006/relationships/image" Target="../media/image9.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1.emf"/><Relationship Id="rId1" Type="http://schemas.openxmlformats.org/officeDocument/2006/relationships/slideMaster" Target="../slideMasters/slideMaster1.xml"/><Relationship Id="rId5" Type="http://schemas.openxmlformats.org/officeDocument/2006/relationships/image" Target="../media/image10.emf"/><Relationship Id="rId4" Type="http://schemas.openxmlformats.org/officeDocument/2006/relationships/image" Target="../media/image9.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10" name="Rektangel 9"/>
          <p:cNvSpPr/>
          <p:nvPr userDrawn="1"/>
        </p:nvSpPr>
        <p:spPr>
          <a:xfrm>
            <a:off x="0" y="3424591"/>
            <a:ext cx="9144000" cy="3433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 name="Pladsholder til sidefod 4"/>
          <p:cNvSpPr>
            <a:spLocks noGrp="1"/>
          </p:cNvSpPr>
          <p:nvPr>
            <p:ph type="ftr" sz="quarter" idx="11"/>
          </p:nvPr>
        </p:nvSpPr>
        <p:spPr>
          <a:xfrm>
            <a:off x="2418374" y="6309647"/>
            <a:ext cx="5091831" cy="365125"/>
          </a:xfrm>
        </p:spPr>
        <p:txBody>
          <a:bodyPr/>
          <a:lstStyle/>
          <a:p>
            <a:r>
              <a:rPr lang="da-DK"/>
              <a:t>Intro</a:t>
            </a:r>
            <a:endParaRPr lang="da-DK" dirty="0"/>
          </a:p>
        </p:txBody>
      </p:sp>
      <p:sp>
        <p:nvSpPr>
          <p:cNvPr id="6" name="Pladsholder til diasnummer 5"/>
          <p:cNvSpPr>
            <a:spLocks noGrp="1"/>
          </p:cNvSpPr>
          <p:nvPr>
            <p:ph type="sldNum" sz="quarter" idx="12"/>
          </p:nvPr>
        </p:nvSpPr>
        <p:spPr>
          <a:xfrm>
            <a:off x="8250726" y="6309647"/>
            <a:ext cx="609794" cy="365125"/>
          </a:xfrm>
        </p:spPr>
        <p:txBody>
          <a:bodyPr/>
          <a:lstStyle/>
          <a:p>
            <a:fld id="{F7AB382F-E9E6-CE49-B414-1E064FB7F064}" type="slidenum">
              <a:rPr lang="da-DK" smtClean="0"/>
              <a:t>‹#›</a:t>
            </a:fld>
            <a:endParaRPr lang="da-DK"/>
          </a:p>
        </p:txBody>
      </p:sp>
      <p:sp>
        <p:nvSpPr>
          <p:cNvPr id="3" name="Undertitel 2"/>
          <p:cNvSpPr>
            <a:spLocks noGrp="1"/>
          </p:cNvSpPr>
          <p:nvPr>
            <p:ph type="subTitle" idx="1"/>
          </p:nvPr>
        </p:nvSpPr>
        <p:spPr>
          <a:xfrm>
            <a:off x="685800" y="3574143"/>
            <a:ext cx="2137229" cy="1752600"/>
          </a:xfrm>
        </p:spPr>
        <p:txBody>
          <a:bodyPr anchor="t">
            <a:normAutofit/>
          </a:bodyPr>
          <a:lstStyle>
            <a:lvl1pPr marL="0" indent="0" algn="l">
              <a:lnSpc>
                <a:spcPct val="90000"/>
              </a:lnSpc>
              <a:buNone/>
              <a:defRPr sz="1600">
                <a:solidFill>
                  <a:srgbClr val="776F6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i master</a:t>
            </a:r>
            <a:endParaRPr lang="da-DK" dirty="0"/>
          </a:p>
        </p:txBody>
      </p:sp>
      <p:pic>
        <p:nvPicPr>
          <p:cNvPr id="14" name="Billede 13" descr="UCN_Logo_forside.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8113" y="6131772"/>
            <a:ext cx="1536700" cy="431800"/>
          </a:xfrm>
          <a:prstGeom prst="rect">
            <a:avLst/>
          </a:prstGeom>
        </p:spPr>
      </p:pic>
      <p:pic>
        <p:nvPicPr>
          <p:cNvPr id="7" name="Billede 6"/>
          <p:cNvPicPr>
            <a:picLocks noChangeAspect="1"/>
          </p:cNvPicPr>
          <p:nvPr userDrawn="1"/>
        </p:nvPicPr>
        <p:blipFill>
          <a:blip r:embed="rId3"/>
          <a:stretch>
            <a:fillRect/>
          </a:stretch>
        </p:blipFill>
        <p:spPr>
          <a:xfrm>
            <a:off x="-31910" y="2193909"/>
            <a:ext cx="11057500" cy="6478904"/>
          </a:xfrm>
          <a:prstGeom prst="rect">
            <a:avLst/>
          </a:prstGeom>
        </p:spPr>
      </p:pic>
      <p:pic>
        <p:nvPicPr>
          <p:cNvPr id="13" name="Billede 12" descr="Bjælke uden grafik_forside.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3429000"/>
          </a:xfrm>
          <a:prstGeom prst="rect">
            <a:avLst/>
          </a:prstGeom>
        </p:spPr>
      </p:pic>
      <p:sp>
        <p:nvSpPr>
          <p:cNvPr id="2" name="Titel 1"/>
          <p:cNvSpPr>
            <a:spLocks noGrp="1"/>
          </p:cNvSpPr>
          <p:nvPr>
            <p:ph type="ctrTitle"/>
          </p:nvPr>
        </p:nvSpPr>
        <p:spPr>
          <a:xfrm>
            <a:off x="662282" y="1741736"/>
            <a:ext cx="7772400" cy="1470025"/>
          </a:xfrm>
        </p:spPr>
        <p:txBody>
          <a:bodyPr anchor="b"/>
          <a:lstStyle>
            <a:lvl1pPr algn="l">
              <a:defRPr>
                <a:solidFill>
                  <a:schemeClr val="bg1"/>
                </a:solidFill>
              </a:defRPr>
            </a:lvl1pPr>
          </a:lstStyle>
          <a:p>
            <a:r>
              <a:rPr lang="da-DK"/>
              <a:t>Klik for at redigere i master</a:t>
            </a:r>
            <a:endParaRPr lang="da-DK" dirty="0"/>
          </a:p>
        </p:txBody>
      </p:sp>
      <p:pic>
        <p:nvPicPr>
          <p:cNvPr id="12" name="Billede 11" descr="UCN_Payoff_DK_neg.ai"/>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300981" y="405128"/>
            <a:ext cx="1422400" cy="139700"/>
          </a:xfrm>
          <a:prstGeom prst="rect">
            <a:avLst/>
          </a:prstGeom>
        </p:spPr>
      </p:pic>
    </p:spTree>
    <p:extLst>
      <p:ext uri="{BB962C8B-B14F-4D97-AF65-F5344CB8AC3E}">
        <p14:creationId xmlns:p14="http://schemas.microsoft.com/office/powerpoint/2010/main" val="1425188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ugerdefineret layout">
    <p:spTree>
      <p:nvGrpSpPr>
        <p:cNvPr id="1" name=""/>
        <p:cNvGrpSpPr/>
        <p:nvPr/>
      </p:nvGrpSpPr>
      <p:grpSpPr>
        <a:xfrm>
          <a:off x="0" y="0"/>
          <a:ext cx="0" cy="0"/>
          <a:chOff x="0" y="0"/>
          <a:chExt cx="0" cy="0"/>
        </a:xfrm>
      </p:grpSpPr>
      <p:sp>
        <p:nvSpPr>
          <p:cNvPr id="5" name="Rektangel 4"/>
          <p:cNvSpPr/>
          <p:nvPr userDrawn="1"/>
        </p:nvSpPr>
        <p:spPr>
          <a:xfrm>
            <a:off x="0" y="3424591"/>
            <a:ext cx="9144000" cy="3433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6" name="Pladsholder til sidefod 4"/>
          <p:cNvSpPr>
            <a:spLocks noGrp="1"/>
          </p:cNvSpPr>
          <p:nvPr>
            <p:ph type="ftr" sz="quarter" idx="11"/>
          </p:nvPr>
        </p:nvSpPr>
        <p:spPr>
          <a:xfrm>
            <a:off x="2418374" y="6309647"/>
            <a:ext cx="5091831" cy="365125"/>
          </a:xfrm>
        </p:spPr>
        <p:txBody>
          <a:bodyPr/>
          <a:lstStyle/>
          <a:p>
            <a:r>
              <a:rPr lang="da-DK"/>
              <a:t>Intro</a:t>
            </a:r>
            <a:endParaRPr lang="da-DK" dirty="0"/>
          </a:p>
        </p:txBody>
      </p:sp>
      <p:sp>
        <p:nvSpPr>
          <p:cNvPr id="7" name="Pladsholder til diasnummer 5"/>
          <p:cNvSpPr>
            <a:spLocks noGrp="1"/>
          </p:cNvSpPr>
          <p:nvPr>
            <p:ph type="sldNum" sz="quarter" idx="12"/>
          </p:nvPr>
        </p:nvSpPr>
        <p:spPr>
          <a:xfrm>
            <a:off x="8250726" y="6309647"/>
            <a:ext cx="609794" cy="365125"/>
          </a:xfrm>
        </p:spPr>
        <p:txBody>
          <a:bodyPr/>
          <a:lstStyle/>
          <a:p>
            <a:fld id="{F7AB382F-E9E6-CE49-B414-1E064FB7F064}" type="slidenum">
              <a:rPr lang="da-DK" smtClean="0"/>
              <a:t>‹#›</a:t>
            </a:fld>
            <a:endParaRPr lang="da-DK"/>
          </a:p>
        </p:txBody>
      </p:sp>
      <p:sp>
        <p:nvSpPr>
          <p:cNvPr id="9" name="Undertitel 2"/>
          <p:cNvSpPr>
            <a:spLocks noGrp="1"/>
          </p:cNvSpPr>
          <p:nvPr>
            <p:ph type="subTitle" idx="1"/>
          </p:nvPr>
        </p:nvSpPr>
        <p:spPr>
          <a:xfrm>
            <a:off x="685800" y="3574143"/>
            <a:ext cx="2137229" cy="1752600"/>
          </a:xfrm>
        </p:spPr>
        <p:txBody>
          <a:bodyPr anchor="t">
            <a:normAutofit/>
          </a:bodyPr>
          <a:lstStyle>
            <a:lvl1pPr marL="0" indent="0" algn="l">
              <a:lnSpc>
                <a:spcPct val="90000"/>
              </a:lnSpc>
              <a:buNone/>
              <a:defRPr sz="1600">
                <a:solidFill>
                  <a:srgbClr val="776F6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i master</a:t>
            </a:r>
            <a:endParaRPr lang="da-DK" dirty="0"/>
          </a:p>
        </p:txBody>
      </p:sp>
      <p:pic>
        <p:nvPicPr>
          <p:cNvPr id="14" name="Billede 13" descr="FØ_Logo_forside.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8113" y="5679757"/>
            <a:ext cx="1562100" cy="889000"/>
          </a:xfrm>
          <a:prstGeom prst="rect">
            <a:avLst/>
          </a:prstGeom>
        </p:spPr>
      </p:pic>
      <p:pic>
        <p:nvPicPr>
          <p:cNvPr id="11" name="Billede 10"/>
          <p:cNvPicPr>
            <a:picLocks noChangeAspect="1"/>
          </p:cNvPicPr>
          <p:nvPr userDrawn="1"/>
        </p:nvPicPr>
        <p:blipFill>
          <a:blip r:embed="rId3"/>
          <a:stretch>
            <a:fillRect/>
          </a:stretch>
        </p:blipFill>
        <p:spPr>
          <a:xfrm>
            <a:off x="-31910" y="2193909"/>
            <a:ext cx="11057500" cy="6478904"/>
          </a:xfrm>
          <a:prstGeom prst="rect">
            <a:avLst/>
          </a:prstGeom>
        </p:spPr>
      </p:pic>
      <p:pic>
        <p:nvPicPr>
          <p:cNvPr id="13" name="Billede 12" descr="Bjælke uden grafik_forside.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3429000"/>
          </a:xfrm>
          <a:prstGeom prst="rect">
            <a:avLst/>
          </a:prstGeom>
        </p:spPr>
      </p:pic>
      <p:sp>
        <p:nvSpPr>
          <p:cNvPr id="8" name="Titel 1"/>
          <p:cNvSpPr>
            <a:spLocks noGrp="1"/>
          </p:cNvSpPr>
          <p:nvPr>
            <p:ph type="ctrTitle"/>
          </p:nvPr>
        </p:nvSpPr>
        <p:spPr>
          <a:xfrm>
            <a:off x="662282" y="1741736"/>
            <a:ext cx="7772400" cy="1470025"/>
          </a:xfrm>
        </p:spPr>
        <p:txBody>
          <a:bodyPr anchor="b"/>
          <a:lstStyle>
            <a:lvl1pPr algn="l">
              <a:defRPr>
                <a:solidFill>
                  <a:schemeClr val="bg1"/>
                </a:solidFill>
              </a:defRPr>
            </a:lvl1pPr>
          </a:lstStyle>
          <a:p>
            <a:r>
              <a:rPr lang="da-DK"/>
              <a:t>Klik for at redigere i master</a:t>
            </a:r>
            <a:endParaRPr lang="da-DK" dirty="0"/>
          </a:p>
        </p:txBody>
      </p:sp>
      <p:pic>
        <p:nvPicPr>
          <p:cNvPr id="10" name="Billede 9" descr="UCN_Payoff_DK_neg.ai"/>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300981" y="405128"/>
            <a:ext cx="1422400" cy="139700"/>
          </a:xfrm>
          <a:prstGeom prst="rect">
            <a:avLst/>
          </a:prstGeom>
        </p:spPr>
      </p:pic>
    </p:spTree>
    <p:extLst>
      <p:ext uri="{BB962C8B-B14F-4D97-AF65-F5344CB8AC3E}">
        <p14:creationId xmlns:p14="http://schemas.microsoft.com/office/powerpoint/2010/main" val="2327335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rugerdefineret layout">
    <p:spTree>
      <p:nvGrpSpPr>
        <p:cNvPr id="1" name=""/>
        <p:cNvGrpSpPr/>
        <p:nvPr/>
      </p:nvGrpSpPr>
      <p:grpSpPr>
        <a:xfrm>
          <a:off x="0" y="0"/>
          <a:ext cx="0" cy="0"/>
          <a:chOff x="0" y="0"/>
          <a:chExt cx="0" cy="0"/>
        </a:xfrm>
      </p:grpSpPr>
      <p:sp>
        <p:nvSpPr>
          <p:cNvPr id="15" name="Rektangel 14"/>
          <p:cNvSpPr/>
          <p:nvPr userDrawn="1"/>
        </p:nvSpPr>
        <p:spPr>
          <a:xfrm>
            <a:off x="0" y="5711086"/>
            <a:ext cx="1911113" cy="11469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a:p>
        </p:txBody>
      </p:sp>
      <p:sp>
        <p:nvSpPr>
          <p:cNvPr id="2" name="Titel 1"/>
          <p:cNvSpPr>
            <a:spLocks noGrp="1"/>
          </p:cNvSpPr>
          <p:nvPr>
            <p:ph type="title"/>
          </p:nvPr>
        </p:nvSpPr>
        <p:spPr/>
        <p:txBody>
          <a:bodyPr/>
          <a:lstStyle/>
          <a:p>
            <a:r>
              <a:rPr lang="da-DK"/>
              <a:t>Klik for at redigere i master</a:t>
            </a:r>
          </a:p>
        </p:txBody>
      </p:sp>
      <p:sp>
        <p:nvSpPr>
          <p:cNvPr id="3" name="Pladsholder til sidefod 2"/>
          <p:cNvSpPr>
            <a:spLocks noGrp="1"/>
          </p:cNvSpPr>
          <p:nvPr>
            <p:ph type="ftr" sz="quarter" idx="10"/>
          </p:nvPr>
        </p:nvSpPr>
        <p:spPr/>
        <p:txBody>
          <a:bodyPr/>
          <a:lstStyle/>
          <a:p>
            <a:r>
              <a:rPr lang="da-DK"/>
              <a:t>Intro</a:t>
            </a:r>
            <a:endParaRPr lang="da-DK" dirty="0"/>
          </a:p>
        </p:txBody>
      </p:sp>
      <p:sp>
        <p:nvSpPr>
          <p:cNvPr id="4" name="Pladsholder til diasnummer 3"/>
          <p:cNvSpPr>
            <a:spLocks noGrp="1"/>
          </p:cNvSpPr>
          <p:nvPr>
            <p:ph type="sldNum" sz="quarter" idx="11"/>
          </p:nvPr>
        </p:nvSpPr>
        <p:spPr/>
        <p:txBody>
          <a:bodyPr/>
          <a:lstStyle/>
          <a:p>
            <a:fld id="{F7AB382F-E9E6-CE49-B414-1E064FB7F064}" type="slidenum">
              <a:rPr lang="da-DK" smtClean="0"/>
              <a:pPr/>
              <a:t>‹#›</a:t>
            </a:fld>
            <a:endParaRPr lang="da-DK" dirty="0"/>
          </a:p>
        </p:txBody>
      </p:sp>
      <p:sp>
        <p:nvSpPr>
          <p:cNvPr id="8" name="Pladsholder til tekst 2"/>
          <p:cNvSpPr>
            <a:spLocks noGrp="1"/>
          </p:cNvSpPr>
          <p:nvPr>
            <p:ph idx="1"/>
          </p:nvPr>
        </p:nvSpPr>
        <p:spPr>
          <a:xfrm>
            <a:off x="682014" y="1600200"/>
            <a:ext cx="7756587" cy="4525963"/>
          </a:xfrm>
          <a:prstGeom prst="rect">
            <a:avLst/>
          </a:prstGeom>
        </p:spPr>
        <p:txBody>
          <a:bodyPr vert="horz" lIns="91440" tIns="45720" rIns="91440" bIns="45720" rtlCol="0">
            <a:normAutofit/>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9" name="Pladsholder til diasnummer 5"/>
          <p:cNvSpPr txBox="1">
            <a:spLocks/>
          </p:cNvSpPr>
          <p:nvPr userDrawn="1"/>
        </p:nvSpPr>
        <p:spPr>
          <a:xfrm>
            <a:off x="8250726" y="6347672"/>
            <a:ext cx="609794" cy="365125"/>
          </a:xfrm>
          <a:prstGeom prst="rect">
            <a:avLst/>
          </a:prstGeom>
        </p:spPr>
        <p:txBody>
          <a:bodyPr vert="horz" lIns="91440" tIns="45720" rIns="91440" bIns="45720" rtlCol="0" anchor="ctr"/>
          <a:lstStyle>
            <a:defPPr>
              <a:defRPr lang="da-DK"/>
            </a:defPPr>
            <a:lvl1pPr marL="0" algn="r" defTabSz="457200" rtl="0" eaLnBrk="1" latinLnBrk="0" hangingPunct="1">
              <a:defRPr sz="1100" kern="1200">
                <a:solidFill>
                  <a:srgbClr val="776F65"/>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7AB382F-E9E6-CE49-B414-1E064FB7F064}" type="slidenum">
              <a:rPr lang="da-DK" smtClean="0"/>
              <a:pPr/>
              <a:t>‹#›</a:t>
            </a:fld>
            <a:endParaRPr lang="da-DK" dirty="0"/>
          </a:p>
        </p:txBody>
      </p:sp>
      <p:sp>
        <p:nvSpPr>
          <p:cNvPr id="10" name="Tekstfelt 9"/>
          <p:cNvSpPr txBox="1"/>
          <p:nvPr userDrawn="1"/>
        </p:nvSpPr>
        <p:spPr>
          <a:xfrm>
            <a:off x="1464336" y="4697815"/>
            <a:ext cx="184666" cy="369332"/>
          </a:xfrm>
          <a:prstGeom prst="rect">
            <a:avLst/>
          </a:prstGeom>
          <a:noFill/>
        </p:spPr>
        <p:txBody>
          <a:bodyPr wrap="none" rtlCol="0">
            <a:spAutoFit/>
          </a:bodyPr>
          <a:lstStyle/>
          <a:p>
            <a:endParaRPr lang="da-DK" dirty="0"/>
          </a:p>
        </p:txBody>
      </p:sp>
      <p:pic>
        <p:nvPicPr>
          <p:cNvPr id="13" name="Billede 12" descr="FØ_Logo_side 2.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8113" y="5936065"/>
            <a:ext cx="1143000" cy="660400"/>
          </a:xfrm>
          <a:prstGeom prst="rect">
            <a:avLst/>
          </a:prstGeom>
        </p:spPr>
      </p:pic>
    </p:spTree>
    <p:extLst>
      <p:ext uri="{BB962C8B-B14F-4D97-AF65-F5344CB8AC3E}">
        <p14:creationId xmlns:p14="http://schemas.microsoft.com/office/powerpoint/2010/main" val="1863494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idx="1"/>
          </p:nvPr>
        </p:nvSpPr>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5" name="Pladsholder til sidefod 4"/>
          <p:cNvSpPr>
            <a:spLocks noGrp="1"/>
          </p:cNvSpPr>
          <p:nvPr>
            <p:ph type="ftr" sz="quarter" idx="11"/>
          </p:nvPr>
        </p:nvSpPr>
        <p:spPr/>
        <p:txBody>
          <a:bodyPr/>
          <a:lstStyle/>
          <a:p>
            <a:r>
              <a:rPr lang="da-DK"/>
              <a:t>Intro</a:t>
            </a:r>
          </a:p>
        </p:txBody>
      </p:sp>
      <p:sp>
        <p:nvSpPr>
          <p:cNvPr id="6" name="Pladsholder til diasnummer 5"/>
          <p:cNvSpPr>
            <a:spLocks noGrp="1"/>
          </p:cNvSpPr>
          <p:nvPr>
            <p:ph type="sldNum" sz="quarter" idx="12"/>
          </p:nvPr>
        </p:nvSpPr>
        <p:spPr/>
        <p:txBody>
          <a:bodyPr/>
          <a:lstStyle/>
          <a:p>
            <a:fld id="{F7AB382F-E9E6-CE49-B414-1E064FB7F064}" type="slidenum">
              <a:rPr lang="da-DK" smtClean="0"/>
              <a:t>‹#›</a:t>
            </a:fld>
            <a:endParaRPr lang="da-DK"/>
          </a:p>
        </p:txBody>
      </p:sp>
    </p:spTree>
    <p:extLst>
      <p:ext uri="{BB962C8B-B14F-4D97-AF65-F5344CB8AC3E}">
        <p14:creationId xmlns:p14="http://schemas.microsoft.com/office/powerpoint/2010/main" val="294401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a:t>Klik for at redigere i master</a:t>
            </a:r>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i master</a:t>
            </a:r>
          </a:p>
        </p:txBody>
      </p:sp>
      <p:sp>
        <p:nvSpPr>
          <p:cNvPr id="5" name="Pladsholder til sidefod 4"/>
          <p:cNvSpPr>
            <a:spLocks noGrp="1"/>
          </p:cNvSpPr>
          <p:nvPr>
            <p:ph type="ftr" sz="quarter" idx="11"/>
          </p:nvPr>
        </p:nvSpPr>
        <p:spPr/>
        <p:txBody>
          <a:bodyPr/>
          <a:lstStyle/>
          <a:p>
            <a:r>
              <a:rPr lang="da-DK"/>
              <a:t>Intro</a:t>
            </a:r>
          </a:p>
        </p:txBody>
      </p:sp>
      <p:sp>
        <p:nvSpPr>
          <p:cNvPr id="6" name="Pladsholder til diasnummer 5"/>
          <p:cNvSpPr>
            <a:spLocks noGrp="1"/>
          </p:cNvSpPr>
          <p:nvPr>
            <p:ph type="sldNum" sz="quarter" idx="12"/>
          </p:nvPr>
        </p:nvSpPr>
        <p:spPr/>
        <p:txBody>
          <a:bodyPr/>
          <a:lstStyle/>
          <a:p>
            <a:fld id="{F7AB382F-E9E6-CE49-B414-1E064FB7F064}" type="slidenum">
              <a:rPr lang="da-DK" smtClean="0"/>
              <a:t>‹#›</a:t>
            </a:fld>
            <a:endParaRPr lang="da-DK"/>
          </a:p>
        </p:txBody>
      </p:sp>
    </p:spTree>
    <p:extLst>
      <p:ext uri="{BB962C8B-B14F-4D97-AF65-F5344CB8AC3E}">
        <p14:creationId xmlns:p14="http://schemas.microsoft.com/office/powerpoint/2010/main" val="2106253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sz="half" idx="1"/>
          </p:nvPr>
        </p:nvSpPr>
        <p:spPr>
          <a:xfrm>
            <a:off x="682014" y="1600200"/>
            <a:ext cx="381378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4" name="Pladsholder til indhold 3"/>
          <p:cNvSpPr>
            <a:spLocks noGrp="1"/>
          </p:cNvSpPr>
          <p:nvPr>
            <p:ph sz="half" idx="2"/>
          </p:nvPr>
        </p:nvSpPr>
        <p:spPr>
          <a:xfrm>
            <a:off x="4648200" y="1600200"/>
            <a:ext cx="37904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6" name="Pladsholder til sidefod 5"/>
          <p:cNvSpPr>
            <a:spLocks noGrp="1"/>
          </p:cNvSpPr>
          <p:nvPr>
            <p:ph type="ftr" sz="quarter" idx="11"/>
          </p:nvPr>
        </p:nvSpPr>
        <p:spPr/>
        <p:txBody>
          <a:bodyPr/>
          <a:lstStyle/>
          <a:p>
            <a:r>
              <a:rPr lang="da-DK"/>
              <a:t>Intro</a:t>
            </a:r>
          </a:p>
        </p:txBody>
      </p:sp>
      <p:sp>
        <p:nvSpPr>
          <p:cNvPr id="7" name="Pladsholder til diasnummer 6"/>
          <p:cNvSpPr>
            <a:spLocks noGrp="1"/>
          </p:cNvSpPr>
          <p:nvPr>
            <p:ph type="sldNum" sz="quarter" idx="12"/>
          </p:nvPr>
        </p:nvSpPr>
        <p:spPr/>
        <p:txBody>
          <a:bodyPr/>
          <a:lstStyle/>
          <a:p>
            <a:fld id="{F7AB382F-E9E6-CE49-B414-1E064FB7F064}" type="slidenum">
              <a:rPr lang="da-DK" smtClean="0"/>
              <a:t>‹#›</a:t>
            </a:fld>
            <a:endParaRPr lang="da-DK"/>
          </a:p>
        </p:txBody>
      </p:sp>
    </p:spTree>
    <p:extLst>
      <p:ext uri="{BB962C8B-B14F-4D97-AF65-F5344CB8AC3E}">
        <p14:creationId xmlns:p14="http://schemas.microsoft.com/office/powerpoint/2010/main" val="4063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a-DK"/>
              <a:t>Klik for at redigere i master</a:t>
            </a:r>
          </a:p>
        </p:txBody>
      </p:sp>
      <p:sp>
        <p:nvSpPr>
          <p:cNvPr id="3" name="Pladsholder til tekst 2"/>
          <p:cNvSpPr>
            <a:spLocks noGrp="1"/>
          </p:cNvSpPr>
          <p:nvPr>
            <p:ph type="body" idx="1"/>
          </p:nvPr>
        </p:nvSpPr>
        <p:spPr>
          <a:xfrm>
            <a:off x="682014" y="1535113"/>
            <a:ext cx="381537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4" name="Pladsholder til indhold 3"/>
          <p:cNvSpPr>
            <a:spLocks noGrp="1"/>
          </p:cNvSpPr>
          <p:nvPr>
            <p:ph sz="half" idx="2"/>
          </p:nvPr>
        </p:nvSpPr>
        <p:spPr>
          <a:xfrm>
            <a:off x="682014" y="2174875"/>
            <a:ext cx="381537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5" name="Pladsholder til tekst 4"/>
          <p:cNvSpPr>
            <a:spLocks noGrp="1"/>
          </p:cNvSpPr>
          <p:nvPr>
            <p:ph type="body" sz="quarter" idx="3"/>
          </p:nvPr>
        </p:nvSpPr>
        <p:spPr>
          <a:xfrm>
            <a:off x="4645026" y="1535113"/>
            <a:ext cx="37935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6" name="Pladsholder til indhold 5"/>
          <p:cNvSpPr>
            <a:spLocks noGrp="1"/>
          </p:cNvSpPr>
          <p:nvPr>
            <p:ph sz="quarter" idx="4"/>
          </p:nvPr>
        </p:nvSpPr>
        <p:spPr>
          <a:xfrm>
            <a:off x="4645026" y="2174875"/>
            <a:ext cx="37935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8" name="Pladsholder til sidefod 7"/>
          <p:cNvSpPr>
            <a:spLocks noGrp="1"/>
          </p:cNvSpPr>
          <p:nvPr>
            <p:ph type="ftr" sz="quarter" idx="11"/>
          </p:nvPr>
        </p:nvSpPr>
        <p:spPr/>
        <p:txBody>
          <a:bodyPr/>
          <a:lstStyle/>
          <a:p>
            <a:r>
              <a:rPr lang="da-DK"/>
              <a:t>Intro</a:t>
            </a:r>
          </a:p>
        </p:txBody>
      </p:sp>
      <p:sp>
        <p:nvSpPr>
          <p:cNvPr id="9" name="Pladsholder til diasnummer 8"/>
          <p:cNvSpPr>
            <a:spLocks noGrp="1"/>
          </p:cNvSpPr>
          <p:nvPr>
            <p:ph type="sldNum" sz="quarter" idx="12"/>
          </p:nvPr>
        </p:nvSpPr>
        <p:spPr/>
        <p:txBody>
          <a:bodyPr/>
          <a:lstStyle/>
          <a:p>
            <a:fld id="{F7AB382F-E9E6-CE49-B414-1E064FB7F064}" type="slidenum">
              <a:rPr lang="da-DK" smtClean="0"/>
              <a:t>‹#›</a:t>
            </a:fld>
            <a:endParaRPr lang="da-DK"/>
          </a:p>
        </p:txBody>
      </p:sp>
    </p:spTree>
    <p:extLst>
      <p:ext uri="{BB962C8B-B14F-4D97-AF65-F5344CB8AC3E}">
        <p14:creationId xmlns:p14="http://schemas.microsoft.com/office/powerpoint/2010/main" val="1480433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4" name="Pladsholder til sidefod 3"/>
          <p:cNvSpPr>
            <a:spLocks noGrp="1"/>
          </p:cNvSpPr>
          <p:nvPr>
            <p:ph type="ftr" sz="quarter" idx="11"/>
          </p:nvPr>
        </p:nvSpPr>
        <p:spPr/>
        <p:txBody>
          <a:bodyPr/>
          <a:lstStyle/>
          <a:p>
            <a:r>
              <a:rPr lang="da-DK"/>
              <a:t>Intro</a:t>
            </a:r>
          </a:p>
        </p:txBody>
      </p:sp>
      <p:sp>
        <p:nvSpPr>
          <p:cNvPr id="5" name="Pladsholder til diasnummer 4"/>
          <p:cNvSpPr>
            <a:spLocks noGrp="1"/>
          </p:cNvSpPr>
          <p:nvPr>
            <p:ph type="sldNum" sz="quarter" idx="12"/>
          </p:nvPr>
        </p:nvSpPr>
        <p:spPr/>
        <p:txBody>
          <a:bodyPr/>
          <a:lstStyle/>
          <a:p>
            <a:fld id="{F7AB382F-E9E6-CE49-B414-1E064FB7F064}" type="slidenum">
              <a:rPr lang="da-DK" smtClean="0"/>
              <a:t>‹#›</a:t>
            </a:fld>
            <a:endParaRPr lang="da-DK"/>
          </a:p>
        </p:txBody>
      </p:sp>
    </p:spTree>
    <p:extLst>
      <p:ext uri="{BB962C8B-B14F-4D97-AF65-F5344CB8AC3E}">
        <p14:creationId xmlns:p14="http://schemas.microsoft.com/office/powerpoint/2010/main" val="3684431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3" name="Pladsholder til sidefod 2"/>
          <p:cNvSpPr>
            <a:spLocks noGrp="1"/>
          </p:cNvSpPr>
          <p:nvPr>
            <p:ph type="ftr" sz="quarter" idx="11"/>
          </p:nvPr>
        </p:nvSpPr>
        <p:spPr/>
        <p:txBody>
          <a:bodyPr/>
          <a:lstStyle/>
          <a:p>
            <a:r>
              <a:rPr lang="da-DK"/>
              <a:t>Intro</a:t>
            </a:r>
          </a:p>
        </p:txBody>
      </p:sp>
      <p:sp>
        <p:nvSpPr>
          <p:cNvPr id="4" name="Pladsholder til diasnummer 3"/>
          <p:cNvSpPr>
            <a:spLocks noGrp="1"/>
          </p:cNvSpPr>
          <p:nvPr>
            <p:ph type="sldNum" sz="quarter" idx="12"/>
          </p:nvPr>
        </p:nvSpPr>
        <p:spPr/>
        <p:txBody>
          <a:bodyPr/>
          <a:lstStyle/>
          <a:p>
            <a:fld id="{F7AB382F-E9E6-CE49-B414-1E064FB7F064}" type="slidenum">
              <a:rPr lang="da-DK" smtClean="0"/>
              <a:t>‹#›</a:t>
            </a:fld>
            <a:endParaRPr lang="da-DK"/>
          </a:p>
        </p:txBody>
      </p:sp>
    </p:spTree>
    <p:extLst>
      <p:ext uri="{BB962C8B-B14F-4D97-AF65-F5344CB8AC3E}">
        <p14:creationId xmlns:p14="http://schemas.microsoft.com/office/powerpoint/2010/main" val="1540373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hold med billedtekst">
    <p:spTree>
      <p:nvGrpSpPr>
        <p:cNvPr id="1" name=""/>
        <p:cNvGrpSpPr/>
        <p:nvPr/>
      </p:nvGrpSpPr>
      <p:grpSpPr>
        <a:xfrm>
          <a:off x="0" y="0"/>
          <a:ext cx="0" cy="0"/>
          <a:chOff x="0" y="0"/>
          <a:chExt cx="0" cy="0"/>
        </a:xfrm>
      </p:grpSpPr>
      <p:sp>
        <p:nvSpPr>
          <p:cNvPr id="3" name="Pladsholder til indhold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4" name="Pladsholder til tekst 3"/>
          <p:cNvSpPr>
            <a:spLocks noGrp="1"/>
          </p:cNvSpPr>
          <p:nvPr>
            <p:ph type="body" sz="half" idx="2"/>
          </p:nvPr>
        </p:nvSpPr>
        <p:spPr>
          <a:xfrm>
            <a:off x="682014" y="1435100"/>
            <a:ext cx="2783499" cy="5853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6" name="Pladsholder til sidefod 5"/>
          <p:cNvSpPr>
            <a:spLocks noGrp="1"/>
          </p:cNvSpPr>
          <p:nvPr>
            <p:ph type="ftr" sz="quarter" idx="11"/>
          </p:nvPr>
        </p:nvSpPr>
        <p:spPr/>
        <p:txBody>
          <a:bodyPr/>
          <a:lstStyle/>
          <a:p>
            <a:r>
              <a:rPr lang="da-DK"/>
              <a:t>Intro</a:t>
            </a:r>
          </a:p>
        </p:txBody>
      </p:sp>
      <p:sp>
        <p:nvSpPr>
          <p:cNvPr id="7" name="Pladsholder til diasnummer 6"/>
          <p:cNvSpPr>
            <a:spLocks noGrp="1"/>
          </p:cNvSpPr>
          <p:nvPr>
            <p:ph type="sldNum" sz="quarter" idx="12"/>
          </p:nvPr>
        </p:nvSpPr>
        <p:spPr/>
        <p:txBody>
          <a:bodyPr/>
          <a:lstStyle/>
          <a:p>
            <a:fld id="{F7AB382F-E9E6-CE49-B414-1E064FB7F064}" type="slidenum">
              <a:rPr lang="da-DK" smtClean="0"/>
              <a:t>‹#›</a:t>
            </a:fld>
            <a:endParaRPr lang="da-DK"/>
          </a:p>
        </p:txBody>
      </p:sp>
      <p:sp>
        <p:nvSpPr>
          <p:cNvPr id="9" name="Titel 1"/>
          <p:cNvSpPr>
            <a:spLocks noGrp="1"/>
          </p:cNvSpPr>
          <p:nvPr>
            <p:ph type="title"/>
          </p:nvPr>
        </p:nvSpPr>
        <p:spPr>
          <a:xfrm>
            <a:off x="682014" y="293956"/>
            <a:ext cx="7756587" cy="717256"/>
          </a:xfrm>
        </p:spPr>
        <p:txBody>
          <a:bodyPr/>
          <a:lstStyle>
            <a:lvl1pPr>
              <a:defRPr/>
            </a:lvl1pPr>
          </a:lstStyle>
          <a:p>
            <a:r>
              <a:rPr lang="da-DK"/>
              <a:t>Klik for at redigere i master</a:t>
            </a:r>
          </a:p>
        </p:txBody>
      </p:sp>
    </p:spTree>
    <p:extLst>
      <p:ext uri="{BB962C8B-B14F-4D97-AF65-F5344CB8AC3E}">
        <p14:creationId xmlns:p14="http://schemas.microsoft.com/office/powerpoint/2010/main" val="81496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764565" y="4800600"/>
            <a:ext cx="7674036" cy="566738"/>
          </a:xfrm>
        </p:spPr>
        <p:txBody>
          <a:bodyPr anchor="b"/>
          <a:lstStyle>
            <a:lvl1pPr algn="l">
              <a:defRPr sz="2000" b="1"/>
            </a:lvl1pPr>
          </a:lstStyle>
          <a:p>
            <a:r>
              <a:rPr lang="da-DK"/>
              <a:t>Klik for at redigere i master</a:t>
            </a:r>
            <a:endParaRPr lang="da-DK" dirty="0"/>
          </a:p>
        </p:txBody>
      </p:sp>
      <p:sp>
        <p:nvSpPr>
          <p:cNvPr id="3" name="Pladsholder til billede 2"/>
          <p:cNvSpPr>
            <a:spLocks noGrp="1"/>
          </p:cNvSpPr>
          <p:nvPr>
            <p:ph type="pic" idx="1"/>
          </p:nvPr>
        </p:nvSpPr>
        <p:spPr>
          <a:xfrm>
            <a:off x="764565" y="1302429"/>
            <a:ext cx="7674036" cy="342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p>
        </p:txBody>
      </p:sp>
      <p:sp>
        <p:nvSpPr>
          <p:cNvPr id="4" name="Pladsholder til tekst 3"/>
          <p:cNvSpPr>
            <a:spLocks noGrp="1"/>
          </p:cNvSpPr>
          <p:nvPr>
            <p:ph type="body" sz="half" idx="2"/>
          </p:nvPr>
        </p:nvSpPr>
        <p:spPr>
          <a:xfrm>
            <a:off x="764565" y="5367338"/>
            <a:ext cx="7120819" cy="4903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6" name="Pladsholder til sidefod 5"/>
          <p:cNvSpPr>
            <a:spLocks noGrp="1"/>
          </p:cNvSpPr>
          <p:nvPr>
            <p:ph type="ftr" sz="quarter" idx="11"/>
          </p:nvPr>
        </p:nvSpPr>
        <p:spPr/>
        <p:txBody>
          <a:bodyPr/>
          <a:lstStyle/>
          <a:p>
            <a:r>
              <a:rPr lang="da-DK"/>
              <a:t>Intro</a:t>
            </a:r>
          </a:p>
        </p:txBody>
      </p:sp>
      <p:sp>
        <p:nvSpPr>
          <p:cNvPr id="7" name="Pladsholder til diasnummer 6"/>
          <p:cNvSpPr>
            <a:spLocks noGrp="1"/>
          </p:cNvSpPr>
          <p:nvPr>
            <p:ph type="sldNum" sz="quarter" idx="12"/>
          </p:nvPr>
        </p:nvSpPr>
        <p:spPr/>
        <p:txBody>
          <a:bodyPr/>
          <a:lstStyle/>
          <a:p>
            <a:fld id="{F7AB382F-E9E6-CE49-B414-1E064FB7F064}" type="slidenum">
              <a:rPr lang="da-DK" smtClean="0"/>
              <a:t>‹#›</a:t>
            </a:fld>
            <a:endParaRPr lang="da-DK"/>
          </a:p>
        </p:txBody>
      </p:sp>
    </p:spTree>
    <p:extLst>
      <p:ext uri="{BB962C8B-B14F-4D97-AF65-F5344CB8AC3E}">
        <p14:creationId xmlns:p14="http://schemas.microsoft.com/office/powerpoint/2010/main" val="392455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18" Type="http://schemas.openxmlformats.org/officeDocument/2006/relationships/image" Target="../media/image6.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emf"/><Relationship Id="rId2" Type="http://schemas.openxmlformats.org/officeDocument/2006/relationships/slideLayout" Target="../slideLayouts/slideLayout2.xml"/><Relationship Id="rId16" Type="http://schemas.openxmlformats.org/officeDocument/2006/relationships/image" Target="../media/image4.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Billede 16" descr="Bjælke med grafik.ai"/>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1092200"/>
          </a:xfrm>
          <a:prstGeom prst="rect">
            <a:avLst/>
          </a:prstGeom>
        </p:spPr>
      </p:pic>
      <p:sp>
        <p:nvSpPr>
          <p:cNvPr id="2" name="Pladsholder til titel 1"/>
          <p:cNvSpPr>
            <a:spLocks noGrp="1"/>
          </p:cNvSpPr>
          <p:nvPr>
            <p:ph type="title"/>
          </p:nvPr>
        </p:nvSpPr>
        <p:spPr>
          <a:xfrm>
            <a:off x="682014" y="293956"/>
            <a:ext cx="7756587" cy="717256"/>
          </a:xfrm>
          <a:prstGeom prst="rect">
            <a:avLst/>
          </a:prstGeom>
        </p:spPr>
        <p:txBody>
          <a:bodyPr vert="horz" lIns="91440" tIns="45720" rIns="91440" bIns="45720" rtlCol="0" anchor="b">
            <a:normAutofit/>
          </a:bodyPr>
          <a:lstStyle/>
          <a:p>
            <a:r>
              <a:rPr lang="da-DK" dirty="0"/>
              <a:t>Klik for at redigere i masteren</a:t>
            </a:r>
          </a:p>
        </p:txBody>
      </p:sp>
      <p:sp>
        <p:nvSpPr>
          <p:cNvPr id="3" name="Pladsholder til tekst 2"/>
          <p:cNvSpPr>
            <a:spLocks noGrp="1"/>
          </p:cNvSpPr>
          <p:nvPr>
            <p:ph type="body" idx="1"/>
          </p:nvPr>
        </p:nvSpPr>
        <p:spPr>
          <a:xfrm>
            <a:off x="682014" y="1600200"/>
            <a:ext cx="7756587" cy="4525963"/>
          </a:xfrm>
          <a:prstGeom prst="rect">
            <a:avLst/>
          </a:prstGeom>
        </p:spPr>
        <p:txBody>
          <a:bodyPr vert="horz" lIns="91440" tIns="45720" rIns="91440" bIns="45720" rtlCol="0">
            <a:normAutofit/>
          </a:bodyPr>
          <a:lstStyle/>
          <a:p>
            <a:pPr lvl="0"/>
            <a:r>
              <a:rPr lang="da-DK" dirty="0"/>
              <a:t>Klik for at redigere teksttypografierne i masteren</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5" name="Pladsholder til sidefod 4"/>
          <p:cNvSpPr>
            <a:spLocks noGrp="1"/>
          </p:cNvSpPr>
          <p:nvPr>
            <p:ph type="ftr" sz="quarter" idx="3"/>
          </p:nvPr>
        </p:nvSpPr>
        <p:spPr>
          <a:xfrm>
            <a:off x="1931382" y="6347672"/>
            <a:ext cx="5578824"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da-DK"/>
              <a:t>Intro</a:t>
            </a:r>
            <a:endParaRPr lang="da-DK" dirty="0"/>
          </a:p>
        </p:txBody>
      </p:sp>
      <p:sp>
        <p:nvSpPr>
          <p:cNvPr id="6" name="Pladsholder til diasnummer 5"/>
          <p:cNvSpPr>
            <a:spLocks noGrp="1"/>
          </p:cNvSpPr>
          <p:nvPr>
            <p:ph type="sldNum" sz="quarter" idx="4"/>
          </p:nvPr>
        </p:nvSpPr>
        <p:spPr>
          <a:xfrm>
            <a:off x="8250726" y="6347672"/>
            <a:ext cx="609794" cy="365125"/>
          </a:xfrm>
          <a:prstGeom prst="rect">
            <a:avLst/>
          </a:prstGeom>
        </p:spPr>
        <p:txBody>
          <a:bodyPr vert="horz" lIns="91440" tIns="45720" rIns="91440" bIns="45720" rtlCol="0" anchor="ctr"/>
          <a:lstStyle>
            <a:lvl1pPr algn="r">
              <a:defRPr sz="1100">
                <a:solidFill>
                  <a:srgbClr val="776F65"/>
                </a:solidFill>
              </a:defRPr>
            </a:lvl1pPr>
          </a:lstStyle>
          <a:p>
            <a:fld id="{F7AB382F-E9E6-CE49-B414-1E064FB7F064}" type="slidenum">
              <a:rPr lang="da-DK" smtClean="0"/>
              <a:pPr/>
              <a:t>‹#›</a:t>
            </a:fld>
            <a:endParaRPr lang="da-DK" dirty="0"/>
          </a:p>
        </p:txBody>
      </p:sp>
      <p:pic>
        <p:nvPicPr>
          <p:cNvPr id="18" name="Billede 17" descr="UCN_Logo_side 2.ai"/>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68113" y="6329765"/>
            <a:ext cx="927100" cy="266700"/>
          </a:xfrm>
          <a:prstGeom prst="rect">
            <a:avLst/>
          </a:prstGeom>
        </p:spPr>
      </p:pic>
    </p:spTree>
    <p:extLst>
      <p:ext uri="{BB962C8B-B14F-4D97-AF65-F5344CB8AC3E}">
        <p14:creationId xmlns:p14="http://schemas.microsoft.com/office/powerpoint/2010/main" val="1770128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4000" kern="1200">
          <a:solidFill>
            <a:schemeClr val="bg1"/>
          </a:solidFill>
          <a:latin typeface="+mj-lt"/>
          <a:ea typeface="+mj-ea"/>
          <a:cs typeface="+mj-cs"/>
        </a:defRPr>
      </a:lvl1pPr>
    </p:titleStyle>
    <p:bodyStyle>
      <a:lvl1pPr marL="342900" indent="-342900" algn="l" defTabSz="457200" rtl="0" eaLnBrk="1" latinLnBrk="0" hangingPunct="1">
        <a:spcBef>
          <a:spcPct val="20000"/>
        </a:spcBef>
        <a:buClr>
          <a:schemeClr val="accent2"/>
        </a:buClr>
        <a:buSzPct val="100000"/>
        <a:buFontTx/>
        <a:buBlip>
          <a:blip r:embed="rId15"/>
        </a:buBlip>
        <a:defRPr sz="2800" kern="1200">
          <a:solidFill>
            <a:schemeClr val="tx1"/>
          </a:solidFill>
          <a:latin typeface="+mn-lt"/>
          <a:ea typeface="+mn-ea"/>
          <a:cs typeface="+mn-cs"/>
        </a:defRPr>
      </a:lvl1pPr>
      <a:lvl2pPr marL="594000" indent="-284400" algn="l" defTabSz="457200" rtl="0" eaLnBrk="1" latinLnBrk="0" hangingPunct="1">
        <a:spcBef>
          <a:spcPct val="20000"/>
        </a:spcBef>
        <a:buSzPct val="100000"/>
        <a:buFontTx/>
        <a:buBlip>
          <a:blip r:embed="rId16"/>
        </a:buBlip>
        <a:defRPr sz="2400" kern="1200">
          <a:solidFill>
            <a:schemeClr val="tx1"/>
          </a:solidFill>
          <a:latin typeface="+mn-lt"/>
          <a:ea typeface="+mn-ea"/>
          <a:cs typeface="+mn-cs"/>
        </a:defRPr>
      </a:lvl2pPr>
      <a:lvl3pPr marL="828000" indent="-284400" algn="l" defTabSz="457200" rtl="0" eaLnBrk="1" latinLnBrk="0" hangingPunct="1">
        <a:spcBef>
          <a:spcPct val="20000"/>
        </a:spcBef>
        <a:buSzPct val="100000"/>
        <a:buFontTx/>
        <a:buBlip>
          <a:blip r:embed="rId17"/>
        </a:buBlip>
        <a:defRPr sz="2400" kern="1200">
          <a:solidFill>
            <a:schemeClr val="tx1"/>
          </a:solidFill>
          <a:latin typeface="+mn-lt"/>
          <a:ea typeface="+mn-ea"/>
          <a:cs typeface="+mn-cs"/>
        </a:defRPr>
      </a:lvl3pPr>
      <a:lvl4pPr marL="1098000" indent="-284400" algn="l" defTabSz="457200" rtl="0" eaLnBrk="1" latinLnBrk="0" hangingPunct="1">
        <a:spcBef>
          <a:spcPct val="20000"/>
        </a:spcBef>
        <a:buSzPct val="100000"/>
        <a:buFontTx/>
        <a:buBlip>
          <a:blip r:embed="rId18"/>
        </a:buBlip>
        <a:defRPr sz="2400" kern="1200">
          <a:solidFill>
            <a:schemeClr val="tx1"/>
          </a:solidFill>
          <a:latin typeface="+mn-lt"/>
          <a:ea typeface="+mn-ea"/>
          <a:cs typeface="+mn-cs"/>
        </a:defRPr>
      </a:lvl4pPr>
      <a:lvl5pPr marL="1249200" indent="-176400" algn="l" defTabSz="457200" rtl="0" eaLnBrk="1" latinLnBrk="0" hangingPunct="1">
        <a:spcBef>
          <a:spcPct val="20000"/>
        </a:spcBef>
        <a:buFont typeface="Lucida Grande"/>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dertitel 3"/>
          <p:cNvSpPr>
            <a:spLocks noGrp="1"/>
          </p:cNvSpPr>
          <p:nvPr>
            <p:ph type="subTitle" idx="1"/>
          </p:nvPr>
        </p:nvSpPr>
        <p:spPr>
          <a:xfrm>
            <a:off x="685800" y="3574143"/>
            <a:ext cx="3673258" cy="1752600"/>
          </a:xfrm>
        </p:spPr>
        <p:txBody>
          <a:bodyPr>
            <a:normAutofit/>
          </a:bodyPr>
          <a:lstStyle/>
          <a:p>
            <a:r>
              <a:rPr lang="en-US" dirty="0"/>
              <a:t>Introduction to:</a:t>
            </a:r>
          </a:p>
          <a:p>
            <a:r>
              <a:rPr lang="en-US" sz="2400" b="1" dirty="0"/>
              <a:t>Graphical User Interface</a:t>
            </a:r>
          </a:p>
          <a:p>
            <a:r>
              <a:rPr lang="en-US" dirty="0"/>
              <a:t>(Graphical User Interface = GUI)</a:t>
            </a:r>
          </a:p>
          <a:p>
            <a:endParaRPr lang="en-US" dirty="0"/>
          </a:p>
        </p:txBody>
      </p:sp>
      <p:sp>
        <p:nvSpPr>
          <p:cNvPr id="5" name="Titel 4"/>
          <p:cNvSpPr>
            <a:spLocks noGrp="1"/>
          </p:cNvSpPr>
          <p:nvPr>
            <p:ph type="ctrTitle"/>
          </p:nvPr>
        </p:nvSpPr>
        <p:spPr/>
        <p:txBody>
          <a:bodyPr/>
          <a:lstStyle/>
          <a:p>
            <a:r>
              <a:rPr lang="en-US" dirty="0"/>
              <a:t>Workshop GUI</a:t>
            </a:r>
          </a:p>
        </p:txBody>
      </p:sp>
    </p:spTree>
    <p:extLst>
      <p:ext uri="{BB962C8B-B14F-4D97-AF65-F5344CB8AC3E}">
        <p14:creationId xmlns:p14="http://schemas.microsoft.com/office/powerpoint/2010/main" val="3531550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a-DK" dirty="0"/>
              <a:t>Class hierarchy of the swing GUI classes</a:t>
            </a:r>
          </a:p>
        </p:txBody>
      </p:sp>
      <p:pic>
        <p:nvPicPr>
          <p:cNvPr id="6" name="Content Placeholder 5"/>
          <p:cNvPicPr>
            <a:picLocks noGrp="1" noChangeAspect="1"/>
          </p:cNvPicPr>
          <p:nvPr>
            <p:ph idx="1"/>
          </p:nvPr>
        </p:nvPicPr>
        <p:blipFill>
          <a:blip r:embed="rId2"/>
          <a:stretch>
            <a:fillRect/>
          </a:stretch>
        </p:blipFill>
        <p:spPr>
          <a:xfrm>
            <a:off x="533242" y="1306588"/>
            <a:ext cx="8327277" cy="4516852"/>
          </a:xfrm>
          <a:prstGeom prst="rect">
            <a:avLst/>
          </a:prstGeom>
        </p:spPr>
      </p:pic>
      <p:sp>
        <p:nvSpPr>
          <p:cNvPr id="7" name="TextBox 6"/>
          <p:cNvSpPr txBox="1"/>
          <p:nvPr/>
        </p:nvSpPr>
        <p:spPr>
          <a:xfrm>
            <a:off x="5307037" y="5976899"/>
            <a:ext cx="3685624" cy="215444"/>
          </a:xfrm>
          <a:prstGeom prst="rect">
            <a:avLst/>
          </a:prstGeom>
          <a:noFill/>
        </p:spPr>
        <p:txBody>
          <a:bodyPr wrap="none" rtlCol="0">
            <a:spAutoFit/>
          </a:bodyPr>
          <a:lstStyle/>
          <a:p>
            <a:r>
              <a:rPr lang="da-DK" sz="800" dirty="0"/>
              <a:t>SOURCE: https://www3.ntu.edu.sg/home/ehchua/programming/java/J4a_GUI.html</a:t>
            </a:r>
          </a:p>
        </p:txBody>
      </p:sp>
    </p:spTree>
    <p:extLst>
      <p:ext uri="{BB962C8B-B14F-4D97-AF65-F5344CB8AC3E}">
        <p14:creationId xmlns:p14="http://schemas.microsoft.com/office/powerpoint/2010/main" val="2021366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Class hierarchy of Swing</a:t>
            </a:r>
          </a:p>
        </p:txBody>
      </p:sp>
      <p:pic>
        <p:nvPicPr>
          <p:cNvPr id="6" name="Content Placeholder 5"/>
          <p:cNvPicPr>
            <a:picLocks noGrp="1" noChangeAspect="1"/>
          </p:cNvPicPr>
          <p:nvPr>
            <p:ph idx="1"/>
          </p:nvPr>
        </p:nvPicPr>
        <p:blipFill>
          <a:blip r:embed="rId2"/>
          <a:stretch>
            <a:fillRect/>
          </a:stretch>
        </p:blipFill>
        <p:spPr>
          <a:xfrm>
            <a:off x="682015" y="1610502"/>
            <a:ext cx="6650648" cy="3862404"/>
          </a:xfrm>
          <a:prstGeom prst="rect">
            <a:avLst/>
          </a:prstGeom>
        </p:spPr>
      </p:pic>
      <p:sp>
        <p:nvSpPr>
          <p:cNvPr id="7" name="Rectangle 6"/>
          <p:cNvSpPr/>
          <p:nvPr/>
        </p:nvSpPr>
        <p:spPr>
          <a:xfrm>
            <a:off x="4266211" y="6101451"/>
            <a:ext cx="4681090" cy="246221"/>
          </a:xfrm>
          <a:prstGeom prst="rect">
            <a:avLst/>
          </a:prstGeom>
        </p:spPr>
        <p:txBody>
          <a:bodyPr wrap="none">
            <a:spAutoFit/>
          </a:bodyPr>
          <a:lstStyle/>
          <a:p>
            <a:r>
              <a:rPr lang="da-DK" sz="1000" dirty="0"/>
              <a:t>SOURCE: https://www3.ntu.edu.sg/home/ehchua/programming/java/J4a_GUI_2.html</a:t>
            </a:r>
          </a:p>
        </p:txBody>
      </p:sp>
    </p:spTree>
    <p:extLst>
      <p:ext uri="{BB962C8B-B14F-4D97-AF65-F5344CB8AC3E}">
        <p14:creationId xmlns:p14="http://schemas.microsoft.com/office/powerpoint/2010/main" val="3814559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Class hierarchy of Swing</a:t>
            </a:r>
          </a:p>
        </p:txBody>
      </p:sp>
      <p:pic>
        <p:nvPicPr>
          <p:cNvPr id="6" name="Content Placeholder 5"/>
          <p:cNvPicPr>
            <a:picLocks noGrp="1" noChangeAspect="1"/>
          </p:cNvPicPr>
          <p:nvPr>
            <p:ph idx="1"/>
          </p:nvPr>
        </p:nvPicPr>
        <p:blipFill>
          <a:blip r:embed="rId2"/>
          <a:stretch>
            <a:fillRect/>
          </a:stretch>
        </p:blipFill>
        <p:spPr>
          <a:xfrm>
            <a:off x="682014" y="1259308"/>
            <a:ext cx="7249935" cy="4866855"/>
          </a:xfrm>
          <a:prstGeom prst="rect">
            <a:avLst/>
          </a:prstGeom>
        </p:spPr>
      </p:pic>
      <p:sp>
        <p:nvSpPr>
          <p:cNvPr id="7" name="Rectangle 6"/>
          <p:cNvSpPr/>
          <p:nvPr/>
        </p:nvSpPr>
        <p:spPr>
          <a:xfrm>
            <a:off x="4266211" y="6101451"/>
            <a:ext cx="4681090" cy="246221"/>
          </a:xfrm>
          <a:prstGeom prst="rect">
            <a:avLst/>
          </a:prstGeom>
        </p:spPr>
        <p:txBody>
          <a:bodyPr wrap="none">
            <a:spAutoFit/>
          </a:bodyPr>
          <a:lstStyle/>
          <a:p>
            <a:r>
              <a:rPr lang="da-DK" sz="1000" dirty="0"/>
              <a:t>SOURCE: https://www3.ntu.edu.sg/home/ehchua/programming/java/J4a_GUI_2.html</a:t>
            </a:r>
          </a:p>
        </p:txBody>
      </p:sp>
    </p:spTree>
    <p:extLst>
      <p:ext uri="{BB962C8B-B14F-4D97-AF65-F5344CB8AC3E}">
        <p14:creationId xmlns:p14="http://schemas.microsoft.com/office/powerpoint/2010/main" val="2108341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Hello, World</a:t>
            </a:r>
          </a:p>
        </p:txBody>
      </p:sp>
      <p:sp>
        <p:nvSpPr>
          <p:cNvPr id="5" name="Pladsholder til diasnummer 4"/>
          <p:cNvSpPr>
            <a:spLocks noGrp="1"/>
          </p:cNvSpPr>
          <p:nvPr>
            <p:ph type="sldNum" sz="quarter" idx="12"/>
          </p:nvPr>
        </p:nvSpPr>
        <p:spPr/>
        <p:txBody>
          <a:bodyPr/>
          <a:lstStyle/>
          <a:p>
            <a:fld id="{F7AB382F-E9E6-CE49-B414-1E064FB7F064}" type="slidenum">
              <a:rPr lang="da-DK" smtClean="0"/>
              <a:t>13</a:t>
            </a:fld>
            <a:endParaRPr lang="da-DK"/>
          </a:p>
        </p:txBody>
      </p:sp>
      <p:sp>
        <p:nvSpPr>
          <p:cNvPr id="6" name="Pladsholder til indhold 2"/>
          <p:cNvSpPr>
            <a:spLocks noGrp="1"/>
          </p:cNvSpPr>
          <p:nvPr>
            <p:ph idx="1"/>
          </p:nvPr>
        </p:nvSpPr>
        <p:spPr>
          <a:xfrm>
            <a:off x="714375" y="800687"/>
            <a:ext cx="7772400" cy="5643562"/>
          </a:xfrm>
        </p:spPr>
        <p:txBody>
          <a:bodyPr>
            <a:normAutofit/>
          </a:bodyPr>
          <a:lstStyle/>
          <a:p>
            <a:pPr eaLnBrk="1" hangingPunct="1">
              <a:buFontTx/>
              <a:buNone/>
            </a:pPr>
            <a:endParaRPr lang="da-DK" dirty="0"/>
          </a:p>
          <a:p>
            <a:pPr eaLnBrk="1" hangingPunct="1">
              <a:buFontTx/>
              <a:buNone/>
            </a:pPr>
            <a:r>
              <a:rPr lang="da-DK" dirty="0"/>
              <a:t>Event handling:</a:t>
            </a:r>
          </a:p>
          <a:p>
            <a:pPr eaLnBrk="1" hangingPunct="1">
              <a:buFontTx/>
              <a:buChar char="-"/>
            </a:pPr>
            <a:r>
              <a:rPr lang="da-DK" dirty="0" err="1"/>
              <a:t>ActionListener</a:t>
            </a:r>
            <a:endParaRPr lang="da-DK" dirty="0"/>
          </a:p>
          <a:p>
            <a:pPr eaLnBrk="1" hangingPunct="1">
              <a:buFontTx/>
              <a:buChar char="-"/>
            </a:pPr>
            <a:r>
              <a:rPr lang="da-DK" dirty="0" err="1"/>
              <a:t>Anonymous</a:t>
            </a:r>
            <a:r>
              <a:rPr lang="da-DK" dirty="0"/>
              <a:t> Inner Classes</a:t>
            </a:r>
          </a:p>
          <a:p>
            <a:pPr marL="0" indent="0" eaLnBrk="1" hangingPunct="1">
              <a:buNone/>
            </a:pPr>
            <a:r>
              <a:rPr lang="da-DK" dirty="0"/>
              <a:t>Components:</a:t>
            </a:r>
          </a:p>
          <a:p>
            <a:pPr eaLnBrk="1" hangingPunct="1">
              <a:buFontTx/>
              <a:buChar char="-"/>
            </a:pPr>
            <a:r>
              <a:rPr lang="da-DK" dirty="0" err="1"/>
              <a:t>JTextField</a:t>
            </a:r>
            <a:r>
              <a:rPr lang="da-DK" dirty="0"/>
              <a:t>, </a:t>
            </a:r>
            <a:r>
              <a:rPr lang="da-DK" dirty="0" err="1"/>
              <a:t>Jbutton</a:t>
            </a:r>
            <a:endParaRPr lang="da-DK" dirty="0"/>
          </a:p>
          <a:p>
            <a:pPr eaLnBrk="1" hangingPunct="1">
              <a:buFontTx/>
              <a:buChar char="-"/>
            </a:pPr>
            <a:r>
              <a:rPr lang="da-DK" dirty="0" err="1"/>
              <a:t>Null</a:t>
            </a:r>
            <a:r>
              <a:rPr lang="da-DK" dirty="0"/>
              <a:t>-layout (just </a:t>
            </a:r>
            <a:r>
              <a:rPr lang="da-DK" dirty="0" err="1"/>
              <a:t>used</a:t>
            </a:r>
            <a:r>
              <a:rPr lang="da-DK" dirty="0"/>
              <a:t> for </a:t>
            </a:r>
            <a:r>
              <a:rPr lang="da-DK" dirty="0" err="1"/>
              <a:t>simplicity</a:t>
            </a:r>
            <a:r>
              <a:rPr lang="da-DK" dirty="0"/>
              <a:t> </a:t>
            </a:r>
            <a:r>
              <a:rPr lang="da-DK" dirty="0" err="1"/>
              <a:t>here</a:t>
            </a:r>
            <a:r>
              <a:rPr lang="da-DK" dirty="0"/>
              <a:t>)</a:t>
            </a:r>
          </a:p>
        </p:txBody>
      </p:sp>
    </p:spTree>
    <p:extLst>
      <p:ext uri="{BB962C8B-B14F-4D97-AF65-F5344CB8AC3E}">
        <p14:creationId xmlns:p14="http://schemas.microsoft.com/office/powerpoint/2010/main" val="548936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Event handling</a:t>
            </a:r>
          </a:p>
        </p:txBody>
      </p:sp>
      <p:sp>
        <p:nvSpPr>
          <p:cNvPr id="3" name="Pladsholder til indhold 2"/>
          <p:cNvSpPr>
            <a:spLocks noGrp="1"/>
          </p:cNvSpPr>
          <p:nvPr>
            <p:ph idx="1"/>
          </p:nvPr>
        </p:nvSpPr>
        <p:spPr>
          <a:xfrm>
            <a:off x="682014" y="1600200"/>
            <a:ext cx="8324200" cy="4525963"/>
          </a:xfrm>
        </p:spPr>
        <p:txBody>
          <a:bodyPr>
            <a:normAutofit fontScale="85000" lnSpcReduction="20000"/>
          </a:bodyPr>
          <a:lstStyle/>
          <a:p>
            <a:pPr marL="0" indent="0">
              <a:buNone/>
            </a:pPr>
            <a:r>
              <a:rPr lang="en-US" b="1" dirty="0"/>
              <a:t>An event is what happens when a user interacts with a component</a:t>
            </a:r>
          </a:p>
          <a:p>
            <a:endParaRPr lang="en-US" dirty="0"/>
          </a:p>
          <a:p>
            <a:r>
              <a:rPr lang="en-US" dirty="0"/>
              <a:t>Each component is associated with certain events</a:t>
            </a:r>
          </a:p>
          <a:p>
            <a:pPr lvl="1"/>
            <a:r>
              <a:rPr lang="en-US" dirty="0"/>
              <a:t>Frames are associated with WindowEvent (handled by the operating system)</a:t>
            </a:r>
          </a:p>
          <a:p>
            <a:pPr lvl="1"/>
            <a:r>
              <a:rPr lang="en-US" dirty="0"/>
              <a:t>Menues are associated with ActionEvents</a:t>
            </a:r>
          </a:p>
          <a:p>
            <a:pPr lvl="1"/>
            <a:r>
              <a:rPr lang="en-US" dirty="0"/>
              <a:t>Etc. </a:t>
            </a:r>
          </a:p>
          <a:p>
            <a:endParaRPr lang="en-US" dirty="0"/>
          </a:p>
          <a:p>
            <a:r>
              <a:rPr lang="en-US" dirty="0"/>
              <a:t>Objects, which must know of events must be listeners.</a:t>
            </a:r>
          </a:p>
          <a:p>
            <a:endParaRPr lang="en-US" dirty="0"/>
          </a:p>
          <a:p>
            <a:r>
              <a:rPr lang="en-US" dirty="0"/>
              <a:t>All GUI-objects can be listeners, they just have to implement an interface</a:t>
            </a:r>
          </a:p>
        </p:txBody>
      </p:sp>
      <p:sp>
        <p:nvSpPr>
          <p:cNvPr id="5" name="Pladsholder til diasnummer 4"/>
          <p:cNvSpPr>
            <a:spLocks noGrp="1"/>
          </p:cNvSpPr>
          <p:nvPr>
            <p:ph type="sldNum" sz="quarter" idx="12"/>
          </p:nvPr>
        </p:nvSpPr>
        <p:spPr/>
        <p:txBody>
          <a:bodyPr/>
          <a:lstStyle/>
          <a:p>
            <a:fld id="{F7AB382F-E9E6-CE49-B414-1E064FB7F064}" type="slidenum">
              <a:rPr lang="da-DK" smtClean="0"/>
              <a:t>14</a:t>
            </a:fld>
            <a:endParaRPr lang="da-DK" dirty="0"/>
          </a:p>
        </p:txBody>
      </p:sp>
    </p:spTree>
    <p:extLst>
      <p:ext uri="{BB962C8B-B14F-4D97-AF65-F5344CB8AC3E}">
        <p14:creationId xmlns:p14="http://schemas.microsoft.com/office/powerpoint/2010/main" val="264233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Event handling</a:t>
            </a:r>
          </a:p>
        </p:txBody>
      </p:sp>
      <p:sp>
        <p:nvSpPr>
          <p:cNvPr id="5" name="Pladsholder til diasnummer 4"/>
          <p:cNvSpPr>
            <a:spLocks noGrp="1"/>
          </p:cNvSpPr>
          <p:nvPr>
            <p:ph type="sldNum" sz="quarter" idx="12"/>
          </p:nvPr>
        </p:nvSpPr>
        <p:spPr/>
        <p:txBody>
          <a:bodyPr/>
          <a:lstStyle/>
          <a:p>
            <a:fld id="{F7AB382F-E9E6-CE49-B414-1E064FB7F064}" type="slidenum">
              <a:rPr lang="da-DK" smtClean="0"/>
              <a:t>15</a:t>
            </a:fld>
            <a:endParaRPr lang="da-DK" dirty="0"/>
          </a:p>
        </p:txBody>
      </p:sp>
      <p:grpSp>
        <p:nvGrpSpPr>
          <p:cNvPr id="6" name="Group 9"/>
          <p:cNvGrpSpPr>
            <a:grpSpLocks/>
          </p:cNvGrpSpPr>
          <p:nvPr/>
        </p:nvGrpSpPr>
        <p:grpSpPr bwMode="auto">
          <a:xfrm>
            <a:off x="755650" y="2205038"/>
            <a:ext cx="7494588" cy="3529012"/>
            <a:chOff x="340" y="1207"/>
            <a:chExt cx="4721" cy="2223"/>
          </a:xfrm>
        </p:grpSpPr>
        <p:sp>
          <p:nvSpPr>
            <p:cNvPr id="7" name="Rectangle 3"/>
            <p:cNvSpPr>
              <a:spLocks noChangeArrowheads="1"/>
            </p:cNvSpPr>
            <p:nvPr/>
          </p:nvSpPr>
          <p:spPr bwMode="auto">
            <a:xfrm>
              <a:off x="340" y="2205"/>
              <a:ext cx="1588" cy="672"/>
            </a:xfrm>
            <a:prstGeom prst="rect">
              <a:avLst/>
            </a:prstGeom>
            <a:solidFill>
              <a:srgbClr val="CCFFCC"/>
            </a:solidFill>
            <a:ln w="9525">
              <a:solidFill>
                <a:schemeClr val="tx1"/>
              </a:solidFill>
              <a:miter lim="800000"/>
              <a:headEnd/>
              <a:tailEnd/>
            </a:ln>
          </p:spPr>
          <p:txBody>
            <a:bodyPr wrap="none" anchor="ctr"/>
            <a:lstStyle/>
            <a:p>
              <a:pPr algn="ctr"/>
              <a:r>
                <a:rPr lang="en-US" sz="1200" b="1" dirty="0">
                  <a:latin typeface="Comic Sans MS" pitchFamily="66" charset="0"/>
                </a:rPr>
                <a:t>User interface</a:t>
              </a:r>
            </a:p>
            <a:p>
              <a:pPr algn="ctr"/>
              <a:r>
                <a:rPr lang="en-US" sz="1200" dirty="0">
                  <a:latin typeface="Comic Sans MS" pitchFamily="66" charset="0"/>
                </a:rPr>
                <a:t>GUI-Component fires an event</a:t>
              </a:r>
            </a:p>
            <a:p>
              <a:pPr algn="ctr"/>
              <a:r>
                <a:rPr lang="en-US" sz="1200" dirty="0">
                  <a:latin typeface="Comic Sans MS" pitchFamily="66" charset="0"/>
                </a:rPr>
                <a:t> when a user interacts</a:t>
              </a:r>
            </a:p>
          </p:txBody>
        </p:sp>
        <p:sp>
          <p:nvSpPr>
            <p:cNvPr id="8" name="Rectangle 4"/>
            <p:cNvSpPr>
              <a:spLocks noChangeArrowheads="1"/>
            </p:cNvSpPr>
            <p:nvPr/>
          </p:nvSpPr>
          <p:spPr bwMode="auto">
            <a:xfrm>
              <a:off x="2290" y="1207"/>
              <a:ext cx="1137" cy="545"/>
            </a:xfrm>
            <a:prstGeom prst="rect">
              <a:avLst/>
            </a:prstGeom>
            <a:solidFill>
              <a:srgbClr val="CCFFCC"/>
            </a:solidFill>
            <a:ln w="9525">
              <a:solidFill>
                <a:schemeClr val="tx1"/>
              </a:solidFill>
              <a:miter lim="800000"/>
              <a:headEnd/>
              <a:tailEnd/>
            </a:ln>
          </p:spPr>
          <p:txBody>
            <a:bodyPr wrap="none" anchor="ctr"/>
            <a:lstStyle/>
            <a:p>
              <a:pPr algn="ctr"/>
              <a:r>
                <a:rPr lang="en-US" sz="1200" dirty="0">
                  <a:latin typeface="Comic Sans MS" pitchFamily="66" charset="0"/>
                </a:rPr>
                <a:t>Listeners belonging to</a:t>
              </a:r>
            </a:p>
            <a:p>
              <a:pPr algn="ctr"/>
              <a:r>
                <a:rPr lang="en-US" sz="1200" dirty="0">
                  <a:latin typeface="Comic Sans MS" pitchFamily="66" charset="0"/>
                </a:rPr>
                <a:t>the component </a:t>
              </a:r>
            </a:p>
            <a:p>
              <a:pPr algn="ctr"/>
              <a:r>
                <a:rPr lang="en-US" sz="1200" dirty="0">
                  <a:latin typeface="Comic Sans MS" pitchFamily="66" charset="0"/>
                </a:rPr>
                <a:t>react to the event</a:t>
              </a:r>
            </a:p>
          </p:txBody>
        </p:sp>
        <p:sp>
          <p:nvSpPr>
            <p:cNvPr id="9" name="Rectangle 5"/>
            <p:cNvSpPr>
              <a:spLocks noChangeArrowheads="1"/>
            </p:cNvSpPr>
            <p:nvPr/>
          </p:nvSpPr>
          <p:spPr bwMode="auto">
            <a:xfrm>
              <a:off x="3923" y="2840"/>
              <a:ext cx="1138" cy="590"/>
            </a:xfrm>
            <a:prstGeom prst="rect">
              <a:avLst/>
            </a:prstGeom>
            <a:solidFill>
              <a:srgbClr val="CCFFCC"/>
            </a:solidFill>
            <a:ln w="9525">
              <a:solidFill>
                <a:schemeClr val="tx1"/>
              </a:solidFill>
              <a:miter lim="800000"/>
              <a:headEnd/>
              <a:tailEnd/>
            </a:ln>
          </p:spPr>
          <p:txBody>
            <a:bodyPr wrap="none" anchor="ctr"/>
            <a:lstStyle/>
            <a:p>
              <a:pPr algn="ctr"/>
              <a:r>
                <a:rPr lang="en-US" sz="1200" dirty="0">
                  <a:latin typeface="Comic Sans MS" pitchFamily="66" charset="0"/>
                </a:rPr>
                <a:t>Java-code</a:t>
              </a:r>
            </a:p>
            <a:p>
              <a:pPr algn="ctr"/>
              <a:r>
                <a:rPr lang="en-US" sz="1200" dirty="0">
                  <a:latin typeface="Comic Sans MS" pitchFamily="66" charset="0"/>
                </a:rPr>
                <a:t>Does the dedicated work</a:t>
              </a:r>
            </a:p>
          </p:txBody>
        </p:sp>
        <p:sp>
          <p:nvSpPr>
            <p:cNvPr id="10" name="Line 6"/>
            <p:cNvSpPr>
              <a:spLocks noChangeShapeType="1"/>
            </p:cNvSpPr>
            <p:nvPr/>
          </p:nvSpPr>
          <p:spPr bwMode="auto">
            <a:xfrm flipH="1" flipV="1">
              <a:off x="1927" y="2704"/>
              <a:ext cx="1996" cy="409"/>
            </a:xfrm>
            <a:prstGeom prst="line">
              <a:avLst/>
            </a:prstGeom>
            <a:noFill/>
            <a:ln w="28575">
              <a:solidFill>
                <a:schemeClr val="tx1"/>
              </a:solidFill>
              <a:round/>
              <a:headEnd/>
              <a:tailEnd type="triangle" w="med" len="med"/>
            </a:ln>
          </p:spPr>
          <p:txBody>
            <a:bodyPr/>
            <a:lstStyle/>
            <a:p>
              <a:endParaRPr lang="da-DK" dirty="0"/>
            </a:p>
          </p:txBody>
        </p:sp>
        <p:sp>
          <p:nvSpPr>
            <p:cNvPr id="11" name="Line 7"/>
            <p:cNvSpPr>
              <a:spLocks noChangeShapeType="1"/>
            </p:cNvSpPr>
            <p:nvPr/>
          </p:nvSpPr>
          <p:spPr bwMode="auto">
            <a:xfrm flipV="1">
              <a:off x="1292" y="1616"/>
              <a:ext cx="998" cy="589"/>
            </a:xfrm>
            <a:prstGeom prst="line">
              <a:avLst/>
            </a:prstGeom>
            <a:noFill/>
            <a:ln w="28575">
              <a:solidFill>
                <a:schemeClr val="tx1"/>
              </a:solidFill>
              <a:round/>
              <a:headEnd/>
              <a:tailEnd type="triangle" w="med" len="med"/>
            </a:ln>
          </p:spPr>
          <p:txBody>
            <a:bodyPr/>
            <a:lstStyle/>
            <a:p>
              <a:endParaRPr lang="da-DK" dirty="0"/>
            </a:p>
          </p:txBody>
        </p:sp>
        <p:sp>
          <p:nvSpPr>
            <p:cNvPr id="12" name="Line 8"/>
            <p:cNvSpPr>
              <a:spLocks noChangeShapeType="1"/>
            </p:cNvSpPr>
            <p:nvPr/>
          </p:nvSpPr>
          <p:spPr bwMode="auto">
            <a:xfrm>
              <a:off x="3061" y="1752"/>
              <a:ext cx="1316" cy="1088"/>
            </a:xfrm>
            <a:prstGeom prst="line">
              <a:avLst/>
            </a:prstGeom>
            <a:noFill/>
            <a:ln w="28575">
              <a:solidFill>
                <a:schemeClr val="tx1"/>
              </a:solidFill>
              <a:round/>
              <a:headEnd/>
              <a:tailEnd type="triangle" w="med" len="med"/>
            </a:ln>
          </p:spPr>
          <p:txBody>
            <a:bodyPr/>
            <a:lstStyle/>
            <a:p>
              <a:endParaRPr lang="da-DK" dirty="0"/>
            </a:p>
          </p:txBody>
        </p:sp>
      </p:grpSp>
    </p:spTree>
    <p:extLst>
      <p:ext uri="{BB962C8B-B14F-4D97-AF65-F5344CB8AC3E}">
        <p14:creationId xmlns:p14="http://schemas.microsoft.com/office/powerpoint/2010/main" val="468124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Events – some of them…</a:t>
            </a:r>
          </a:p>
        </p:txBody>
      </p:sp>
      <p:sp>
        <p:nvSpPr>
          <p:cNvPr id="5" name="Pladsholder til diasnummer 4"/>
          <p:cNvSpPr>
            <a:spLocks noGrp="1"/>
          </p:cNvSpPr>
          <p:nvPr>
            <p:ph type="sldNum" sz="quarter" idx="12"/>
          </p:nvPr>
        </p:nvSpPr>
        <p:spPr/>
        <p:txBody>
          <a:bodyPr/>
          <a:lstStyle/>
          <a:p>
            <a:fld id="{F7AB382F-E9E6-CE49-B414-1E064FB7F064}" type="slidenum">
              <a:rPr lang="da-DK" smtClean="0"/>
              <a:t>16</a:t>
            </a:fld>
            <a:endParaRPr lang="da-DK" dirty="0"/>
          </a:p>
        </p:txBody>
      </p:sp>
      <p:graphicFrame>
        <p:nvGraphicFramePr>
          <p:cNvPr id="6" name="Group 78"/>
          <p:cNvGraphicFramePr>
            <a:graphicFrameLocks/>
          </p:cNvGraphicFramePr>
          <p:nvPr>
            <p:extLst/>
          </p:nvPr>
        </p:nvGraphicFramePr>
        <p:xfrm>
          <a:off x="200416" y="1191919"/>
          <a:ext cx="8764196" cy="5472864"/>
        </p:xfrm>
        <a:graphic>
          <a:graphicData uri="http://schemas.openxmlformats.org/drawingml/2006/table">
            <a:tbl>
              <a:tblPr>
                <a:tableStyleId>{69C7853C-536D-4A76-A0AE-DD22124D55A5}</a:tableStyleId>
              </a:tblPr>
              <a:tblGrid>
                <a:gridCol w="1991639">
                  <a:extLst>
                    <a:ext uri="{9D8B030D-6E8A-4147-A177-3AD203B41FA5}">
                      <a16:colId xmlns:a16="http://schemas.microsoft.com/office/drawing/2014/main" val="20000"/>
                    </a:ext>
                  </a:extLst>
                </a:gridCol>
                <a:gridCol w="1691013">
                  <a:extLst>
                    <a:ext uri="{9D8B030D-6E8A-4147-A177-3AD203B41FA5}">
                      <a16:colId xmlns:a16="http://schemas.microsoft.com/office/drawing/2014/main" val="20001"/>
                    </a:ext>
                  </a:extLst>
                </a:gridCol>
                <a:gridCol w="5081544">
                  <a:extLst>
                    <a:ext uri="{9D8B030D-6E8A-4147-A177-3AD203B41FA5}">
                      <a16:colId xmlns:a16="http://schemas.microsoft.com/office/drawing/2014/main" val="20002"/>
                    </a:ext>
                  </a:extLst>
                </a:gridCol>
              </a:tblGrid>
              <a:tr h="3182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u="none" strike="noStrike" cap="none" normalizeH="0" baseline="0" noProof="0" dirty="0">
                          <a:ln>
                            <a:noFill/>
                          </a:ln>
                          <a:effectLst/>
                        </a:rPr>
                        <a:t>Component</a:t>
                      </a:r>
                      <a:endParaRPr kumimoji="0" lang="en-US" sz="1600" b="1" i="0" u="none" strike="noStrike" cap="none" normalizeH="0" baseline="0" noProof="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u="none" strike="noStrike" cap="none" normalizeH="0" baseline="0" noProof="0" dirty="0">
                          <a:ln>
                            <a:noFill/>
                          </a:ln>
                          <a:effectLst/>
                        </a:rPr>
                        <a:t>Event</a:t>
                      </a:r>
                      <a:endParaRPr kumimoji="0" lang="en-US" sz="1600" b="1" i="0" u="none" strike="noStrike" cap="none" normalizeH="0" baseline="0" noProof="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u="none" strike="noStrike" cap="none" normalizeH="0" baseline="0" noProof="0" dirty="0">
                          <a:ln>
                            <a:noFill/>
                          </a:ln>
                          <a:effectLst/>
                        </a:rPr>
                        <a:t>Interaction</a:t>
                      </a:r>
                      <a:endParaRPr kumimoji="0" lang="en-US" sz="1600" b="1" i="0" u="none" strike="noStrike" cap="none" normalizeH="0" baseline="0" noProof="0" dirty="0">
                        <a:ln>
                          <a:noFill/>
                        </a:ln>
                        <a:solidFill>
                          <a:schemeClr val="tx1"/>
                        </a:solidFill>
                        <a:effectLst/>
                        <a:latin typeface="Arial" charset="0"/>
                      </a:endParaRPr>
                    </a:p>
                  </a:txBody>
                  <a:tcPr horzOverflow="overflow"/>
                </a:tc>
                <a:extLst>
                  <a:ext uri="{0D108BD9-81ED-4DB2-BD59-A6C34878D82A}">
                    <a16:rowId xmlns:a16="http://schemas.microsoft.com/office/drawing/2014/main" val="10000"/>
                  </a:ext>
                </a:extLst>
              </a:tr>
              <a:tr h="3182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JButton</a:t>
                      </a:r>
                      <a:endParaRPr kumimoji="0" lang="en-US" sz="1600" b="0" i="0" u="none" strike="noStrike" cap="none" normalizeH="0" baseline="0" noProof="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ActionEvent</a:t>
                      </a:r>
                      <a:endParaRPr kumimoji="0" lang="en-US" sz="1600" b="0" i="0" u="none" strike="noStrike" cap="none" normalizeH="0" baseline="0" noProof="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The user presses a button</a:t>
                      </a:r>
                      <a:endParaRPr kumimoji="0" lang="en-US" sz="1600" b="0" i="0" u="none" strike="noStrike" cap="none" normalizeH="0" baseline="0" noProof="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3182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JCheckBox</a:t>
                      </a:r>
                      <a:endParaRPr kumimoji="0" lang="en-US" sz="1600" b="0" i="0" u="none" strike="noStrike" cap="none" normalizeH="0" baseline="0" noProof="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ItemEvent</a:t>
                      </a:r>
                      <a:endParaRPr kumimoji="0" lang="en-US" sz="1600" b="0" i="0" u="none" strike="noStrike" cap="none" normalizeH="0" baseline="0" noProof="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The user has checked in a checkbox</a:t>
                      </a:r>
                      <a:endParaRPr kumimoji="0" lang="en-US" sz="1600" b="0" i="0" u="none" strike="noStrike" cap="none" normalizeH="0" baseline="0" noProof="0" dirty="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3182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JCheckboxMenuItem</a:t>
                      </a:r>
                      <a:endParaRPr kumimoji="0" lang="en-US" sz="1600" b="0" i="0" u="none" strike="noStrike" cap="none" normalizeH="0" baseline="0" noProof="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ItemEvent</a:t>
                      </a:r>
                      <a:endParaRPr kumimoji="0" lang="en-US" sz="1600" b="0" i="0" u="none" strike="noStrike" cap="none" normalizeH="0" baseline="0" noProof="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The user has marked a checkbox list</a:t>
                      </a:r>
                      <a:endParaRPr kumimoji="0" lang="en-US" sz="1600" b="0" i="0" u="none" strike="noStrike" cap="none" normalizeH="0" baseline="0" noProof="0" dirty="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3182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JPopupMenu</a:t>
                      </a:r>
                      <a:endParaRPr kumimoji="0" lang="en-US" sz="1600" b="0" i="0" u="none" strike="noStrike" cap="none" normalizeH="0" baseline="0" noProof="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ItemEvent</a:t>
                      </a:r>
                      <a:endParaRPr kumimoji="0" lang="en-US" sz="1600" b="0" i="0" u="none" strike="noStrike" cap="none" normalizeH="0" baseline="0" noProof="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The user has chosen a menu item</a:t>
                      </a:r>
                      <a:endParaRPr kumimoji="0" lang="en-US" sz="1600" b="0" i="0" u="none" strike="noStrike" cap="none" normalizeH="0" baseline="0" noProof="0" dirty="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2777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JComponent</a:t>
                      </a:r>
                      <a:endParaRPr kumimoji="0" lang="en-US" sz="1600" b="0" i="0" u="none" strike="noStrike" cap="none" normalizeH="0" baseline="0" noProof="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ComponentEvent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FocusEvent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KeyEvent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MouseEvent</a:t>
                      </a:r>
                      <a:endParaRPr kumimoji="0" lang="en-US" sz="1600" b="0" i="0" u="none" strike="noStrike" cap="none" normalizeH="0" baseline="0" noProof="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The component has been moved or has changed size.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The component has gotten or lost focus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The user has pressed a key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The user has done something with the mouse</a:t>
                      </a:r>
                      <a:endParaRPr kumimoji="0" lang="en-US" sz="1600" b="0" i="0" u="none" strike="noStrike" cap="none" normalizeH="0" baseline="0" noProof="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r h="5496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JContainer</a:t>
                      </a:r>
                      <a:endParaRPr kumimoji="0" lang="en-US" sz="1600" b="0" i="0" u="none" strike="noStrike" cap="none" normalizeH="0" baseline="0" noProof="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ContainerEvent</a:t>
                      </a:r>
                      <a:endParaRPr kumimoji="0" lang="en-US" sz="1600" b="0" i="0" u="none" strike="noStrike" cap="none" normalizeH="0" baseline="0" noProof="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A component has been added/removed from the container</a:t>
                      </a:r>
                      <a:endParaRPr kumimoji="0" lang="en-US" sz="1600" b="0" i="0" u="none" strike="noStrike" cap="none" normalizeH="0" baseline="0" noProof="0" dirty="0">
                        <a:ln>
                          <a:noFill/>
                        </a:ln>
                        <a:solidFill>
                          <a:schemeClr val="tx1"/>
                        </a:solidFill>
                        <a:effectLst/>
                        <a:latin typeface="Arial" charset="0"/>
                      </a:endParaRPr>
                    </a:p>
                  </a:txBody>
                  <a:tcPr horzOverflow="overflow"/>
                </a:tc>
                <a:extLst>
                  <a:ext uri="{0D108BD9-81ED-4DB2-BD59-A6C34878D82A}">
                    <a16:rowId xmlns:a16="http://schemas.microsoft.com/office/drawing/2014/main" val="10006"/>
                  </a:ext>
                </a:extLst>
              </a:tr>
              <a:tr h="5959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JList</a:t>
                      </a:r>
                      <a:endParaRPr kumimoji="0" lang="en-US" sz="1600" b="0" i="0" u="none" strike="noStrike" cap="none" normalizeH="0" baseline="0" noProof="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ActionEvent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ItemEvent</a:t>
                      </a:r>
                      <a:endParaRPr kumimoji="0" lang="en-US" sz="1600" b="0" i="0" u="none" strike="noStrike" cap="none" normalizeH="0" baseline="0" noProof="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The user has double-clicked an element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The user has clicked an element</a:t>
                      </a:r>
                      <a:endParaRPr kumimoji="0" lang="en-US" sz="1600" b="0" i="0" u="none" strike="noStrike" cap="none" normalizeH="0" baseline="0" noProof="0" dirty="0">
                        <a:ln>
                          <a:noFill/>
                        </a:ln>
                        <a:solidFill>
                          <a:schemeClr val="tx1"/>
                        </a:solidFill>
                        <a:effectLst/>
                        <a:latin typeface="Arial" charset="0"/>
                      </a:endParaRPr>
                    </a:p>
                  </a:txBody>
                  <a:tcPr horzOverflow="overflow"/>
                </a:tc>
                <a:extLst>
                  <a:ext uri="{0D108BD9-81ED-4DB2-BD59-A6C34878D82A}">
                    <a16:rowId xmlns:a16="http://schemas.microsoft.com/office/drawing/2014/main" val="10007"/>
                  </a:ext>
                </a:extLst>
              </a:tr>
              <a:tr h="3182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JMenu</a:t>
                      </a:r>
                      <a:endParaRPr kumimoji="0" lang="en-US" sz="1600" b="0" i="0" u="none" strike="noStrike" cap="none" normalizeH="0" baseline="0" noProof="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ActionEvent</a:t>
                      </a:r>
                      <a:endParaRPr kumimoji="0" lang="en-US" sz="1600" b="0" i="0" u="none" strike="noStrike" cap="none" normalizeH="0" baseline="0" noProof="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The user has chosen a menu item</a:t>
                      </a:r>
                      <a:endParaRPr kumimoji="0" lang="en-US" sz="1600" b="0" i="0" u="none" strike="noStrike" cap="none" normalizeH="0" baseline="0" noProof="0" dirty="0">
                        <a:ln>
                          <a:noFill/>
                        </a:ln>
                        <a:solidFill>
                          <a:schemeClr val="tx1"/>
                        </a:solidFill>
                        <a:effectLst/>
                        <a:latin typeface="Arial" charset="0"/>
                      </a:endParaRPr>
                    </a:p>
                  </a:txBody>
                  <a:tcPr horzOverflow="overflow"/>
                </a:tc>
                <a:extLst>
                  <a:ext uri="{0D108BD9-81ED-4DB2-BD59-A6C34878D82A}">
                    <a16:rowId xmlns:a16="http://schemas.microsoft.com/office/drawing/2014/main" val="10008"/>
                  </a:ext>
                </a:extLst>
              </a:tr>
              <a:tr h="3182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JScrollbar</a:t>
                      </a:r>
                      <a:endParaRPr kumimoji="0" lang="en-US" sz="1600" b="0" i="0" u="none" strike="noStrike" cap="none" normalizeH="0" baseline="0" noProof="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AdjustmentEvent</a:t>
                      </a:r>
                      <a:endParaRPr kumimoji="0" lang="en-US" sz="1600" b="0" i="0" u="none" strike="noStrike" cap="none" normalizeH="0" baseline="0" noProof="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The user has moved the scrollbar</a:t>
                      </a:r>
                      <a:endParaRPr kumimoji="0" lang="en-US" sz="1600" b="0" i="0" u="none" strike="noStrike" cap="none" normalizeH="0" baseline="0" noProof="0" dirty="0">
                        <a:ln>
                          <a:noFill/>
                        </a:ln>
                        <a:solidFill>
                          <a:schemeClr val="tx1"/>
                        </a:solidFill>
                        <a:effectLst/>
                        <a:latin typeface="Arial" charset="0"/>
                      </a:endParaRPr>
                    </a:p>
                  </a:txBody>
                  <a:tcPr horzOverflow="overflow"/>
                </a:tc>
                <a:extLst>
                  <a:ext uri="{0D108BD9-81ED-4DB2-BD59-A6C34878D82A}">
                    <a16:rowId xmlns:a16="http://schemas.microsoft.com/office/drawing/2014/main" val="10009"/>
                  </a:ext>
                </a:extLst>
              </a:tr>
              <a:tr h="3182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JTextComponent</a:t>
                      </a:r>
                      <a:endParaRPr kumimoji="0" lang="en-US" sz="1600" b="0" i="0" u="none" strike="noStrike" cap="none" normalizeH="0" baseline="0" noProof="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TextEvent</a:t>
                      </a:r>
                      <a:endParaRPr kumimoji="0" lang="en-US" sz="1600" b="0" i="0" u="none" strike="noStrike" cap="none" normalizeH="0" baseline="0" noProof="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The user has changed the text</a:t>
                      </a:r>
                      <a:endParaRPr kumimoji="0" lang="en-US" sz="1600" b="0" i="0" u="none" strike="noStrike" cap="none" normalizeH="0" baseline="0" noProof="0" dirty="0">
                        <a:ln>
                          <a:noFill/>
                        </a:ln>
                        <a:solidFill>
                          <a:schemeClr val="tx1"/>
                        </a:solidFill>
                        <a:effectLst/>
                        <a:latin typeface="Arial" charset="0"/>
                      </a:endParaRPr>
                    </a:p>
                  </a:txBody>
                  <a:tcPr horzOverflow="overflow"/>
                </a:tc>
                <a:extLst>
                  <a:ext uri="{0D108BD9-81ED-4DB2-BD59-A6C34878D82A}">
                    <a16:rowId xmlns:a16="http://schemas.microsoft.com/office/drawing/2014/main" val="10010"/>
                  </a:ext>
                </a:extLst>
              </a:tr>
              <a:tr h="3182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JTextField</a:t>
                      </a:r>
                      <a:endParaRPr kumimoji="0" lang="en-US" sz="1600" b="0" i="0" u="none" strike="noStrike" cap="none" normalizeH="0" baseline="0" noProof="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ActionEvent</a:t>
                      </a:r>
                      <a:endParaRPr kumimoji="0" lang="en-US" sz="1600" b="0" i="0" u="none" strike="noStrike" cap="none" normalizeH="0" baseline="0" noProof="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noProof="0" dirty="0">
                          <a:ln>
                            <a:noFill/>
                          </a:ln>
                          <a:effectLst/>
                        </a:rPr>
                        <a:t>The user has pressed ENTER</a:t>
                      </a:r>
                      <a:endParaRPr kumimoji="0" lang="en-US" sz="1600" b="0" i="0" u="none" strike="noStrike" cap="none" normalizeH="0" baseline="0" noProof="0" dirty="0">
                        <a:ln>
                          <a:noFill/>
                        </a:ln>
                        <a:solidFill>
                          <a:schemeClr val="tx1"/>
                        </a:solidFill>
                        <a:effectLst/>
                        <a:latin typeface="Arial" charset="0"/>
                      </a:endParaRPr>
                    </a:p>
                  </a:txBody>
                  <a:tcPr horzOverflow="overflow"/>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475128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Inner Class</a:t>
            </a:r>
            <a:endParaRPr lang="en-US" dirty="0"/>
          </a:p>
        </p:txBody>
      </p:sp>
      <p:sp>
        <p:nvSpPr>
          <p:cNvPr id="3" name="Pladsholder til indhold 2"/>
          <p:cNvSpPr>
            <a:spLocks noGrp="1"/>
          </p:cNvSpPr>
          <p:nvPr>
            <p:ph idx="1"/>
          </p:nvPr>
        </p:nvSpPr>
        <p:spPr/>
        <p:txBody>
          <a:bodyPr/>
          <a:lstStyle/>
          <a:p>
            <a:r>
              <a:rPr lang="en-US" dirty="0"/>
              <a:t>Class definitions can be </a:t>
            </a:r>
            <a:r>
              <a:rPr lang="en-US" b="1" dirty="0"/>
              <a:t>nested</a:t>
            </a:r>
            <a:r>
              <a:rPr lang="en-US" dirty="0"/>
              <a:t> or </a:t>
            </a:r>
            <a:r>
              <a:rPr lang="en-US" b="1" dirty="0"/>
              <a:t>inner</a:t>
            </a:r>
            <a:r>
              <a:rPr lang="en-US" dirty="0"/>
              <a:t>:</a:t>
            </a:r>
          </a:p>
          <a:p>
            <a:pPr marL="742950" lvl="1" indent="-285750" defTabSz="914400" fontAlgn="base">
              <a:spcAft>
                <a:spcPct val="0"/>
              </a:spcAft>
              <a:buSzTx/>
              <a:buNone/>
            </a:pPr>
            <a:endParaRPr lang="da-DK" b="1" kern="0" dirty="0">
              <a:solidFill>
                <a:srgbClr val="000000"/>
              </a:solidFill>
              <a:latin typeface="Courier New" pitchFamily="49" charset="0"/>
              <a:ea typeface="ＭＳ Ｐゴシック"/>
            </a:endParaRPr>
          </a:p>
          <a:p>
            <a:pPr marL="742950" lvl="1" indent="-285750" defTabSz="914400" fontAlgn="base">
              <a:spcAft>
                <a:spcPct val="0"/>
              </a:spcAft>
              <a:buSzTx/>
              <a:buNone/>
            </a:pPr>
            <a:r>
              <a:rPr lang="da-DK" b="1" kern="0" dirty="0">
                <a:solidFill>
                  <a:srgbClr val="000000"/>
                </a:solidFill>
                <a:latin typeface="Courier New" pitchFamily="49" charset="0"/>
                <a:ea typeface="ＭＳ Ｐゴシック"/>
              </a:rPr>
              <a:t>		public </a:t>
            </a:r>
            <a:r>
              <a:rPr lang="da-DK" b="1" kern="0" dirty="0" err="1">
                <a:solidFill>
                  <a:srgbClr val="000000"/>
                </a:solidFill>
                <a:latin typeface="Courier New" pitchFamily="49" charset="0"/>
                <a:ea typeface="ＭＳ Ｐゴシック"/>
              </a:rPr>
              <a:t>class</a:t>
            </a:r>
            <a:r>
              <a:rPr lang="da-DK" b="1" kern="0" dirty="0">
                <a:solidFill>
                  <a:srgbClr val="000000"/>
                </a:solidFill>
                <a:latin typeface="Courier New" pitchFamily="49" charset="0"/>
                <a:ea typeface="ＭＳ Ｐゴシック"/>
              </a:rPr>
              <a:t> </a:t>
            </a:r>
            <a:r>
              <a:rPr lang="da-DK" b="1" kern="0" dirty="0" err="1">
                <a:solidFill>
                  <a:srgbClr val="000000"/>
                </a:solidFill>
                <a:latin typeface="Courier New" pitchFamily="49" charset="0"/>
                <a:ea typeface="ＭＳ Ｐゴシック"/>
              </a:rPr>
              <a:t>Enclosing</a:t>
            </a:r>
            <a:r>
              <a:rPr lang="da-DK" b="1" kern="0" dirty="0">
                <a:solidFill>
                  <a:srgbClr val="000000"/>
                </a:solidFill>
                <a:latin typeface="Courier New" pitchFamily="49" charset="0"/>
                <a:ea typeface="ＭＳ Ｐゴシック"/>
              </a:rPr>
              <a:t> {</a:t>
            </a:r>
            <a:br>
              <a:rPr lang="da-DK" b="1" kern="0" dirty="0">
                <a:solidFill>
                  <a:srgbClr val="000000"/>
                </a:solidFill>
                <a:latin typeface="Courier New" pitchFamily="49" charset="0"/>
                <a:ea typeface="ＭＳ Ｐゴシック"/>
              </a:rPr>
            </a:br>
            <a:r>
              <a:rPr lang="da-DK" b="1" kern="0" dirty="0">
                <a:solidFill>
                  <a:srgbClr val="000000"/>
                </a:solidFill>
                <a:latin typeface="Courier New" pitchFamily="49" charset="0"/>
                <a:ea typeface="ＭＳ Ｐゴシック"/>
              </a:rPr>
              <a:t> 	…</a:t>
            </a:r>
            <a:br>
              <a:rPr lang="da-DK" b="1" kern="0" dirty="0">
                <a:solidFill>
                  <a:srgbClr val="000000"/>
                </a:solidFill>
                <a:latin typeface="Courier New" pitchFamily="49" charset="0"/>
                <a:ea typeface="ＭＳ Ｐゴシック"/>
              </a:rPr>
            </a:br>
            <a:r>
              <a:rPr lang="da-DK" b="1" kern="0" dirty="0">
                <a:solidFill>
                  <a:srgbClr val="000000"/>
                </a:solidFill>
                <a:latin typeface="Courier New" pitchFamily="49" charset="0"/>
                <a:ea typeface="ＭＳ Ｐゴシック"/>
              </a:rPr>
              <a:t>    	private </a:t>
            </a:r>
            <a:r>
              <a:rPr lang="da-DK" b="1" kern="0" dirty="0" err="1">
                <a:solidFill>
                  <a:srgbClr val="000000"/>
                </a:solidFill>
                <a:latin typeface="Courier New" pitchFamily="49" charset="0"/>
                <a:ea typeface="ＭＳ Ｐゴシック"/>
              </a:rPr>
              <a:t>class</a:t>
            </a:r>
            <a:r>
              <a:rPr lang="da-DK" b="1" kern="0" dirty="0">
                <a:solidFill>
                  <a:srgbClr val="000000"/>
                </a:solidFill>
                <a:latin typeface="Courier New" pitchFamily="49" charset="0"/>
                <a:ea typeface="ＭＳ Ｐゴシック"/>
              </a:rPr>
              <a:t> Inner	{</a:t>
            </a:r>
            <a:br>
              <a:rPr lang="da-DK" b="1" kern="0" dirty="0">
                <a:solidFill>
                  <a:srgbClr val="000000"/>
                </a:solidFill>
                <a:latin typeface="Courier New" pitchFamily="49" charset="0"/>
                <a:ea typeface="ＭＳ Ｐゴシック"/>
              </a:rPr>
            </a:br>
            <a:r>
              <a:rPr lang="da-DK" b="1" kern="0" dirty="0">
                <a:solidFill>
                  <a:srgbClr val="000000"/>
                </a:solidFill>
                <a:latin typeface="Courier New" pitchFamily="49" charset="0"/>
                <a:ea typeface="ＭＳ Ｐゴシック"/>
              </a:rPr>
              <a:t>        	…</a:t>
            </a:r>
            <a:br>
              <a:rPr lang="da-DK" b="1" kern="0" dirty="0">
                <a:solidFill>
                  <a:srgbClr val="000000"/>
                </a:solidFill>
                <a:latin typeface="Courier New" pitchFamily="49" charset="0"/>
                <a:ea typeface="ＭＳ Ｐゴシック"/>
              </a:rPr>
            </a:br>
            <a:r>
              <a:rPr lang="da-DK" b="1" kern="0" dirty="0">
                <a:solidFill>
                  <a:srgbClr val="000000"/>
                </a:solidFill>
                <a:latin typeface="Courier New" pitchFamily="49" charset="0"/>
                <a:ea typeface="ＭＳ Ｐゴシック"/>
              </a:rPr>
              <a:t>    	}</a:t>
            </a:r>
            <a:br>
              <a:rPr lang="da-DK" b="1" kern="0" dirty="0">
                <a:solidFill>
                  <a:srgbClr val="000000"/>
                </a:solidFill>
                <a:latin typeface="Courier New" pitchFamily="49" charset="0"/>
                <a:ea typeface="ＭＳ Ｐゴシック"/>
              </a:rPr>
            </a:br>
            <a:r>
              <a:rPr lang="da-DK" b="1" kern="0" dirty="0">
                <a:solidFill>
                  <a:srgbClr val="000000"/>
                </a:solidFill>
                <a:latin typeface="Courier New" pitchFamily="49" charset="0"/>
                <a:ea typeface="ＭＳ Ｐゴシック"/>
              </a:rPr>
              <a:t>	}</a:t>
            </a:r>
          </a:p>
          <a:p>
            <a:pPr marL="0" indent="0">
              <a:buNone/>
            </a:pPr>
            <a:endParaRPr lang="en-US" dirty="0"/>
          </a:p>
        </p:txBody>
      </p:sp>
      <p:sp>
        <p:nvSpPr>
          <p:cNvPr id="5" name="Pladsholder til diasnummer 4"/>
          <p:cNvSpPr>
            <a:spLocks noGrp="1"/>
          </p:cNvSpPr>
          <p:nvPr>
            <p:ph type="sldNum" sz="quarter" idx="12"/>
          </p:nvPr>
        </p:nvSpPr>
        <p:spPr/>
        <p:txBody>
          <a:bodyPr/>
          <a:lstStyle/>
          <a:p>
            <a:fld id="{F7AB382F-E9E6-CE49-B414-1E064FB7F064}" type="slidenum">
              <a:rPr lang="da-DK" smtClean="0"/>
              <a:t>17</a:t>
            </a:fld>
            <a:endParaRPr lang="da-DK" dirty="0"/>
          </a:p>
        </p:txBody>
      </p:sp>
    </p:spTree>
    <p:extLst>
      <p:ext uri="{BB962C8B-B14F-4D97-AF65-F5344CB8AC3E}">
        <p14:creationId xmlns:p14="http://schemas.microsoft.com/office/powerpoint/2010/main" val="297815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Inner Classes</a:t>
            </a:r>
          </a:p>
        </p:txBody>
      </p:sp>
      <p:sp>
        <p:nvSpPr>
          <p:cNvPr id="3" name="Pladsholder til indhold 2"/>
          <p:cNvSpPr>
            <a:spLocks noGrp="1"/>
          </p:cNvSpPr>
          <p:nvPr>
            <p:ph idx="1"/>
          </p:nvPr>
        </p:nvSpPr>
        <p:spPr/>
        <p:txBody>
          <a:bodyPr>
            <a:normAutofit/>
          </a:bodyPr>
          <a:lstStyle/>
          <a:p>
            <a:r>
              <a:rPr lang="en-US" dirty="0"/>
              <a:t>Inner  classes are in the scope of the outer class</a:t>
            </a:r>
          </a:p>
          <a:p>
            <a:r>
              <a:rPr lang="en-US" dirty="0"/>
              <a:t>Instances of the inner class exist within the instance of the outer class.</a:t>
            </a:r>
          </a:p>
          <a:p>
            <a:r>
              <a:rPr lang="en-US" dirty="0"/>
              <a:t>Members of the </a:t>
            </a:r>
            <a:r>
              <a:rPr lang="en-US" b="1" dirty="0"/>
              <a:t>inner class </a:t>
            </a:r>
            <a:r>
              <a:rPr lang="en-US" dirty="0"/>
              <a:t>can </a:t>
            </a:r>
            <a:r>
              <a:rPr lang="en-US" b="1" dirty="0"/>
              <a:t>see and access </a:t>
            </a:r>
            <a:r>
              <a:rPr lang="en-US" b="1" dirty="0">
                <a:solidFill>
                  <a:srgbClr val="FF0000"/>
                </a:solidFill>
              </a:rPr>
              <a:t>private</a:t>
            </a:r>
            <a:r>
              <a:rPr lang="en-US" b="1" dirty="0"/>
              <a:t> members of the </a:t>
            </a:r>
            <a:r>
              <a:rPr lang="en-US" b="1" dirty="0">
                <a:solidFill>
                  <a:srgbClr val="FF0000"/>
                </a:solidFill>
              </a:rPr>
              <a:t>outer class</a:t>
            </a:r>
          </a:p>
          <a:p>
            <a:r>
              <a:rPr lang="en-US" dirty="0"/>
              <a:t>This</a:t>
            </a:r>
            <a:r>
              <a:rPr lang="en-US" dirty="0">
                <a:solidFill>
                  <a:srgbClr val="FF0000"/>
                </a:solidFill>
              </a:rPr>
              <a:t> </a:t>
            </a:r>
            <a:r>
              <a:rPr lang="en-US" dirty="0"/>
              <a:t>is also true for local variables within the method where the inner class is defined, be wary of this as the variable may not exist when it is used by the inner class</a:t>
            </a:r>
          </a:p>
        </p:txBody>
      </p:sp>
      <p:sp>
        <p:nvSpPr>
          <p:cNvPr id="5" name="Pladsholder til diasnummer 4"/>
          <p:cNvSpPr>
            <a:spLocks noGrp="1"/>
          </p:cNvSpPr>
          <p:nvPr>
            <p:ph type="sldNum" sz="quarter" idx="12"/>
          </p:nvPr>
        </p:nvSpPr>
        <p:spPr/>
        <p:txBody>
          <a:bodyPr/>
          <a:lstStyle/>
          <a:p>
            <a:fld id="{F7AB382F-E9E6-CE49-B414-1E064FB7F064}" type="slidenum">
              <a:rPr lang="da-DK" smtClean="0"/>
              <a:t>18</a:t>
            </a:fld>
            <a:endParaRPr lang="da-DK" dirty="0"/>
          </a:p>
        </p:txBody>
      </p:sp>
    </p:spTree>
    <p:extLst>
      <p:ext uri="{BB962C8B-B14F-4D97-AF65-F5344CB8AC3E}">
        <p14:creationId xmlns:p14="http://schemas.microsoft.com/office/powerpoint/2010/main" val="1506571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Anonymous inner classes</a:t>
            </a:r>
          </a:p>
        </p:txBody>
      </p:sp>
      <p:sp>
        <p:nvSpPr>
          <p:cNvPr id="3" name="Pladsholder til indhold 2"/>
          <p:cNvSpPr>
            <a:spLocks noGrp="1"/>
          </p:cNvSpPr>
          <p:nvPr>
            <p:ph idx="1"/>
          </p:nvPr>
        </p:nvSpPr>
        <p:spPr/>
        <p:txBody>
          <a:bodyPr>
            <a:normAutofit/>
          </a:bodyPr>
          <a:lstStyle/>
          <a:p>
            <a:r>
              <a:rPr lang="en-US" dirty="0"/>
              <a:t>Are inner classes, but has no name</a:t>
            </a:r>
          </a:p>
          <a:p>
            <a:r>
              <a:rPr lang="en-US" dirty="0"/>
              <a:t>Are used to create instances, where a class name is not </a:t>
            </a:r>
            <a:r>
              <a:rPr lang="en-US" dirty="0" err="1"/>
              <a:t>nescessary</a:t>
            </a:r>
            <a:endParaRPr lang="en-US" dirty="0"/>
          </a:p>
          <a:p>
            <a:r>
              <a:rPr lang="en-US" dirty="0"/>
              <a:t>Has a special syntax</a:t>
            </a:r>
          </a:p>
          <a:p>
            <a:r>
              <a:rPr lang="en-US" dirty="0"/>
              <a:t>The object always references its static type, since the dynamic type (the sub type) has no name.</a:t>
            </a:r>
          </a:p>
          <a:p>
            <a:pPr marL="0" indent="0">
              <a:buNone/>
            </a:pPr>
            <a:endParaRPr lang="en-US" dirty="0"/>
          </a:p>
        </p:txBody>
      </p:sp>
      <p:sp>
        <p:nvSpPr>
          <p:cNvPr id="5" name="Pladsholder til diasnummer 4"/>
          <p:cNvSpPr>
            <a:spLocks noGrp="1"/>
          </p:cNvSpPr>
          <p:nvPr>
            <p:ph type="sldNum" sz="quarter" idx="12"/>
          </p:nvPr>
        </p:nvSpPr>
        <p:spPr/>
        <p:txBody>
          <a:bodyPr/>
          <a:lstStyle/>
          <a:p>
            <a:fld id="{F7AB382F-E9E6-CE49-B414-1E064FB7F064}" type="slidenum">
              <a:rPr lang="da-DK" smtClean="0"/>
              <a:t>19</a:t>
            </a:fld>
            <a:endParaRPr lang="da-DK" dirty="0"/>
          </a:p>
        </p:txBody>
      </p:sp>
    </p:spTree>
    <p:extLst>
      <p:ext uri="{BB962C8B-B14F-4D97-AF65-F5344CB8AC3E}">
        <p14:creationId xmlns:p14="http://schemas.microsoft.com/office/powerpoint/2010/main" val="709935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Adding a GUI To Your Project</a:t>
            </a:r>
          </a:p>
        </p:txBody>
      </p:sp>
      <p:sp>
        <p:nvSpPr>
          <p:cNvPr id="3" name="Pladsholder til indhold 2"/>
          <p:cNvSpPr>
            <a:spLocks noGrp="1"/>
          </p:cNvSpPr>
          <p:nvPr>
            <p:ph idx="1"/>
          </p:nvPr>
        </p:nvSpPr>
        <p:spPr>
          <a:xfrm>
            <a:off x="682014" y="1600200"/>
            <a:ext cx="7756587" cy="4875756"/>
          </a:xfrm>
        </p:spPr>
        <p:txBody>
          <a:bodyPr>
            <a:normAutofit lnSpcReduction="10000"/>
          </a:bodyPr>
          <a:lstStyle/>
          <a:p>
            <a:r>
              <a:rPr lang="en-US" dirty="0"/>
              <a:t>Monday 18</a:t>
            </a:r>
            <a:r>
              <a:rPr lang="en-US" baseline="30000" dirty="0"/>
              <a:t>th</a:t>
            </a:r>
          </a:p>
          <a:p>
            <a:pPr lvl="1"/>
            <a:r>
              <a:rPr lang="en-US" dirty="0"/>
              <a:t>Eclipse &amp; Window Builder (plug-in to Eclipse)</a:t>
            </a:r>
          </a:p>
          <a:p>
            <a:pPr lvl="1"/>
            <a:r>
              <a:rPr lang="en-US" dirty="0"/>
              <a:t>GUI Intro:</a:t>
            </a:r>
          </a:p>
          <a:p>
            <a:pPr lvl="2"/>
            <a:r>
              <a:rPr lang="en-US" dirty="0"/>
              <a:t>Building a GUI</a:t>
            </a:r>
          </a:p>
          <a:p>
            <a:pPr lvl="2"/>
            <a:r>
              <a:rPr lang="en-US" dirty="0"/>
              <a:t>Components (containers)</a:t>
            </a:r>
          </a:p>
          <a:p>
            <a:pPr lvl="2"/>
            <a:r>
              <a:rPr lang="en-US" dirty="0"/>
              <a:t>Event handling</a:t>
            </a:r>
          </a:p>
          <a:p>
            <a:pPr lvl="2"/>
            <a:r>
              <a:rPr lang="en-US" dirty="0"/>
              <a:t>Layout</a:t>
            </a:r>
          </a:p>
          <a:p>
            <a:r>
              <a:rPr lang="en-US" dirty="0"/>
              <a:t>Tuesday 19</a:t>
            </a:r>
            <a:r>
              <a:rPr lang="en-US" baseline="30000" dirty="0"/>
              <a:t>th</a:t>
            </a:r>
            <a:r>
              <a:rPr lang="en-US" dirty="0"/>
              <a:t> </a:t>
            </a:r>
          </a:p>
          <a:p>
            <a:pPr lvl="1"/>
            <a:r>
              <a:rPr lang="en-US" dirty="0"/>
              <a:t>More GUI Topics</a:t>
            </a:r>
          </a:p>
          <a:p>
            <a:r>
              <a:rPr lang="en-US" dirty="0"/>
              <a:t>Until the test-exam</a:t>
            </a:r>
          </a:p>
          <a:p>
            <a:pPr lvl="1"/>
            <a:r>
              <a:rPr lang="en-US" dirty="0"/>
              <a:t>Work on your project – adding GUI</a:t>
            </a:r>
          </a:p>
        </p:txBody>
      </p:sp>
      <p:sp>
        <p:nvSpPr>
          <p:cNvPr id="5" name="Pladsholder til diasnummer 4"/>
          <p:cNvSpPr>
            <a:spLocks noGrp="1"/>
          </p:cNvSpPr>
          <p:nvPr>
            <p:ph type="sldNum" sz="quarter" idx="12"/>
          </p:nvPr>
        </p:nvSpPr>
        <p:spPr/>
        <p:txBody>
          <a:bodyPr/>
          <a:lstStyle/>
          <a:p>
            <a:fld id="{F7AB382F-E9E6-CE49-B414-1E064FB7F064}" type="slidenum">
              <a:rPr lang="da-DK" smtClean="0"/>
              <a:t>2</a:t>
            </a:fld>
            <a:endParaRPr lang="da-DK" dirty="0"/>
          </a:p>
        </p:txBody>
      </p:sp>
    </p:spTree>
    <p:extLst>
      <p:ext uri="{BB962C8B-B14F-4D97-AF65-F5344CB8AC3E}">
        <p14:creationId xmlns:p14="http://schemas.microsoft.com/office/powerpoint/2010/main" val="4179328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Anonymous </a:t>
            </a:r>
            <a:r>
              <a:rPr lang="en-US" i="1" dirty="0" err="1"/>
              <a:t>ActionListener</a:t>
            </a:r>
            <a:endParaRPr lang="en-US" i="1" dirty="0"/>
          </a:p>
        </p:txBody>
      </p:sp>
      <p:sp>
        <p:nvSpPr>
          <p:cNvPr id="5" name="Pladsholder til diasnummer 4"/>
          <p:cNvSpPr>
            <a:spLocks noGrp="1"/>
          </p:cNvSpPr>
          <p:nvPr>
            <p:ph type="sldNum" sz="quarter" idx="12"/>
          </p:nvPr>
        </p:nvSpPr>
        <p:spPr/>
        <p:txBody>
          <a:bodyPr/>
          <a:lstStyle/>
          <a:p>
            <a:fld id="{F7AB382F-E9E6-CE49-B414-1E064FB7F064}" type="slidenum">
              <a:rPr lang="da-DK" smtClean="0"/>
              <a:t>20</a:t>
            </a:fld>
            <a:endParaRPr lang="da-DK" dirty="0"/>
          </a:p>
        </p:txBody>
      </p:sp>
      <p:sp>
        <p:nvSpPr>
          <p:cNvPr id="6" name="Text Box 3"/>
          <p:cNvSpPr txBox="1">
            <a:spLocks noChangeArrowheads="1"/>
          </p:cNvSpPr>
          <p:nvPr/>
        </p:nvSpPr>
        <p:spPr bwMode="auto">
          <a:xfrm>
            <a:off x="1187450" y="2636838"/>
            <a:ext cx="6870700" cy="2587504"/>
          </a:xfrm>
          <a:prstGeom prst="rect">
            <a:avLst/>
          </a:prstGeom>
          <a:noFill/>
          <a:ln w="9525">
            <a:noFill/>
            <a:miter lim="800000"/>
            <a:headEnd/>
            <a:tailEnd/>
          </a:ln>
        </p:spPr>
        <p:txBody>
          <a:bodyPr lIns="90000" tIns="46800" rIns="90000" bIns="46800">
            <a:spAutoFit/>
          </a:bodyPr>
          <a:lstStyle/>
          <a:p>
            <a:r>
              <a:rPr lang="en-GB" sz="1800" b="1" dirty="0" err="1">
                <a:latin typeface="Courier New" pitchFamily="49" charset="0"/>
              </a:rPr>
              <a:t>JMenuItem</a:t>
            </a:r>
            <a:r>
              <a:rPr lang="en-GB" sz="1800" b="1" dirty="0">
                <a:latin typeface="Courier New" pitchFamily="49" charset="0"/>
              </a:rPr>
              <a:t> </a:t>
            </a:r>
            <a:r>
              <a:rPr lang="en-GB" sz="1800" b="1" dirty="0" err="1">
                <a:solidFill>
                  <a:srgbClr val="002060"/>
                </a:solidFill>
                <a:latin typeface="Courier New" pitchFamily="49" charset="0"/>
              </a:rPr>
              <a:t>openItem</a:t>
            </a:r>
            <a:r>
              <a:rPr lang="en-GB" sz="1800" b="1" dirty="0">
                <a:solidFill>
                  <a:srgbClr val="002060"/>
                </a:solidFill>
                <a:latin typeface="Courier New" pitchFamily="49" charset="0"/>
              </a:rPr>
              <a:t> </a:t>
            </a:r>
            <a:r>
              <a:rPr lang="en-GB" sz="1800" b="1" dirty="0">
                <a:latin typeface="Courier New" pitchFamily="49" charset="0"/>
              </a:rPr>
              <a:t>= new </a:t>
            </a:r>
            <a:r>
              <a:rPr lang="en-GB" sz="1800" b="1" dirty="0" err="1">
                <a:latin typeface="Courier New" pitchFamily="49" charset="0"/>
              </a:rPr>
              <a:t>JMenuItem</a:t>
            </a:r>
            <a:r>
              <a:rPr lang="en-GB" sz="1800" b="1" dirty="0">
                <a:latin typeface="Courier New" pitchFamily="49" charset="0"/>
              </a:rPr>
              <a:t>("Open");</a:t>
            </a:r>
          </a:p>
          <a:p>
            <a:endParaRPr lang="en-GB" sz="1800" b="1" dirty="0">
              <a:latin typeface="Courier New" pitchFamily="49" charset="0"/>
            </a:endParaRPr>
          </a:p>
          <a:p>
            <a:endParaRPr lang="en-GB" sz="1800" b="1" dirty="0">
              <a:latin typeface="Courier New" pitchFamily="49" charset="0"/>
            </a:endParaRPr>
          </a:p>
          <a:p>
            <a:endParaRPr lang="en-GB" sz="1800" b="1" dirty="0">
              <a:latin typeface="Courier New" pitchFamily="49" charset="0"/>
            </a:endParaRPr>
          </a:p>
          <a:p>
            <a:r>
              <a:rPr lang="en-GB" sz="1800" b="1" dirty="0" err="1">
                <a:solidFill>
                  <a:srgbClr val="002060"/>
                </a:solidFill>
                <a:latin typeface="Courier New" pitchFamily="49" charset="0"/>
              </a:rPr>
              <a:t>openItem</a:t>
            </a:r>
            <a:r>
              <a:rPr lang="en-GB" sz="1800" b="1" dirty="0" err="1">
                <a:latin typeface="Courier New" pitchFamily="49" charset="0"/>
              </a:rPr>
              <a:t>.addActionListener</a:t>
            </a:r>
            <a:r>
              <a:rPr lang="en-GB" sz="1800" b="1" dirty="0">
                <a:latin typeface="Courier New" pitchFamily="49" charset="0"/>
              </a:rPr>
              <a:t>(new ActionListener()</a:t>
            </a:r>
            <a:r>
              <a:rPr lang="en-GB" sz="1800" b="1" dirty="0">
                <a:solidFill>
                  <a:srgbClr val="FF0000"/>
                </a:solidFill>
                <a:latin typeface="Courier New" pitchFamily="49" charset="0"/>
              </a:rPr>
              <a:t>{</a:t>
            </a:r>
          </a:p>
          <a:p>
            <a:r>
              <a:rPr lang="en-GB" sz="1800" b="1" dirty="0">
                <a:solidFill>
                  <a:srgbClr val="FF0000"/>
                </a:solidFill>
                <a:latin typeface="Courier New" pitchFamily="49" charset="0"/>
              </a:rPr>
              <a:t>     public void </a:t>
            </a:r>
            <a:r>
              <a:rPr lang="en-GB" sz="1800" b="1" dirty="0" err="1">
                <a:solidFill>
                  <a:srgbClr val="FF0000"/>
                </a:solidFill>
                <a:latin typeface="Courier New" pitchFamily="49" charset="0"/>
              </a:rPr>
              <a:t>actionPerformed</a:t>
            </a:r>
            <a:r>
              <a:rPr lang="en-GB" sz="1800" b="1" dirty="0">
                <a:solidFill>
                  <a:srgbClr val="FF0000"/>
                </a:solidFill>
                <a:latin typeface="Courier New" pitchFamily="49" charset="0"/>
              </a:rPr>
              <a:t>(</a:t>
            </a:r>
            <a:r>
              <a:rPr lang="en-GB" sz="1800" b="1" dirty="0" err="1">
                <a:solidFill>
                  <a:srgbClr val="FF0000"/>
                </a:solidFill>
                <a:latin typeface="Courier New" pitchFamily="49" charset="0"/>
              </a:rPr>
              <a:t>ActionEvent</a:t>
            </a:r>
            <a:r>
              <a:rPr lang="en-GB" sz="1800" b="1" dirty="0">
                <a:solidFill>
                  <a:srgbClr val="FF0000"/>
                </a:solidFill>
                <a:latin typeface="Courier New" pitchFamily="49" charset="0"/>
              </a:rPr>
              <a:t> e) {</a:t>
            </a:r>
          </a:p>
          <a:p>
            <a:r>
              <a:rPr lang="en-GB" sz="1800" b="1" dirty="0">
                <a:solidFill>
                  <a:srgbClr val="FF0000"/>
                </a:solidFill>
                <a:latin typeface="Courier New" pitchFamily="49" charset="0"/>
              </a:rPr>
              <a:t>         </a:t>
            </a:r>
            <a:r>
              <a:rPr lang="en-GB" sz="1800" b="1" dirty="0" err="1">
                <a:solidFill>
                  <a:srgbClr val="FF0000"/>
                </a:solidFill>
                <a:latin typeface="Courier New" pitchFamily="49" charset="0"/>
              </a:rPr>
              <a:t>openFile</a:t>
            </a:r>
            <a:r>
              <a:rPr lang="en-GB" sz="1800" b="1" dirty="0">
                <a:solidFill>
                  <a:srgbClr val="FF0000"/>
                </a:solidFill>
                <a:latin typeface="Courier New" pitchFamily="49" charset="0"/>
              </a:rPr>
              <a:t>(); </a:t>
            </a:r>
          </a:p>
          <a:p>
            <a:r>
              <a:rPr lang="en-GB" sz="1800" b="1" dirty="0">
                <a:solidFill>
                  <a:srgbClr val="FF0000"/>
                </a:solidFill>
                <a:latin typeface="Courier New" pitchFamily="49" charset="0"/>
              </a:rPr>
              <a:t>     }</a:t>
            </a:r>
          </a:p>
          <a:p>
            <a:r>
              <a:rPr lang="en-GB" sz="1800" b="1" dirty="0">
                <a:solidFill>
                  <a:srgbClr val="FF0000"/>
                </a:solidFill>
                <a:latin typeface="Courier New" pitchFamily="49" charset="0"/>
              </a:rPr>
              <a:t>}</a:t>
            </a:r>
            <a:r>
              <a:rPr lang="en-GB" sz="1800" b="1" dirty="0">
                <a:latin typeface="Courier New" pitchFamily="49" charset="0"/>
              </a:rPr>
              <a:t>);</a:t>
            </a:r>
          </a:p>
        </p:txBody>
      </p:sp>
      <p:sp>
        <p:nvSpPr>
          <p:cNvPr id="7" name="AutoShape 4"/>
          <p:cNvSpPr>
            <a:spLocks noChangeArrowheads="1"/>
          </p:cNvSpPr>
          <p:nvPr/>
        </p:nvSpPr>
        <p:spPr bwMode="auto">
          <a:xfrm>
            <a:off x="7235825" y="2565400"/>
            <a:ext cx="1763713" cy="647700"/>
          </a:xfrm>
          <a:prstGeom prst="wedgeRoundRectCallout">
            <a:avLst>
              <a:gd name="adj1" fmla="val -80241"/>
              <a:gd name="adj2" fmla="val 140685"/>
              <a:gd name="adj3" fmla="val 16667"/>
            </a:avLst>
          </a:prstGeom>
          <a:solidFill>
            <a:srgbClr val="FFFF99"/>
          </a:solidFill>
          <a:ln w="9525">
            <a:solidFill>
              <a:schemeClr val="tx1"/>
            </a:solidFill>
            <a:miter lim="800000"/>
            <a:headEnd/>
            <a:tailEnd/>
          </a:ln>
        </p:spPr>
        <p:txBody>
          <a:bodyPr/>
          <a:lstStyle/>
          <a:p>
            <a:pPr algn="ctr"/>
            <a:r>
              <a:rPr lang="en-GB" sz="1400" dirty="0">
                <a:latin typeface="Comic Sans MS" pitchFamily="66" charset="0"/>
              </a:rPr>
              <a:t>Static type is</a:t>
            </a:r>
          </a:p>
          <a:p>
            <a:pPr algn="ctr"/>
            <a:r>
              <a:rPr lang="en-GB" sz="1400" i="1" dirty="0">
                <a:latin typeface="Comic Sans MS" pitchFamily="66" charset="0"/>
              </a:rPr>
              <a:t>ActionListener</a:t>
            </a:r>
          </a:p>
        </p:txBody>
      </p:sp>
      <p:sp>
        <p:nvSpPr>
          <p:cNvPr id="8" name="AutoShape 5"/>
          <p:cNvSpPr>
            <a:spLocks noChangeArrowheads="1"/>
          </p:cNvSpPr>
          <p:nvPr/>
        </p:nvSpPr>
        <p:spPr bwMode="auto">
          <a:xfrm>
            <a:off x="3851275" y="5476027"/>
            <a:ext cx="4824413" cy="792162"/>
          </a:xfrm>
          <a:prstGeom prst="wedgeRoundRectCallout">
            <a:avLst>
              <a:gd name="adj1" fmla="val -36903"/>
              <a:gd name="adj2" fmla="val -186431"/>
              <a:gd name="adj3" fmla="val 16667"/>
            </a:avLst>
          </a:prstGeom>
          <a:solidFill>
            <a:srgbClr val="FFFF99"/>
          </a:solidFill>
          <a:ln w="9525">
            <a:solidFill>
              <a:schemeClr val="tx1"/>
            </a:solidFill>
            <a:miter lim="800000"/>
            <a:headEnd/>
            <a:tailEnd/>
          </a:ln>
        </p:spPr>
        <p:txBody>
          <a:bodyPr/>
          <a:lstStyle/>
          <a:p>
            <a:pPr algn="ctr"/>
            <a:r>
              <a:rPr lang="en-GB" sz="1400" dirty="0">
                <a:latin typeface="Comic Sans MS" pitchFamily="66" charset="0"/>
              </a:rPr>
              <a:t>The dynamic type is anonymous, but implements the</a:t>
            </a:r>
          </a:p>
          <a:p>
            <a:pPr algn="ctr"/>
            <a:r>
              <a:rPr lang="en-GB" sz="1400" i="1" dirty="0">
                <a:latin typeface="Comic Sans MS" pitchFamily="66" charset="0"/>
              </a:rPr>
              <a:t>ActionListener-</a:t>
            </a:r>
            <a:r>
              <a:rPr lang="en-GB" sz="1400" dirty="0">
                <a:latin typeface="Comic Sans MS" pitchFamily="66" charset="0"/>
              </a:rPr>
              <a:t>interface.</a:t>
            </a:r>
          </a:p>
          <a:p>
            <a:pPr algn="ctr"/>
            <a:r>
              <a:rPr lang="en-GB" sz="1400" dirty="0">
                <a:latin typeface="Comic Sans MS" pitchFamily="66" charset="0"/>
              </a:rPr>
              <a:t>This means the method </a:t>
            </a:r>
            <a:r>
              <a:rPr lang="en-GB" sz="1400" i="1" dirty="0" err="1">
                <a:latin typeface="Comic Sans MS" pitchFamily="66" charset="0"/>
              </a:rPr>
              <a:t>actionPerformed</a:t>
            </a:r>
            <a:r>
              <a:rPr lang="en-GB" sz="1400" i="1" dirty="0">
                <a:latin typeface="Comic Sans MS" pitchFamily="66" charset="0"/>
              </a:rPr>
              <a:t>()</a:t>
            </a:r>
          </a:p>
        </p:txBody>
      </p:sp>
      <p:sp>
        <p:nvSpPr>
          <p:cNvPr id="9" name="AutoShape 6"/>
          <p:cNvSpPr>
            <a:spLocks noChangeArrowheads="1"/>
          </p:cNvSpPr>
          <p:nvPr/>
        </p:nvSpPr>
        <p:spPr bwMode="auto">
          <a:xfrm>
            <a:off x="0" y="2924175"/>
            <a:ext cx="1296988" cy="647700"/>
          </a:xfrm>
          <a:prstGeom prst="wedgeRoundRectCallout">
            <a:avLst>
              <a:gd name="adj1" fmla="val 147551"/>
              <a:gd name="adj2" fmla="val 89218"/>
              <a:gd name="adj3" fmla="val 16667"/>
            </a:avLst>
          </a:prstGeom>
          <a:solidFill>
            <a:srgbClr val="FFFF99"/>
          </a:solidFill>
          <a:ln w="9525">
            <a:solidFill>
              <a:schemeClr val="tx1"/>
            </a:solidFill>
            <a:miter lim="800000"/>
            <a:headEnd/>
            <a:tailEnd/>
          </a:ln>
        </p:spPr>
        <p:txBody>
          <a:bodyPr/>
          <a:lstStyle/>
          <a:p>
            <a:pPr algn="ctr"/>
            <a:r>
              <a:rPr lang="en-GB" sz="1400" dirty="0">
                <a:latin typeface="Comic Sans MS" pitchFamily="66" charset="0"/>
              </a:rPr>
              <a:t>Register a listener</a:t>
            </a:r>
            <a:endParaRPr lang="en-GB" sz="1400" i="1" dirty="0">
              <a:latin typeface="Comic Sans MS" pitchFamily="66" charset="0"/>
            </a:endParaRPr>
          </a:p>
        </p:txBody>
      </p:sp>
    </p:spTree>
    <p:extLst>
      <p:ext uri="{BB962C8B-B14F-4D97-AF65-F5344CB8AC3E}">
        <p14:creationId xmlns:p14="http://schemas.microsoft.com/office/powerpoint/2010/main" val="411514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Layout managers</a:t>
            </a:r>
          </a:p>
        </p:txBody>
      </p:sp>
      <p:sp>
        <p:nvSpPr>
          <p:cNvPr id="3" name="Pladsholder til indhold 2"/>
          <p:cNvSpPr>
            <a:spLocks noGrp="1"/>
          </p:cNvSpPr>
          <p:nvPr>
            <p:ph idx="1"/>
          </p:nvPr>
        </p:nvSpPr>
        <p:spPr/>
        <p:txBody>
          <a:bodyPr>
            <a:normAutofit/>
          </a:bodyPr>
          <a:lstStyle/>
          <a:p>
            <a:r>
              <a:rPr lang="en-US" dirty="0"/>
              <a:t>Used for controlling the “placement” of containers</a:t>
            </a:r>
          </a:p>
          <a:p>
            <a:pPr lvl="1"/>
            <a:r>
              <a:rPr lang="en-US" dirty="0"/>
              <a:t>FlowLayout, BorderLayout, GridLayout, BoxLayout, GridBagLayout.</a:t>
            </a:r>
          </a:p>
          <a:p>
            <a:r>
              <a:rPr lang="en-US" dirty="0"/>
              <a:t>Containers of objects</a:t>
            </a:r>
          </a:p>
          <a:p>
            <a:pPr lvl="1"/>
            <a:r>
              <a:rPr lang="en-US" dirty="0"/>
              <a:t>for instance  “content pane”.		</a:t>
            </a:r>
          </a:p>
          <a:p>
            <a:r>
              <a:rPr lang="en-US" dirty="0"/>
              <a:t>Every manager has its own style.</a:t>
            </a:r>
          </a:p>
          <a:p>
            <a:endParaRPr lang="en-US" dirty="0"/>
          </a:p>
        </p:txBody>
      </p:sp>
      <p:sp>
        <p:nvSpPr>
          <p:cNvPr id="5" name="Pladsholder til diasnummer 4"/>
          <p:cNvSpPr>
            <a:spLocks noGrp="1"/>
          </p:cNvSpPr>
          <p:nvPr>
            <p:ph type="sldNum" sz="quarter" idx="12"/>
          </p:nvPr>
        </p:nvSpPr>
        <p:spPr/>
        <p:txBody>
          <a:bodyPr/>
          <a:lstStyle/>
          <a:p>
            <a:fld id="{F7AB382F-E9E6-CE49-B414-1E064FB7F064}" type="slidenum">
              <a:rPr lang="da-DK" smtClean="0"/>
              <a:t>21</a:t>
            </a:fld>
            <a:endParaRPr lang="da-DK" dirty="0"/>
          </a:p>
        </p:txBody>
      </p:sp>
    </p:spTree>
    <p:extLst>
      <p:ext uri="{BB962C8B-B14F-4D97-AF65-F5344CB8AC3E}">
        <p14:creationId xmlns:p14="http://schemas.microsoft.com/office/powerpoint/2010/main" val="1931112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FlowLayout</a:t>
            </a:r>
          </a:p>
        </p:txBody>
      </p:sp>
      <p:sp>
        <p:nvSpPr>
          <p:cNvPr id="5" name="Pladsholder til diasnummer 4"/>
          <p:cNvSpPr>
            <a:spLocks noGrp="1"/>
          </p:cNvSpPr>
          <p:nvPr>
            <p:ph type="sldNum" sz="quarter" idx="12"/>
          </p:nvPr>
        </p:nvSpPr>
        <p:spPr/>
        <p:txBody>
          <a:bodyPr/>
          <a:lstStyle/>
          <a:p>
            <a:fld id="{F7AB382F-E9E6-CE49-B414-1E064FB7F064}" type="slidenum">
              <a:rPr lang="da-DK" smtClean="0"/>
              <a:t>22</a:t>
            </a:fld>
            <a:endParaRPr lang="da-DK" dirty="0"/>
          </a:p>
        </p:txBody>
      </p:sp>
      <p:pic>
        <p:nvPicPr>
          <p:cNvPr id="6" name="Picture 3" descr="ch11-flow1"/>
          <p:cNvPicPr>
            <a:picLocks noChangeAspect="1" noChangeArrowheads="1"/>
          </p:cNvPicPr>
          <p:nvPr/>
        </p:nvPicPr>
        <p:blipFill>
          <a:blip r:embed="rId2" cstate="print"/>
          <a:srcRect/>
          <a:stretch>
            <a:fillRect/>
          </a:stretch>
        </p:blipFill>
        <p:spPr bwMode="auto">
          <a:xfrm>
            <a:off x="1752600" y="2209800"/>
            <a:ext cx="5554663" cy="720725"/>
          </a:xfrm>
          <a:prstGeom prst="rect">
            <a:avLst/>
          </a:prstGeom>
          <a:noFill/>
          <a:ln w="9525">
            <a:noFill/>
            <a:miter lim="800000"/>
            <a:headEnd/>
            <a:tailEnd/>
          </a:ln>
        </p:spPr>
      </p:pic>
      <p:pic>
        <p:nvPicPr>
          <p:cNvPr id="7" name="Picture 4" descr="ch11-flow2"/>
          <p:cNvPicPr>
            <a:picLocks noChangeAspect="1" noChangeArrowheads="1"/>
          </p:cNvPicPr>
          <p:nvPr/>
        </p:nvPicPr>
        <p:blipFill>
          <a:blip r:embed="rId3" cstate="print"/>
          <a:srcRect/>
          <a:stretch>
            <a:fillRect/>
          </a:stretch>
        </p:blipFill>
        <p:spPr bwMode="auto">
          <a:xfrm>
            <a:off x="2743200" y="3733800"/>
            <a:ext cx="3760788" cy="1600200"/>
          </a:xfrm>
          <a:prstGeom prst="rect">
            <a:avLst/>
          </a:prstGeom>
          <a:noFill/>
          <a:ln w="9525">
            <a:noFill/>
            <a:miter lim="800000"/>
            <a:headEnd/>
            <a:tailEnd/>
          </a:ln>
        </p:spPr>
      </p:pic>
    </p:spTree>
    <p:extLst>
      <p:ext uri="{BB962C8B-B14F-4D97-AF65-F5344CB8AC3E}">
        <p14:creationId xmlns:p14="http://schemas.microsoft.com/office/powerpoint/2010/main" val="2139521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BorderLayout</a:t>
            </a:r>
          </a:p>
        </p:txBody>
      </p:sp>
      <p:sp>
        <p:nvSpPr>
          <p:cNvPr id="5" name="Pladsholder til diasnummer 4"/>
          <p:cNvSpPr>
            <a:spLocks noGrp="1"/>
          </p:cNvSpPr>
          <p:nvPr>
            <p:ph type="sldNum" sz="quarter" idx="12"/>
          </p:nvPr>
        </p:nvSpPr>
        <p:spPr/>
        <p:txBody>
          <a:bodyPr/>
          <a:lstStyle/>
          <a:p>
            <a:fld id="{F7AB382F-E9E6-CE49-B414-1E064FB7F064}" type="slidenum">
              <a:rPr lang="da-DK" smtClean="0"/>
              <a:t>23</a:t>
            </a:fld>
            <a:endParaRPr lang="da-DK" dirty="0"/>
          </a:p>
        </p:txBody>
      </p:sp>
      <p:pic>
        <p:nvPicPr>
          <p:cNvPr id="6" name="Picture 3" descr="ch11-border1"/>
          <p:cNvPicPr>
            <a:picLocks noChangeAspect="1" noChangeArrowheads="1"/>
          </p:cNvPicPr>
          <p:nvPr/>
        </p:nvPicPr>
        <p:blipFill>
          <a:blip r:embed="rId2" cstate="print"/>
          <a:srcRect/>
          <a:stretch>
            <a:fillRect/>
          </a:stretch>
        </p:blipFill>
        <p:spPr bwMode="auto">
          <a:xfrm>
            <a:off x="3657600" y="1752600"/>
            <a:ext cx="2286000" cy="1200150"/>
          </a:xfrm>
          <a:prstGeom prst="rect">
            <a:avLst/>
          </a:prstGeom>
          <a:noFill/>
          <a:ln w="9525">
            <a:noFill/>
            <a:miter lim="800000"/>
            <a:headEnd/>
            <a:tailEnd/>
          </a:ln>
        </p:spPr>
      </p:pic>
      <p:pic>
        <p:nvPicPr>
          <p:cNvPr id="7" name="Picture 4" descr="ch11-border2"/>
          <p:cNvPicPr>
            <a:picLocks noChangeAspect="1" noChangeArrowheads="1"/>
          </p:cNvPicPr>
          <p:nvPr/>
        </p:nvPicPr>
        <p:blipFill>
          <a:blip r:embed="rId3" cstate="print"/>
          <a:srcRect/>
          <a:stretch>
            <a:fillRect/>
          </a:stretch>
        </p:blipFill>
        <p:spPr bwMode="auto">
          <a:xfrm>
            <a:off x="2438400" y="3276600"/>
            <a:ext cx="4629150" cy="2960688"/>
          </a:xfrm>
          <a:prstGeom prst="rect">
            <a:avLst/>
          </a:prstGeom>
          <a:noFill/>
          <a:ln w="9525">
            <a:noFill/>
            <a:miter lim="800000"/>
            <a:headEnd/>
            <a:tailEnd/>
          </a:ln>
        </p:spPr>
      </p:pic>
    </p:spTree>
    <p:extLst>
      <p:ext uri="{BB962C8B-B14F-4D97-AF65-F5344CB8AC3E}">
        <p14:creationId xmlns:p14="http://schemas.microsoft.com/office/powerpoint/2010/main" val="467500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GridLayout</a:t>
            </a:r>
          </a:p>
        </p:txBody>
      </p:sp>
      <p:sp>
        <p:nvSpPr>
          <p:cNvPr id="5" name="Pladsholder til diasnummer 4"/>
          <p:cNvSpPr>
            <a:spLocks noGrp="1"/>
          </p:cNvSpPr>
          <p:nvPr>
            <p:ph type="sldNum" sz="quarter" idx="12"/>
          </p:nvPr>
        </p:nvSpPr>
        <p:spPr/>
        <p:txBody>
          <a:bodyPr/>
          <a:lstStyle/>
          <a:p>
            <a:fld id="{F7AB382F-E9E6-CE49-B414-1E064FB7F064}" type="slidenum">
              <a:rPr lang="da-DK" smtClean="0"/>
              <a:t>24</a:t>
            </a:fld>
            <a:endParaRPr lang="da-DK" dirty="0"/>
          </a:p>
        </p:txBody>
      </p:sp>
      <p:pic>
        <p:nvPicPr>
          <p:cNvPr id="6" name="Picture 3" descr="ch11-grid1"/>
          <p:cNvPicPr>
            <a:picLocks noChangeAspect="1" noChangeArrowheads="1"/>
          </p:cNvPicPr>
          <p:nvPr/>
        </p:nvPicPr>
        <p:blipFill>
          <a:blip r:embed="rId2" cstate="print"/>
          <a:srcRect/>
          <a:stretch>
            <a:fillRect/>
          </a:stretch>
        </p:blipFill>
        <p:spPr bwMode="auto">
          <a:xfrm>
            <a:off x="2514600" y="1981200"/>
            <a:ext cx="4457700" cy="1200150"/>
          </a:xfrm>
          <a:prstGeom prst="rect">
            <a:avLst/>
          </a:prstGeom>
          <a:noFill/>
          <a:ln w="9525">
            <a:noFill/>
            <a:miter lim="800000"/>
            <a:headEnd/>
            <a:tailEnd/>
          </a:ln>
        </p:spPr>
      </p:pic>
      <p:pic>
        <p:nvPicPr>
          <p:cNvPr id="7" name="Picture 4" descr="ch11-grid2"/>
          <p:cNvPicPr>
            <a:picLocks noChangeAspect="1" noChangeArrowheads="1"/>
          </p:cNvPicPr>
          <p:nvPr/>
        </p:nvPicPr>
        <p:blipFill>
          <a:blip r:embed="rId3" cstate="print"/>
          <a:srcRect/>
          <a:stretch>
            <a:fillRect/>
          </a:stretch>
        </p:blipFill>
        <p:spPr bwMode="auto">
          <a:xfrm>
            <a:off x="2209800" y="3581400"/>
            <a:ext cx="5154613" cy="2320925"/>
          </a:xfrm>
          <a:prstGeom prst="rect">
            <a:avLst/>
          </a:prstGeom>
          <a:noFill/>
          <a:ln w="9525">
            <a:noFill/>
            <a:miter lim="800000"/>
            <a:headEnd/>
            <a:tailEnd/>
          </a:ln>
        </p:spPr>
      </p:pic>
    </p:spTree>
    <p:extLst>
      <p:ext uri="{BB962C8B-B14F-4D97-AF65-F5344CB8AC3E}">
        <p14:creationId xmlns:p14="http://schemas.microsoft.com/office/powerpoint/2010/main" val="4040899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BoxLayout</a:t>
            </a:r>
          </a:p>
        </p:txBody>
      </p:sp>
      <p:sp>
        <p:nvSpPr>
          <p:cNvPr id="5" name="Pladsholder til diasnummer 4"/>
          <p:cNvSpPr>
            <a:spLocks noGrp="1"/>
          </p:cNvSpPr>
          <p:nvPr>
            <p:ph type="sldNum" sz="quarter" idx="12"/>
          </p:nvPr>
        </p:nvSpPr>
        <p:spPr/>
        <p:txBody>
          <a:bodyPr/>
          <a:lstStyle/>
          <a:p>
            <a:fld id="{F7AB382F-E9E6-CE49-B414-1E064FB7F064}" type="slidenum">
              <a:rPr lang="da-DK" smtClean="0"/>
              <a:t>25</a:t>
            </a:fld>
            <a:endParaRPr lang="da-DK" dirty="0"/>
          </a:p>
        </p:txBody>
      </p:sp>
      <p:pic>
        <p:nvPicPr>
          <p:cNvPr id="6" name="Picture 2" descr="ch11-box2"/>
          <p:cNvPicPr>
            <a:picLocks noChangeAspect="1" noChangeArrowheads="1"/>
          </p:cNvPicPr>
          <p:nvPr/>
        </p:nvPicPr>
        <p:blipFill>
          <a:blip r:embed="rId2" cstate="print"/>
          <a:srcRect/>
          <a:stretch>
            <a:fillRect/>
          </a:stretch>
        </p:blipFill>
        <p:spPr bwMode="auto">
          <a:xfrm>
            <a:off x="3505200" y="3352800"/>
            <a:ext cx="2686050" cy="2971800"/>
          </a:xfrm>
          <a:prstGeom prst="rect">
            <a:avLst/>
          </a:prstGeom>
          <a:noFill/>
          <a:ln w="9525">
            <a:noFill/>
            <a:miter lim="800000"/>
            <a:headEnd/>
            <a:tailEnd/>
          </a:ln>
        </p:spPr>
      </p:pic>
      <p:sp>
        <p:nvSpPr>
          <p:cNvPr id="7" name="Text Box 4"/>
          <p:cNvSpPr txBox="1">
            <a:spLocks noChangeArrowheads="1"/>
          </p:cNvSpPr>
          <p:nvPr/>
        </p:nvSpPr>
        <p:spPr bwMode="auto">
          <a:xfrm>
            <a:off x="6324600" y="3657600"/>
            <a:ext cx="2413000" cy="650875"/>
          </a:xfrm>
          <a:prstGeom prst="rect">
            <a:avLst/>
          </a:prstGeom>
          <a:noFill/>
          <a:ln w="9525">
            <a:solidFill>
              <a:schemeClr val="tx1"/>
            </a:solidFill>
            <a:miter lim="800000"/>
            <a:headEnd/>
            <a:tailEnd/>
          </a:ln>
        </p:spPr>
        <p:txBody>
          <a:bodyPr wrap="none" lIns="90000" tIns="46800" rIns="90000" bIns="46800">
            <a:spAutoFit/>
          </a:bodyPr>
          <a:lstStyle/>
          <a:p>
            <a:r>
              <a:rPr lang="en-GB" sz="1800" b="1"/>
              <a:t>Note: no component</a:t>
            </a:r>
          </a:p>
          <a:p>
            <a:r>
              <a:rPr lang="en-GB" sz="1800" b="1"/>
              <a:t>resizing.</a:t>
            </a:r>
          </a:p>
        </p:txBody>
      </p:sp>
      <p:sp>
        <p:nvSpPr>
          <p:cNvPr id="8" name="Line 5"/>
          <p:cNvSpPr>
            <a:spLocks noChangeShapeType="1"/>
          </p:cNvSpPr>
          <p:nvPr/>
        </p:nvSpPr>
        <p:spPr bwMode="auto">
          <a:xfrm flipH="1" flipV="1">
            <a:off x="4724400" y="3810000"/>
            <a:ext cx="1600200" cy="76200"/>
          </a:xfrm>
          <a:prstGeom prst="line">
            <a:avLst/>
          </a:prstGeom>
          <a:noFill/>
          <a:ln w="9525">
            <a:solidFill>
              <a:schemeClr val="tx1"/>
            </a:solidFill>
            <a:round/>
            <a:headEnd/>
            <a:tailEnd type="triangle" w="med" len="med"/>
          </a:ln>
        </p:spPr>
        <p:txBody>
          <a:bodyPr lIns="90000" tIns="46800" rIns="90000" bIns="46800">
            <a:spAutoFit/>
          </a:bodyPr>
          <a:lstStyle/>
          <a:p>
            <a:endParaRPr lang="da-DK"/>
          </a:p>
        </p:txBody>
      </p:sp>
      <p:pic>
        <p:nvPicPr>
          <p:cNvPr id="9" name="Picture 6" descr="ch11-box1"/>
          <p:cNvPicPr>
            <a:picLocks noChangeAspect="1" noChangeArrowheads="1"/>
          </p:cNvPicPr>
          <p:nvPr/>
        </p:nvPicPr>
        <p:blipFill>
          <a:blip r:embed="rId3" cstate="print"/>
          <a:srcRect/>
          <a:stretch>
            <a:fillRect/>
          </a:stretch>
        </p:blipFill>
        <p:spPr bwMode="auto">
          <a:xfrm>
            <a:off x="3810000" y="1600200"/>
            <a:ext cx="2057400" cy="1622425"/>
          </a:xfrm>
          <a:prstGeom prst="rect">
            <a:avLst/>
          </a:prstGeom>
          <a:noFill/>
          <a:ln w="9525">
            <a:noFill/>
            <a:miter lim="800000"/>
            <a:headEnd/>
            <a:tailEnd/>
          </a:ln>
        </p:spPr>
      </p:pic>
    </p:spTree>
    <p:extLst>
      <p:ext uri="{BB962C8B-B14F-4D97-AF65-F5344CB8AC3E}">
        <p14:creationId xmlns:p14="http://schemas.microsoft.com/office/powerpoint/2010/main" val="1690533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Nested containers</a:t>
            </a:r>
          </a:p>
        </p:txBody>
      </p:sp>
      <p:sp>
        <p:nvSpPr>
          <p:cNvPr id="3" name="Pladsholder til indhold 2"/>
          <p:cNvSpPr>
            <a:spLocks noGrp="1"/>
          </p:cNvSpPr>
          <p:nvPr>
            <p:ph idx="1"/>
          </p:nvPr>
        </p:nvSpPr>
        <p:spPr>
          <a:xfrm>
            <a:off x="693706" y="1092200"/>
            <a:ext cx="7756587" cy="4525963"/>
          </a:xfrm>
        </p:spPr>
        <p:txBody>
          <a:bodyPr>
            <a:normAutofit lnSpcReduction="10000"/>
          </a:bodyPr>
          <a:lstStyle/>
          <a:p>
            <a:r>
              <a:rPr lang="en-US" dirty="0"/>
              <a:t>Layout is built up of containers with containers in them - much used is the </a:t>
            </a:r>
            <a:r>
              <a:rPr lang="en-US" b="1" dirty="0" err="1"/>
              <a:t>Jpanel</a:t>
            </a:r>
            <a:endParaRPr lang="en-US" b="1" dirty="0"/>
          </a:p>
          <a:p>
            <a:pPr lvl="1"/>
            <a:r>
              <a:rPr lang="en-US" dirty="0"/>
              <a:t>Also the </a:t>
            </a:r>
            <a:r>
              <a:rPr lang="en-US" b="1" dirty="0" err="1"/>
              <a:t>JScrollPane</a:t>
            </a:r>
            <a:r>
              <a:rPr lang="en-US" dirty="0"/>
              <a:t> is handy</a:t>
            </a:r>
          </a:p>
          <a:p>
            <a:endParaRPr lang="en-US" dirty="0"/>
          </a:p>
          <a:p>
            <a:r>
              <a:rPr lang="en-US" dirty="0"/>
              <a:t>Every container has it own </a:t>
            </a:r>
            <a:r>
              <a:rPr lang="en-US" b="1" dirty="0"/>
              <a:t>layout manager</a:t>
            </a:r>
          </a:p>
          <a:p>
            <a:pPr lvl="1"/>
            <a:r>
              <a:rPr lang="en-US" dirty="0"/>
              <a:t>Which you pick</a:t>
            </a:r>
          </a:p>
          <a:p>
            <a:pPr marL="309600" lvl="1" indent="0">
              <a:buNone/>
            </a:pPr>
            <a:endParaRPr lang="en-US" dirty="0"/>
          </a:p>
          <a:p>
            <a:r>
              <a:rPr lang="en-US" b="1" dirty="0" err="1"/>
              <a:t>JFrame</a:t>
            </a:r>
            <a:r>
              <a:rPr lang="en-US" b="1" dirty="0"/>
              <a:t> </a:t>
            </a:r>
            <a:r>
              <a:rPr lang="en-US" dirty="0"/>
              <a:t>and </a:t>
            </a:r>
            <a:r>
              <a:rPr lang="en-US" b="1" dirty="0" err="1"/>
              <a:t>JDialog</a:t>
            </a:r>
            <a:r>
              <a:rPr lang="en-US" dirty="0"/>
              <a:t> are </a:t>
            </a:r>
            <a:r>
              <a:rPr lang="en-US" b="1" dirty="0"/>
              <a:t>top level containers</a:t>
            </a:r>
            <a:r>
              <a:rPr lang="en-US" dirty="0"/>
              <a:t>, they cannot be within other container</a:t>
            </a:r>
          </a:p>
          <a:p>
            <a:pPr lvl="1"/>
            <a:r>
              <a:rPr lang="en-US" b="1" dirty="0" err="1"/>
              <a:t>JDialog</a:t>
            </a:r>
            <a:r>
              <a:rPr lang="en-US" b="1" dirty="0"/>
              <a:t> </a:t>
            </a:r>
            <a:r>
              <a:rPr lang="en-US" dirty="0"/>
              <a:t>can be </a:t>
            </a:r>
            <a:r>
              <a:rPr lang="en-US" b="1" dirty="0"/>
              <a:t>modal</a:t>
            </a:r>
          </a:p>
          <a:p>
            <a:endParaRPr lang="en-US" dirty="0"/>
          </a:p>
        </p:txBody>
      </p:sp>
      <p:sp>
        <p:nvSpPr>
          <p:cNvPr id="5" name="Pladsholder til diasnummer 4"/>
          <p:cNvSpPr>
            <a:spLocks noGrp="1"/>
          </p:cNvSpPr>
          <p:nvPr>
            <p:ph type="sldNum" sz="quarter" idx="12"/>
          </p:nvPr>
        </p:nvSpPr>
        <p:spPr/>
        <p:txBody>
          <a:bodyPr/>
          <a:lstStyle/>
          <a:p>
            <a:fld id="{F7AB382F-E9E6-CE49-B414-1E064FB7F064}" type="slidenum">
              <a:rPr lang="da-DK" smtClean="0"/>
              <a:t>26</a:t>
            </a:fld>
            <a:endParaRPr lang="da-DK" dirty="0"/>
          </a:p>
        </p:txBody>
      </p:sp>
    </p:spTree>
    <p:extLst>
      <p:ext uri="{BB962C8B-B14F-4D97-AF65-F5344CB8AC3E}">
        <p14:creationId xmlns:p14="http://schemas.microsoft.com/office/powerpoint/2010/main" val="844832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Container with container</a:t>
            </a:r>
          </a:p>
        </p:txBody>
      </p:sp>
      <p:sp>
        <p:nvSpPr>
          <p:cNvPr id="5" name="Pladsholder til diasnummer 4"/>
          <p:cNvSpPr>
            <a:spLocks noGrp="1"/>
          </p:cNvSpPr>
          <p:nvPr>
            <p:ph type="sldNum" sz="quarter" idx="12"/>
          </p:nvPr>
        </p:nvSpPr>
        <p:spPr/>
        <p:txBody>
          <a:bodyPr/>
          <a:lstStyle/>
          <a:p>
            <a:fld id="{F7AB382F-E9E6-CE49-B414-1E064FB7F064}" type="slidenum">
              <a:rPr lang="da-DK" smtClean="0"/>
              <a:t>27</a:t>
            </a:fld>
            <a:endParaRPr lang="da-DK" dirty="0"/>
          </a:p>
        </p:txBody>
      </p:sp>
      <p:sp>
        <p:nvSpPr>
          <p:cNvPr id="6" name="Rectangle 4"/>
          <p:cNvSpPr>
            <a:spLocks noChangeArrowheads="1"/>
          </p:cNvSpPr>
          <p:nvPr/>
        </p:nvSpPr>
        <p:spPr bwMode="auto">
          <a:xfrm>
            <a:off x="1676400" y="1989138"/>
            <a:ext cx="5486400" cy="4030662"/>
          </a:xfrm>
          <a:prstGeom prst="rect">
            <a:avLst/>
          </a:prstGeom>
          <a:solidFill>
            <a:schemeClr val="bg1"/>
          </a:solidFill>
          <a:ln w="12700">
            <a:solidFill>
              <a:schemeClr val="tx1"/>
            </a:solidFill>
            <a:miter lim="800000"/>
            <a:headEnd/>
            <a:tailEnd/>
          </a:ln>
        </p:spPr>
        <p:txBody>
          <a:bodyPr wrap="none" anchor="ctr"/>
          <a:lstStyle/>
          <a:p>
            <a:endParaRPr lang="da-DK"/>
          </a:p>
        </p:txBody>
      </p:sp>
      <p:sp>
        <p:nvSpPr>
          <p:cNvPr id="7" name="Rectangle 5"/>
          <p:cNvSpPr>
            <a:spLocks noChangeArrowheads="1"/>
          </p:cNvSpPr>
          <p:nvPr/>
        </p:nvSpPr>
        <p:spPr bwMode="auto">
          <a:xfrm>
            <a:off x="1763713" y="2133600"/>
            <a:ext cx="5184775" cy="541338"/>
          </a:xfrm>
          <a:prstGeom prst="rect">
            <a:avLst/>
          </a:prstGeom>
          <a:solidFill>
            <a:schemeClr val="bg1"/>
          </a:solidFill>
          <a:ln w="12700">
            <a:solidFill>
              <a:schemeClr val="tx1"/>
            </a:solidFill>
            <a:miter lim="800000"/>
            <a:headEnd/>
            <a:tailEnd/>
          </a:ln>
        </p:spPr>
        <p:txBody>
          <a:bodyPr wrap="none" anchor="ctr"/>
          <a:lstStyle/>
          <a:p>
            <a:pPr algn="ctr"/>
            <a:r>
              <a:rPr lang="da-DK">
                <a:solidFill>
                  <a:schemeClr val="tx2"/>
                </a:solidFill>
              </a:rPr>
              <a:t>JPanel</a:t>
            </a:r>
            <a:endParaRPr lang="da-DK" sz="3200">
              <a:solidFill>
                <a:schemeClr val="tx2"/>
              </a:solidFill>
            </a:endParaRPr>
          </a:p>
        </p:txBody>
      </p:sp>
      <p:sp>
        <p:nvSpPr>
          <p:cNvPr id="8" name="Rectangle 6"/>
          <p:cNvSpPr>
            <a:spLocks noChangeArrowheads="1"/>
          </p:cNvSpPr>
          <p:nvPr/>
        </p:nvSpPr>
        <p:spPr bwMode="auto">
          <a:xfrm>
            <a:off x="2663825" y="2891631"/>
            <a:ext cx="3384550" cy="2225675"/>
          </a:xfrm>
          <a:prstGeom prst="rect">
            <a:avLst/>
          </a:prstGeom>
          <a:solidFill>
            <a:schemeClr val="bg1"/>
          </a:solidFill>
          <a:ln w="12700">
            <a:solidFill>
              <a:schemeClr val="tx1"/>
            </a:solidFill>
            <a:miter lim="800000"/>
            <a:headEnd/>
            <a:tailEnd/>
          </a:ln>
        </p:spPr>
        <p:txBody>
          <a:bodyPr wrap="none" anchor="t"/>
          <a:lstStyle/>
          <a:p>
            <a:pPr algn="ctr"/>
            <a:r>
              <a:rPr lang="en-US" dirty="0" err="1">
                <a:solidFill>
                  <a:schemeClr val="tx2"/>
                </a:solidFill>
              </a:rPr>
              <a:t>JPanel</a:t>
            </a:r>
            <a:endParaRPr lang="en-US" dirty="0">
              <a:solidFill>
                <a:schemeClr val="tx2"/>
              </a:solidFill>
            </a:endParaRPr>
          </a:p>
        </p:txBody>
      </p:sp>
      <p:sp>
        <p:nvSpPr>
          <p:cNvPr id="9" name="Text Box 7"/>
          <p:cNvSpPr txBox="1">
            <a:spLocks noChangeArrowheads="1"/>
          </p:cNvSpPr>
          <p:nvPr/>
        </p:nvSpPr>
        <p:spPr bwMode="auto">
          <a:xfrm>
            <a:off x="611188" y="3860800"/>
            <a:ext cx="1081087" cy="457200"/>
          </a:xfrm>
          <a:prstGeom prst="rect">
            <a:avLst/>
          </a:prstGeom>
          <a:noFill/>
          <a:ln w="25400">
            <a:noFill/>
            <a:miter lim="800000"/>
            <a:headEnd/>
            <a:tailEnd/>
          </a:ln>
        </p:spPr>
        <p:txBody>
          <a:bodyPr wrap="none" lIns="92075" tIns="46038" rIns="92075" bIns="46038" anchor="ctr">
            <a:spAutoFit/>
          </a:bodyPr>
          <a:lstStyle/>
          <a:p>
            <a:pPr algn="ctr"/>
            <a:r>
              <a:rPr lang="da-DK" dirty="0" err="1">
                <a:solidFill>
                  <a:schemeClr val="tx2"/>
                </a:solidFill>
              </a:rPr>
              <a:t>JFrame</a:t>
            </a:r>
            <a:endParaRPr lang="da-DK" sz="3200" dirty="0">
              <a:solidFill>
                <a:schemeClr val="tx2"/>
              </a:solidFill>
            </a:endParaRPr>
          </a:p>
        </p:txBody>
      </p:sp>
      <p:sp>
        <p:nvSpPr>
          <p:cNvPr id="10" name="Rectangle 8"/>
          <p:cNvSpPr>
            <a:spLocks noChangeArrowheads="1"/>
          </p:cNvSpPr>
          <p:nvPr/>
        </p:nvSpPr>
        <p:spPr bwMode="auto">
          <a:xfrm>
            <a:off x="3708400" y="4292600"/>
            <a:ext cx="1420813" cy="541338"/>
          </a:xfrm>
          <a:prstGeom prst="rect">
            <a:avLst/>
          </a:prstGeom>
          <a:solidFill>
            <a:schemeClr val="bg1"/>
          </a:solidFill>
          <a:ln w="12700">
            <a:solidFill>
              <a:schemeClr val="tx1"/>
            </a:solidFill>
            <a:miter lim="800000"/>
            <a:headEnd/>
            <a:tailEnd/>
          </a:ln>
        </p:spPr>
        <p:txBody>
          <a:bodyPr wrap="none" anchor="ctr"/>
          <a:lstStyle/>
          <a:p>
            <a:pPr algn="ctr"/>
            <a:r>
              <a:rPr lang="da-DK">
                <a:solidFill>
                  <a:schemeClr val="tx2"/>
                </a:solidFill>
              </a:rPr>
              <a:t>JPanel</a:t>
            </a:r>
            <a:endParaRPr lang="da-DK" sz="3200">
              <a:solidFill>
                <a:schemeClr val="tx2"/>
              </a:solidFill>
            </a:endParaRPr>
          </a:p>
        </p:txBody>
      </p:sp>
      <p:sp>
        <p:nvSpPr>
          <p:cNvPr id="11" name="Text Box 9"/>
          <p:cNvSpPr txBox="1">
            <a:spLocks noChangeArrowheads="1"/>
          </p:cNvSpPr>
          <p:nvPr/>
        </p:nvSpPr>
        <p:spPr bwMode="auto">
          <a:xfrm>
            <a:off x="3708400" y="3323158"/>
            <a:ext cx="1439863" cy="482600"/>
          </a:xfrm>
          <a:prstGeom prst="rect">
            <a:avLst/>
          </a:prstGeom>
          <a:noFill/>
          <a:ln w="25400">
            <a:solidFill>
              <a:schemeClr val="tx1"/>
            </a:solidFill>
            <a:miter lim="800000"/>
            <a:headEnd/>
            <a:tailEnd/>
          </a:ln>
        </p:spPr>
        <p:txBody>
          <a:bodyPr lIns="92075" tIns="46038" rIns="92075" bIns="46038" anchor="ctr">
            <a:spAutoFit/>
          </a:bodyPr>
          <a:lstStyle/>
          <a:p>
            <a:pPr algn="ctr"/>
            <a:r>
              <a:rPr lang="da-DK" dirty="0" err="1">
                <a:solidFill>
                  <a:schemeClr val="tx2"/>
                </a:solidFill>
              </a:rPr>
              <a:t>JPanel</a:t>
            </a:r>
            <a:endParaRPr lang="da-DK" sz="3200" dirty="0">
              <a:solidFill>
                <a:schemeClr val="tx2"/>
              </a:solidFill>
            </a:endParaRPr>
          </a:p>
        </p:txBody>
      </p:sp>
    </p:spTree>
    <p:extLst>
      <p:ext uri="{BB962C8B-B14F-4D97-AF65-F5344CB8AC3E}">
        <p14:creationId xmlns:p14="http://schemas.microsoft.com/office/powerpoint/2010/main" val="1029261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solidFill>
                  <a:srgbClr val="FFFF00"/>
                </a:solidFill>
              </a:rPr>
              <a:t>Exercise</a:t>
            </a:r>
            <a:endParaRPr lang="da-DK" dirty="0">
              <a:solidFill>
                <a:srgbClr val="FFFF00"/>
              </a:solidFill>
            </a:endParaRPr>
          </a:p>
        </p:txBody>
      </p:sp>
      <p:sp>
        <p:nvSpPr>
          <p:cNvPr id="3" name="Pladsholder til indhold 2"/>
          <p:cNvSpPr>
            <a:spLocks noGrp="1"/>
          </p:cNvSpPr>
          <p:nvPr>
            <p:ph idx="1"/>
          </p:nvPr>
        </p:nvSpPr>
        <p:spPr/>
        <p:txBody>
          <a:bodyPr/>
          <a:lstStyle/>
          <a:p>
            <a:r>
              <a:rPr lang="da-DK" dirty="0"/>
              <a:t>Make a </a:t>
            </a:r>
            <a:r>
              <a:rPr lang="da-DK" dirty="0" err="1"/>
              <a:t>Hello</a:t>
            </a:r>
            <a:r>
              <a:rPr lang="da-DK" dirty="0"/>
              <a:t>, World! </a:t>
            </a:r>
            <a:r>
              <a:rPr lang="da-DK" dirty="0" err="1"/>
              <a:t>application</a:t>
            </a:r>
            <a:r>
              <a:rPr lang="da-DK" dirty="0"/>
              <a:t> </a:t>
            </a:r>
            <a:r>
              <a:rPr lang="da-DK" dirty="0" err="1"/>
              <a:t>using</a:t>
            </a:r>
            <a:r>
              <a:rPr lang="da-DK" dirty="0"/>
              <a:t> Swing</a:t>
            </a:r>
          </a:p>
          <a:p>
            <a:r>
              <a:rPr lang="da-DK" dirty="0" err="1"/>
              <a:t>When</a:t>
            </a:r>
            <a:r>
              <a:rPr lang="da-DK" dirty="0"/>
              <a:t> </a:t>
            </a:r>
            <a:r>
              <a:rPr lang="da-DK" dirty="0" err="1"/>
              <a:t>you</a:t>
            </a:r>
            <a:r>
              <a:rPr lang="da-DK" dirty="0"/>
              <a:t> </a:t>
            </a:r>
            <a:r>
              <a:rPr lang="da-DK" dirty="0" err="1"/>
              <a:t>click</a:t>
            </a:r>
            <a:r>
              <a:rPr lang="da-DK" dirty="0"/>
              <a:t> the ”</a:t>
            </a:r>
            <a:r>
              <a:rPr lang="da-DK" dirty="0" err="1"/>
              <a:t>Say</a:t>
            </a:r>
            <a:r>
              <a:rPr lang="da-DK" dirty="0"/>
              <a:t> </a:t>
            </a:r>
            <a:r>
              <a:rPr lang="da-DK" dirty="0" err="1"/>
              <a:t>Hello</a:t>
            </a:r>
            <a:r>
              <a:rPr lang="da-DK" dirty="0"/>
              <a:t>” </a:t>
            </a:r>
            <a:r>
              <a:rPr lang="da-DK" dirty="0" err="1"/>
              <a:t>button</a:t>
            </a:r>
            <a:r>
              <a:rPr lang="da-DK" dirty="0"/>
              <a:t>, the </a:t>
            </a:r>
            <a:r>
              <a:rPr lang="da-DK" dirty="0" err="1"/>
              <a:t>window</a:t>
            </a:r>
            <a:r>
              <a:rPr lang="da-DK" dirty="0"/>
              <a:t> </a:t>
            </a:r>
            <a:r>
              <a:rPr lang="da-DK" dirty="0" err="1"/>
              <a:t>should</a:t>
            </a:r>
            <a:r>
              <a:rPr lang="da-DK" dirty="0"/>
              <a:t> display the </a:t>
            </a:r>
            <a:r>
              <a:rPr lang="da-DK" dirty="0" err="1"/>
              <a:t>text</a:t>
            </a:r>
            <a:r>
              <a:rPr lang="da-DK" dirty="0"/>
              <a:t> ”</a:t>
            </a:r>
            <a:r>
              <a:rPr lang="da-DK" dirty="0" err="1"/>
              <a:t>Hello</a:t>
            </a:r>
            <a:r>
              <a:rPr lang="da-DK" dirty="0"/>
              <a:t>, Swing!” in a </a:t>
            </a:r>
            <a:r>
              <a:rPr lang="da-DK" dirty="0" err="1"/>
              <a:t>JLabel</a:t>
            </a:r>
            <a:endParaRPr lang="da-DK" dirty="0"/>
          </a:p>
        </p:txBody>
      </p:sp>
      <p:sp>
        <p:nvSpPr>
          <p:cNvPr id="5" name="Pladsholder til slidenummer 4"/>
          <p:cNvSpPr>
            <a:spLocks noGrp="1"/>
          </p:cNvSpPr>
          <p:nvPr>
            <p:ph type="sldNum" sz="quarter" idx="12"/>
          </p:nvPr>
        </p:nvSpPr>
        <p:spPr/>
        <p:txBody>
          <a:bodyPr/>
          <a:lstStyle/>
          <a:p>
            <a:fld id="{F7AB382F-E9E6-CE49-B414-1E064FB7F064}" type="slidenum">
              <a:rPr lang="da-DK" smtClean="0"/>
              <a:t>28</a:t>
            </a:fld>
            <a:endParaRPr lang="da-DK"/>
          </a:p>
        </p:txBody>
      </p:sp>
      <p:pic>
        <p:nvPicPr>
          <p:cNvPr id="4" name="Picture 3">
            <a:extLst>
              <a:ext uri="{FF2B5EF4-FFF2-40B4-BE49-F238E27FC236}">
                <a16:creationId xmlns:a16="http://schemas.microsoft.com/office/drawing/2014/main" id="{D0C1E58F-CE34-45E3-B817-6148B49D81C6}"/>
              </a:ext>
            </a:extLst>
          </p:cNvPr>
          <p:cNvPicPr>
            <a:picLocks noChangeAspect="1"/>
          </p:cNvPicPr>
          <p:nvPr/>
        </p:nvPicPr>
        <p:blipFill>
          <a:blip r:embed="rId2"/>
          <a:stretch>
            <a:fillRect/>
          </a:stretch>
        </p:blipFill>
        <p:spPr>
          <a:xfrm>
            <a:off x="2667935" y="3483572"/>
            <a:ext cx="4152900" cy="2828925"/>
          </a:xfrm>
          <a:prstGeom prst="rect">
            <a:avLst/>
          </a:prstGeom>
        </p:spPr>
      </p:pic>
    </p:spTree>
    <p:extLst>
      <p:ext uri="{BB962C8B-B14F-4D97-AF65-F5344CB8AC3E}">
        <p14:creationId xmlns:p14="http://schemas.microsoft.com/office/powerpoint/2010/main" val="1831130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Dialog boxes</a:t>
            </a:r>
          </a:p>
        </p:txBody>
      </p:sp>
      <p:sp>
        <p:nvSpPr>
          <p:cNvPr id="3" name="Pladsholder til indhold 2"/>
          <p:cNvSpPr>
            <a:spLocks noGrp="1"/>
          </p:cNvSpPr>
          <p:nvPr>
            <p:ph idx="1"/>
          </p:nvPr>
        </p:nvSpPr>
        <p:spPr/>
        <p:txBody>
          <a:bodyPr/>
          <a:lstStyle/>
          <a:p>
            <a:r>
              <a:rPr lang="en-US" dirty="0"/>
              <a:t>Modal dialogs - blocks all other interaction.</a:t>
            </a:r>
          </a:p>
          <a:p>
            <a:pPr lvl="1"/>
            <a:r>
              <a:rPr lang="en-US" dirty="0"/>
              <a:t>forces the user to interact</a:t>
            </a:r>
          </a:p>
          <a:p>
            <a:endParaRPr lang="en-US" dirty="0"/>
          </a:p>
          <a:p>
            <a:endParaRPr lang="en-US" dirty="0"/>
          </a:p>
          <a:p>
            <a:r>
              <a:rPr lang="en-US" dirty="0"/>
              <a:t>Non-modal dialogs allow other interaction</a:t>
            </a:r>
          </a:p>
          <a:p>
            <a:pPr lvl="1"/>
            <a:r>
              <a:rPr lang="en-US" dirty="0"/>
              <a:t>can be used, but  inconsistency can become an issue.</a:t>
            </a:r>
          </a:p>
          <a:p>
            <a:endParaRPr lang="en-US" dirty="0"/>
          </a:p>
        </p:txBody>
      </p:sp>
      <p:sp>
        <p:nvSpPr>
          <p:cNvPr id="5" name="Pladsholder til diasnummer 4"/>
          <p:cNvSpPr>
            <a:spLocks noGrp="1"/>
          </p:cNvSpPr>
          <p:nvPr>
            <p:ph type="sldNum" sz="quarter" idx="12"/>
          </p:nvPr>
        </p:nvSpPr>
        <p:spPr/>
        <p:txBody>
          <a:bodyPr/>
          <a:lstStyle/>
          <a:p>
            <a:fld id="{F7AB382F-E9E6-CE49-B414-1E064FB7F064}" type="slidenum">
              <a:rPr lang="da-DK" smtClean="0"/>
              <a:t>29</a:t>
            </a:fld>
            <a:endParaRPr lang="da-DK" dirty="0"/>
          </a:p>
        </p:txBody>
      </p:sp>
    </p:spTree>
    <p:extLst>
      <p:ext uri="{BB962C8B-B14F-4D97-AF65-F5344CB8AC3E}">
        <p14:creationId xmlns:p14="http://schemas.microsoft.com/office/powerpoint/2010/main" val="3183555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F647-2367-45F4-BB64-4C42D4546498}"/>
              </a:ext>
            </a:extLst>
          </p:cNvPr>
          <p:cNvSpPr>
            <a:spLocks noGrp="1"/>
          </p:cNvSpPr>
          <p:nvPr>
            <p:ph type="title"/>
          </p:nvPr>
        </p:nvSpPr>
        <p:spPr/>
        <p:txBody>
          <a:bodyPr/>
          <a:lstStyle/>
          <a:p>
            <a:r>
              <a:rPr lang="en-GB" dirty="0"/>
              <a:t>Lets start with installing Eclipse</a:t>
            </a:r>
          </a:p>
        </p:txBody>
      </p:sp>
      <p:sp>
        <p:nvSpPr>
          <p:cNvPr id="3" name="Content Placeholder 2">
            <a:extLst>
              <a:ext uri="{FF2B5EF4-FFF2-40B4-BE49-F238E27FC236}">
                <a16:creationId xmlns:a16="http://schemas.microsoft.com/office/drawing/2014/main" id="{CE15A4A1-08CF-41A4-8256-8A5E54F048E9}"/>
              </a:ext>
            </a:extLst>
          </p:cNvPr>
          <p:cNvSpPr>
            <a:spLocks noGrp="1"/>
          </p:cNvSpPr>
          <p:nvPr>
            <p:ph idx="1"/>
          </p:nvPr>
        </p:nvSpPr>
        <p:spPr>
          <a:xfrm>
            <a:off x="682014" y="1600201"/>
            <a:ext cx="7756587" cy="548196"/>
          </a:xfrm>
        </p:spPr>
        <p:txBody>
          <a:bodyPr/>
          <a:lstStyle/>
          <a:p>
            <a:r>
              <a:rPr lang="en-GB" dirty="0"/>
              <a:t>Go to eclipse.org </a:t>
            </a:r>
          </a:p>
        </p:txBody>
      </p:sp>
      <p:sp>
        <p:nvSpPr>
          <p:cNvPr id="5" name="Slide Number Placeholder 4">
            <a:extLst>
              <a:ext uri="{FF2B5EF4-FFF2-40B4-BE49-F238E27FC236}">
                <a16:creationId xmlns:a16="http://schemas.microsoft.com/office/drawing/2014/main" id="{DE99BBF0-307C-424B-BEEB-C2954603BC52}"/>
              </a:ext>
            </a:extLst>
          </p:cNvPr>
          <p:cNvSpPr>
            <a:spLocks noGrp="1"/>
          </p:cNvSpPr>
          <p:nvPr>
            <p:ph type="sldNum" sz="quarter" idx="12"/>
          </p:nvPr>
        </p:nvSpPr>
        <p:spPr/>
        <p:txBody>
          <a:bodyPr/>
          <a:lstStyle/>
          <a:p>
            <a:fld id="{F7AB382F-E9E6-CE49-B414-1E064FB7F064}" type="slidenum">
              <a:rPr lang="da-DK" smtClean="0"/>
              <a:t>3</a:t>
            </a:fld>
            <a:endParaRPr lang="da-DK"/>
          </a:p>
        </p:txBody>
      </p:sp>
      <p:pic>
        <p:nvPicPr>
          <p:cNvPr id="6" name="Picture 5">
            <a:extLst>
              <a:ext uri="{FF2B5EF4-FFF2-40B4-BE49-F238E27FC236}">
                <a16:creationId xmlns:a16="http://schemas.microsoft.com/office/drawing/2014/main" id="{D3665298-97C5-4A62-A919-4C64A215ACEA}"/>
              </a:ext>
            </a:extLst>
          </p:cNvPr>
          <p:cNvPicPr>
            <a:picLocks noChangeAspect="1"/>
          </p:cNvPicPr>
          <p:nvPr/>
        </p:nvPicPr>
        <p:blipFill>
          <a:blip r:embed="rId2"/>
          <a:stretch>
            <a:fillRect/>
          </a:stretch>
        </p:blipFill>
        <p:spPr>
          <a:xfrm>
            <a:off x="0" y="2289538"/>
            <a:ext cx="9144000" cy="2278923"/>
          </a:xfrm>
          <a:prstGeom prst="rect">
            <a:avLst/>
          </a:prstGeom>
        </p:spPr>
      </p:pic>
      <p:sp>
        <p:nvSpPr>
          <p:cNvPr id="7" name="Speech Bubble: Oval 6">
            <a:extLst>
              <a:ext uri="{FF2B5EF4-FFF2-40B4-BE49-F238E27FC236}">
                <a16:creationId xmlns:a16="http://schemas.microsoft.com/office/drawing/2014/main" id="{2586BF77-1EC8-40DF-BCC0-C8C168B54830}"/>
              </a:ext>
            </a:extLst>
          </p:cNvPr>
          <p:cNvSpPr/>
          <p:nvPr/>
        </p:nvSpPr>
        <p:spPr>
          <a:xfrm>
            <a:off x="6454066" y="5166804"/>
            <a:ext cx="2254928" cy="790201"/>
          </a:xfrm>
          <a:prstGeom prst="wedgeEllipseCallout">
            <a:avLst>
              <a:gd name="adj1" fmla="val 8695"/>
              <a:gd name="adj2" fmla="val -170058"/>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Select download button</a:t>
            </a:r>
          </a:p>
        </p:txBody>
      </p:sp>
    </p:spTree>
    <p:extLst>
      <p:ext uri="{BB962C8B-B14F-4D97-AF65-F5344CB8AC3E}">
        <p14:creationId xmlns:p14="http://schemas.microsoft.com/office/powerpoint/2010/main" val="94219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Input-output</a:t>
            </a:r>
          </a:p>
        </p:txBody>
      </p:sp>
      <p:sp>
        <p:nvSpPr>
          <p:cNvPr id="3" name="Tekstfelt 2"/>
          <p:cNvSpPr txBox="1"/>
          <p:nvPr/>
        </p:nvSpPr>
        <p:spPr>
          <a:xfrm>
            <a:off x="682014" y="1762812"/>
            <a:ext cx="7594720" cy="1077218"/>
          </a:xfrm>
          <a:prstGeom prst="rect">
            <a:avLst/>
          </a:prstGeom>
          <a:noFill/>
        </p:spPr>
        <p:txBody>
          <a:bodyPr wrap="square" rtlCol="0">
            <a:spAutoFit/>
          </a:bodyPr>
          <a:lstStyle/>
          <a:p>
            <a:r>
              <a:rPr lang="da-DK" sz="3200" dirty="0" err="1"/>
              <a:t>JTextField</a:t>
            </a:r>
            <a:endParaRPr lang="da-DK" sz="3200" dirty="0"/>
          </a:p>
          <a:p>
            <a:r>
              <a:rPr lang="da-DK" sz="3200" dirty="0" err="1"/>
              <a:t>JOptionPane</a:t>
            </a:r>
            <a:endParaRPr lang="da-DK" sz="3200" dirty="0"/>
          </a:p>
        </p:txBody>
      </p:sp>
      <p:sp>
        <p:nvSpPr>
          <p:cNvPr id="4" name="Slide Number Placeholder 3">
            <a:extLst>
              <a:ext uri="{FF2B5EF4-FFF2-40B4-BE49-F238E27FC236}">
                <a16:creationId xmlns:a16="http://schemas.microsoft.com/office/drawing/2014/main" id="{81240D25-A921-4D16-91A0-B0AC38DDD88E}"/>
              </a:ext>
            </a:extLst>
          </p:cNvPr>
          <p:cNvSpPr>
            <a:spLocks noGrp="1"/>
          </p:cNvSpPr>
          <p:nvPr>
            <p:ph type="sldNum" sz="quarter" idx="12"/>
          </p:nvPr>
        </p:nvSpPr>
        <p:spPr/>
        <p:txBody>
          <a:bodyPr/>
          <a:lstStyle/>
          <a:p>
            <a:fld id="{F7AB382F-E9E6-CE49-B414-1E064FB7F064}" type="slidenum">
              <a:rPr lang="da-DK" smtClean="0"/>
              <a:t>30</a:t>
            </a:fld>
            <a:endParaRPr lang="da-DK"/>
          </a:p>
        </p:txBody>
      </p:sp>
    </p:spTree>
    <p:extLst>
      <p:ext uri="{BB962C8B-B14F-4D97-AF65-F5344CB8AC3E}">
        <p14:creationId xmlns:p14="http://schemas.microsoft.com/office/powerpoint/2010/main" val="631162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Reading from </a:t>
            </a:r>
            <a:r>
              <a:rPr lang="en-US" i="1" dirty="0"/>
              <a:t>JTextField</a:t>
            </a:r>
          </a:p>
        </p:txBody>
      </p:sp>
      <p:sp>
        <p:nvSpPr>
          <p:cNvPr id="3" name="Pladsholder til indhold 2"/>
          <p:cNvSpPr>
            <a:spLocks noGrp="1"/>
          </p:cNvSpPr>
          <p:nvPr>
            <p:ph idx="1"/>
          </p:nvPr>
        </p:nvSpPr>
        <p:spPr>
          <a:xfrm>
            <a:off x="1089764" y="1929008"/>
            <a:ext cx="7348837" cy="4197155"/>
          </a:xfrm>
        </p:spPr>
        <p:txBody>
          <a:bodyPr/>
          <a:lstStyle/>
          <a:p>
            <a:pPr lvl="0" defTabSz="914400" fontAlgn="base">
              <a:lnSpc>
                <a:spcPct val="80000"/>
              </a:lnSpc>
              <a:spcAft>
                <a:spcPct val="0"/>
              </a:spcAft>
              <a:buClrTx/>
              <a:buSzTx/>
              <a:buNone/>
            </a:pPr>
            <a:r>
              <a:rPr lang="da-DK" sz="2000" b="1" kern="0" dirty="0">
                <a:solidFill>
                  <a:srgbClr val="000000"/>
                </a:solidFill>
                <a:latin typeface="Courier New" pitchFamily="49" charset="0"/>
                <a:ea typeface="ＭＳ Ｐゴシック"/>
              </a:rPr>
              <a:t>private </a:t>
            </a:r>
            <a:r>
              <a:rPr lang="da-DK" sz="2000" b="1" kern="0" dirty="0" err="1">
                <a:solidFill>
                  <a:srgbClr val="000000"/>
                </a:solidFill>
                <a:latin typeface="Courier New" pitchFamily="49" charset="0"/>
                <a:ea typeface="ＭＳ Ｐゴシック"/>
              </a:rPr>
              <a:t>void</a:t>
            </a:r>
            <a:r>
              <a:rPr lang="da-DK" sz="2000" b="1" kern="0" dirty="0">
                <a:solidFill>
                  <a:srgbClr val="000000"/>
                </a:solidFill>
                <a:latin typeface="Courier New" pitchFamily="49" charset="0"/>
                <a:ea typeface="ＭＳ Ｐゴシック"/>
              </a:rPr>
              <a:t> </a:t>
            </a:r>
            <a:r>
              <a:rPr lang="da-DK" sz="2000" b="1" kern="0" dirty="0" err="1">
                <a:solidFill>
                  <a:srgbClr val="000000"/>
                </a:solidFill>
                <a:latin typeface="Courier New" pitchFamily="49" charset="0"/>
                <a:ea typeface="ＭＳ Ｐゴシック"/>
              </a:rPr>
              <a:t>buildNameobject</a:t>
            </a:r>
            <a:r>
              <a:rPr lang="da-DK" sz="2000" b="1" kern="0" dirty="0">
                <a:solidFill>
                  <a:srgbClr val="000000"/>
                </a:solidFill>
                <a:latin typeface="Courier New" pitchFamily="49" charset="0"/>
                <a:ea typeface="ＭＳ Ｐゴシック"/>
              </a:rPr>
              <a:t>() { </a:t>
            </a:r>
          </a:p>
          <a:p>
            <a:pPr lvl="0" defTabSz="914400" fontAlgn="base">
              <a:lnSpc>
                <a:spcPct val="80000"/>
              </a:lnSpc>
              <a:spcAft>
                <a:spcPct val="0"/>
              </a:spcAft>
              <a:buClrTx/>
              <a:buSzTx/>
              <a:buNone/>
            </a:pPr>
            <a:endParaRPr lang="da-DK" sz="2000" b="1" kern="0" dirty="0">
              <a:solidFill>
                <a:srgbClr val="000000"/>
              </a:solidFill>
              <a:latin typeface="Courier New" pitchFamily="49" charset="0"/>
              <a:ea typeface="ＭＳ Ｐゴシック"/>
            </a:endParaRPr>
          </a:p>
          <a:p>
            <a:pPr lvl="0" defTabSz="914400" fontAlgn="base">
              <a:lnSpc>
                <a:spcPct val="80000"/>
              </a:lnSpc>
              <a:spcAft>
                <a:spcPct val="0"/>
              </a:spcAft>
              <a:buClrTx/>
              <a:buSzTx/>
              <a:buNone/>
            </a:pPr>
            <a:r>
              <a:rPr lang="da-DK" sz="2000" b="1" kern="0" dirty="0">
                <a:solidFill>
                  <a:srgbClr val="000000"/>
                </a:solidFill>
                <a:latin typeface="Courier New" pitchFamily="49" charset="0"/>
                <a:ea typeface="ＭＳ Ｐゴシック"/>
              </a:rPr>
              <a:t>   </a:t>
            </a:r>
            <a:r>
              <a:rPr lang="da-DK" sz="2000" b="1" kern="0" dirty="0" err="1">
                <a:solidFill>
                  <a:srgbClr val="000000"/>
                </a:solidFill>
                <a:latin typeface="Courier New" pitchFamily="49" charset="0"/>
                <a:ea typeface="ＭＳ Ｐゴシック"/>
              </a:rPr>
              <a:t>String</a:t>
            </a:r>
            <a:r>
              <a:rPr lang="da-DK" sz="2000" b="1" kern="0" dirty="0">
                <a:solidFill>
                  <a:srgbClr val="000000"/>
                </a:solidFill>
                <a:latin typeface="Courier New" pitchFamily="49" charset="0"/>
                <a:ea typeface="ＭＳ Ｐゴシック"/>
              </a:rPr>
              <a:t> </a:t>
            </a:r>
            <a:r>
              <a:rPr lang="da-DK" sz="2000" b="1" kern="0" dirty="0" err="1">
                <a:solidFill>
                  <a:srgbClr val="000000"/>
                </a:solidFill>
                <a:latin typeface="Courier New" pitchFamily="49" charset="0"/>
                <a:ea typeface="ＭＳ Ｐゴシック"/>
              </a:rPr>
              <a:t>firstName</a:t>
            </a:r>
            <a:r>
              <a:rPr lang="da-DK" sz="2000" b="1" kern="0" dirty="0">
                <a:solidFill>
                  <a:srgbClr val="000000"/>
                </a:solidFill>
                <a:latin typeface="Courier New" pitchFamily="49" charset="0"/>
                <a:ea typeface="ＭＳ Ｐゴシック"/>
              </a:rPr>
              <a:t> = </a:t>
            </a:r>
            <a:r>
              <a:rPr lang="da-DK" sz="2000" b="1" kern="0" dirty="0" err="1">
                <a:solidFill>
                  <a:srgbClr val="000000"/>
                </a:solidFill>
                <a:latin typeface="Courier New" pitchFamily="49" charset="0"/>
                <a:ea typeface="ＭＳ Ｐゴシック"/>
              </a:rPr>
              <a:t>txtFirstName.getText</a:t>
            </a:r>
            <a:r>
              <a:rPr lang="da-DK" sz="2000" b="1" kern="0" dirty="0">
                <a:solidFill>
                  <a:srgbClr val="000000"/>
                </a:solidFill>
                <a:latin typeface="Courier New" pitchFamily="49" charset="0"/>
                <a:ea typeface="ＭＳ Ｐゴシック"/>
              </a:rPr>
              <a:t>();</a:t>
            </a:r>
          </a:p>
          <a:p>
            <a:pPr lvl="0" defTabSz="914400" fontAlgn="base">
              <a:lnSpc>
                <a:spcPct val="80000"/>
              </a:lnSpc>
              <a:spcAft>
                <a:spcPct val="0"/>
              </a:spcAft>
              <a:buClrTx/>
              <a:buSzTx/>
              <a:buNone/>
            </a:pPr>
            <a:r>
              <a:rPr lang="da-DK" sz="2000" b="1" kern="0" dirty="0">
                <a:solidFill>
                  <a:srgbClr val="000000"/>
                </a:solidFill>
                <a:latin typeface="Courier New" pitchFamily="49" charset="0"/>
                <a:ea typeface="ＭＳ Ｐゴシック"/>
              </a:rPr>
              <a:t>   </a:t>
            </a:r>
            <a:r>
              <a:rPr lang="da-DK" sz="2000" b="1" kern="0" dirty="0" err="1">
                <a:solidFill>
                  <a:srgbClr val="000000"/>
                </a:solidFill>
                <a:latin typeface="Courier New" pitchFamily="49" charset="0"/>
                <a:ea typeface="ＭＳ Ｐゴシック"/>
              </a:rPr>
              <a:t>String</a:t>
            </a:r>
            <a:r>
              <a:rPr lang="da-DK" sz="2000" b="1" kern="0" dirty="0">
                <a:solidFill>
                  <a:srgbClr val="000000"/>
                </a:solidFill>
                <a:latin typeface="Courier New" pitchFamily="49" charset="0"/>
                <a:ea typeface="ＭＳ Ｐゴシック"/>
              </a:rPr>
              <a:t> </a:t>
            </a:r>
            <a:r>
              <a:rPr lang="da-DK" sz="2000" b="1" kern="0" dirty="0" err="1">
                <a:solidFill>
                  <a:srgbClr val="000000"/>
                </a:solidFill>
                <a:latin typeface="Courier New" pitchFamily="49" charset="0"/>
                <a:ea typeface="ＭＳ Ｐゴシック"/>
              </a:rPr>
              <a:t>lastName</a:t>
            </a:r>
            <a:r>
              <a:rPr lang="da-DK" sz="2000" b="1" kern="0" dirty="0">
                <a:solidFill>
                  <a:srgbClr val="000000"/>
                </a:solidFill>
                <a:latin typeface="Courier New" pitchFamily="49" charset="0"/>
                <a:ea typeface="ＭＳ Ｐゴシック"/>
              </a:rPr>
              <a:t> = </a:t>
            </a:r>
            <a:r>
              <a:rPr lang="da-DK" sz="2000" b="1" kern="0" dirty="0" err="1">
                <a:solidFill>
                  <a:srgbClr val="000000"/>
                </a:solidFill>
                <a:latin typeface="Courier New" pitchFamily="49" charset="0"/>
                <a:ea typeface="ＭＳ Ｐゴシック"/>
              </a:rPr>
              <a:t>txtLastName.getText</a:t>
            </a:r>
            <a:r>
              <a:rPr lang="da-DK" sz="2000" b="1" kern="0" dirty="0">
                <a:solidFill>
                  <a:srgbClr val="000000"/>
                </a:solidFill>
                <a:latin typeface="Courier New" pitchFamily="49" charset="0"/>
                <a:ea typeface="ＭＳ Ｐゴシック"/>
              </a:rPr>
              <a:t>();</a:t>
            </a:r>
          </a:p>
          <a:p>
            <a:pPr lvl="0" defTabSz="914400" fontAlgn="base">
              <a:lnSpc>
                <a:spcPct val="80000"/>
              </a:lnSpc>
              <a:spcAft>
                <a:spcPct val="0"/>
              </a:spcAft>
              <a:buClrTx/>
              <a:buSzTx/>
              <a:buNone/>
            </a:pPr>
            <a:r>
              <a:rPr lang="da-DK" sz="2000" b="1" kern="0" dirty="0">
                <a:solidFill>
                  <a:srgbClr val="000000"/>
                </a:solidFill>
                <a:latin typeface="Courier New" pitchFamily="49" charset="0"/>
                <a:ea typeface="ＭＳ Ｐゴシック"/>
              </a:rPr>
              <a:t>   //</a:t>
            </a:r>
            <a:r>
              <a:rPr lang="da-DK" sz="2000" b="1" kern="0" dirty="0" err="1">
                <a:solidFill>
                  <a:srgbClr val="000000"/>
                </a:solidFill>
                <a:latin typeface="Courier New" pitchFamily="49" charset="0"/>
                <a:ea typeface="ＭＳ Ｐゴシック"/>
              </a:rPr>
              <a:t>read</a:t>
            </a:r>
            <a:r>
              <a:rPr lang="da-DK" sz="2000" b="1" kern="0" dirty="0">
                <a:solidFill>
                  <a:srgbClr val="000000"/>
                </a:solidFill>
                <a:latin typeface="Courier New" pitchFamily="49" charset="0"/>
                <a:ea typeface="ＭＳ Ｐゴシック"/>
              </a:rPr>
              <a:t> </a:t>
            </a:r>
            <a:r>
              <a:rPr lang="da-DK" sz="2000" b="1" kern="0" dirty="0" err="1">
                <a:solidFill>
                  <a:srgbClr val="000000"/>
                </a:solidFill>
                <a:latin typeface="Courier New" pitchFamily="49" charset="0"/>
                <a:ea typeface="ＭＳ Ｐゴシック"/>
              </a:rPr>
              <a:t>numbers</a:t>
            </a:r>
            <a:r>
              <a:rPr lang="da-DK" sz="2000" b="1" kern="0" dirty="0">
                <a:solidFill>
                  <a:srgbClr val="000000"/>
                </a:solidFill>
                <a:latin typeface="Courier New" pitchFamily="49" charset="0"/>
                <a:ea typeface="ＭＳ Ｐゴシック"/>
              </a:rPr>
              <a:t> from the screen</a:t>
            </a:r>
          </a:p>
          <a:p>
            <a:pPr lvl="0" defTabSz="914400" fontAlgn="base">
              <a:lnSpc>
                <a:spcPct val="80000"/>
              </a:lnSpc>
              <a:spcAft>
                <a:spcPct val="0"/>
              </a:spcAft>
              <a:buClrTx/>
              <a:buSzTx/>
              <a:buNone/>
            </a:pPr>
            <a:r>
              <a:rPr lang="da-DK" sz="2000" b="1" kern="0" dirty="0">
                <a:solidFill>
                  <a:srgbClr val="000000"/>
                </a:solidFill>
                <a:latin typeface="Courier New" pitchFamily="49" charset="0"/>
                <a:ea typeface="ＭＳ Ｐゴシック"/>
              </a:rPr>
              <a:t>   </a:t>
            </a:r>
            <a:r>
              <a:rPr lang="da-DK" sz="2000" b="1" kern="0" dirty="0" err="1">
                <a:solidFill>
                  <a:srgbClr val="000000"/>
                </a:solidFill>
                <a:latin typeface="Courier New" pitchFamily="49" charset="0"/>
                <a:ea typeface="ＭＳ Ｐゴシック"/>
              </a:rPr>
              <a:t>int</a:t>
            </a:r>
            <a:r>
              <a:rPr lang="da-DK" sz="2000" b="1" kern="0" dirty="0">
                <a:solidFill>
                  <a:srgbClr val="000000"/>
                </a:solidFill>
                <a:latin typeface="Courier New" pitchFamily="49" charset="0"/>
                <a:ea typeface="ＭＳ Ｐゴシック"/>
              </a:rPr>
              <a:t> </a:t>
            </a:r>
            <a:r>
              <a:rPr lang="da-DK" sz="2000" b="1" kern="0" dirty="0" err="1">
                <a:solidFill>
                  <a:srgbClr val="000000"/>
                </a:solidFill>
                <a:latin typeface="Courier New" pitchFamily="49" charset="0"/>
                <a:ea typeface="ＭＳ Ｐゴシック"/>
              </a:rPr>
              <a:t>nr</a:t>
            </a:r>
            <a:r>
              <a:rPr lang="da-DK" sz="2000" b="1" kern="0" dirty="0">
                <a:solidFill>
                  <a:srgbClr val="000000"/>
                </a:solidFill>
                <a:latin typeface="Courier New" pitchFamily="49" charset="0"/>
                <a:ea typeface="ＭＳ Ｐゴシック"/>
              </a:rPr>
              <a:t> = </a:t>
            </a:r>
            <a:r>
              <a:rPr lang="da-DK" sz="2000" b="1" kern="0" dirty="0" err="1">
                <a:solidFill>
                  <a:srgbClr val="000000"/>
                </a:solidFill>
                <a:latin typeface="Courier New" pitchFamily="49" charset="0"/>
                <a:ea typeface="ＭＳ Ｐゴシック"/>
              </a:rPr>
              <a:t>Integer.parseInt</a:t>
            </a:r>
            <a:r>
              <a:rPr lang="da-DK" sz="2000" b="1" kern="0" dirty="0">
                <a:solidFill>
                  <a:srgbClr val="000000"/>
                </a:solidFill>
                <a:latin typeface="Courier New" pitchFamily="49" charset="0"/>
                <a:ea typeface="ＭＳ Ｐゴシック"/>
              </a:rPr>
              <a:t>(</a:t>
            </a:r>
            <a:r>
              <a:rPr lang="da-DK" sz="2000" b="1" kern="0" dirty="0" err="1">
                <a:solidFill>
                  <a:srgbClr val="000000"/>
                </a:solidFill>
                <a:latin typeface="Courier New" pitchFamily="49" charset="0"/>
                <a:ea typeface="ＭＳ Ｐゴシック"/>
              </a:rPr>
              <a:t>txtNo.getText</a:t>
            </a:r>
            <a:r>
              <a:rPr lang="da-DK" sz="2000" b="1" kern="0" dirty="0">
                <a:solidFill>
                  <a:srgbClr val="000000"/>
                </a:solidFill>
                <a:latin typeface="Courier New" pitchFamily="49" charset="0"/>
                <a:ea typeface="ＭＳ Ｐゴシック"/>
              </a:rPr>
              <a:t>());</a:t>
            </a:r>
          </a:p>
          <a:p>
            <a:pPr lvl="0" defTabSz="914400" fontAlgn="base">
              <a:lnSpc>
                <a:spcPct val="80000"/>
              </a:lnSpc>
              <a:spcAft>
                <a:spcPct val="0"/>
              </a:spcAft>
              <a:buClrTx/>
              <a:buSzTx/>
              <a:buNone/>
            </a:pPr>
            <a:r>
              <a:rPr lang="da-DK" sz="2000" b="1" kern="0" dirty="0">
                <a:solidFill>
                  <a:srgbClr val="000000"/>
                </a:solidFill>
                <a:latin typeface="Courier New" pitchFamily="49" charset="0"/>
                <a:ea typeface="ＭＳ Ｐゴシック"/>
              </a:rPr>
              <a:t>   </a:t>
            </a:r>
            <a:r>
              <a:rPr lang="da-DK" sz="2000" b="1" kern="0" dirty="0" err="1">
                <a:solidFill>
                  <a:srgbClr val="000000"/>
                </a:solidFill>
                <a:latin typeface="Courier New" pitchFamily="49" charset="0"/>
                <a:ea typeface="ＭＳ Ｐゴシック"/>
              </a:rPr>
              <a:t>clearScreen</a:t>
            </a:r>
            <a:r>
              <a:rPr lang="da-DK" sz="2000" b="1" kern="0" dirty="0">
                <a:solidFill>
                  <a:srgbClr val="000000"/>
                </a:solidFill>
                <a:latin typeface="Courier New" pitchFamily="49" charset="0"/>
                <a:ea typeface="ＭＳ Ｐゴシック"/>
              </a:rPr>
              <a:t>(); </a:t>
            </a:r>
          </a:p>
          <a:p>
            <a:pPr lvl="0" defTabSz="914400" fontAlgn="base">
              <a:lnSpc>
                <a:spcPct val="80000"/>
              </a:lnSpc>
              <a:spcAft>
                <a:spcPct val="0"/>
              </a:spcAft>
              <a:buClrTx/>
              <a:buSzTx/>
              <a:buNone/>
            </a:pPr>
            <a:r>
              <a:rPr lang="da-DK" sz="2000" b="1" kern="0" dirty="0">
                <a:solidFill>
                  <a:srgbClr val="000000"/>
                </a:solidFill>
                <a:latin typeface="Courier New" pitchFamily="49" charset="0"/>
                <a:ea typeface="ＭＳ Ｐゴシック"/>
              </a:rPr>
              <a:t>} </a:t>
            </a:r>
          </a:p>
        </p:txBody>
      </p:sp>
      <p:sp>
        <p:nvSpPr>
          <p:cNvPr id="5" name="Pladsholder til diasnummer 4"/>
          <p:cNvSpPr>
            <a:spLocks noGrp="1"/>
          </p:cNvSpPr>
          <p:nvPr>
            <p:ph type="sldNum" sz="quarter" idx="12"/>
          </p:nvPr>
        </p:nvSpPr>
        <p:spPr/>
        <p:txBody>
          <a:bodyPr/>
          <a:lstStyle/>
          <a:p>
            <a:fld id="{F7AB382F-E9E6-CE49-B414-1E064FB7F064}" type="slidenum">
              <a:rPr lang="da-DK" smtClean="0"/>
              <a:t>31</a:t>
            </a:fld>
            <a:endParaRPr lang="da-DK" dirty="0"/>
          </a:p>
        </p:txBody>
      </p:sp>
      <p:sp>
        <p:nvSpPr>
          <p:cNvPr id="6" name="AutoShape 7"/>
          <p:cNvSpPr>
            <a:spLocks noChangeArrowheads="1"/>
          </p:cNvSpPr>
          <p:nvPr/>
        </p:nvSpPr>
        <p:spPr bwMode="auto">
          <a:xfrm>
            <a:off x="5651500" y="5229225"/>
            <a:ext cx="2089150" cy="431800"/>
          </a:xfrm>
          <a:prstGeom prst="wedgeRoundRectCallout">
            <a:avLst>
              <a:gd name="adj1" fmla="val -104861"/>
              <a:gd name="adj2" fmla="val -374264"/>
              <a:gd name="adj3" fmla="val 16667"/>
            </a:avLst>
          </a:prstGeom>
          <a:solidFill>
            <a:srgbClr val="FFFF99"/>
          </a:solidFill>
          <a:ln w="9525">
            <a:solidFill>
              <a:schemeClr val="tx1"/>
            </a:solidFill>
            <a:miter lim="800000"/>
            <a:headEnd/>
            <a:tailEnd/>
          </a:ln>
        </p:spPr>
        <p:txBody>
          <a:bodyPr/>
          <a:lstStyle/>
          <a:p>
            <a:pPr algn="ctr"/>
            <a:r>
              <a:rPr lang="en-GB" sz="1600" dirty="0">
                <a:latin typeface="Comic Sans MS" pitchFamily="66" charset="0"/>
              </a:rPr>
              <a:t>Convert into </a:t>
            </a:r>
            <a:r>
              <a:rPr lang="en-GB" sz="1600" dirty="0" err="1">
                <a:latin typeface="Comic Sans MS" pitchFamily="66" charset="0"/>
              </a:rPr>
              <a:t>int</a:t>
            </a:r>
            <a:endParaRPr lang="en-GB" sz="1600" dirty="0">
              <a:latin typeface="Comic Sans MS" pitchFamily="66" charset="0"/>
            </a:endParaRPr>
          </a:p>
        </p:txBody>
      </p:sp>
    </p:spTree>
    <p:extLst>
      <p:ext uri="{BB962C8B-B14F-4D97-AF65-F5344CB8AC3E}">
        <p14:creationId xmlns:p14="http://schemas.microsoft.com/office/powerpoint/2010/main" val="3658435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solidFill>
                  <a:srgbClr val="FFFF00"/>
                </a:solidFill>
              </a:rPr>
              <a:t>Exercise</a:t>
            </a:r>
            <a:endParaRPr lang="da-DK" dirty="0">
              <a:solidFill>
                <a:srgbClr val="FFFF00"/>
              </a:solidFill>
            </a:endParaRPr>
          </a:p>
        </p:txBody>
      </p:sp>
      <p:sp>
        <p:nvSpPr>
          <p:cNvPr id="3" name="Pladsholder til indhold 2"/>
          <p:cNvSpPr>
            <a:spLocks noGrp="1"/>
          </p:cNvSpPr>
          <p:nvPr>
            <p:ph idx="1"/>
          </p:nvPr>
        </p:nvSpPr>
        <p:spPr/>
        <p:txBody>
          <a:bodyPr/>
          <a:lstStyle/>
          <a:p>
            <a:r>
              <a:rPr lang="da-DK" dirty="0"/>
              <a:t>Make an </a:t>
            </a:r>
            <a:r>
              <a:rPr lang="da-DK" dirty="0" err="1"/>
              <a:t>application</a:t>
            </a:r>
            <a:r>
              <a:rPr lang="da-DK" dirty="0"/>
              <a:t> </a:t>
            </a:r>
            <a:r>
              <a:rPr lang="da-DK" dirty="0" err="1"/>
              <a:t>that</a:t>
            </a:r>
            <a:r>
              <a:rPr lang="da-DK" dirty="0"/>
              <a:t> </a:t>
            </a:r>
            <a:r>
              <a:rPr lang="da-DK" dirty="0" err="1"/>
              <a:t>takes</a:t>
            </a:r>
            <a:r>
              <a:rPr lang="da-DK" dirty="0"/>
              <a:t> a </a:t>
            </a:r>
            <a:r>
              <a:rPr lang="da-DK" dirty="0" err="1"/>
              <a:t>text</a:t>
            </a:r>
            <a:r>
              <a:rPr lang="da-DK" dirty="0"/>
              <a:t> input from a </a:t>
            </a:r>
            <a:r>
              <a:rPr lang="da-DK" dirty="0" err="1"/>
              <a:t>JTextField</a:t>
            </a:r>
            <a:r>
              <a:rPr lang="da-DK" dirty="0"/>
              <a:t> and displays a message, </a:t>
            </a:r>
            <a:r>
              <a:rPr lang="da-DK" dirty="0" err="1"/>
              <a:t>which</a:t>
            </a:r>
            <a:r>
              <a:rPr lang="da-DK" dirty="0"/>
              <a:t> </a:t>
            </a:r>
            <a:r>
              <a:rPr lang="da-DK" dirty="0" err="1"/>
              <a:t>includes</a:t>
            </a:r>
            <a:r>
              <a:rPr lang="da-DK" dirty="0"/>
              <a:t> </a:t>
            </a:r>
            <a:r>
              <a:rPr lang="da-DK" dirty="0" err="1"/>
              <a:t>that</a:t>
            </a:r>
            <a:r>
              <a:rPr lang="da-DK" dirty="0"/>
              <a:t> input</a:t>
            </a:r>
          </a:p>
        </p:txBody>
      </p:sp>
      <p:sp>
        <p:nvSpPr>
          <p:cNvPr id="5" name="Pladsholder til slidenummer 4"/>
          <p:cNvSpPr>
            <a:spLocks noGrp="1"/>
          </p:cNvSpPr>
          <p:nvPr>
            <p:ph type="sldNum" sz="quarter" idx="12"/>
          </p:nvPr>
        </p:nvSpPr>
        <p:spPr/>
        <p:txBody>
          <a:bodyPr/>
          <a:lstStyle/>
          <a:p>
            <a:fld id="{F7AB382F-E9E6-CE49-B414-1E064FB7F064}" type="slidenum">
              <a:rPr lang="da-DK" smtClean="0"/>
              <a:t>32</a:t>
            </a:fld>
            <a:endParaRPr lang="da-DK"/>
          </a:p>
        </p:txBody>
      </p:sp>
      <p:pic>
        <p:nvPicPr>
          <p:cNvPr id="7" name="Picture 6">
            <a:extLst>
              <a:ext uri="{FF2B5EF4-FFF2-40B4-BE49-F238E27FC236}">
                <a16:creationId xmlns:a16="http://schemas.microsoft.com/office/drawing/2014/main" id="{706C43A7-E7EA-4A4A-A46F-42B69E321C3D}"/>
              </a:ext>
            </a:extLst>
          </p:cNvPr>
          <p:cNvPicPr>
            <a:picLocks noChangeAspect="1"/>
          </p:cNvPicPr>
          <p:nvPr/>
        </p:nvPicPr>
        <p:blipFill>
          <a:blip r:embed="rId2"/>
          <a:stretch>
            <a:fillRect/>
          </a:stretch>
        </p:blipFill>
        <p:spPr>
          <a:xfrm>
            <a:off x="3252550" y="3183768"/>
            <a:ext cx="4152900" cy="2828925"/>
          </a:xfrm>
          <a:prstGeom prst="rect">
            <a:avLst/>
          </a:prstGeom>
        </p:spPr>
      </p:pic>
    </p:spTree>
    <p:extLst>
      <p:ext uri="{BB962C8B-B14F-4D97-AF65-F5344CB8AC3E}">
        <p14:creationId xmlns:p14="http://schemas.microsoft.com/office/powerpoint/2010/main" val="796650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Object view</a:t>
            </a:r>
          </a:p>
        </p:txBody>
      </p:sp>
      <p:pic>
        <p:nvPicPr>
          <p:cNvPr id="6" name="Pladsholder til indhold 5"/>
          <p:cNvPicPr>
            <a:picLocks noGrp="1" noChangeAspect="1"/>
          </p:cNvPicPr>
          <p:nvPr>
            <p:ph idx="1"/>
          </p:nvPr>
        </p:nvPicPr>
        <p:blipFill>
          <a:blip r:embed="rId2"/>
          <a:stretch>
            <a:fillRect/>
          </a:stretch>
        </p:blipFill>
        <p:spPr>
          <a:xfrm>
            <a:off x="5098117" y="1498216"/>
            <a:ext cx="3676650" cy="2181225"/>
          </a:xfrm>
          <a:prstGeom prst="rect">
            <a:avLst/>
          </a:prstGeom>
        </p:spPr>
      </p:pic>
      <p:sp>
        <p:nvSpPr>
          <p:cNvPr id="5" name="Pladsholder til slidenummer 4"/>
          <p:cNvSpPr>
            <a:spLocks noGrp="1"/>
          </p:cNvSpPr>
          <p:nvPr>
            <p:ph type="sldNum" sz="quarter" idx="12"/>
          </p:nvPr>
        </p:nvSpPr>
        <p:spPr/>
        <p:txBody>
          <a:bodyPr/>
          <a:lstStyle/>
          <a:p>
            <a:fld id="{F7AB382F-E9E6-CE49-B414-1E064FB7F064}" type="slidenum">
              <a:rPr lang="da-DK" smtClean="0"/>
              <a:t>33</a:t>
            </a:fld>
            <a:endParaRPr lang="da-DK"/>
          </a:p>
        </p:txBody>
      </p:sp>
      <p:sp>
        <p:nvSpPr>
          <p:cNvPr id="7" name="Tekstfelt 6"/>
          <p:cNvSpPr txBox="1"/>
          <p:nvPr/>
        </p:nvSpPr>
        <p:spPr>
          <a:xfrm>
            <a:off x="395926" y="1498216"/>
            <a:ext cx="4062952" cy="4524315"/>
          </a:xfrm>
          <a:prstGeom prst="rect">
            <a:avLst/>
          </a:prstGeom>
          <a:noFill/>
        </p:spPr>
        <p:txBody>
          <a:bodyPr wrap="square" rtlCol="0">
            <a:spAutoFit/>
          </a:bodyPr>
          <a:lstStyle/>
          <a:p>
            <a:r>
              <a:rPr lang="da-DK" dirty="0"/>
              <a:t>Show a </a:t>
            </a:r>
            <a:r>
              <a:rPr lang="da-DK" b="1" dirty="0"/>
              <a:t>model </a:t>
            </a:r>
            <a:r>
              <a:rPr lang="da-DK" b="1" dirty="0" err="1"/>
              <a:t>layer</a:t>
            </a:r>
            <a:r>
              <a:rPr lang="da-DK" b="1" dirty="0"/>
              <a:t> </a:t>
            </a:r>
            <a:r>
              <a:rPr lang="da-DK" dirty="0" err="1"/>
              <a:t>object</a:t>
            </a:r>
            <a:endParaRPr lang="da-DK" dirty="0"/>
          </a:p>
          <a:p>
            <a:r>
              <a:rPr lang="da-DK" dirty="0"/>
              <a:t>Here:</a:t>
            </a:r>
          </a:p>
          <a:p>
            <a:r>
              <a:rPr lang="da-DK" dirty="0" err="1"/>
              <a:t>Grocery</a:t>
            </a:r>
            <a:r>
              <a:rPr lang="da-DK" dirty="0"/>
              <a:t> List Line (Line)</a:t>
            </a:r>
          </a:p>
          <a:p>
            <a:pPr marL="285750" indent="-285750">
              <a:buFontTx/>
              <a:buChar char="-"/>
            </a:pPr>
            <a:r>
              <a:rPr lang="da-DK" dirty="0" err="1"/>
              <a:t>Name</a:t>
            </a:r>
            <a:r>
              <a:rPr lang="da-DK" dirty="0"/>
              <a:t> (of </a:t>
            </a:r>
            <a:r>
              <a:rPr lang="da-DK" dirty="0" err="1"/>
              <a:t>grocery</a:t>
            </a:r>
            <a:r>
              <a:rPr lang="da-DK" dirty="0"/>
              <a:t>)</a:t>
            </a:r>
          </a:p>
          <a:p>
            <a:pPr marL="285750" indent="-285750">
              <a:buFontTx/>
              <a:buChar char="-"/>
            </a:pPr>
            <a:r>
              <a:rPr lang="da-DK" dirty="0" err="1"/>
              <a:t>Quantity</a:t>
            </a:r>
            <a:endParaRPr lang="da-DK" dirty="0"/>
          </a:p>
          <a:p>
            <a:r>
              <a:rPr lang="da-DK" dirty="0" err="1"/>
              <a:t>These</a:t>
            </a:r>
            <a:r>
              <a:rPr lang="da-DK" dirty="0"/>
              <a:t> </a:t>
            </a:r>
            <a:r>
              <a:rPr lang="da-DK" dirty="0" err="1"/>
              <a:t>correspond</a:t>
            </a:r>
            <a:r>
              <a:rPr lang="da-DK" dirty="0"/>
              <a:t> to </a:t>
            </a:r>
            <a:r>
              <a:rPr lang="da-DK" dirty="0" err="1"/>
              <a:t>attributes</a:t>
            </a:r>
            <a:endParaRPr lang="da-DK" dirty="0"/>
          </a:p>
          <a:p>
            <a:endParaRPr lang="da-DK" dirty="0"/>
          </a:p>
          <a:p>
            <a:r>
              <a:rPr lang="da-DK" dirty="0"/>
              <a:t>OK </a:t>
            </a:r>
            <a:r>
              <a:rPr lang="da-DK" dirty="0" err="1"/>
              <a:t>can</a:t>
            </a:r>
            <a:r>
              <a:rPr lang="da-DK" dirty="0"/>
              <a:t> </a:t>
            </a:r>
            <a:r>
              <a:rPr lang="da-DK" dirty="0" err="1"/>
              <a:t>be</a:t>
            </a:r>
            <a:r>
              <a:rPr lang="da-DK" dirty="0"/>
              <a:t> </a:t>
            </a:r>
            <a:r>
              <a:rPr lang="da-DK" dirty="0" err="1"/>
              <a:t>understood</a:t>
            </a:r>
            <a:r>
              <a:rPr lang="da-DK" dirty="0"/>
              <a:t> in the </a:t>
            </a:r>
            <a:r>
              <a:rPr lang="da-DK" dirty="0" err="1"/>
              <a:t>context</a:t>
            </a:r>
            <a:r>
              <a:rPr lang="da-DK" dirty="0"/>
              <a:t> it </a:t>
            </a:r>
            <a:r>
              <a:rPr lang="da-DK" dirty="0" err="1"/>
              <a:t>was</a:t>
            </a:r>
            <a:r>
              <a:rPr lang="da-DK" dirty="0"/>
              <a:t> </a:t>
            </a:r>
            <a:r>
              <a:rPr lang="da-DK" dirty="0" err="1"/>
              <a:t>invoked</a:t>
            </a:r>
            <a:r>
              <a:rPr lang="da-DK" dirty="0"/>
              <a:t> (</a:t>
            </a:r>
            <a:r>
              <a:rPr lang="da-DK" dirty="0" err="1"/>
              <a:t>we</a:t>
            </a:r>
            <a:r>
              <a:rPr lang="da-DK" dirty="0"/>
              <a:t> </a:t>
            </a:r>
            <a:r>
              <a:rPr lang="da-DK" dirty="0" err="1"/>
              <a:t>clicked</a:t>
            </a:r>
            <a:r>
              <a:rPr lang="da-DK" dirty="0"/>
              <a:t> the ”New” </a:t>
            </a:r>
            <a:r>
              <a:rPr lang="da-DK" dirty="0" err="1"/>
              <a:t>button</a:t>
            </a:r>
            <a:r>
              <a:rPr lang="da-DK" dirty="0"/>
              <a:t>),</a:t>
            </a:r>
          </a:p>
          <a:p>
            <a:r>
              <a:rPr lang="da-DK" dirty="0"/>
              <a:t>Or </a:t>
            </a:r>
            <a:r>
              <a:rPr lang="da-DK" dirty="0" err="1"/>
              <a:t>we</a:t>
            </a:r>
            <a:r>
              <a:rPr lang="da-DK" dirty="0"/>
              <a:t> </a:t>
            </a:r>
            <a:r>
              <a:rPr lang="da-DK" dirty="0" err="1"/>
              <a:t>could</a:t>
            </a:r>
            <a:r>
              <a:rPr lang="da-DK" dirty="0"/>
              <a:t> </a:t>
            </a:r>
            <a:r>
              <a:rPr lang="da-DK" dirty="0" err="1"/>
              <a:t>name</a:t>
            </a:r>
            <a:r>
              <a:rPr lang="da-DK" dirty="0"/>
              <a:t> it ”Save” or ”</a:t>
            </a:r>
            <a:r>
              <a:rPr lang="da-DK" dirty="0" err="1"/>
              <a:t>Add</a:t>
            </a:r>
            <a:r>
              <a:rPr lang="da-DK" dirty="0"/>
              <a:t>” to </a:t>
            </a:r>
            <a:r>
              <a:rPr lang="da-DK" dirty="0" err="1"/>
              <a:t>make</a:t>
            </a:r>
            <a:r>
              <a:rPr lang="da-DK" dirty="0"/>
              <a:t> it more intuitive (”</a:t>
            </a:r>
            <a:r>
              <a:rPr lang="da-DK" dirty="0" err="1"/>
              <a:t>Don’t</a:t>
            </a:r>
            <a:r>
              <a:rPr lang="da-DK" dirty="0"/>
              <a:t> </a:t>
            </a:r>
            <a:r>
              <a:rPr lang="da-DK" dirty="0" err="1"/>
              <a:t>make</a:t>
            </a:r>
            <a:r>
              <a:rPr lang="da-DK" dirty="0"/>
              <a:t> </a:t>
            </a:r>
            <a:r>
              <a:rPr lang="da-DK" dirty="0" err="1"/>
              <a:t>me</a:t>
            </a:r>
            <a:r>
              <a:rPr lang="da-DK" dirty="0"/>
              <a:t> </a:t>
            </a:r>
            <a:r>
              <a:rPr lang="da-DK" dirty="0" err="1"/>
              <a:t>think</a:t>
            </a:r>
            <a:r>
              <a:rPr lang="da-DK" dirty="0"/>
              <a:t>”)</a:t>
            </a:r>
          </a:p>
          <a:p>
            <a:endParaRPr lang="da-DK" dirty="0"/>
          </a:p>
          <a:p>
            <a:r>
              <a:rPr lang="da-DK" dirty="0" err="1"/>
              <a:t>Often</a:t>
            </a:r>
            <a:r>
              <a:rPr lang="da-DK" dirty="0"/>
              <a:t>, </a:t>
            </a:r>
            <a:r>
              <a:rPr lang="da-DK" dirty="0" err="1"/>
              <a:t>these</a:t>
            </a:r>
            <a:r>
              <a:rPr lang="da-DK" dirty="0"/>
              <a:t> views, </a:t>
            </a:r>
            <a:r>
              <a:rPr lang="da-DK" dirty="0" err="1"/>
              <a:t>when</a:t>
            </a:r>
            <a:r>
              <a:rPr lang="da-DK" dirty="0"/>
              <a:t> stand-</a:t>
            </a:r>
            <a:r>
              <a:rPr lang="da-DK" dirty="0" err="1"/>
              <a:t>alone</a:t>
            </a:r>
            <a:r>
              <a:rPr lang="da-DK" dirty="0"/>
              <a:t>, </a:t>
            </a:r>
            <a:r>
              <a:rPr lang="da-DK" dirty="0" err="1"/>
              <a:t>are</a:t>
            </a:r>
            <a:r>
              <a:rPr lang="da-DK" dirty="0"/>
              <a:t> </a:t>
            </a:r>
            <a:r>
              <a:rPr lang="da-DK" dirty="0" err="1"/>
              <a:t>impelemented</a:t>
            </a:r>
            <a:r>
              <a:rPr lang="da-DK" dirty="0"/>
              <a:t> as </a:t>
            </a:r>
            <a:r>
              <a:rPr lang="da-DK" b="1" dirty="0"/>
              <a:t>modal dialogs </a:t>
            </a:r>
          </a:p>
        </p:txBody>
      </p:sp>
    </p:spTree>
    <p:extLst>
      <p:ext uri="{BB962C8B-B14F-4D97-AF65-F5344CB8AC3E}">
        <p14:creationId xmlns:p14="http://schemas.microsoft.com/office/powerpoint/2010/main" val="48522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List View</a:t>
            </a:r>
          </a:p>
        </p:txBody>
      </p:sp>
      <p:sp>
        <p:nvSpPr>
          <p:cNvPr id="3" name="Pladsholder til indhold 2"/>
          <p:cNvSpPr>
            <a:spLocks noGrp="1"/>
          </p:cNvSpPr>
          <p:nvPr>
            <p:ph idx="1"/>
          </p:nvPr>
        </p:nvSpPr>
        <p:spPr>
          <a:xfrm>
            <a:off x="682015" y="1600200"/>
            <a:ext cx="4823240" cy="4525963"/>
          </a:xfrm>
        </p:spPr>
        <p:txBody>
          <a:bodyPr/>
          <a:lstStyle/>
          <a:p>
            <a:r>
              <a:rPr lang="da-DK" dirty="0"/>
              <a:t>Show multiple </a:t>
            </a:r>
            <a:r>
              <a:rPr lang="da-DK" dirty="0" err="1"/>
              <a:t>objects</a:t>
            </a:r>
            <a:r>
              <a:rPr lang="da-DK" dirty="0"/>
              <a:t> in a list (or </a:t>
            </a:r>
            <a:r>
              <a:rPr lang="da-DK" dirty="0" err="1"/>
              <a:t>table</a:t>
            </a:r>
            <a:r>
              <a:rPr lang="da-DK" dirty="0"/>
              <a:t>)</a:t>
            </a:r>
          </a:p>
          <a:p>
            <a:r>
              <a:rPr lang="da-DK" dirty="0" err="1"/>
              <a:t>Logically</a:t>
            </a:r>
            <a:r>
              <a:rPr lang="da-DK" dirty="0"/>
              <a:t> </a:t>
            </a:r>
            <a:r>
              <a:rPr lang="da-DK" dirty="0" err="1"/>
              <a:t>corresponds</a:t>
            </a:r>
            <a:r>
              <a:rPr lang="da-DK" dirty="0"/>
              <a:t> to a container (or </a:t>
            </a:r>
            <a:r>
              <a:rPr lang="da-DK" dirty="0" err="1"/>
              <a:t>search</a:t>
            </a:r>
            <a:r>
              <a:rPr lang="da-DK" dirty="0"/>
              <a:t> </a:t>
            </a:r>
            <a:r>
              <a:rPr lang="da-DK" dirty="0" err="1"/>
              <a:t>results</a:t>
            </a:r>
            <a:r>
              <a:rPr lang="da-DK" dirty="0"/>
              <a:t>)</a:t>
            </a:r>
          </a:p>
          <a:p>
            <a:r>
              <a:rPr lang="da-DK" dirty="0" err="1"/>
              <a:t>Usually</a:t>
            </a:r>
            <a:r>
              <a:rPr lang="da-DK" dirty="0"/>
              <a:t>, </a:t>
            </a:r>
            <a:r>
              <a:rPr lang="da-DK" dirty="0" err="1"/>
              <a:t>you</a:t>
            </a:r>
            <a:r>
              <a:rPr lang="da-DK" dirty="0"/>
              <a:t> have </a:t>
            </a:r>
            <a:r>
              <a:rPr lang="da-DK" dirty="0" err="1"/>
              <a:t>functions</a:t>
            </a:r>
            <a:r>
              <a:rPr lang="da-DK" dirty="0"/>
              <a:t> </a:t>
            </a:r>
            <a:r>
              <a:rPr lang="da-DK" dirty="0" err="1"/>
              <a:t>corresponding</a:t>
            </a:r>
            <a:r>
              <a:rPr lang="da-DK" dirty="0"/>
              <a:t> to CRUD</a:t>
            </a:r>
          </a:p>
        </p:txBody>
      </p:sp>
      <p:sp>
        <p:nvSpPr>
          <p:cNvPr id="5" name="Pladsholder til slidenummer 4"/>
          <p:cNvSpPr>
            <a:spLocks noGrp="1"/>
          </p:cNvSpPr>
          <p:nvPr>
            <p:ph type="sldNum" sz="quarter" idx="12"/>
          </p:nvPr>
        </p:nvSpPr>
        <p:spPr/>
        <p:txBody>
          <a:bodyPr/>
          <a:lstStyle/>
          <a:p>
            <a:fld id="{F7AB382F-E9E6-CE49-B414-1E064FB7F064}" type="slidenum">
              <a:rPr lang="da-DK" smtClean="0"/>
              <a:t>34</a:t>
            </a:fld>
            <a:endParaRPr lang="da-DK"/>
          </a:p>
        </p:txBody>
      </p:sp>
      <p:pic>
        <p:nvPicPr>
          <p:cNvPr id="6" name="Billede 5"/>
          <p:cNvPicPr>
            <a:picLocks noChangeAspect="1"/>
          </p:cNvPicPr>
          <p:nvPr/>
        </p:nvPicPr>
        <p:blipFill>
          <a:blip r:embed="rId2"/>
          <a:stretch>
            <a:fillRect/>
          </a:stretch>
        </p:blipFill>
        <p:spPr>
          <a:xfrm>
            <a:off x="5745845" y="1232721"/>
            <a:ext cx="3114675" cy="2933700"/>
          </a:xfrm>
          <a:prstGeom prst="rect">
            <a:avLst/>
          </a:prstGeom>
        </p:spPr>
      </p:pic>
    </p:spTree>
    <p:extLst>
      <p:ext uri="{BB962C8B-B14F-4D97-AF65-F5344CB8AC3E}">
        <p14:creationId xmlns:p14="http://schemas.microsoft.com/office/powerpoint/2010/main" val="3591853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solidFill>
                  <a:srgbClr val="FFFF00"/>
                </a:solidFill>
              </a:rPr>
              <a:t>Exercise</a:t>
            </a:r>
            <a:endParaRPr lang="da-DK" dirty="0">
              <a:solidFill>
                <a:srgbClr val="FFFF00"/>
              </a:solidFill>
            </a:endParaRPr>
          </a:p>
        </p:txBody>
      </p:sp>
      <p:sp>
        <p:nvSpPr>
          <p:cNvPr id="3" name="Pladsholder til indhold 2"/>
          <p:cNvSpPr>
            <a:spLocks noGrp="1"/>
          </p:cNvSpPr>
          <p:nvPr>
            <p:ph idx="1"/>
          </p:nvPr>
        </p:nvSpPr>
        <p:spPr/>
        <p:txBody>
          <a:bodyPr>
            <a:normAutofit/>
          </a:bodyPr>
          <a:lstStyle/>
          <a:p>
            <a:r>
              <a:rPr lang="da-DK" dirty="0"/>
              <a:t>Take the </a:t>
            </a:r>
            <a:r>
              <a:rPr lang="da-DK" b="1" dirty="0"/>
              <a:t>GroceryList2_Headless</a:t>
            </a:r>
            <a:r>
              <a:rPr lang="da-DK" dirty="0"/>
              <a:t> </a:t>
            </a:r>
            <a:r>
              <a:rPr lang="da-DK" dirty="0" err="1"/>
              <a:t>project</a:t>
            </a:r>
            <a:r>
              <a:rPr lang="da-DK" dirty="0"/>
              <a:t> (it has a controller and a model </a:t>
            </a:r>
            <a:r>
              <a:rPr lang="da-DK" dirty="0" err="1"/>
              <a:t>layer</a:t>
            </a:r>
            <a:r>
              <a:rPr lang="da-DK" dirty="0"/>
              <a:t>), and </a:t>
            </a:r>
            <a:r>
              <a:rPr lang="da-DK" dirty="0" err="1"/>
              <a:t>write</a:t>
            </a:r>
            <a:r>
              <a:rPr lang="da-DK" dirty="0"/>
              <a:t> a GUI for it</a:t>
            </a:r>
          </a:p>
          <a:p>
            <a:pPr lvl="1"/>
            <a:r>
              <a:rPr lang="da-DK" dirty="0" err="1"/>
              <a:t>You</a:t>
            </a:r>
            <a:r>
              <a:rPr lang="da-DK" dirty="0"/>
              <a:t> </a:t>
            </a:r>
            <a:r>
              <a:rPr lang="da-DK" dirty="0" err="1"/>
              <a:t>should</a:t>
            </a:r>
            <a:r>
              <a:rPr lang="da-DK" dirty="0"/>
              <a:t> </a:t>
            </a:r>
            <a:r>
              <a:rPr lang="da-DK" dirty="0" err="1"/>
              <a:t>be</a:t>
            </a:r>
            <a:r>
              <a:rPr lang="da-DK" dirty="0"/>
              <a:t> </a:t>
            </a:r>
            <a:r>
              <a:rPr lang="da-DK" dirty="0" err="1"/>
              <a:t>able</a:t>
            </a:r>
            <a:r>
              <a:rPr lang="da-DK" dirty="0"/>
              <a:t> to </a:t>
            </a:r>
            <a:r>
              <a:rPr lang="da-DK" dirty="0" err="1"/>
              <a:t>see</a:t>
            </a:r>
            <a:r>
              <a:rPr lang="da-DK" dirty="0"/>
              <a:t> all the </a:t>
            </a:r>
            <a:r>
              <a:rPr lang="da-DK" dirty="0" err="1"/>
              <a:t>stuff</a:t>
            </a:r>
            <a:r>
              <a:rPr lang="da-DK" dirty="0"/>
              <a:t> </a:t>
            </a:r>
            <a:r>
              <a:rPr lang="da-DK" dirty="0" err="1"/>
              <a:t>you</a:t>
            </a:r>
            <a:r>
              <a:rPr lang="da-DK" dirty="0"/>
              <a:t> </a:t>
            </a:r>
            <a:r>
              <a:rPr lang="da-DK" dirty="0" err="1"/>
              <a:t>want</a:t>
            </a:r>
            <a:r>
              <a:rPr lang="da-DK" dirty="0"/>
              <a:t> to </a:t>
            </a:r>
            <a:r>
              <a:rPr lang="da-DK" dirty="0" err="1"/>
              <a:t>buy</a:t>
            </a:r>
            <a:r>
              <a:rPr lang="da-DK" dirty="0"/>
              <a:t> in a list (List view)</a:t>
            </a:r>
          </a:p>
          <a:p>
            <a:pPr lvl="1"/>
            <a:r>
              <a:rPr lang="da-DK" dirty="0" err="1"/>
              <a:t>You</a:t>
            </a:r>
            <a:r>
              <a:rPr lang="da-DK" dirty="0"/>
              <a:t> </a:t>
            </a:r>
            <a:r>
              <a:rPr lang="da-DK" dirty="0" err="1"/>
              <a:t>should</a:t>
            </a:r>
            <a:r>
              <a:rPr lang="da-DK" dirty="0"/>
              <a:t> </a:t>
            </a:r>
            <a:r>
              <a:rPr lang="da-DK" dirty="0" err="1"/>
              <a:t>be</a:t>
            </a:r>
            <a:r>
              <a:rPr lang="da-DK" dirty="0"/>
              <a:t> </a:t>
            </a:r>
            <a:r>
              <a:rPr lang="da-DK" dirty="0" err="1"/>
              <a:t>able</a:t>
            </a:r>
            <a:r>
              <a:rPr lang="da-DK" dirty="0"/>
              <a:t> to </a:t>
            </a:r>
            <a:r>
              <a:rPr lang="da-DK" dirty="0" err="1"/>
              <a:t>add</a:t>
            </a:r>
            <a:r>
              <a:rPr lang="da-DK" dirty="0"/>
              <a:t> lines to the list (Object view)</a:t>
            </a:r>
          </a:p>
          <a:p>
            <a:endParaRPr lang="da-DK" dirty="0"/>
          </a:p>
        </p:txBody>
      </p:sp>
      <p:sp>
        <p:nvSpPr>
          <p:cNvPr id="5" name="Pladsholder til slidenummer 4"/>
          <p:cNvSpPr>
            <a:spLocks noGrp="1"/>
          </p:cNvSpPr>
          <p:nvPr>
            <p:ph type="sldNum" sz="quarter" idx="12"/>
          </p:nvPr>
        </p:nvSpPr>
        <p:spPr/>
        <p:txBody>
          <a:bodyPr/>
          <a:lstStyle/>
          <a:p>
            <a:fld id="{F7AB382F-E9E6-CE49-B414-1E064FB7F064}" type="slidenum">
              <a:rPr lang="da-DK" smtClean="0"/>
              <a:t>35</a:t>
            </a:fld>
            <a:endParaRPr lang="da-DK"/>
          </a:p>
        </p:txBody>
      </p:sp>
    </p:spTree>
    <p:extLst>
      <p:ext uri="{BB962C8B-B14F-4D97-AF65-F5344CB8AC3E}">
        <p14:creationId xmlns:p14="http://schemas.microsoft.com/office/powerpoint/2010/main" val="389173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JList</a:t>
            </a:r>
            <a:endParaRPr lang="da-DK" dirty="0"/>
          </a:p>
        </p:txBody>
      </p:sp>
      <p:sp>
        <p:nvSpPr>
          <p:cNvPr id="3" name="Pladsholder til indhold 2"/>
          <p:cNvSpPr>
            <a:spLocks noGrp="1"/>
          </p:cNvSpPr>
          <p:nvPr>
            <p:ph idx="1"/>
          </p:nvPr>
        </p:nvSpPr>
        <p:spPr>
          <a:xfrm>
            <a:off x="-112854" y="1405130"/>
            <a:ext cx="7500452" cy="4525963"/>
          </a:xfrm>
        </p:spPr>
        <p:txBody>
          <a:bodyPr>
            <a:normAutofit/>
          </a:bodyPr>
          <a:lstStyle/>
          <a:p>
            <a:r>
              <a:rPr lang="da-DK" dirty="0" err="1"/>
              <a:t>Add</a:t>
            </a:r>
            <a:r>
              <a:rPr lang="da-DK" dirty="0"/>
              <a:t> a </a:t>
            </a:r>
            <a:r>
              <a:rPr lang="da-DK" dirty="0" err="1"/>
              <a:t>JList</a:t>
            </a:r>
            <a:r>
              <a:rPr lang="da-DK" dirty="0"/>
              <a:t> to </a:t>
            </a:r>
            <a:r>
              <a:rPr lang="da-DK" dirty="0" err="1"/>
              <a:t>your</a:t>
            </a:r>
            <a:r>
              <a:rPr lang="da-DK" dirty="0"/>
              <a:t> GUI</a:t>
            </a:r>
          </a:p>
          <a:p>
            <a:pPr lvl="1"/>
            <a:r>
              <a:rPr lang="da-DK" dirty="0"/>
              <a:t>Type parameter</a:t>
            </a:r>
          </a:p>
          <a:p>
            <a:r>
              <a:rPr lang="da-DK" dirty="0" err="1"/>
              <a:t>Add</a:t>
            </a:r>
            <a:r>
              <a:rPr lang="da-DK" dirty="0"/>
              <a:t> </a:t>
            </a:r>
            <a:r>
              <a:rPr lang="da-DK" dirty="0" err="1"/>
              <a:t>DefaultListModel</a:t>
            </a:r>
            <a:endParaRPr lang="da-DK" dirty="0"/>
          </a:p>
          <a:p>
            <a:pPr lvl="1"/>
            <a:r>
              <a:rPr lang="da-DK" dirty="0"/>
              <a:t>Same type parameter</a:t>
            </a:r>
          </a:p>
          <a:p>
            <a:r>
              <a:rPr lang="da-DK" dirty="0" err="1"/>
              <a:t>Add</a:t>
            </a:r>
            <a:r>
              <a:rPr lang="da-DK" dirty="0"/>
              <a:t> </a:t>
            </a:r>
            <a:r>
              <a:rPr lang="da-DK" dirty="0" err="1"/>
              <a:t>values</a:t>
            </a:r>
            <a:r>
              <a:rPr lang="da-DK" dirty="0"/>
              <a:t> to the </a:t>
            </a:r>
            <a:br>
              <a:rPr lang="da-DK" dirty="0"/>
            </a:br>
            <a:r>
              <a:rPr lang="da-DK" dirty="0" err="1"/>
              <a:t>DefaultListModel</a:t>
            </a:r>
            <a:endParaRPr lang="da-DK" dirty="0"/>
          </a:p>
          <a:p>
            <a:r>
              <a:rPr lang="da-DK" dirty="0"/>
              <a:t>How to </a:t>
            </a:r>
            <a:r>
              <a:rPr lang="da-DK" dirty="0" err="1"/>
              <a:t>control</a:t>
            </a:r>
            <a:r>
              <a:rPr lang="da-DK" dirty="0"/>
              <a:t> the </a:t>
            </a:r>
            <a:r>
              <a:rPr lang="da-DK" dirty="0" err="1"/>
              <a:t>drawing</a:t>
            </a:r>
            <a:r>
              <a:rPr lang="da-DK" dirty="0"/>
              <a:t> of elements in the </a:t>
            </a:r>
            <a:r>
              <a:rPr lang="da-DK" dirty="0" err="1"/>
              <a:t>JList</a:t>
            </a:r>
            <a:r>
              <a:rPr lang="da-DK" dirty="0"/>
              <a:t>?</a:t>
            </a:r>
          </a:p>
          <a:p>
            <a:pPr lvl="1"/>
            <a:r>
              <a:rPr lang="da-DK" dirty="0" err="1"/>
              <a:t>Implement</a:t>
            </a:r>
            <a:r>
              <a:rPr lang="da-DK" dirty="0"/>
              <a:t> a </a:t>
            </a:r>
            <a:r>
              <a:rPr lang="da-DK" dirty="0" err="1"/>
              <a:t>ListCellRenderer</a:t>
            </a:r>
            <a:r>
              <a:rPr lang="da-DK" dirty="0"/>
              <a:t> </a:t>
            </a:r>
          </a:p>
          <a:p>
            <a:endParaRPr lang="da-DK" dirty="0"/>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F7AB382F-E9E6-CE49-B414-1E064FB7F064}" type="slidenum">
              <a:rPr lang="da-DK" smtClean="0"/>
              <a:t>36</a:t>
            </a:fld>
            <a:endParaRPr lang="da-DK"/>
          </a:p>
        </p:txBody>
      </p:sp>
      <p:pic>
        <p:nvPicPr>
          <p:cNvPr id="6" name="Billede 5"/>
          <p:cNvPicPr>
            <a:picLocks noChangeAspect="1"/>
          </p:cNvPicPr>
          <p:nvPr/>
        </p:nvPicPr>
        <p:blipFill>
          <a:blip r:embed="rId2"/>
          <a:stretch>
            <a:fillRect/>
          </a:stretch>
        </p:blipFill>
        <p:spPr>
          <a:xfrm>
            <a:off x="3637372" y="1011212"/>
            <a:ext cx="5619750" cy="2381250"/>
          </a:xfrm>
          <a:prstGeom prst="rect">
            <a:avLst/>
          </a:prstGeom>
        </p:spPr>
      </p:pic>
    </p:spTree>
    <p:extLst>
      <p:ext uri="{BB962C8B-B14F-4D97-AF65-F5344CB8AC3E}">
        <p14:creationId xmlns:p14="http://schemas.microsoft.com/office/powerpoint/2010/main" val="1954852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A508-AAD7-4111-817C-400F643BEB70}"/>
              </a:ext>
            </a:extLst>
          </p:cNvPr>
          <p:cNvSpPr>
            <a:spLocks noGrp="1"/>
          </p:cNvSpPr>
          <p:nvPr>
            <p:ph type="title"/>
          </p:nvPr>
        </p:nvSpPr>
        <p:spPr/>
        <p:txBody>
          <a:bodyPr/>
          <a:lstStyle/>
          <a:p>
            <a:r>
              <a:rPr lang="en-GB" dirty="0" err="1"/>
              <a:t>ListCellRenderer</a:t>
            </a:r>
            <a:endParaRPr lang="en-GB" dirty="0"/>
          </a:p>
        </p:txBody>
      </p:sp>
      <p:sp>
        <p:nvSpPr>
          <p:cNvPr id="3" name="Content Placeholder 2">
            <a:extLst>
              <a:ext uri="{FF2B5EF4-FFF2-40B4-BE49-F238E27FC236}">
                <a16:creationId xmlns:a16="http://schemas.microsoft.com/office/drawing/2014/main" id="{010A904B-1370-4148-951F-0C6A61F7F711}"/>
              </a:ext>
            </a:extLst>
          </p:cNvPr>
          <p:cNvSpPr>
            <a:spLocks noGrp="1"/>
          </p:cNvSpPr>
          <p:nvPr>
            <p:ph idx="1"/>
          </p:nvPr>
        </p:nvSpPr>
        <p:spPr>
          <a:xfrm>
            <a:off x="705399" y="1011212"/>
            <a:ext cx="7756587" cy="1560850"/>
          </a:xfrm>
        </p:spPr>
        <p:txBody>
          <a:bodyPr>
            <a:normAutofit/>
          </a:bodyPr>
          <a:lstStyle/>
          <a:p>
            <a:r>
              <a:rPr lang="en-GB" sz="2000" dirty="0"/>
              <a:t>The class is used to render each cell in the </a:t>
            </a:r>
            <a:r>
              <a:rPr lang="en-GB" sz="2000" dirty="0" err="1"/>
              <a:t>Jlist</a:t>
            </a:r>
            <a:endParaRPr lang="en-GB" sz="2000" dirty="0"/>
          </a:p>
          <a:p>
            <a:r>
              <a:rPr lang="en-GB" sz="2000" dirty="0"/>
              <a:t>We have to implement it </a:t>
            </a:r>
          </a:p>
          <a:p>
            <a:r>
              <a:rPr lang="en-GB" sz="2000" dirty="0"/>
              <a:t>The example just uses a String as model object</a:t>
            </a:r>
          </a:p>
        </p:txBody>
      </p:sp>
      <p:sp>
        <p:nvSpPr>
          <p:cNvPr id="4" name="Slide Number Placeholder 3">
            <a:extLst>
              <a:ext uri="{FF2B5EF4-FFF2-40B4-BE49-F238E27FC236}">
                <a16:creationId xmlns:a16="http://schemas.microsoft.com/office/drawing/2014/main" id="{38E43E36-FE61-4D55-BDDD-2945A09C18B5}"/>
              </a:ext>
            </a:extLst>
          </p:cNvPr>
          <p:cNvSpPr>
            <a:spLocks noGrp="1"/>
          </p:cNvSpPr>
          <p:nvPr>
            <p:ph type="sldNum" sz="quarter" idx="12"/>
          </p:nvPr>
        </p:nvSpPr>
        <p:spPr/>
        <p:txBody>
          <a:bodyPr/>
          <a:lstStyle/>
          <a:p>
            <a:fld id="{F7AB382F-E9E6-CE49-B414-1E064FB7F064}" type="slidenum">
              <a:rPr lang="da-DK" smtClean="0"/>
              <a:t>37</a:t>
            </a:fld>
            <a:endParaRPr lang="da-DK"/>
          </a:p>
        </p:txBody>
      </p:sp>
      <p:sp>
        <p:nvSpPr>
          <p:cNvPr id="6" name="TextBox 5">
            <a:extLst>
              <a:ext uri="{FF2B5EF4-FFF2-40B4-BE49-F238E27FC236}">
                <a16:creationId xmlns:a16="http://schemas.microsoft.com/office/drawing/2014/main" id="{8E777469-BC40-45C0-859A-7C5E790806B8}"/>
              </a:ext>
            </a:extLst>
          </p:cNvPr>
          <p:cNvSpPr txBox="1"/>
          <p:nvPr/>
        </p:nvSpPr>
        <p:spPr>
          <a:xfrm>
            <a:off x="11692" y="2255009"/>
            <a:ext cx="9144000" cy="4524315"/>
          </a:xfrm>
          <a:prstGeom prst="rect">
            <a:avLst/>
          </a:prstGeom>
          <a:solidFill>
            <a:schemeClr val="accent3">
              <a:lumMod val="20000"/>
              <a:lumOff val="80000"/>
            </a:schemeClr>
          </a:solidFill>
        </p:spPr>
        <p:txBody>
          <a:bodyPr wrap="square" rtlCol="0">
            <a:spAutoFit/>
          </a:bodyPr>
          <a:lstStyle/>
          <a:p>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SomeCellRenderer</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implements</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ListCellRenderer</a:t>
            </a:r>
            <a:r>
              <a:rPr lang="en-US" sz="1600" b="1" dirty="0">
                <a:solidFill>
                  <a:srgbClr val="000000"/>
                </a:solidFill>
                <a:latin typeface="Consolas" panose="020B0609020204030204" pitchFamily="49" charset="0"/>
              </a:rPr>
              <a:t>&lt;String&gt; {</a:t>
            </a:r>
          </a:p>
          <a:p>
            <a:r>
              <a:rPr lang="da-DK" sz="1600" dirty="0">
                <a:solidFill>
                  <a:srgbClr val="646464"/>
                </a:solidFill>
                <a:latin typeface="Consolas" panose="020B0609020204030204" pitchFamily="49" charset="0"/>
              </a:rPr>
              <a:t>	@Override</a:t>
            </a:r>
          </a:p>
          <a:p>
            <a:r>
              <a:rPr lang="da-DK" sz="1600" b="1" dirty="0">
                <a:solidFill>
                  <a:srgbClr val="7F0055"/>
                </a:solidFill>
                <a:latin typeface="Consolas" panose="020B0609020204030204" pitchFamily="49" charset="0"/>
              </a:rPr>
              <a:t>	public</a:t>
            </a:r>
            <a:r>
              <a:rPr lang="da-DK" sz="1600" b="1" dirty="0">
                <a:solidFill>
                  <a:srgbClr val="000000"/>
                </a:solidFill>
                <a:latin typeface="Consolas" panose="020B0609020204030204" pitchFamily="49" charset="0"/>
              </a:rPr>
              <a:t> Component </a:t>
            </a:r>
            <a:r>
              <a:rPr lang="da-DK" sz="1600" b="1" dirty="0" err="1">
                <a:solidFill>
                  <a:srgbClr val="000000"/>
                </a:solidFill>
                <a:latin typeface="Consolas" panose="020B0609020204030204" pitchFamily="49" charset="0"/>
              </a:rPr>
              <a:t>getListCellRendererComponent</a:t>
            </a:r>
            <a:r>
              <a:rPr lang="da-DK" sz="1600" b="1" dirty="0">
                <a:solidFill>
                  <a:srgbClr val="000000"/>
                </a:solidFill>
                <a:latin typeface="Consolas" panose="020B0609020204030204" pitchFamily="49" charset="0"/>
              </a:rPr>
              <a:t>(</a:t>
            </a:r>
            <a:r>
              <a:rPr lang="da-DK" sz="1600" b="1" dirty="0" err="1">
                <a:solidFill>
                  <a:srgbClr val="000000"/>
                </a:solidFill>
                <a:latin typeface="Consolas" panose="020B0609020204030204" pitchFamily="49" charset="0"/>
              </a:rPr>
              <a:t>JList</a:t>
            </a:r>
            <a:r>
              <a:rPr lang="da-DK" sz="1600" b="1" dirty="0">
                <a:solidFill>
                  <a:srgbClr val="000000"/>
                </a:solidFill>
                <a:latin typeface="Consolas" panose="020B0609020204030204" pitchFamily="49" charset="0"/>
              </a:rPr>
              <a:t>&lt;? </a:t>
            </a:r>
            <a:r>
              <a:rPr lang="da-DK" sz="1600" b="1" dirty="0" err="1">
                <a:solidFill>
                  <a:srgbClr val="7F0055"/>
                </a:solidFill>
                <a:latin typeface="Consolas" panose="020B0609020204030204" pitchFamily="49" charset="0"/>
              </a:rPr>
              <a:t>extends</a:t>
            </a:r>
            <a:r>
              <a:rPr lang="da-DK" sz="1600" b="1" dirty="0">
                <a:solidFill>
                  <a:srgbClr val="000000"/>
                </a:solidFill>
                <a:latin typeface="Consolas" panose="020B0609020204030204" pitchFamily="49" charset="0"/>
              </a:rPr>
              <a:t> </a:t>
            </a:r>
            <a:r>
              <a:rPr lang="da-DK" sz="1600" b="1" dirty="0" err="1">
                <a:solidFill>
                  <a:srgbClr val="000000"/>
                </a:solidFill>
                <a:latin typeface="Consolas" panose="020B0609020204030204" pitchFamily="49" charset="0"/>
              </a:rPr>
              <a:t>String</a:t>
            </a:r>
            <a:r>
              <a:rPr lang="da-DK" sz="1600" b="1" dirty="0">
                <a:solidFill>
                  <a:srgbClr val="000000"/>
                </a:solidFill>
                <a:latin typeface="Consolas" panose="020B0609020204030204" pitchFamily="49" charset="0"/>
              </a:rPr>
              <a:t>&gt; </a:t>
            </a:r>
            <a:r>
              <a:rPr lang="da-DK" sz="1600" b="1" dirty="0">
                <a:solidFill>
                  <a:srgbClr val="6A3E3E"/>
                </a:solidFill>
                <a:latin typeface="Consolas" panose="020B0609020204030204" pitchFamily="49" charset="0"/>
              </a:rPr>
              <a:t>list</a:t>
            </a:r>
            <a:r>
              <a:rPr lang="da-DK" sz="1600" b="1" dirty="0">
                <a:solidFill>
                  <a:srgbClr val="000000"/>
                </a:solidFill>
                <a:latin typeface="Consolas" panose="020B0609020204030204" pitchFamily="49" charset="0"/>
              </a:rPr>
              <a:t>, </a:t>
            </a:r>
          </a:p>
          <a:p>
            <a:r>
              <a:rPr lang="da-DK" sz="1600" b="1" dirty="0">
                <a:solidFill>
                  <a:srgbClr val="000000"/>
                </a:solidFill>
                <a:latin typeface="Consolas" panose="020B0609020204030204" pitchFamily="49" charset="0"/>
              </a:rPr>
              <a:t>		</a:t>
            </a:r>
            <a:r>
              <a:rPr lang="da-DK" sz="1600" b="1" dirty="0" err="1">
                <a:solidFill>
                  <a:srgbClr val="000000"/>
                </a:solidFill>
                <a:latin typeface="Consolas" panose="020B0609020204030204" pitchFamily="49" charset="0"/>
              </a:rPr>
              <a:t>String</a:t>
            </a:r>
            <a:r>
              <a:rPr lang="da-DK" sz="1600" b="1" dirty="0">
                <a:solidFill>
                  <a:srgbClr val="000000"/>
                </a:solidFill>
                <a:latin typeface="Consolas" panose="020B0609020204030204" pitchFamily="49" charset="0"/>
              </a:rPr>
              <a:t> </a:t>
            </a:r>
            <a:r>
              <a:rPr lang="da-DK" sz="1600" b="1" dirty="0">
                <a:solidFill>
                  <a:srgbClr val="6A3E3E"/>
                </a:solidFill>
                <a:latin typeface="Consolas" panose="020B0609020204030204" pitchFamily="49" charset="0"/>
              </a:rPr>
              <a:t>item</a:t>
            </a:r>
            <a:r>
              <a:rPr lang="da-DK" sz="1600" b="1" dirty="0">
                <a:solidFill>
                  <a:srgbClr val="000000"/>
                </a:solidFill>
                <a:latin typeface="Consolas" panose="020B0609020204030204" pitchFamily="49" charset="0"/>
              </a:rPr>
              <a:t>, </a:t>
            </a:r>
            <a:r>
              <a:rPr lang="da-DK" sz="1600" b="1" dirty="0" err="1">
                <a:solidFill>
                  <a:srgbClr val="7F0055"/>
                </a:solidFill>
                <a:latin typeface="Consolas" panose="020B0609020204030204" pitchFamily="49" charset="0"/>
              </a:rPr>
              <a:t>int</a:t>
            </a:r>
            <a:r>
              <a:rPr lang="da-DK" sz="1600" b="1" dirty="0">
                <a:solidFill>
                  <a:srgbClr val="000000"/>
                </a:solidFill>
                <a:latin typeface="Consolas" panose="020B0609020204030204" pitchFamily="49" charset="0"/>
              </a:rPr>
              <a:t> </a:t>
            </a:r>
            <a:r>
              <a:rPr lang="da-DK" sz="1600" b="1" dirty="0" err="1">
                <a:solidFill>
                  <a:srgbClr val="6A3E3E"/>
                </a:solidFill>
                <a:latin typeface="Consolas" panose="020B0609020204030204" pitchFamily="49" charset="0"/>
              </a:rPr>
              <a:t>index</a:t>
            </a:r>
            <a:r>
              <a:rPr lang="da-DK" sz="1600" b="1" dirty="0">
                <a:solidFill>
                  <a:srgbClr val="000000"/>
                </a:solidFill>
                <a:latin typeface="Consolas" panose="020B0609020204030204" pitchFamily="49" charset="0"/>
              </a:rPr>
              <a:t>, </a:t>
            </a:r>
            <a:r>
              <a:rPr lang="da-DK" sz="1600" b="1" dirty="0" err="1">
                <a:solidFill>
                  <a:srgbClr val="7F0055"/>
                </a:solidFill>
                <a:latin typeface="Consolas" panose="020B0609020204030204" pitchFamily="49" charset="0"/>
              </a:rPr>
              <a:t>boolean</a:t>
            </a:r>
            <a:r>
              <a:rPr lang="da-DK" sz="1600" b="1" dirty="0">
                <a:solidFill>
                  <a:srgbClr val="000000"/>
                </a:solidFill>
                <a:latin typeface="Consolas" panose="020B0609020204030204" pitchFamily="49" charset="0"/>
              </a:rPr>
              <a:t> </a:t>
            </a:r>
            <a:r>
              <a:rPr lang="da-DK" sz="1600" b="1" dirty="0" err="1">
                <a:solidFill>
                  <a:srgbClr val="6A3E3E"/>
                </a:solidFill>
                <a:latin typeface="Consolas" panose="020B0609020204030204" pitchFamily="49" charset="0"/>
              </a:rPr>
              <a:t>isSelected</a:t>
            </a:r>
            <a:r>
              <a:rPr lang="da-DK" sz="1600" b="1" dirty="0">
                <a:solidFill>
                  <a:srgbClr val="000000"/>
                </a:solidFill>
                <a:latin typeface="Consolas" panose="020B0609020204030204" pitchFamily="49" charset="0"/>
              </a:rPr>
              <a:t>, </a:t>
            </a:r>
            <a:r>
              <a:rPr lang="da-DK" sz="1600" b="1" dirty="0" err="1">
                <a:solidFill>
                  <a:srgbClr val="7F0055"/>
                </a:solidFill>
                <a:latin typeface="Consolas" panose="020B0609020204030204" pitchFamily="49" charset="0"/>
              </a:rPr>
              <a:t>boolean</a:t>
            </a:r>
            <a:r>
              <a:rPr lang="da-DK" sz="1600" b="1" dirty="0">
                <a:solidFill>
                  <a:srgbClr val="000000"/>
                </a:solidFill>
                <a:latin typeface="Consolas" panose="020B0609020204030204" pitchFamily="49" charset="0"/>
              </a:rPr>
              <a:t> </a:t>
            </a:r>
            <a:r>
              <a:rPr lang="da-DK" sz="1600" b="1" dirty="0" err="1">
                <a:solidFill>
                  <a:srgbClr val="6A3E3E"/>
                </a:solidFill>
                <a:latin typeface="Consolas" panose="020B0609020204030204" pitchFamily="49" charset="0"/>
              </a:rPr>
              <a:t>cellHasFocus</a:t>
            </a:r>
            <a:r>
              <a:rPr lang="da-DK" sz="1600" b="1" dirty="0">
                <a:solidFill>
                  <a:srgbClr val="000000"/>
                </a:solidFill>
                <a:latin typeface="Consolas" panose="020B0609020204030204" pitchFamily="49" charset="0"/>
              </a:rPr>
              <a:t>) {</a:t>
            </a:r>
          </a:p>
          <a:p>
            <a:endParaRPr lang="da-DK" sz="1600" b="1" dirty="0">
              <a:solidFill>
                <a:srgbClr val="000000"/>
              </a:solidFill>
              <a:latin typeface="Consolas" panose="020B0609020204030204" pitchFamily="49" charset="0"/>
            </a:endParaRPr>
          </a:p>
          <a:p>
            <a:r>
              <a:rPr lang="da-DK" sz="1600" dirty="0">
                <a:solidFill>
                  <a:srgbClr val="000000"/>
                </a:solidFill>
                <a:latin typeface="Consolas" panose="020B0609020204030204" pitchFamily="49" charset="0"/>
              </a:rPr>
              <a:t>		</a:t>
            </a:r>
            <a:r>
              <a:rPr lang="da-DK" sz="1600" dirty="0" err="1">
                <a:solidFill>
                  <a:srgbClr val="000000"/>
                </a:solidFill>
                <a:latin typeface="Consolas" panose="020B0609020204030204" pitchFamily="49" charset="0"/>
              </a:rPr>
              <a:t>JLabel</a:t>
            </a:r>
            <a:r>
              <a:rPr lang="da-DK" sz="1600" dirty="0">
                <a:solidFill>
                  <a:srgbClr val="000000"/>
                </a:solidFill>
                <a:latin typeface="Consolas" panose="020B0609020204030204" pitchFamily="49" charset="0"/>
              </a:rPr>
              <a:t> </a:t>
            </a:r>
            <a:r>
              <a:rPr lang="da-DK" sz="1600" dirty="0">
                <a:solidFill>
                  <a:srgbClr val="6A3E3E"/>
                </a:solidFill>
                <a:latin typeface="Consolas" panose="020B0609020204030204" pitchFamily="49" charset="0"/>
              </a:rPr>
              <a:t>label</a:t>
            </a:r>
            <a:r>
              <a:rPr lang="da-DK" sz="1600" dirty="0">
                <a:solidFill>
                  <a:srgbClr val="000000"/>
                </a:solidFill>
                <a:latin typeface="Consolas" panose="020B0609020204030204" pitchFamily="49" charset="0"/>
              </a:rPr>
              <a:t> = </a:t>
            </a:r>
            <a:r>
              <a:rPr lang="da-DK" sz="1600" b="1" dirty="0">
                <a:solidFill>
                  <a:srgbClr val="7F0055"/>
                </a:solidFill>
                <a:latin typeface="Consolas" panose="020B0609020204030204" pitchFamily="49" charset="0"/>
              </a:rPr>
              <a:t>new</a:t>
            </a:r>
            <a:r>
              <a:rPr lang="da-DK" sz="1600" b="1" dirty="0">
                <a:solidFill>
                  <a:srgbClr val="000000"/>
                </a:solidFill>
                <a:latin typeface="Consolas" panose="020B0609020204030204" pitchFamily="49" charset="0"/>
              </a:rPr>
              <a:t> </a:t>
            </a:r>
            <a:r>
              <a:rPr lang="da-DK" sz="1600" b="1" dirty="0" err="1">
                <a:solidFill>
                  <a:srgbClr val="000000"/>
                </a:solidFill>
                <a:latin typeface="Consolas" panose="020B0609020204030204" pitchFamily="49" charset="0"/>
              </a:rPr>
              <a:t>JLabel</a:t>
            </a:r>
            <a:r>
              <a:rPr lang="da-DK" sz="1600" b="1" dirty="0">
                <a:solidFill>
                  <a:srgbClr val="000000"/>
                </a:solidFill>
                <a:latin typeface="Consolas" panose="020B0609020204030204" pitchFamily="49" charset="0"/>
              </a:rPr>
              <a:t>();</a:t>
            </a:r>
          </a:p>
          <a:p>
            <a:r>
              <a:rPr lang="da-DK" sz="1600" dirty="0">
                <a:solidFill>
                  <a:srgbClr val="000000"/>
                </a:solidFill>
                <a:latin typeface="Consolas" panose="020B0609020204030204" pitchFamily="49" charset="0"/>
              </a:rPr>
              <a:t>		</a:t>
            </a:r>
            <a:r>
              <a:rPr lang="da-DK" sz="1600" dirty="0" err="1">
                <a:solidFill>
                  <a:srgbClr val="6A3E3E"/>
                </a:solidFill>
                <a:highlight>
                  <a:srgbClr val="FFFF00"/>
                </a:highlight>
                <a:latin typeface="Consolas" panose="020B0609020204030204" pitchFamily="49" charset="0"/>
              </a:rPr>
              <a:t>label</a:t>
            </a:r>
            <a:r>
              <a:rPr lang="da-DK" sz="1600" dirty="0" err="1">
                <a:solidFill>
                  <a:srgbClr val="000000"/>
                </a:solidFill>
                <a:highlight>
                  <a:srgbClr val="FFFF00"/>
                </a:highlight>
                <a:latin typeface="Consolas" panose="020B0609020204030204" pitchFamily="49" charset="0"/>
              </a:rPr>
              <a:t>.setText</a:t>
            </a:r>
            <a:r>
              <a:rPr lang="da-DK" sz="1600" dirty="0">
                <a:solidFill>
                  <a:srgbClr val="000000"/>
                </a:solidFill>
                <a:highlight>
                  <a:srgbClr val="FFFF00"/>
                </a:highlight>
                <a:latin typeface="Consolas" panose="020B0609020204030204" pitchFamily="49" charset="0"/>
              </a:rPr>
              <a:t>(</a:t>
            </a:r>
            <a:r>
              <a:rPr lang="da-DK" sz="1600" dirty="0">
                <a:solidFill>
                  <a:srgbClr val="6A3E3E"/>
                </a:solidFill>
                <a:highlight>
                  <a:srgbClr val="FFFF00"/>
                </a:highlight>
                <a:latin typeface="Consolas" panose="020B0609020204030204" pitchFamily="49" charset="0"/>
              </a:rPr>
              <a:t>item</a:t>
            </a:r>
            <a:r>
              <a:rPr lang="da-DK" sz="1600" dirty="0">
                <a:solidFill>
                  <a:srgbClr val="000000"/>
                </a:solidFill>
                <a:highlight>
                  <a:srgbClr val="FFFF00"/>
                </a:highlight>
                <a:latin typeface="Consolas" panose="020B0609020204030204" pitchFamily="49" charset="0"/>
              </a:rPr>
              <a:t>);</a:t>
            </a:r>
          </a:p>
          <a:p>
            <a:r>
              <a:rPr lang="da-DK" sz="1600" dirty="0">
                <a:solidFill>
                  <a:srgbClr val="6A3E3E"/>
                </a:solidFill>
                <a:latin typeface="Consolas" panose="020B0609020204030204" pitchFamily="49" charset="0"/>
              </a:rPr>
              <a:t>		</a:t>
            </a:r>
            <a:r>
              <a:rPr lang="da-DK" sz="1600" dirty="0" err="1">
                <a:solidFill>
                  <a:srgbClr val="6A3E3E"/>
                </a:solidFill>
                <a:latin typeface="Consolas" panose="020B0609020204030204" pitchFamily="49" charset="0"/>
              </a:rPr>
              <a:t>label</a:t>
            </a:r>
            <a:r>
              <a:rPr lang="da-DK" sz="1600" dirty="0" err="1">
                <a:solidFill>
                  <a:srgbClr val="000000"/>
                </a:solidFill>
                <a:latin typeface="Consolas" panose="020B0609020204030204" pitchFamily="49" charset="0"/>
              </a:rPr>
              <a:t>.setOpaque</a:t>
            </a:r>
            <a:r>
              <a:rPr lang="da-DK" sz="1600" dirty="0">
                <a:solidFill>
                  <a:srgbClr val="000000"/>
                </a:solidFill>
                <a:latin typeface="Consolas" panose="020B0609020204030204" pitchFamily="49" charset="0"/>
              </a:rPr>
              <a:t>(</a:t>
            </a:r>
            <a:r>
              <a:rPr lang="da-DK" sz="1600" b="1" dirty="0">
                <a:solidFill>
                  <a:srgbClr val="7F0055"/>
                </a:solidFill>
                <a:latin typeface="Consolas" panose="020B0609020204030204" pitchFamily="49" charset="0"/>
              </a:rPr>
              <a:t>true</a:t>
            </a:r>
            <a:r>
              <a:rPr lang="da-DK" sz="1600" b="1" dirty="0">
                <a:solidFill>
                  <a:srgbClr val="000000"/>
                </a:solidFill>
                <a:latin typeface="Consolas" panose="020B0609020204030204" pitchFamily="49" charset="0"/>
              </a:rPr>
              <a:t>); </a:t>
            </a:r>
            <a:r>
              <a:rPr lang="da-DK" sz="1600" b="1" dirty="0">
                <a:solidFill>
                  <a:schemeClr val="accent3">
                    <a:lumMod val="50000"/>
                  </a:schemeClr>
                </a:solidFill>
                <a:latin typeface="Consolas" panose="020B0609020204030204" pitchFamily="49" charset="0"/>
              </a:rPr>
              <a:t>// support </a:t>
            </a:r>
            <a:r>
              <a:rPr lang="da-DK" sz="1600" b="1" dirty="0" err="1">
                <a:solidFill>
                  <a:schemeClr val="accent3">
                    <a:lumMod val="50000"/>
                  </a:schemeClr>
                </a:solidFill>
                <a:latin typeface="Consolas" panose="020B0609020204030204" pitchFamily="49" charset="0"/>
              </a:rPr>
              <a:t>selection</a:t>
            </a:r>
            <a:r>
              <a:rPr lang="da-DK" sz="1600" b="1" dirty="0">
                <a:solidFill>
                  <a:schemeClr val="accent3">
                    <a:lumMod val="50000"/>
                  </a:schemeClr>
                </a:solidFill>
                <a:latin typeface="Consolas" panose="020B0609020204030204" pitchFamily="49" charset="0"/>
              </a:rPr>
              <a:t> (</a:t>
            </a:r>
            <a:r>
              <a:rPr lang="da-DK" sz="1600" b="1">
                <a:solidFill>
                  <a:schemeClr val="accent3">
                    <a:lumMod val="50000"/>
                  </a:schemeClr>
                </a:solidFill>
                <a:latin typeface="Consolas" panose="020B0609020204030204" pitchFamily="49" charset="0"/>
              </a:rPr>
              <a:t>7 LOC)</a:t>
            </a:r>
            <a:endParaRPr lang="da-DK" sz="1600" b="1" dirty="0">
              <a:solidFill>
                <a:schemeClr val="accent3">
                  <a:lumMod val="50000"/>
                </a:schemeClr>
              </a:solidFill>
              <a:latin typeface="Consolas" panose="020B0609020204030204" pitchFamily="49" charset="0"/>
            </a:endParaRPr>
          </a:p>
          <a:p>
            <a:r>
              <a:rPr lang="da-DK" sz="1600" b="1" dirty="0">
                <a:solidFill>
                  <a:srgbClr val="7F0055"/>
                </a:solidFill>
                <a:latin typeface="Consolas" panose="020B0609020204030204" pitchFamily="49" charset="0"/>
              </a:rPr>
              <a:t>		</a:t>
            </a:r>
            <a:r>
              <a:rPr lang="da-DK" sz="1600" b="1" dirty="0" err="1">
                <a:solidFill>
                  <a:srgbClr val="7F0055"/>
                </a:solidFill>
                <a:latin typeface="Consolas" panose="020B0609020204030204" pitchFamily="49" charset="0"/>
              </a:rPr>
              <a:t>if</a:t>
            </a:r>
            <a:r>
              <a:rPr lang="da-DK" sz="1600" b="1" dirty="0">
                <a:solidFill>
                  <a:srgbClr val="000000"/>
                </a:solidFill>
                <a:latin typeface="Consolas" panose="020B0609020204030204" pitchFamily="49" charset="0"/>
              </a:rPr>
              <a:t>(</a:t>
            </a:r>
            <a:r>
              <a:rPr lang="da-DK" sz="1600" b="1" dirty="0" err="1">
                <a:solidFill>
                  <a:srgbClr val="6A3E3E"/>
                </a:solidFill>
                <a:latin typeface="Consolas" panose="020B0609020204030204" pitchFamily="49" charset="0"/>
              </a:rPr>
              <a:t>isSelected</a:t>
            </a:r>
            <a:r>
              <a:rPr lang="da-DK" sz="1600" b="1" dirty="0">
                <a:solidFill>
                  <a:srgbClr val="000000"/>
                </a:solidFill>
                <a:latin typeface="Consolas" panose="020B0609020204030204" pitchFamily="49" charset="0"/>
              </a:rPr>
              <a:t>) {</a:t>
            </a:r>
          </a:p>
          <a:p>
            <a:r>
              <a:rPr lang="da-DK" sz="1600" dirty="0">
                <a:solidFill>
                  <a:srgbClr val="6A3E3E"/>
                </a:solidFill>
                <a:latin typeface="Consolas" panose="020B0609020204030204" pitchFamily="49" charset="0"/>
              </a:rPr>
              <a:t>			</a:t>
            </a:r>
            <a:r>
              <a:rPr lang="da-DK" sz="1600" dirty="0" err="1">
                <a:solidFill>
                  <a:srgbClr val="6A3E3E"/>
                </a:solidFill>
                <a:latin typeface="Consolas" panose="020B0609020204030204" pitchFamily="49" charset="0"/>
              </a:rPr>
              <a:t>label</a:t>
            </a:r>
            <a:r>
              <a:rPr lang="da-DK" sz="1600" dirty="0" err="1">
                <a:solidFill>
                  <a:srgbClr val="000000"/>
                </a:solidFill>
                <a:latin typeface="Consolas" panose="020B0609020204030204" pitchFamily="49" charset="0"/>
              </a:rPr>
              <a:t>.setBackground</a:t>
            </a:r>
            <a:r>
              <a:rPr lang="da-DK" sz="1600" dirty="0">
                <a:solidFill>
                  <a:srgbClr val="000000"/>
                </a:solidFill>
                <a:latin typeface="Consolas" panose="020B0609020204030204" pitchFamily="49" charset="0"/>
              </a:rPr>
              <a:t>(</a:t>
            </a:r>
            <a:r>
              <a:rPr lang="da-DK" sz="1600" dirty="0" err="1">
                <a:solidFill>
                  <a:srgbClr val="6A3E3E"/>
                </a:solidFill>
                <a:latin typeface="Consolas" panose="020B0609020204030204" pitchFamily="49" charset="0"/>
              </a:rPr>
              <a:t>list</a:t>
            </a:r>
            <a:r>
              <a:rPr lang="da-DK" sz="1600" dirty="0" err="1">
                <a:solidFill>
                  <a:srgbClr val="000000"/>
                </a:solidFill>
                <a:latin typeface="Consolas" panose="020B0609020204030204" pitchFamily="49" charset="0"/>
              </a:rPr>
              <a:t>.getSelectionBackground</a:t>
            </a:r>
            <a:r>
              <a:rPr lang="da-DK" sz="1600" dirty="0">
                <a:solidFill>
                  <a:srgbClr val="000000"/>
                </a:solidFill>
                <a:latin typeface="Consolas" panose="020B0609020204030204" pitchFamily="49" charset="0"/>
              </a:rPr>
              <a:t>());</a:t>
            </a:r>
          </a:p>
          <a:p>
            <a:r>
              <a:rPr lang="da-DK" sz="1600" dirty="0">
                <a:solidFill>
                  <a:srgbClr val="6A3E3E"/>
                </a:solidFill>
                <a:latin typeface="Consolas" panose="020B0609020204030204" pitchFamily="49" charset="0"/>
              </a:rPr>
              <a:t>			</a:t>
            </a:r>
            <a:r>
              <a:rPr lang="da-DK" sz="1600" dirty="0" err="1">
                <a:solidFill>
                  <a:srgbClr val="6A3E3E"/>
                </a:solidFill>
                <a:latin typeface="Consolas" panose="020B0609020204030204" pitchFamily="49" charset="0"/>
              </a:rPr>
              <a:t>label</a:t>
            </a:r>
            <a:r>
              <a:rPr lang="da-DK" sz="1600" dirty="0" err="1">
                <a:solidFill>
                  <a:srgbClr val="000000"/>
                </a:solidFill>
                <a:latin typeface="Consolas" panose="020B0609020204030204" pitchFamily="49" charset="0"/>
              </a:rPr>
              <a:t>.setForeground</a:t>
            </a:r>
            <a:r>
              <a:rPr lang="da-DK" sz="1600" dirty="0">
                <a:solidFill>
                  <a:srgbClr val="000000"/>
                </a:solidFill>
                <a:latin typeface="Consolas" panose="020B0609020204030204" pitchFamily="49" charset="0"/>
              </a:rPr>
              <a:t>(</a:t>
            </a:r>
            <a:r>
              <a:rPr lang="da-DK" sz="1600" dirty="0" err="1">
                <a:solidFill>
                  <a:srgbClr val="6A3E3E"/>
                </a:solidFill>
                <a:latin typeface="Consolas" panose="020B0609020204030204" pitchFamily="49" charset="0"/>
              </a:rPr>
              <a:t>list</a:t>
            </a:r>
            <a:r>
              <a:rPr lang="da-DK" sz="1600" dirty="0" err="1">
                <a:solidFill>
                  <a:srgbClr val="000000"/>
                </a:solidFill>
                <a:latin typeface="Consolas" panose="020B0609020204030204" pitchFamily="49" charset="0"/>
              </a:rPr>
              <a:t>.getSelectionForeground</a:t>
            </a:r>
            <a:r>
              <a:rPr lang="da-DK" sz="1600" dirty="0">
                <a:solidFill>
                  <a:srgbClr val="000000"/>
                </a:solidFill>
                <a:latin typeface="Consolas" panose="020B0609020204030204" pitchFamily="49" charset="0"/>
              </a:rPr>
              <a:t>());</a:t>
            </a:r>
          </a:p>
          <a:p>
            <a:r>
              <a:rPr lang="da-DK" sz="1600" dirty="0">
                <a:solidFill>
                  <a:srgbClr val="000000"/>
                </a:solidFill>
                <a:latin typeface="Consolas" panose="020B0609020204030204" pitchFamily="49" charset="0"/>
              </a:rPr>
              <a:t>		} </a:t>
            </a:r>
            <a:r>
              <a:rPr lang="da-DK" sz="1600" b="1" dirty="0" err="1">
                <a:solidFill>
                  <a:srgbClr val="7F0055"/>
                </a:solidFill>
                <a:latin typeface="Consolas" panose="020B0609020204030204" pitchFamily="49" charset="0"/>
              </a:rPr>
              <a:t>else</a:t>
            </a:r>
            <a:r>
              <a:rPr lang="da-DK" sz="1600" b="1" dirty="0">
                <a:solidFill>
                  <a:srgbClr val="000000"/>
                </a:solidFill>
                <a:latin typeface="Consolas" panose="020B0609020204030204" pitchFamily="49" charset="0"/>
              </a:rPr>
              <a:t> {</a:t>
            </a:r>
          </a:p>
          <a:p>
            <a:r>
              <a:rPr lang="da-DK" sz="1600" dirty="0">
                <a:solidFill>
                  <a:srgbClr val="6A3E3E"/>
                </a:solidFill>
                <a:latin typeface="Consolas" panose="020B0609020204030204" pitchFamily="49" charset="0"/>
              </a:rPr>
              <a:t>			</a:t>
            </a:r>
            <a:r>
              <a:rPr lang="da-DK" sz="1600" dirty="0" err="1">
                <a:solidFill>
                  <a:srgbClr val="6A3E3E"/>
                </a:solidFill>
                <a:latin typeface="Consolas" panose="020B0609020204030204" pitchFamily="49" charset="0"/>
              </a:rPr>
              <a:t>label</a:t>
            </a:r>
            <a:r>
              <a:rPr lang="da-DK" sz="1600" dirty="0" err="1">
                <a:solidFill>
                  <a:srgbClr val="000000"/>
                </a:solidFill>
                <a:latin typeface="Consolas" panose="020B0609020204030204" pitchFamily="49" charset="0"/>
              </a:rPr>
              <a:t>.setBackground</a:t>
            </a:r>
            <a:r>
              <a:rPr lang="da-DK" sz="1600" dirty="0">
                <a:solidFill>
                  <a:srgbClr val="000000"/>
                </a:solidFill>
                <a:latin typeface="Consolas" panose="020B0609020204030204" pitchFamily="49" charset="0"/>
              </a:rPr>
              <a:t>(</a:t>
            </a:r>
            <a:r>
              <a:rPr lang="da-DK" sz="1600" dirty="0" err="1">
                <a:solidFill>
                  <a:srgbClr val="6A3E3E"/>
                </a:solidFill>
                <a:latin typeface="Consolas" panose="020B0609020204030204" pitchFamily="49" charset="0"/>
              </a:rPr>
              <a:t>list</a:t>
            </a:r>
            <a:r>
              <a:rPr lang="da-DK" sz="1600" dirty="0" err="1">
                <a:solidFill>
                  <a:srgbClr val="000000"/>
                </a:solidFill>
                <a:latin typeface="Consolas" panose="020B0609020204030204" pitchFamily="49" charset="0"/>
              </a:rPr>
              <a:t>.getBackground</a:t>
            </a:r>
            <a:r>
              <a:rPr lang="da-DK" sz="1600" dirty="0">
                <a:solidFill>
                  <a:srgbClr val="000000"/>
                </a:solidFill>
                <a:latin typeface="Consolas" panose="020B0609020204030204" pitchFamily="49" charset="0"/>
              </a:rPr>
              <a:t>());</a:t>
            </a:r>
          </a:p>
          <a:p>
            <a:r>
              <a:rPr lang="da-DK" sz="1600" dirty="0">
                <a:solidFill>
                  <a:srgbClr val="6A3E3E"/>
                </a:solidFill>
                <a:latin typeface="Consolas" panose="020B0609020204030204" pitchFamily="49" charset="0"/>
              </a:rPr>
              <a:t>			</a:t>
            </a:r>
            <a:r>
              <a:rPr lang="da-DK" sz="1600" dirty="0" err="1">
                <a:solidFill>
                  <a:srgbClr val="6A3E3E"/>
                </a:solidFill>
                <a:latin typeface="Consolas" panose="020B0609020204030204" pitchFamily="49" charset="0"/>
              </a:rPr>
              <a:t>label</a:t>
            </a:r>
            <a:r>
              <a:rPr lang="da-DK" sz="1600" dirty="0" err="1">
                <a:solidFill>
                  <a:srgbClr val="000000"/>
                </a:solidFill>
                <a:latin typeface="Consolas" panose="020B0609020204030204" pitchFamily="49" charset="0"/>
              </a:rPr>
              <a:t>.setForeground</a:t>
            </a:r>
            <a:r>
              <a:rPr lang="da-DK" sz="1600" dirty="0">
                <a:solidFill>
                  <a:srgbClr val="000000"/>
                </a:solidFill>
                <a:latin typeface="Consolas" panose="020B0609020204030204" pitchFamily="49" charset="0"/>
              </a:rPr>
              <a:t>(</a:t>
            </a:r>
            <a:r>
              <a:rPr lang="da-DK" sz="1600" dirty="0" err="1">
                <a:solidFill>
                  <a:srgbClr val="6A3E3E"/>
                </a:solidFill>
                <a:latin typeface="Consolas" panose="020B0609020204030204" pitchFamily="49" charset="0"/>
              </a:rPr>
              <a:t>list</a:t>
            </a:r>
            <a:r>
              <a:rPr lang="da-DK" sz="1600" dirty="0" err="1">
                <a:solidFill>
                  <a:srgbClr val="000000"/>
                </a:solidFill>
                <a:latin typeface="Consolas" panose="020B0609020204030204" pitchFamily="49" charset="0"/>
              </a:rPr>
              <a:t>.getForeground</a:t>
            </a:r>
            <a:r>
              <a:rPr lang="da-DK" sz="1600" dirty="0">
                <a:solidFill>
                  <a:srgbClr val="000000"/>
                </a:solidFill>
                <a:latin typeface="Consolas" panose="020B0609020204030204" pitchFamily="49" charset="0"/>
              </a:rPr>
              <a:t>());</a:t>
            </a:r>
          </a:p>
          <a:p>
            <a:r>
              <a:rPr lang="da-DK" sz="1600" dirty="0">
                <a:solidFill>
                  <a:srgbClr val="000000"/>
                </a:solidFill>
                <a:latin typeface="Consolas" panose="020B0609020204030204" pitchFamily="49" charset="0"/>
              </a:rPr>
              <a:t>		}</a:t>
            </a:r>
          </a:p>
          <a:p>
            <a:r>
              <a:rPr lang="da-DK" sz="1600" b="1" dirty="0">
                <a:solidFill>
                  <a:srgbClr val="7F0055"/>
                </a:solidFill>
                <a:latin typeface="Consolas" panose="020B0609020204030204" pitchFamily="49" charset="0"/>
              </a:rPr>
              <a:t>		return</a:t>
            </a:r>
            <a:r>
              <a:rPr lang="da-DK" sz="1600" b="1" dirty="0">
                <a:solidFill>
                  <a:srgbClr val="000000"/>
                </a:solidFill>
                <a:latin typeface="Consolas" panose="020B0609020204030204" pitchFamily="49" charset="0"/>
              </a:rPr>
              <a:t> </a:t>
            </a:r>
            <a:r>
              <a:rPr lang="da-DK" sz="1600" b="1" dirty="0">
                <a:solidFill>
                  <a:srgbClr val="6A3E3E"/>
                </a:solidFill>
                <a:latin typeface="Consolas" panose="020B0609020204030204" pitchFamily="49" charset="0"/>
              </a:rPr>
              <a:t>label</a:t>
            </a:r>
            <a:r>
              <a:rPr lang="da-DK" sz="1600" b="1" dirty="0">
                <a:solidFill>
                  <a:srgbClr val="000000"/>
                </a:solidFill>
                <a:latin typeface="Consolas" panose="020B0609020204030204" pitchFamily="49" charset="0"/>
              </a:rPr>
              <a:t>;</a:t>
            </a:r>
          </a:p>
          <a:p>
            <a:r>
              <a:rPr lang="da-DK" sz="1600" dirty="0">
                <a:solidFill>
                  <a:srgbClr val="000000"/>
                </a:solidFill>
                <a:latin typeface="Consolas" panose="020B0609020204030204" pitchFamily="49" charset="0"/>
              </a:rPr>
              <a:t>	}</a:t>
            </a:r>
          </a:p>
          <a:p>
            <a:r>
              <a:rPr lang="da-DK" sz="1600" dirty="0">
                <a:solidFill>
                  <a:srgbClr val="000000"/>
                </a:solidFill>
                <a:latin typeface="Consolas" panose="020B0609020204030204" pitchFamily="49" charset="0"/>
              </a:rPr>
              <a:t>}</a:t>
            </a:r>
            <a:endParaRPr lang="da-DK" sz="1600" dirty="0"/>
          </a:p>
        </p:txBody>
      </p:sp>
    </p:spTree>
    <p:extLst>
      <p:ext uri="{BB962C8B-B14F-4D97-AF65-F5344CB8AC3E}">
        <p14:creationId xmlns:p14="http://schemas.microsoft.com/office/powerpoint/2010/main" val="1348450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EFF7-3C94-494B-BC11-4D788EDD2552}"/>
              </a:ext>
            </a:extLst>
          </p:cNvPr>
          <p:cNvSpPr>
            <a:spLocks noGrp="1"/>
          </p:cNvSpPr>
          <p:nvPr>
            <p:ph type="title"/>
          </p:nvPr>
        </p:nvSpPr>
        <p:spPr/>
        <p:txBody>
          <a:bodyPr/>
          <a:lstStyle/>
          <a:p>
            <a:r>
              <a:rPr lang="en-GB" dirty="0"/>
              <a:t>Eclipse </a:t>
            </a:r>
            <a:r>
              <a:rPr lang="en-GB" dirty="0" err="1"/>
              <a:t>ctd</a:t>
            </a:r>
            <a:endParaRPr lang="en-GB" dirty="0"/>
          </a:p>
        </p:txBody>
      </p:sp>
      <p:sp>
        <p:nvSpPr>
          <p:cNvPr id="3" name="Content Placeholder 2">
            <a:extLst>
              <a:ext uri="{FF2B5EF4-FFF2-40B4-BE49-F238E27FC236}">
                <a16:creationId xmlns:a16="http://schemas.microsoft.com/office/drawing/2014/main" id="{92B5C21E-6C2D-474E-AA41-721C7ACAC6E5}"/>
              </a:ext>
            </a:extLst>
          </p:cNvPr>
          <p:cNvSpPr>
            <a:spLocks noGrp="1"/>
          </p:cNvSpPr>
          <p:nvPr>
            <p:ph idx="1"/>
          </p:nvPr>
        </p:nvSpPr>
        <p:spPr>
          <a:xfrm>
            <a:off x="682014" y="1600200"/>
            <a:ext cx="7756587" cy="787893"/>
          </a:xfrm>
        </p:spPr>
        <p:txBody>
          <a:bodyPr/>
          <a:lstStyle/>
          <a:p>
            <a:r>
              <a:rPr lang="en-GB" dirty="0"/>
              <a:t>Now select “download packages”</a:t>
            </a:r>
          </a:p>
        </p:txBody>
      </p:sp>
      <p:sp>
        <p:nvSpPr>
          <p:cNvPr id="5" name="Slide Number Placeholder 4">
            <a:extLst>
              <a:ext uri="{FF2B5EF4-FFF2-40B4-BE49-F238E27FC236}">
                <a16:creationId xmlns:a16="http://schemas.microsoft.com/office/drawing/2014/main" id="{8FE74233-57F9-45EE-A458-E5DF4DD9CB0D}"/>
              </a:ext>
            </a:extLst>
          </p:cNvPr>
          <p:cNvSpPr>
            <a:spLocks noGrp="1"/>
          </p:cNvSpPr>
          <p:nvPr>
            <p:ph type="sldNum" sz="quarter" idx="12"/>
          </p:nvPr>
        </p:nvSpPr>
        <p:spPr/>
        <p:txBody>
          <a:bodyPr/>
          <a:lstStyle/>
          <a:p>
            <a:fld id="{F7AB382F-E9E6-CE49-B414-1E064FB7F064}" type="slidenum">
              <a:rPr lang="da-DK" smtClean="0"/>
              <a:t>4</a:t>
            </a:fld>
            <a:endParaRPr lang="da-DK"/>
          </a:p>
        </p:txBody>
      </p:sp>
      <p:pic>
        <p:nvPicPr>
          <p:cNvPr id="6" name="Picture 5">
            <a:extLst>
              <a:ext uri="{FF2B5EF4-FFF2-40B4-BE49-F238E27FC236}">
                <a16:creationId xmlns:a16="http://schemas.microsoft.com/office/drawing/2014/main" id="{720829DD-EEAC-46BD-82C0-678C4A452CEF}"/>
              </a:ext>
            </a:extLst>
          </p:cNvPr>
          <p:cNvPicPr>
            <a:picLocks noChangeAspect="1"/>
          </p:cNvPicPr>
          <p:nvPr/>
        </p:nvPicPr>
        <p:blipFill>
          <a:blip r:embed="rId2"/>
          <a:stretch>
            <a:fillRect/>
          </a:stretch>
        </p:blipFill>
        <p:spPr>
          <a:xfrm>
            <a:off x="1931382" y="2566941"/>
            <a:ext cx="4933950" cy="3162300"/>
          </a:xfrm>
          <a:prstGeom prst="rect">
            <a:avLst/>
          </a:prstGeom>
        </p:spPr>
      </p:pic>
    </p:spTree>
    <p:extLst>
      <p:ext uri="{BB962C8B-B14F-4D97-AF65-F5344CB8AC3E}">
        <p14:creationId xmlns:p14="http://schemas.microsoft.com/office/powerpoint/2010/main" val="3953622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B424-F424-45E6-9DF8-3FC22C10F489}"/>
              </a:ext>
            </a:extLst>
          </p:cNvPr>
          <p:cNvSpPr>
            <a:spLocks noGrp="1"/>
          </p:cNvSpPr>
          <p:nvPr>
            <p:ph type="title"/>
          </p:nvPr>
        </p:nvSpPr>
        <p:spPr/>
        <p:txBody>
          <a:bodyPr/>
          <a:lstStyle/>
          <a:p>
            <a:r>
              <a:rPr lang="en-GB" dirty="0"/>
              <a:t>Final step</a:t>
            </a:r>
          </a:p>
        </p:txBody>
      </p:sp>
      <p:sp>
        <p:nvSpPr>
          <p:cNvPr id="3" name="Content Placeholder 2">
            <a:extLst>
              <a:ext uri="{FF2B5EF4-FFF2-40B4-BE49-F238E27FC236}">
                <a16:creationId xmlns:a16="http://schemas.microsoft.com/office/drawing/2014/main" id="{1DFDB9E8-8715-4890-A192-342ECB4AC298}"/>
              </a:ext>
            </a:extLst>
          </p:cNvPr>
          <p:cNvSpPr>
            <a:spLocks noGrp="1"/>
          </p:cNvSpPr>
          <p:nvPr>
            <p:ph idx="1"/>
          </p:nvPr>
        </p:nvSpPr>
        <p:spPr>
          <a:xfrm>
            <a:off x="682014" y="1600200"/>
            <a:ext cx="7756587" cy="787893"/>
          </a:xfrm>
        </p:spPr>
        <p:txBody>
          <a:bodyPr/>
          <a:lstStyle/>
          <a:p>
            <a:r>
              <a:rPr lang="en-GB" dirty="0"/>
              <a:t>Select Eclipse for Java developers (64 bit)</a:t>
            </a:r>
          </a:p>
        </p:txBody>
      </p:sp>
      <p:sp>
        <p:nvSpPr>
          <p:cNvPr id="5" name="Slide Number Placeholder 4">
            <a:extLst>
              <a:ext uri="{FF2B5EF4-FFF2-40B4-BE49-F238E27FC236}">
                <a16:creationId xmlns:a16="http://schemas.microsoft.com/office/drawing/2014/main" id="{CE37E356-14E3-4207-8109-069DFB7F2F30}"/>
              </a:ext>
            </a:extLst>
          </p:cNvPr>
          <p:cNvSpPr>
            <a:spLocks noGrp="1"/>
          </p:cNvSpPr>
          <p:nvPr>
            <p:ph type="sldNum" sz="quarter" idx="12"/>
          </p:nvPr>
        </p:nvSpPr>
        <p:spPr/>
        <p:txBody>
          <a:bodyPr/>
          <a:lstStyle/>
          <a:p>
            <a:fld id="{F7AB382F-E9E6-CE49-B414-1E064FB7F064}" type="slidenum">
              <a:rPr lang="da-DK" smtClean="0"/>
              <a:t>5</a:t>
            </a:fld>
            <a:endParaRPr lang="da-DK"/>
          </a:p>
        </p:txBody>
      </p:sp>
      <p:pic>
        <p:nvPicPr>
          <p:cNvPr id="6" name="Picture 5">
            <a:extLst>
              <a:ext uri="{FF2B5EF4-FFF2-40B4-BE49-F238E27FC236}">
                <a16:creationId xmlns:a16="http://schemas.microsoft.com/office/drawing/2014/main" id="{8B7841DE-CFE8-4523-8134-06D8674B03A1}"/>
              </a:ext>
            </a:extLst>
          </p:cNvPr>
          <p:cNvPicPr>
            <a:picLocks noChangeAspect="1"/>
          </p:cNvPicPr>
          <p:nvPr/>
        </p:nvPicPr>
        <p:blipFill>
          <a:blip r:embed="rId2"/>
          <a:stretch>
            <a:fillRect/>
          </a:stretch>
        </p:blipFill>
        <p:spPr>
          <a:xfrm>
            <a:off x="457200" y="2500312"/>
            <a:ext cx="8229600" cy="1857375"/>
          </a:xfrm>
          <a:prstGeom prst="rect">
            <a:avLst/>
          </a:prstGeom>
        </p:spPr>
      </p:pic>
      <p:sp>
        <p:nvSpPr>
          <p:cNvPr id="7" name="Content Placeholder 2">
            <a:extLst>
              <a:ext uri="{FF2B5EF4-FFF2-40B4-BE49-F238E27FC236}">
                <a16:creationId xmlns:a16="http://schemas.microsoft.com/office/drawing/2014/main" id="{B966815E-C8BD-48E8-875B-C859B6C42BB9}"/>
              </a:ext>
            </a:extLst>
          </p:cNvPr>
          <p:cNvSpPr txBox="1">
            <a:spLocks/>
          </p:cNvSpPr>
          <p:nvPr/>
        </p:nvSpPr>
        <p:spPr>
          <a:xfrm>
            <a:off x="825536" y="4540203"/>
            <a:ext cx="7756587" cy="112375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2"/>
              </a:buClr>
              <a:buSzPct val="100000"/>
              <a:buFontTx/>
              <a:buBlip>
                <a:blip r:embed="rId3"/>
              </a:buBlip>
              <a:defRPr sz="2800" kern="1200">
                <a:solidFill>
                  <a:schemeClr val="tx1"/>
                </a:solidFill>
                <a:latin typeface="+mn-lt"/>
                <a:ea typeface="+mn-ea"/>
                <a:cs typeface="+mn-cs"/>
              </a:defRPr>
            </a:lvl1pPr>
            <a:lvl2pPr marL="594000" indent="-284400" algn="l" defTabSz="457200" rtl="0" eaLnBrk="1" latinLnBrk="0" hangingPunct="1">
              <a:spcBef>
                <a:spcPct val="20000"/>
              </a:spcBef>
              <a:buSzPct val="100000"/>
              <a:buFontTx/>
              <a:buBlip>
                <a:blip r:embed="rId4"/>
              </a:buBlip>
              <a:defRPr sz="2400" kern="1200">
                <a:solidFill>
                  <a:schemeClr val="tx1"/>
                </a:solidFill>
                <a:latin typeface="+mn-lt"/>
                <a:ea typeface="+mn-ea"/>
                <a:cs typeface="+mn-cs"/>
              </a:defRPr>
            </a:lvl2pPr>
            <a:lvl3pPr marL="828000" indent="-284400" algn="l" defTabSz="457200" rtl="0" eaLnBrk="1" latinLnBrk="0" hangingPunct="1">
              <a:spcBef>
                <a:spcPct val="20000"/>
              </a:spcBef>
              <a:buSzPct val="100000"/>
              <a:buFontTx/>
              <a:buBlip>
                <a:blip r:embed="rId5"/>
              </a:buBlip>
              <a:defRPr sz="2400" kern="1200">
                <a:solidFill>
                  <a:schemeClr val="tx1"/>
                </a:solidFill>
                <a:latin typeface="+mn-lt"/>
                <a:ea typeface="+mn-ea"/>
                <a:cs typeface="+mn-cs"/>
              </a:defRPr>
            </a:lvl3pPr>
            <a:lvl4pPr marL="1098000" indent="-284400" algn="l" defTabSz="457200" rtl="0" eaLnBrk="1" latinLnBrk="0" hangingPunct="1">
              <a:spcBef>
                <a:spcPct val="20000"/>
              </a:spcBef>
              <a:buSzPct val="100000"/>
              <a:buFontTx/>
              <a:buBlip>
                <a:blip r:embed="rId6"/>
              </a:buBlip>
              <a:defRPr sz="2400" kern="1200">
                <a:solidFill>
                  <a:schemeClr val="tx1"/>
                </a:solidFill>
                <a:latin typeface="+mn-lt"/>
                <a:ea typeface="+mn-ea"/>
                <a:cs typeface="+mn-cs"/>
              </a:defRPr>
            </a:lvl4pPr>
            <a:lvl5pPr marL="1249200" indent="-176400" algn="l" defTabSz="457200" rtl="0" eaLnBrk="1" latinLnBrk="0" hangingPunct="1">
              <a:spcBef>
                <a:spcPct val="20000"/>
              </a:spcBef>
              <a:buFont typeface="Lucida Grande"/>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t>Unzip to a convenient location and create a shortcut to the program</a:t>
            </a:r>
          </a:p>
        </p:txBody>
      </p:sp>
    </p:spTree>
    <p:extLst>
      <p:ext uri="{BB962C8B-B14F-4D97-AF65-F5344CB8AC3E}">
        <p14:creationId xmlns:p14="http://schemas.microsoft.com/office/powerpoint/2010/main" val="2638140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C878A-2CAB-4609-83D6-4E37F3B959EC}"/>
              </a:ext>
            </a:extLst>
          </p:cNvPr>
          <p:cNvSpPr>
            <a:spLocks noGrp="1"/>
          </p:cNvSpPr>
          <p:nvPr>
            <p:ph type="title"/>
          </p:nvPr>
        </p:nvSpPr>
        <p:spPr/>
        <p:txBody>
          <a:bodyPr/>
          <a:lstStyle/>
          <a:p>
            <a:r>
              <a:rPr lang="en-GB" dirty="0"/>
              <a:t>Window Builder</a:t>
            </a:r>
          </a:p>
        </p:txBody>
      </p:sp>
      <p:sp>
        <p:nvSpPr>
          <p:cNvPr id="3" name="Content Placeholder 2">
            <a:extLst>
              <a:ext uri="{FF2B5EF4-FFF2-40B4-BE49-F238E27FC236}">
                <a16:creationId xmlns:a16="http://schemas.microsoft.com/office/drawing/2014/main" id="{FA9C893A-D5D6-4900-9F8A-03FB79ECABBC}"/>
              </a:ext>
            </a:extLst>
          </p:cNvPr>
          <p:cNvSpPr>
            <a:spLocks noGrp="1"/>
          </p:cNvSpPr>
          <p:nvPr>
            <p:ph idx="1"/>
          </p:nvPr>
        </p:nvSpPr>
        <p:spPr>
          <a:xfrm>
            <a:off x="682014" y="1209576"/>
            <a:ext cx="7756587" cy="1178511"/>
          </a:xfrm>
        </p:spPr>
        <p:txBody>
          <a:bodyPr/>
          <a:lstStyle/>
          <a:p>
            <a:r>
              <a:rPr lang="en-GB" dirty="0"/>
              <a:t>Used to create GUI in Swing/AWT</a:t>
            </a:r>
          </a:p>
          <a:p>
            <a:r>
              <a:rPr lang="en-GB" dirty="0"/>
              <a:t>Installed via Eclipse Marketplace</a:t>
            </a:r>
          </a:p>
        </p:txBody>
      </p:sp>
      <p:sp>
        <p:nvSpPr>
          <p:cNvPr id="5" name="Slide Number Placeholder 4">
            <a:extLst>
              <a:ext uri="{FF2B5EF4-FFF2-40B4-BE49-F238E27FC236}">
                <a16:creationId xmlns:a16="http://schemas.microsoft.com/office/drawing/2014/main" id="{8F344F6A-E331-4AF6-A29E-443BF4B4057D}"/>
              </a:ext>
            </a:extLst>
          </p:cNvPr>
          <p:cNvSpPr>
            <a:spLocks noGrp="1"/>
          </p:cNvSpPr>
          <p:nvPr>
            <p:ph type="sldNum" sz="quarter" idx="12"/>
          </p:nvPr>
        </p:nvSpPr>
        <p:spPr/>
        <p:txBody>
          <a:bodyPr/>
          <a:lstStyle/>
          <a:p>
            <a:fld id="{F7AB382F-E9E6-CE49-B414-1E064FB7F064}" type="slidenum">
              <a:rPr lang="da-DK" smtClean="0"/>
              <a:t>6</a:t>
            </a:fld>
            <a:endParaRPr lang="da-DK"/>
          </a:p>
        </p:txBody>
      </p:sp>
      <p:pic>
        <p:nvPicPr>
          <p:cNvPr id="6" name="Picture 5">
            <a:extLst>
              <a:ext uri="{FF2B5EF4-FFF2-40B4-BE49-F238E27FC236}">
                <a16:creationId xmlns:a16="http://schemas.microsoft.com/office/drawing/2014/main" id="{F6362846-4293-4409-ABF2-68F0812AECF4}"/>
              </a:ext>
            </a:extLst>
          </p:cNvPr>
          <p:cNvPicPr>
            <a:picLocks noChangeAspect="1"/>
          </p:cNvPicPr>
          <p:nvPr/>
        </p:nvPicPr>
        <p:blipFill>
          <a:blip r:embed="rId2"/>
          <a:stretch>
            <a:fillRect/>
          </a:stretch>
        </p:blipFill>
        <p:spPr>
          <a:xfrm>
            <a:off x="1139531" y="2492405"/>
            <a:ext cx="6829425" cy="914400"/>
          </a:xfrm>
          <a:prstGeom prst="rect">
            <a:avLst/>
          </a:prstGeom>
        </p:spPr>
      </p:pic>
      <p:pic>
        <p:nvPicPr>
          <p:cNvPr id="7" name="Picture 6">
            <a:extLst>
              <a:ext uri="{FF2B5EF4-FFF2-40B4-BE49-F238E27FC236}">
                <a16:creationId xmlns:a16="http://schemas.microsoft.com/office/drawing/2014/main" id="{2251A021-2AA4-4727-B14B-881399647EEB}"/>
              </a:ext>
            </a:extLst>
          </p:cNvPr>
          <p:cNvPicPr>
            <a:picLocks noChangeAspect="1"/>
          </p:cNvPicPr>
          <p:nvPr/>
        </p:nvPicPr>
        <p:blipFill>
          <a:blip r:embed="rId3"/>
          <a:stretch>
            <a:fillRect/>
          </a:stretch>
        </p:blipFill>
        <p:spPr>
          <a:xfrm>
            <a:off x="385762" y="3805786"/>
            <a:ext cx="8372475" cy="2105025"/>
          </a:xfrm>
          <a:prstGeom prst="rect">
            <a:avLst/>
          </a:prstGeom>
        </p:spPr>
      </p:pic>
    </p:spTree>
    <p:extLst>
      <p:ext uri="{BB962C8B-B14F-4D97-AF65-F5344CB8AC3E}">
        <p14:creationId xmlns:p14="http://schemas.microsoft.com/office/powerpoint/2010/main" val="2792446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How does a program with GUI work?</a:t>
            </a:r>
          </a:p>
        </p:txBody>
      </p:sp>
      <p:sp>
        <p:nvSpPr>
          <p:cNvPr id="3" name="Pladsholder til indhold 2"/>
          <p:cNvSpPr>
            <a:spLocks noGrp="1"/>
          </p:cNvSpPr>
          <p:nvPr>
            <p:ph idx="1"/>
          </p:nvPr>
        </p:nvSpPr>
        <p:spPr>
          <a:xfrm>
            <a:off x="682014" y="1600200"/>
            <a:ext cx="8061153" cy="4525963"/>
          </a:xfrm>
        </p:spPr>
        <p:txBody>
          <a:bodyPr>
            <a:normAutofit fontScale="85000" lnSpcReduction="10000"/>
          </a:bodyPr>
          <a:lstStyle/>
          <a:p>
            <a:r>
              <a:rPr lang="en-US" dirty="0"/>
              <a:t>GUIs are (also) built from interacting objects (components)</a:t>
            </a:r>
          </a:p>
          <a:p>
            <a:pPr marL="0" indent="0">
              <a:buNone/>
            </a:pPr>
            <a:endParaRPr lang="en-US" dirty="0"/>
          </a:p>
          <a:p>
            <a:r>
              <a:rPr lang="en-US" dirty="0"/>
              <a:t>Placement of components = Layout</a:t>
            </a:r>
          </a:p>
          <a:p>
            <a:pPr marL="0" indent="0">
              <a:buNone/>
            </a:pPr>
            <a:endParaRPr lang="en-US" dirty="0"/>
          </a:p>
          <a:p>
            <a:r>
              <a:rPr lang="en-US" dirty="0"/>
              <a:t>Programs with a graphical user interface (GUI) are event-driven:</a:t>
            </a:r>
          </a:p>
          <a:p>
            <a:pPr lvl="1"/>
            <a:r>
              <a:rPr lang="en-US" dirty="0"/>
              <a:t>the program reacts to events from the user</a:t>
            </a:r>
          </a:p>
          <a:p>
            <a:pPr lvl="1"/>
            <a:endParaRPr lang="en-US" dirty="0"/>
          </a:p>
          <a:p>
            <a:r>
              <a:rPr lang="en-US" dirty="0"/>
              <a:t>A program with a graphical user-interface has:</a:t>
            </a:r>
          </a:p>
          <a:p>
            <a:pPr lvl="1"/>
            <a:r>
              <a:rPr lang="en-US" dirty="0"/>
              <a:t>a phase where graphical objects are created and shown on screen.</a:t>
            </a:r>
          </a:p>
          <a:p>
            <a:pPr lvl="1"/>
            <a:r>
              <a:rPr lang="en-US" dirty="0"/>
              <a:t>a phase where the ”event handling” has the control</a:t>
            </a:r>
          </a:p>
          <a:p>
            <a:pPr lvl="1"/>
            <a:r>
              <a:rPr lang="en-US" dirty="0"/>
              <a:t>a phase where the event is acted upon</a:t>
            </a:r>
          </a:p>
          <a:p>
            <a:endParaRPr lang="en-US" dirty="0"/>
          </a:p>
        </p:txBody>
      </p:sp>
      <p:sp>
        <p:nvSpPr>
          <p:cNvPr id="5" name="Pladsholder til diasnummer 4"/>
          <p:cNvSpPr>
            <a:spLocks noGrp="1"/>
          </p:cNvSpPr>
          <p:nvPr>
            <p:ph type="sldNum" sz="quarter" idx="12"/>
          </p:nvPr>
        </p:nvSpPr>
        <p:spPr/>
        <p:txBody>
          <a:bodyPr/>
          <a:lstStyle/>
          <a:p>
            <a:fld id="{F7AB382F-E9E6-CE49-B414-1E064FB7F064}" type="slidenum">
              <a:rPr lang="da-DK" smtClean="0"/>
              <a:t>7</a:t>
            </a:fld>
            <a:endParaRPr lang="da-DK" dirty="0"/>
          </a:p>
        </p:txBody>
      </p:sp>
    </p:spTree>
    <p:extLst>
      <p:ext uri="{BB962C8B-B14F-4D97-AF65-F5344CB8AC3E}">
        <p14:creationId xmlns:p14="http://schemas.microsoft.com/office/powerpoint/2010/main" val="3237050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GUI-elements</a:t>
            </a:r>
          </a:p>
        </p:txBody>
      </p:sp>
      <p:sp>
        <p:nvSpPr>
          <p:cNvPr id="3" name="Pladsholder til indhold 2"/>
          <p:cNvSpPr>
            <a:spLocks noGrp="1"/>
          </p:cNvSpPr>
          <p:nvPr>
            <p:ph idx="1"/>
          </p:nvPr>
        </p:nvSpPr>
        <p:spPr/>
        <p:txBody>
          <a:bodyPr>
            <a:normAutofit fontScale="77500" lnSpcReduction="20000"/>
          </a:bodyPr>
          <a:lstStyle/>
          <a:p>
            <a:r>
              <a:rPr lang="en-US" dirty="0"/>
              <a:t>Components:</a:t>
            </a:r>
          </a:p>
          <a:p>
            <a:pPr lvl="1"/>
            <a:r>
              <a:rPr lang="en-US" dirty="0"/>
              <a:t>GUI  building blocks</a:t>
            </a:r>
          </a:p>
          <a:p>
            <a:pPr lvl="2"/>
            <a:r>
              <a:rPr lang="en-US" dirty="0"/>
              <a:t>Examples of components:</a:t>
            </a:r>
          </a:p>
          <a:p>
            <a:pPr lvl="3"/>
            <a:r>
              <a:rPr lang="en-US" dirty="0"/>
              <a:t>Buttons, Menus, Scroll panes, Panels, Text fields, etc.</a:t>
            </a:r>
          </a:p>
          <a:p>
            <a:pPr lvl="2"/>
            <a:r>
              <a:rPr lang="en-US" dirty="0"/>
              <a:t>Components are classes</a:t>
            </a:r>
          </a:p>
          <a:p>
            <a:r>
              <a:rPr lang="en-US" dirty="0"/>
              <a:t>Event-handling:</a:t>
            </a:r>
          </a:p>
          <a:p>
            <a:pPr lvl="1"/>
            <a:r>
              <a:rPr lang="en-US" dirty="0"/>
              <a:t>Reactions to the actions of the user</a:t>
            </a:r>
          </a:p>
          <a:p>
            <a:pPr lvl="1"/>
            <a:r>
              <a:rPr lang="en-US" dirty="0"/>
              <a:t>Examples of events:</a:t>
            </a:r>
          </a:p>
          <a:p>
            <a:pPr lvl="2"/>
            <a:r>
              <a:rPr lang="en-US" dirty="0"/>
              <a:t>Click on a button</a:t>
            </a:r>
          </a:p>
          <a:p>
            <a:pPr lvl="2"/>
            <a:r>
              <a:rPr lang="en-US" dirty="0"/>
              <a:t>move the mouse</a:t>
            </a:r>
          </a:p>
          <a:p>
            <a:pPr lvl="2"/>
            <a:r>
              <a:rPr lang="en-US" dirty="0"/>
              <a:t>Choose an item in a menu</a:t>
            </a:r>
          </a:p>
          <a:p>
            <a:pPr lvl="2"/>
            <a:r>
              <a:rPr lang="en-US" dirty="0"/>
              <a:t>Etc.</a:t>
            </a:r>
          </a:p>
          <a:p>
            <a:r>
              <a:rPr lang="en-US" dirty="0"/>
              <a:t>Layout:</a:t>
            </a:r>
          </a:p>
          <a:p>
            <a:pPr lvl="1"/>
            <a:r>
              <a:rPr lang="en-US" dirty="0"/>
              <a:t>Placement of the components in a sensible way</a:t>
            </a:r>
          </a:p>
          <a:p>
            <a:pPr lvl="2"/>
            <a:r>
              <a:rPr lang="en-US" dirty="0"/>
              <a:t>use layout managers</a:t>
            </a:r>
          </a:p>
        </p:txBody>
      </p:sp>
      <p:sp>
        <p:nvSpPr>
          <p:cNvPr id="5" name="Pladsholder til diasnummer 4"/>
          <p:cNvSpPr>
            <a:spLocks noGrp="1"/>
          </p:cNvSpPr>
          <p:nvPr>
            <p:ph type="sldNum" sz="quarter" idx="12"/>
          </p:nvPr>
        </p:nvSpPr>
        <p:spPr/>
        <p:txBody>
          <a:bodyPr/>
          <a:lstStyle/>
          <a:p>
            <a:fld id="{F7AB382F-E9E6-CE49-B414-1E064FB7F064}" type="slidenum">
              <a:rPr lang="da-DK" smtClean="0"/>
              <a:t>8</a:t>
            </a:fld>
            <a:endParaRPr lang="da-DK" dirty="0"/>
          </a:p>
        </p:txBody>
      </p:sp>
    </p:spTree>
    <p:extLst>
      <p:ext uri="{BB962C8B-B14F-4D97-AF65-F5344CB8AC3E}">
        <p14:creationId xmlns:p14="http://schemas.microsoft.com/office/powerpoint/2010/main" val="1555150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AWT and Swing</a:t>
            </a:r>
          </a:p>
        </p:txBody>
      </p:sp>
      <p:sp>
        <p:nvSpPr>
          <p:cNvPr id="5" name="Pladsholder til diasnummer 4"/>
          <p:cNvSpPr>
            <a:spLocks noGrp="1"/>
          </p:cNvSpPr>
          <p:nvPr>
            <p:ph type="sldNum" sz="quarter" idx="12"/>
          </p:nvPr>
        </p:nvSpPr>
        <p:spPr/>
        <p:txBody>
          <a:bodyPr/>
          <a:lstStyle/>
          <a:p>
            <a:fld id="{F7AB382F-E9E6-CE49-B414-1E064FB7F064}" type="slidenum">
              <a:rPr lang="da-DK" smtClean="0"/>
              <a:t>9</a:t>
            </a:fld>
            <a:endParaRPr lang="da-DK" dirty="0"/>
          </a:p>
        </p:txBody>
      </p:sp>
      <p:pic>
        <p:nvPicPr>
          <p:cNvPr id="6" name="Picture 3" descr="fig11-1"/>
          <p:cNvPicPr>
            <a:picLocks noChangeAspect="1" noChangeArrowheads="1"/>
          </p:cNvPicPr>
          <p:nvPr/>
        </p:nvPicPr>
        <p:blipFill>
          <a:blip r:embed="rId2" cstate="print"/>
          <a:srcRect/>
          <a:stretch>
            <a:fillRect/>
          </a:stretch>
        </p:blipFill>
        <p:spPr bwMode="auto">
          <a:xfrm>
            <a:off x="1219200" y="2524125"/>
            <a:ext cx="7010400" cy="2352675"/>
          </a:xfrm>
          <a:prstGeom prst="rect">
            <a:avLst/>
          </a:prstGeom>
          <a:noFill/>
          <a:ln w="9525">
            <a:noFill/>
            <a:miter lim="800000"/>
            <a:headEnd/>
            <a:tailEnd/>
          </a:ln>
        </p:spPr>
      </p:pic>
      <p:sp>
        <p:nvSpPr>
          <p:cNvPr id="7" name="AutoShape 4"/>
          <p:cNvSpPr>
            <a:spLocks noChangeArrowheads="1"/>
          </p:cNvSpPr>
          <p:nvPr/>
        </p:nvSpPr>
        <p:spPr bwMode="auto">
          <a:xfrm>
            <a:off x="179388" y="1844675"/>
            <a:ext cx="3311525" cy="608013"/>
          </a:xfrm>
          <a:prstGeom prst="wedgeRoundRectCallout">
            <a:avLst>
              <a:gd name="adj1" fmla="val 13903"/>
              <a:gd name="adj2" fmla="val 197259"/>
              <a:gd name="adj3" fmla="val 16667"/>
            </a:avLst>
          </a:prstGeom>
          <a:solidFill>
            <a:srgbClr val="FFFF99"/>
          </a:solidFill>
          <a:ln w="9525">
            <a:solidFill>
              <a:schemeClr val="tx1"/>
            </a:solidFill>
            <a:miter lim="800000"/>
            <a:headEnd/>
            <a:tailEnd/>
          </a:ln>
        </p:spPr>
        <p:txBody>
          <a:bodyPr lIns="90000" tIns="46800" rIns="90000" bIns="46800"/>
          <a:lstStyle/>
          <a:p>
            <a:pPr algn="ctr"/>
            <a:r>
              <a:rPr lang="en-GB" sz="1400" dirty="0">
                <a:latin typeface="Comic Sans MS" pitchFamily="66" charset="0"/>
              </a:rPr>
              <a:t>AWT: Abstract Window Toolkit</a:t>
            </a:r>
          </a:p>
          <a:p>
            <a:pPr algn="ctr"/>
            <a:r>
              <a:rPr lang="en-GB" sz="1400" dirty="0">
                <a:latin typeface="Comic Sans MS" pitchFamily="66" charset="0"/>
              </a:rPr>
              <a:t>“old-time”-library</a:t>
            </a:r>
          </a:p>
        </p:txBody>
      </p:sp>
      <p:sp>
        <p:nvSpPr>
          <p:cNvPr id="8" name="AutoShape 5"/>
          <p:cNvSpPr>
            <a:spLocks noChangeArrowheads="1"/>
          </p:cNvSpPr>
          <p:nvPr/>
        </p:nvSpPr>
        <p:spPr bwMode="auto">
          <a:xfrm>
            <a:off x="4067175" y="5373688"/>
            <a:ext cx="2808288" cy="608012"/>
          </a:xfrm>
          <a:prstGeom prst="wedgeRoundRectCallout">
            <a:avLst>
              <a:gd name="adj1" fmla="val 49097"/>
              <a:gd name="adj2" fmla="val -195690"/>
              <a:gd name="adj3" fmla="val 16667"/>
            </a:avLst>
          </a:prstGeom>
          <a:solidFill>
            <a:srgbClr val="FFFF99"/>
          </a:solidFill>
          <a:ln w="9525">
            <a:solidFill>
              <a:schemeClr val="tx1"/>
            </a:solidFill>
            <a:miter lim="800000"/>
            <a:headEnd/>
            <a:tailEnd/>
          </a:ln>
        </p:spPr>
        <p:txBody>
          <a:bodyPr lIns="90000" tIns="46800" rIns="90000" bIns="46800"/>
          <a:lstStyle/>
          <a:p>
            <a:pPr algn="ctr"/>
            <a:r>
              <a:rPr lang="en-GB" sz="1400" dirty="0">
                <a:latin typeface="Comic Sans MS" pitchFamily="66" charset="0"/>
              </a:rPr>
              <a:t>Swing: </a:t>
            </a:r>
          </a:p>
          <a:p>
            <a:pPr algn="ctr"/>
            <a:r>
              <a:rPr lang="en-GB" sz="1400" dirty="0">
                <a:latin typeface="Comic Sans MS" pitchFamily="66" charset="0"/>
              </a:rPr>
              <a:t>new and better library</a:t>
            </a:r>
          </a:p>
        </p:txBody>
      </p:sp>
    </p:spTree>
    <p:extLst>
      <p:ext uri="{BB962C8B-B14F-4D97-AF65-F5344CB8AC3E}">
        <p14:creationId xmlns:p14="http://schemas.microsoft.com/office/powerpoint/2010/main" val="2820794778"/>
      </p:ext>
    </p:extLst>
  </p:cSld>
  <p:clrMapOvr>
    <a:masterClrMapping/>
  </p:clrMapOvr>
</p:sld>
</file>

<file path=ppt/theme/theme1.xml><?xml version="1.0" encoding="utf-8"?>
<a:theme xmlns:a="http://schemas.openxmlformats.org/drawingml/2006/main" name="UCN PowerPoint skabelon">
  <a:themeElements>
    <a:clrScheme name="Brugerdefineret 9">
      <a:dk1>
        <a:sysClr val="windowText" lastClr="000000"/>
      </a:dk1>
      <a:lt1>
        <a:sysClr val="window" lastClr="FFFFFF"/>
      </a:lt1>
      <a:dk2>
        <a:srgbClr val="776F65"/>
      </a:dk2>
      <a:lt2>
        <a:srgbClr val="EEECE1"/>
      </a:lt2>
      <a:accent1>
        <a:srgbClr val="776F65"/>
      </a:accent1>
      <a:accent2>
        <a:srgbClr val="FF6319"/>
      </a:accent2>
      <a:accent3>
        <a:srgbClr val="7AB800"/>
      </a:accent3>
      <a:accent4>
        <a:srgbClr val="952D98"/>
      </a:accent4>
      <a:accent5>
        <a:srgbClr val="5BBBB7"/>
      </a:accent5>
      <a:accent6>
        <a:srgbClr val="A09B59"/>
      </a:accent6>
      <a:hlink>
        <a:srgbClr val="5BBBB7"/>
      </a:hlink>
      <a:folHlink>
        <a:srgbClr val="A09B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ontor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Kontor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0693550AB265B544A78B5CF6D476E296" ma:contentTypeVersion="" ma:contentTypeDescription="Opret et nyt dokument." ma:contentTypeScope="" ma:versionID="abfd31764e93bf3d594ea85fc1019b41">
  <xsd:schema xmlns:xsd="http://www.w3.org/2001/XMLSchema" xmlns:xs="http://www.w3.org/2001/XMLSchema" xmlns:p="http://schemas.microsoft.com/office/2006/metadata/properties" targetNamespace="http://schemas.microsoft.com/office/2006/metadata/properties" ma:root="true" ma:fieldsID="dbe4c36c9615576c514bbb2d67249d8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753811-BF4D-490E-829B-1D405A2AA1CF}">
  <ds:schemaRefs>
    <ds:schemaRef ds:uri="http://schemas.microsoft.com/sharepoint/v3/contenttype/forms"/>
  </ds:schemaRefs>
</ds:datastoreItem>
</file>

<file path=customXml/itemProps2.xml><?xml version="1.0" encoding="utf-8"?>
<ds:datastoreItem xmlns:ds="http://schemas.openxmlformats.org/officeDocument/2006/customXml" ds:itemID="{673E1648-4B57-499E-A4AB-26085ED166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D75453F-6C68-42B1-9EA1-E94C00892095}">
  <ds:schemaRefs>
    <ds:schemaRef ds:uri="http://purl.org/dc/elements/1.1/"/>
    <ds:schemaRef ds:uri="http://purl.org/dc/dcmitype/"/>
    <ds:schemaRef ds:uri="http://schemas.microsoft.com/office/infopath/2007/PartnerControls"/>
    <ds:schemaRef ds:uri="http://schemas.microsoft.com/office/2006/documentManagement/types"/>
    <ds:schemaRef ds:uri="http://purl.org/dc/terms/"/>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UCN PowerPoint skabelon</Template>
  <TotalTime>1080</TotalTime>
  <Words>1318</Words>
  <Application>Microsoft Office PowerPoint</Application>
  <PresentationFormat>On-screen Show (4:3)</PresentationFormat>
  <Paragraphs>306</Paragraphs>
  <Slides>37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ＭＳ Ｐゴシック</vt:lpstr>
      <vt:lpstr>Arial</vt:lpstr>
      <vt:lpstr>Calibri</vt:lpstr>
      <vt:lpstr>Comic Sans MS</vt:lpstr>
      <vt:lpstr>Consolas</vt:lpstr>
      <vt:lpstr>Courier New</vt:lpstr>
      <vt:lpstr>Lucida Grande</vt:lpstr>
      <vt:lpstr>UCN PowerPoint skabelon</vt:lpstr>
      <vt:lpstr>Workshop GUI</vt:lpstr>
      <vt:lpstr>Adding a GUI To Your Project</vt:lpstr>
      <vt:lpstr>Lets start with installing Eclipse</vt:lpstr>
      <vt:lpstr>Eclipse ctd</vt:lpstr>
      <vt:lpstr>Final step</vt:lpstr>
      <vt:lpstr>Window Builder</vt:lpstr>
      <vt:lpstr>How does a program with GUI work?</vt:lpstr>
      <vt:lpstr>GUI-elements</vt:lpstr>
      <vt:lpstr>AWT and Swing</vt:lpstr>
      <vt:lpstr>Class hierarchy of the swing GUI classes</vt:lpstr>
      <vt:lpstr>Class hierarchy of Swing</vt:lpstr>
      <vt:lpstr>Class hierarchy of Swing</vt:lpstr>
      <vt:lpstr>Hello, World</vt:lpstr>
      <vt:lpstr>Event handling</vt:lpstr>
      <vt:lpstr>Event handling</vt:lpstr>
      <vt:lpstr>Events – some of them…</vt:lpstr>
      <vt:lpstr>Inner Class</vt:lpstr>
      <vt:lpstr>Inner Classes</vt:lpstr>
      <vt:lpstr>Anonymous inner classes</vt:lpstr>
      <vt:lpstr>Anonymous ActionListener</vt:lpstr>
      <vt:lpstr>Layout managers</vt:lpstr>
      <vt:lpstr>FlowLayout</vt:lpstr>
      <vt:lpstr>BorderLayout</vt:lpstr>
      <vt:lpstr>GridLayout</vt:lpstr>
      <vt:lpstr>BoxLayout</vt:lpstr>
      <vt:lpstr>Nested containers</vt:lpstr>
      <vt:lpstr>Container with container</vt:lpstr>
      <vt:lpstr>Exercise</vt:lpstr>
      <vt:lpstr>Dialog boxes</vt:lpstr>
      <vt:lpstr>Input-output</vt:lpstr>
      <vt:lpstr>Reading from JTextField</vt:lpstr>
      <vt:lpstr>Exercise</vt:lpstr>
      <vt:lpstr>Object view</vt:lpstr>
      <vt:lpstr>List View</vt:lpstr>
      <vt:lpstr>Exercise</vt:lpstr>
      <vt:lpstr>JList</vt:lpstr>
      <vt:lpstr>ListCellRenderer</vt:lpstr>
    </vt:vector>
  </TitlesOfParts>
  <Company>University College Nordjylland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Anita Lykke Clemmensen</dc:creator>
  <cp:lastModifiedBy>István Knoll</cp:lastModifiedBy>
  <cp:revision>43</cp:revision>
  <cp:lastPrinted>2011-10-11T07:40:35Z</cp:lastPrinted>
  <dcterms:created xsi:type="dcterms:W3CDTF">2013-12-12T10:03:33Z</dcterms:created>
  <dcterms:modified xsi:type="dcterms:W3CDTF">2017-12-17T23:26:43Z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0x0101000693550AB265B544A78B5CF6D476E296</vt:lpwstr>
  </property>
  <property fmtid="{D5CDD505-2E9C-101B-9397-08002B2CF9AE}" pid="3" name="_dlc_DocIdItemGuid">
    <vt:lpwstr>d5202a08-26f7-4763-9cf1-a4b1f77fec8c</vt:lpwstr>
  </property>
</Properties>
</file>