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79" r:id="rId2"/>
    <p:sldId id="280" r:id="rId3"/>
    <p:sldId id="281" r:id="rId4"/>
    <p:sldId id="282" r:id="rId5"/>
    <p:sldId id="284" r:id="rId6"/>
    <p:sldId id="257" r:id="rId7"/>
    <p:sldId id="259" r:id="rId8"/>
    <p:sldId id="261" r:id="rId9"/>
    <p:sldId id="262" r:id="rId10"/>
    <p:sldId id="263" r:id="rId11"/>
    <p:sldId id="264" r:id="rId12"/>
    <p:sldId id="288" r:id="rId13"/>
    <p:sldId id="272" r:id="rId14"/>
    <p:sldId id="285" r:id="rId15"/>
    <p:sldId id="286" r:id="rId16"/>
    <p:sldId id="271" r:id="rId17"/>
    <p:sldId id="267" r:id="rId18"/>
    <p:sldId id="268" r:id="rId19"/>
    <p:sldId id="269" r:id="rId20"/>
    <p:sldId id="270" r:id="rId21"/>
    <p:sldId id="273" r:id="rId22"/>
    <p:sldId id="274" r:id="rId23"/>
    <p:sldId id="275" r:id="rId24"/>
    <p:sldId id="276" r:id="rId25"/>
    <p:sldId id="287" r:id="rId26"/>
    <p:sldId id="277" r:id="rId27"/>
    <p:sldId id="27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tván Knoll" initials="IK" lastIdx="2" clrIdx="0">
    <p:extLst>
      <p:ext uri="{19B8F6BF-5375-455C-9EA6-DF929625EA0E}">
        <p15:presenceInfo xmlns:p15="http://schemas.microsoft.com/office/powerpoint/2012/main" userId="S-1-5-21-1733508910-2931320871-3054996792-1302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2F2F2"/>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11" d="100"/>
          <a:sy n="111" d="100"/>
        </p:scale>
        <p:origin x="3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8FBD4-D754-40E2-83F6-FB0F959B4DEB}" type="datetimeFigureOut">
              <a:rPr lang="da-DK" smtClean="0"/>
              <a:t>04-02-2018</a:t>
            </a:fld>
            <a:endParaRPr lang="da-DK"/>
          </a:p>
        </p:txBody>
      </p:sp>
      <p:sp>
        <p:nvSpPr>
          <p:cNvPr id="4" name="Pladsholder til slidebille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6A6CE-6E29-4FE9-8D0D-C133A768882A}" type="slidenum">
              <a:rPr lang="da-DK" smtClean="0"/>
              <a:t>‹#›</a:t>
            </a:fld>
            <a:endParaRPr lang="da-DK"/>
          </a:p>
        </p:txBody>
      </p:sp>
    </p:spTree>
    <p:extLst>
      <p:ext uri="{BB962C8B-B14F-4D97-AF65-F5344CB8AC3E}">
        <p14:creationId xmlns:p14="http://schemas.microsoft.com/office/powerpoint/2010/main" val="4094789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1371600" y="1143000"/>
            <a:ext cx="4114800" cy="3086100"/>
          </a:xfrm>
        </p:spPr>
      </p:sp>
      <p:sp>
        <p:nvSpPr>
          <p:cNvPr id="3" name="Pladsholder til noter 2"/>
          <p:cNvSpPr>
            <a:spLocks noGrp="1"/>
          </p:cNvSpPr>
          <p:nvPr>
            <p:ph type="body" idx="1"/>
          </p:nvPr>
        </p:nvSpPr>
        <p:spPr/>
        <p:txBody>
          <a:bodyPr/>
          <a:lstStyle/>
          <a:p>
            <a:r>
              <a:rPr lang="da-DK" dirty="0"/>
              <a:t>SW </a:t>
            </a:r>
            <a:r>
              <a:rPr lang="da-DK" dirty="0" err="1"/>
              <a:t>project</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04-02-2018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2</a:t>
            </a:fld>
            <a:endParaRPr lang="da-DK"/>
          </a:p>
        </p:txBody>
      </p:sp>
    </p:spTree>
    <p:extLst>
      <p:ext uri="{BB962C8B-B14F-4D97-AF65-F5344CB8AC3E}">
        <p14:creationId xmlns:p14="http://schemas.microsoft.com/office/powerpoint/2010/main" val="88317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1371600" y="1143000"/>
            <a:ext cx="4114800" cy="3086100"/>
          </a:xfrm>
        </p:spPr>
      </p:sp>
      <p:sp>
        <p:nvSpPr>
          <p:cNvPr id="3" name="Pladsholder til noter 2"/>
          <p:cNvSpPr>
            <a:spLocks noGrp="1"/>
          </p:cNvSpPr>
          <p:nvPr>
            <p:ph type="body" idx="1"/>
          </p:nvPr>
        </p:nvSpPr>
        <p:spPr/>
        <p:txBody>
          <a:bodyPr/>
          <a:lstStyle/>
          <a:p>
            <a:r>
              <a:rPr lang="da-DK" dirty="0"/>
              <a:t>SW </a:t>
            </a:r>
            <a:r>
              <a:rPr lang="da-DK" dirty="0" err="1"/>
              <a:t>project</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04-02-2018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3</a:t>
            </a:fld>
            <a:endParaRPr lang="da-DK"/>
          </a:p>
        </p:txBody>
      </p:sp>
    </p:spTree>
    <p:extLst>
      <p:ext uri="{BB962C8B-B14F-4D97-AF65-F5344CB8AC3E}">
        <p14:creationId xmlns:p14="http://schemas.microsoft.com/office/powerpoint/2010/main" val="183561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1371600" y="1143000"/>
            <a:ext cx="4114800" cy="3086100"/>
          </a:xfrm>
        </p:spPr>
      </p:sp>
      <p:sp>
        <p:nvSpPr>
          <p:cNvPr id="3" name="Pladsholder til noter 2"/>
          <p:cNvSpPr>
            <a:spLocks noGrp="1"/>
          </p:cNvSpPr>
          <p:nvPr>
            <p:ph type="body" idx="1"/>
          </p:nvPr>
        </p:nvSpPr>
        <p:spPr/>
        <p:txBody>
          <a:bodyPr/>
          <a:lstStyle/>
          <a:p>
            <a:r>
              <a:rPr lang="da-DK" dirty="0"/>
              <a:t>SW </a:t>
            </a:r>
            <a:r>
              <a:rPr lang="da-DK" dirty="0" err="1"/>
              <a:t>project</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04-02-2018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4</a:t>
            </a:fld>
            <a:endParaRPr lang="da-DK"/>
          </a:p>
        </p:txBody>
      </p:sp>
    </p:spTree>
    <p:extLst>
      <p:ext uri="{BB962C8B-B14F-4D97-AF65-F5344CB8AC3E}">
        <p14:creationId xmlns:p14="http://schemas.microsoft.com/office/powerpoint/2010/main" val="234017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1371600" y="1143000"/>
            <a:ext cx="4114800" cy="3086100"/>
          </a:xfrm>
        </p:spPr>
      </p:sp>
      <p:sp>
        <p:nvSpPr>
          <p:cNvPr id="3" name="Pladsholder til noter 2"/>
          <p:cNvSpPr>
            <a:spLocks noGrp="1"/>
          </p:cNvSpPr>
          <p:nvPr>
            <p:ph type="body" idx="1"/>
          </p:nvPr>
        </p:nvSpPr>
        <p:spPr/>
        <p:txBody>
          <a:bodyPr/>
          <a:lstStyle/>
          <a:p>
            <a:r>
              <a:rPr lang="da-DK" dirty="0"/>
              <a:t>SW </a:t>
            </a:r>
            <a:r>
              <a:rPr lang="da-DK" dirty="0" err="1"/>
              <a:t>project</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04-02-2018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5</a:t>
            </a:fld>
            <a:endParaRPr lang="da-DK"/>
          </a:p>
        </p:txBody>
      </p:sp>
    </p:spTree>
    <p:extLst>
      <p:ext uri="{BB962C8B-B14F-4D97-AF65-F5344CB8AC3E}">
        <p14:creationId xmlns:p14="http://schemas.microsoft.com/office/powerpoint/2010/main" val="39317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2F0CE1-015E-48F2-9544-3297A0910EF0}" type="datetimeFigureOut">
              <a:rPr lang="da-DK" smtClean="0"/>
              <a:t>04-02-2018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250467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F0CE1-015E-48F2-9544-3297A0910EF0}" type="datetimeFigureOut">
              <a:rPr lang="da-DK" smtClean="0"/>
              <a:t>04-02-2018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4817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F0CE1-015E-48F2-9544-3297A0910EF0}" type="datetimeFigureOut">
              <a:rPr lang="da-DK" smtClean="0"/>
              <a:t>04-02-2018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351421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F0CE1-015E-48F2-9544-3297A0910EF0}" type="datetimeFigureOut">
              <a:rPr lang="da-DK" smtClean="0"/>
              <a:t>04-02-2018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20837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2F0CE1-015E-48F2-9544-3297A0910EF0}" type="datetimeFigureOut">
              <a:rPr lang="da-DK" smtClean="0"/>
              <a:t>04-02-2018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319143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2F0CE1-015E-48F2-9544-3297A0910EF0}" type="datetimeFigureOut">
              <a:rPr lang="da-DK" smtClean="0"/>
              <a:t>04-02-2018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179377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2F0CE1-015E-48F2-9544-3297A0910EF0}" type="datetimeFigureOut">
              <a:rPr lang="da-DK" smtClean="0"/>
              <a:t>04-02-2018</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67002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2F0CE1-015E-48F2-9544-3297A0910EF0}" type="datetimeFigureOut">
              <a:rPr lang="da-DK" smtClean="0"/>
              <a:t>04-02-2018</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14323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F0CE1-015E-48F2-9544-3297A0910EF0}" type="datetimeFigureOut">
              <a:rPr lang="da-DK" smtClean="0"/>
              <a:t>04-02-2018</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284602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2F0CE1-015E-48F2-9544-3297A0910EF0}" type="datetimeFigureOut">
              <a:rPr lang="da-DK" smtClean="0"/>
              <a:t>04-02-2018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23678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2F0CE1-015E-48F2-9544-3297A0910EF0}" type="datetimeFigureOut">
              <a:rPr lang="da-DK" smtClean="0"/>
              <a:t>04-02-2018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D4E20EF-E2CE-4CFB-A70F-2CBFB4F7CDBF}" type="slidenum">
              <a:rPr lang="da-DK" smtClean="0"/>
              <a:t>‹#›</a:t>
            </a:fld>
            <a:endParaRPr lang="da-DK"/>
          </a:p>
        </p:txBody>
      </p:sp>
    </p:spTree>
    <p:extLst>
      <p:ext uri="{BB962C8B-B14F-4D97-AF65-F5344CB8AC3E}">
        <p14:creationId xmlns:p14="http://schemas.microsoft.com/office/powerpoint/2010/main" val="74033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F0CE1-015E-48F2-9544-3297A0910EF0}" type="datetimeFigureOut">
              <a:rPr lang="da-DK" smtClean="0"/>
              <a:t>04-02-2018</a:t>
            </a:fld>
            <a:endParaRPr lang="da-DK"/>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E20EF-E2CE-4CFB-A70F-2CBFB4F7CDBF}" type="slidenum">
              <a:rPr lang="da-DK" smtClean="0"/>
              <a:t>‹#›</a:t>
            </a:fld>
            <a:endParaRPr lang="da-DK"/>
          </a:p>
        </p:txBody>
      </p:sp>
    </p:spTree>
    <p:extLst>
      <p:ext uri="{BB962C8B-B14F-4D97-AF65-F5344CB8AC3E}">
        <p14:creationId xmlns:p14="http://schemas.microsoft.com/office/powerpoint/2010/main" val="2912290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transgriot.blogspot.com/2010/09/first-official-transgriot-fund-rais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patorjk.com/blog/2012/01/26/pronouncing-sql-s-q-l-or-sequel/"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hyperlink" Target="https://www.youtube.com/watch?v=0eEG5LVXdKo"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ssms" TargetMode="External"/><Relationship Id="rId2" Type="http://schemas.openxmlformats.org/officeDocument/2006/relationships/hyperlink" Target="https://www.microsoft.com/da-dk/sql-server/sql-server-editions-expre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FD1C3C-B6DE-40F9-BC1E-6D9034A90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06" y="3479"/>
            <a:ext cx="8538444" cy="6881192"/>
          </a:xfrm>
          <a:prstGeom prst="rect">
            <a:avLst/>
          </a:prstGeom>
        </p:spPr>
      </p:pic>
      <p:sp>
        <p:nvSpPr>
          <p:cNvPr id="5" name="Titel 4"/>
          <p:cNvSpPr>
            <a:spLocks noGrp="1"/>
          </p:cNvSpPr>
          <p:nvPr>
            <p:ph type="ctrTitle"/>
          </p:nvPr>
        </p:nvSpPr>
        <p:spPr>
          <a:xfrm>
            <a:off x="2203592" y="4991100"/>
            <a:ext cx="5004928" cy="1893571"/>
          </a:xfrm>
          <a:solidFill>
            <a:srgbClr val="F2F2F2">
              <a:alpha val="61176"/>
            </a:srgbClr>
          </a:solidFill>
        </p:spPr>
        <p:txBody>
          <a:bodyPr>
            <a:noAutofit/>
          </a:bodyPr>
          <a:lstStyle/>
          <a:p>
            <a:br>
              <a:rPr lang="en-US" sz="5400" b="1" dirty="0"/>
            </a:br>
            <a:r>
              <a:rPr lang="en-US" sz="5400" b="1" dirty="0"/>
              <a:t>Programming 2</a:t>
            </a:r>
            <a:r>
              <a:rPr lang="en-US" sz="5400" b="1" baseline="30000" dirty="0"/>
              <a:t>nd</a:t>
            </a:r>
            <a:r>
              <a:rPr lang="en-US" sz="5400" b="1" dirty="0"/>
              <a:t> semester</a:t>
            </a:r>
          </a:p>
        </p:txBody>
      </p:sp>
      <p:sp>
        <p:nvSpPr>
          <p:cNvPr id="3" name="Pladsholder til diasnummer 2"/>
          <p:cNvSpPr>
            <a:spLocks noGrp="1"/>
          </p:cNvSpPr>
          <p:nvPr>
            <p:ph type="sldNum" sz="quarter" idx="12"/>
          </p:nvPr>
        </p:nvSpPr>
        <p:spPr/>
        <p:txBody>
          <a:bodyPr/>
          <a:lstStyle/>
          <a:p>
            <a:fld id="{F7AB382F-E9E6-CE49-B414-1E064FB7F064}" type="slidenum">
              <a:rPr lang="da-DK" smtClean="0"/>
              <a:t>1</a:t>
            </a:fld>
            <a:endParaRPr lang="da-DK"/>
          </a:p>
        </p:txBody>
      </p:sp>
    </p:spTree>
    <p:extLst>
      <p:ext uri="{BB962C8B-B14F-4D97-AF65-F5344CB8AC3E}">
        <p14:creationId xmlns:p14="http://schemas.microsoft.com/office/powerpoint/2010/main" val="361460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While</a:t>
            </a:r>
            <a:r>
              <a:rPr lang="da-DK" dirty="0"/>
              <a:t> </a:t>
            </a:r>
            <a:r>
              <a:rPr lang="da-DK" dirty="0" err="1"/>
              <a:t>we</a:t>
            </a:r>
            <a:r>
              <a:rPr lang="da-DK" dirty="0"/>
              <a:t> </a:t>
            </a:r>
            <a:r>
              <a:rPr lang="da-DK" dirty="0" err="1"/>
              <a:t>wait</a:t>
            </a:r>
            <a:endParaRPr lang="da-DK" dirty="0"/>
          </a:p>
        </p:txBody>
      </p:sp>
      <p:sp>
        <p:nvSpPr>
          <p:cNvPr id="3" name="Pladsholder til indhold 2"/>
          <p:cNvSpPr>
            <a:spLocks noGrp="1"/>
          </p:cNvSpPr>
          <p:nvPr>
            <p:ph idx="1"/>
          </p:nvPr>
        </p:nvSpPr>
        <p:spPr/>
        <p:txBody>
          <a:bodyPr/>
          <a:lstStyle/>
          <a:p>
            <a:r>
              <a:rPr lang="da-DK" dirty="0" err="1"/>
              <a:t>Some</a:t>
            </a:r>
            <a:r>
              <a:rPr lang="da-DK" dirty="0"/>
              <a:t> </a:t>
            </a:r>
            <a:r>
              <a:rPr lang="da-DK" dirty="0" err="1"/>
              <a:t>theory</a:t>
            </a:r>
            <a:r>
              <a:rPr lang="da-DK" dirty="0"/>
              <a:t> </a:t>
            </a:r>
            <a:r>
              <a:rPr lang="da-DK" dirty="0" err="1"/>
              <a:t>about</a:t>
            </a:r>
            <a:r>
              <a:rPr lang="da-DK" dirty="0"/>
              <a:t> databases</a:t>
            </a:r>
          </a:p>
        </p:txBody>
      </p:sp>
    </p:spTree>
    <p:extLst>
      <p:ext uri="{BB962C8B-B14F-4D97-AF65-F5344CB8AC3E}">
        <p14:creationId xmlns:p14="http://schemas.microsoft.com/office/powerpoint/2010/main" val="3689509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ctrTitle"/>
          </p:nvPr>
        </p:nvSpPr>
        <p:spPr>
          <a:xfrm>
            <a:off x="1639491" y="2163367"/>
            <a:ext cx="5829300" cy="1102519"/>
          </a:xfrm>
        </p:spPr>
        <p:txBody>
          <a:bodyPr/>
          <a:lstStyle/>
          <a:p>
            <a:pPr eaLnBrk="1" hangingPunct="1"/>
            <a:endParaRPr lang="en-US" altLang="da-DK" dirty="0"/>
          </a:p>
        </p:txBody>
      </p:sp>
      <p:sp>
        <p:nvSpPr>
          <p:cNvPr id="29699" name="Rectangle 3"/>
          <p:cNvSpPr>
            <a:spLocks noGrp="1" noChangeArrowheads="1"/>
          </p:cNvSpPr>
          <p:nvPr>
            <p:ph type="subTitle" idx="1"/>
          </p:nvPr>
        </p:nvSpPr>
        <p:spPr>
          <a:xfrm>
            <a:off x="2403799" y="3158970"/>
            <a:ext cx="4318806" cy="936408"/>
          </a:xfrm>
        </p:spPr>
        <p:txBody>
          <a:bodyPr>
            <a:noAutofit/>
          </a:bodyPr>
          <a:lstStyle/>
          <a:p>
            <a:pPr eaLnBrk="1" hangingPunct="1"/>
            <a:r>
              <a:rPr lang="en-US" altLang="da-DK" sz="3000" dirty="0"/>
              <a:t>Database System Concepts and Architecture</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11</a:t>
            </a:fld>
            <a:endParaRPr lang="da-DK"/>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8175" y="1095845"/>
            <a:ext cx="1672145" cy="1253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704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1133-6E53-4D85-A4D9-B8C20A3E360F}"/>
              </a:ext>
            </a:extLst>
          </p:cNvPr>
          <p:cNvSpPr>
            <a:spLocks noGrp="1"/>
          </p:cNvSpPr>
          <p:nvPr>
            <p:ph type="title"/>
          </p:nvPr>
        </p:nvSpPr>
        <p:spPr>
          <a:xfrm>
            <a:off x="573649" y="-234195"/>
            <a:ext cx="7886700" cy="1325563"/>
          </a:xfrm>
        </p:spPr>
        <p:txBody>
          <a:bodyPr/>
          <a:lstStyle/>
          <a:p>
            <a:r>
              <a:rPr lang="en-US" dirty="0"/>
              <a:t>(SQL) Databases in Practice</a:t>
            </a:r>
            <a:endParaRPr lang="da-DK" dirty="0"/>
          </a:p>
        </p:txBody>
      </p:sp>
      <p:grpSp>
        <p:nvGrpSpPr>
          <p:cNvPr id="79" name="Group 78">
            <a:extLst>
              <a:ext uri="{FF2B5EF4-FFF2-40B4-BE49-F238E27FC236}">
                <a16:creationId xmlns:a16="http://schemas.microsoft.com/office/drawing/2014/main" id="{273A9D9E-5656-4720-9ACF-D87299FE6CF1}"/>
              </a:ext>
            </a:extLst>
          </p:cNvPr>
          <p:cNvGrpSpPr/>
          <p:nvPr/>
        </p:nvGrpSpPr>
        <p:grpSpPr>
          <a:xfrm>
            <a:off x="220288" y="929177"/>
            <a:ext cx="3208159" cy="5874271"/>
            <a:chOff x="247763" y="954891"/>
            <a:chExt cx="3208159" cy="5874271"/>
          </a:xfrm>
        </p:grpSpPr>
        <p:sp>
          <p:nvSpPr>
            <p:cNvPr id="29" name="Cloud 28">
              <a:extLst>
                <a:ext uri="{FF2B5EF4-FFF2-40B4-BE49-F238E27FC236}">
                  <a16:creationId xmlns:a16="http://schemas.microsoft.com/office/drawing/2014/main" id="{EB4579AC-D6E4-4944-9F70-0349966E3841}"/>
                </a:ext>
              </a:extLst>
            </p:cNvPr>
            <p:cNvSpPr/>
            <p:nvPr/>
          </p:nvSpPr>
          <p:spPr>
            <a:xfrm>
              <a:off x="714597" y="5223360"/>
              <a:ext cx="2062557" cy="49985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a:t>
              </a:r>
              <a:endParaRPr lang="da-DK" dirty="0"/>
            </a:p>
          </p:txBody>
        </p:sp>
        <p:grpSp>
          <p:nvGrpSpPr>
            <p:cNvPr id="48" name="Group 47">
              <a:extLst>
                <a:ext uri="{FF2B5EF4-FFF2-40B4-BE49-F238E27FC236}">
                  <a16:creationId xmlns:a16="http://schemas.microsoft.com/office/drawing/2014/main" id="{383B772D-6D98-4252-8EF2-6F44394E2251}"/>
                </a:ext>
              </a:extLst>
            </p:cNvPr>
            <p:cNvGrpSpPr/>
            <p:nvPr/>
          </p:nvGrpSpPr>
          <p:grpSpPr>
            <a:xfrm>
              <a:off x="247763" y="954891"/>
              <a:ext cx="3208159" cy="5874271"/>
              <a:chOff x="224583" y="928581"/>
              <a:chExt cx="3208159" cy="5874271"/>
            </a:xfrm>
          </p:grpSpPr>
          <p:sp>
            <p:nvSpPr>
              <p:cNvPr id="4" name="Rectangle 3">
                <a:extLst>
                  <a:ext uri="{FF2B5EF4-FFF2-40B4-BE49-F238E27FC236}">
                    <a16:creationId xmlns:a16="http://schemas.microsoft.com/office/drawing/2014/main" id="{E3F22651-76AE-4258-B36C-7D71F4FC3137}"/>
                  </a:ext>
                </a:extLst>
              </p:cNvPr>
              <p:cNvSpPr/>
              <p:nvPr/>
            </p:nvSpPr>
            <p:spPr>
              <a:xfrm>
                <a:off x="626781" y="4122764"/>
                <a:ext cx="2117558" cy="53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EE, </a:t>
                </a:r>
                <a:r>
                  <a:rPr lang="en-US" dirty="0" err="1"/>
                  <a:t>.Net</a:t>
                </a:r>
                <a:r>
                  <a:rPr lang="en-US" dirty="0"/>
                  <a:t>, PHP, …</a:t>
                </a:r>
                <a:endParaRPr lang="da-DK" dirty="0"/>
              </a:p>
            </p:txBody>
          </p:sp>
          <p:sp>
            <p:nvSpPr>
              <p:cNvPr id="5" name="Cylinder 4">
                <a:extLst>
                  <a:ext uri="{FF2B5EF4-FFF2-40B4-BE49-F238E27FC236}">
                    <a16:creationId xmlns:a16="http://schemas.microsoft.com/office/drawing/2014/main" id="{9C84847B-481A-408C-8389-41A99E16E0B9}"/>
                  </a:ext>
                </a:extLst>
              </p:cNvPr>
              <p:cNvSpPr/>
              <p:nvPr/>
            </p:nvSpPr>
            <p:spPr>
              <a:xfrm>
                <a:off x="700635" y="6129083"/>
                <a:ext cx="2050617" cy="6737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DB</a:t>
                </a:r>
                <a:endParaRPr lang="da-DK" dirty="0"/>
              </a:p>
            </p:txBody>
          </p:sp>
          <p:pic>
            <p:nvPicPr>
              <p:cNvPr id="9" name="Picture 8">
                <a:extLst>
                  <a:ext uri="{FF2B5EF4-FFF2-40B4-BE49-F238E27FC236}">
                    <a16:creationId xmlns:a16="http://schemas.microsoft.com/office/drawing/2014/main" id="{93701088-D1ED-4632-9B54-B095CF0D7E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5314" y="1119753"/>
                <a:ext cx="990986" cy="1182532"/>
              </a:xfrm>
              <a:prstGeom prst="rect">
                <a:avLst/>
              </a:prstGeom>
            </p:spPr>
          </p:pic>
          <p:sp>
            <p:nvSpPr>
              <p:cNvPr id="11" name="TextBox 10">
                <a:extLst>
                  <a:ext uri="{FF2B5EF4-FFF2-40B4-BE49-F238E27FC236}">
                    <a16:creationId xmlns:a16="http://schemas.microsoft.com/office/drawing/2014/main" id="{B9D7A52E-FB18-4ED9-B833-53A7A91AC0DA}"/>
                  </a:ext>
                </a:extLst>
              </p:cNvPr>
              <p:cNvSpPr txBox="1"/>
              <p:nvPr/>
            </p:nvSpPr>
            <p:spPr>
              <a:xfrm>
                <a:off x="1163930" y="928581"/>
                <a:ext cx="2268812" cy="369332"/>
              </a:xfrm>
              <a:prstGeom prst="rect">
                <a:avLst/>
              </a:prstGeom>
              <a:noFill/>
            </p:spPr>
            <p:txBody>
              <a:bodyPr wrap="square" rtlCol="0">
                <a:spAutoFit/>
              </a:bodyPr>
              <a:lstStyle/>
              <a:p>
                <a:r>
                  <a:rPr lang="en-US" b="1" dirty="0">
                    <a:highlight>
                      <a:srgbClr val="FFFF00"/>
                    </a:highlight>
                  </a:rPr>
                  <a:t>Websites</a:t>
                </a:r>
                <a:endParaRPr lang="da-DK" b="1" dirty="0">
                  <a:highlight>
                    <a:srgbClr val="FFFF00"/>
                  </a:highlight>
                </a:endParaRPr>
              </a:p>
            </p:txBody>
          </p:sp>
          <p:sp>
            <p:nvSpPr>
              <p:cNvPr id="15" name="Arrow: Down 14">
                <a:extLst>
                  <a:ext uri="{FF2B5EF4-FFF2-40B4-BE49-F238E27FC236}">
                    <a16:creationId xmlns:a16="http://schemas.microsoft.com/office/drawing/2014/main" id="{164269DB-6E0D-4204-A533-EE9D5FCFA367}"/>
                  </a:ext>
                </a:extLst>
              </p:cNvPr>
              <p:cNvSpPr/>
              <p:nvPr/>
            </p:nvSpPr>
            <p:spPr>
              <a:xfrm>
                <a:off x="1650095" y="4840447"/>
                <a:ext cx="173903" cy="399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Rectangle: Rounded Corners 15">
                <a:extLst>
                  <a:ext uri="{FF2B5EF4-FFF2-40B4-BE49-F238E27FC236}">
                    <a16:creationId xmlns:a16="http://schemas.microsoft.com/office/drawing/2014/main" id="{7D43447D-7C99-46F2-8891-8879A7D37938}"/>
                  </a:ext>
                </a:extLst>
              </p:cNvPr>
              <p:cNvSpPr/>
              <p:nvPr/>
            </p:nvSpPr>
            <p:spPr>
              <a:xfrm>
                <a:off x="224583" y="3868422"/>
                <a:ext cx="2921955" cy="891808"/>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TextBox 16">
                <a:extLst>
                  <a:ext uri="{FF2B5EF4-FFF2-40B4-BE49-F238E27FC236}">
                    <a16:creationId xmlns:a16="http://schemas.microsoft.com/office/drawing/2014/main" id="{53B813E7-7AAA-4982-9D5C-D6E65226BFBC}"/>
                  </a:ext>
                </a:extLst>
              </p:cNvPr>
              <p:cNvSpPr txBox="1"/>
              <p:nvPr/>
            </p:nvSpPr>
            <p:spPr>
              <a:xfrm>
                <a:off x="1912492" y="3828082"/>
                <a:ext cx="1475066" cy="369332"/>
              </a:xfrm>
              <a:prstGeom prst="rect">
                <a:avLst/>
              </a:prstGeom>
              <a:noFill/>
            </p:spPr>
            <p:txBody>
              <a:bodyPr wrap="square" rtlCol="0">
                <a:spAutoFit/>
              </a:bodyPr>
              <a:lstStyle/>
              <a:p>
                <a:r>
                  <a:rPr lang="en-US" b="1" dirty="0"/>
                  <a:t>Web server</a:t>
                </a:r>
                <a:endParaRPr lang="da-DK" b="1" dirty="0"/>
              </a:p>
            </p:txBody>
          </p:sp>
          <p:pic>
            <p:nvPicPr>
              <p:cNvPr id="21" name="Picture 20">
                <a:extLst>
                  <a:ext uri="{FF2B5EF4-FFF2-40B4-BE49-F238E27FC236}">
                    <a16:creationId xmlns:a16="http://schemas.microsoft.com/office/drawing/2014/main" id="{39846A01-508D-41F5-8DD0-3DB3DE6F8B1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0812" y="1289040"/>
                <a:ext cx="1146236" cy="974301"/>
              </a:xfrm>
              <a:prstGeom prst="rect">
                <a:avLst/>
              </a:prstGeom>
            </p:spPr>
          </p:pic>
          <p:sp>
            <p:nvSpPr>
              <p:cNvPr id="25" name="Cloud 24">
                <a:extLst>
                  <a:ext uri="{FF2B5EF4-FFF2-40B4-BE49-F238E27FC236}">
                    <a16:creationId xmlns:a16="http://schemas.microsoft.com/office/drawing/2014/main" id="{A5E45D02-08D0-4CFF-B1A1-4B42B5F9FC6B}"/>
                  </a:ext>
                </a:extLst>
              </p:cNvPr>
              <p:cNvSpPr/>
              <p:nvPr/>
            </p:nvSpPr>
            <p:spPr>
              <a:xfrm>
                <a:off x="714597" y="2607299"/>
                <a:ext cx="2062557" cy="74473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endParaRPr lang="da-DK" dirty="0"/>
              </a:p>
            </p:txBody>
          </p:sp>
          <p:sp>
            <p:nvSpPr>
              <p:cNvPr id="26" name="Arrow: Up-Down 25">
                <a:extLst>
                  <a:ext uri="{FF2B5EF4-FFF2-40B4-BE49-F238E27FC236}">
                    <a16:creationId xmlns:a16="http://schemas.microsoft.com/office/drawing/2014/main" id="{FB7C14C8-1B68-41E8-8E81-63871538621D}"/>
                  </a:ext>
                </a:extLst>
              </p:cNvPr>
              <p:cNvSpPr/>
              <p:nvPr/>
            </p:nvSpPr>
            <p:spPr>
              <a:xfrm rot="20230605">
                <a:off x="1249449" y="2202046"/>
                <a:ext cx="173903" cy="47605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7" name="Arrow: Up-Down 26">
                <a:extLst>
                  <a:ext uri="{FF2B5EF4-FFF2-40B4-BE49-F238E27FC236}">
                    <a16:creationId xmlns:a16="http://schemas.microsoft.com/office/drawing/2014/main" id="{1BD64D6D-CE65-4785-B1EF-495220984F3B}"/>
                  </a:ext>
                </a:extLst>
              </p:cNvPr>
              <p:cNvSpPr/>
              <p:nvPr/>
            </p:nvSpPr>
            <p:spPr>
              <a:xfrm rot="1378111">
                <a:off x="2076537" y="2162674"/>
                <a:ext cx="173903" cy="47605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8" name="Arrow: Up-Down 27">
                <a:extLst>
                  <a:ext uri="{FF2B5EF4-FFF2-40B4-BE49-F238E27FC236}">
                    <a16:creationId xmlns:a16="http://schemas.microsoft.com/office/drawing/2014/main" id="{FFC70C9C-FFEF-4A9A-B908-8905683DC171}"/>
                  </a:ext>
                </a:extLst>
              </p:cNvPr>
              <p:cNvSpPr/>
              <p:nvPr/>
            </p:nvSpPr>
            <p:spPr>
              <a:xfrm>
                <a:off x="1650096" y="3352029"/>
                <a:ext cx="173903" cy="47605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1" name="Arrow: Down 30">
                <a:extLst>
                  <a:ext uri="{FF2B5EF4-FFF2-40B4-BE49-F238E27FC236}">
                    <a16:creationId xmlns:a16="http://schemas.microsoft.com/office/drawing/2014/main" id="{FEE95281-E486-4781-B169-684FD18D7522}"/>
                  </a:ext>
                </a:extLst>
              </p:cNvPr>
              <p:cNvSpPr/>
              <p:nvPr/>
            </p:nvSpPr>
            <p:spPr>
              <a:xfrm>
                <a:off x="1650094" y="5745083"/>
                <a:ext cx="173903" cy="399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grpSp>
      <p:grpSp>
        <p:nvGrpSpPr>
          <p:cNvPr id="63" name="Group 62">
            <a:extLst>
              <a:ext uri="{FF2B5EF4-FFF2-40B4-BE49-F238E27FC236}">
                <a16:creationId xmlns:a16="http://schemas.microsoft.com/office/drawing/2014/main" id="{9584C719-8E77-4AC1-A959-3E8DECAAA922}"/>
              </a:ext>
            </a:extLst>
          </p:cNvPr>
          <p:cNvGrpSpPr/>
          <p:nvPr/>
        </p:nvGrpSpPr>
        <p:grpSpPr>
          <a:xfrm>
            <a:off x="3385681" y="877323"/>
            <a:ext cx="2940456" cy="4834459"/>
            <a:chOff x="3585158" y="706647"/>
            <a:chExt cx="2940456" cy="4834459"/>
          </a:xfrm>
        </p:grpSpPr>
        <p:sp>
          <p:nvSpPr>
            <p:cNvPr id="32" name="Rectangle 31">
              <a:extLst>
                <a:ext uri="{FF2B5EF4-FFF2-40B4-BE49-F238E27FC236}">
                  <a16:creationId xmlns:a16="http://schemas.microsoft.com/office/drawing/2014/main" id="{B7D293E9-59A1-4095-9C38-701F4A77CD6A}"/>
                </a:ext>
              </a:extLst>
            </p:cNvPr>
            <p:cNvSpPr/>
            <p:nvPr/>
          </p:nvSpPr>
          <p:spPr>
            <a:xfrm>
              <a:off x="3684187" y="2797802"/>
              <a:ext cx="2117558" cy="53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 iOS</a:t>
              </a:r>
              <a:endParaRPr lang="da-DK" dirty="0"/>
            </a:p>
          </p:txBody>
        </p:sp>
        <p:sp>
          <p:nvSpPr>
            <p:cNvPr id="33" name="Cylinder 32">
              <a:extLst>
                <a:ext uri="{FF2B5EF4-FFF2-40B4-BE49-F238E27FC236}">
                  <a16:creationId xmlns:a16="http://schemas.microsoft.com/office/drawing/2014/main" id="{32396C34-6553-4FE9-9962-51FA795017FF}"/>
                </a:ext>
              </a:extLst>
            </p:cNvPr>
            <p:cNvSpPr/>
            <p:nvPr/>
          </p:nvSpPr>
          <p:spPr>
            <a:xfrm>
              <a:off x="3764624" y="3827404"/>
              <a:ext cx="2050617" cy="6737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Embedded DB</a:t>
              </a:r>
              <a:endParaRPr lang="da-DK" dirty="0"/>
            </a:p>
          </p:txBody>
        </p:sp>
        <p:pic>
          <p:nvPicPr>
            <p:cNvPr id="34" name="Picture 33">
              <a:extLst>
                <a:ext uri="{FF2B5EF4-FFF2-40B4-BE49-F238E27FC236}">
                  <a16:creationId xmlns:a16="http://schemas.microsoft.com/office/drawing/2014/main" id="{5B5361E6-6E25-4CDF-BC84-08A1091C3F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1008" y="706647"/>
              <a:ext cx="990986" cy="1182532"/>
            </a:xfrm>
            <a:prstGeom prst="rect">
              <a:avLst/>
            </a:prstGeom>
          </p:spPr>
        </p:pic>
        <p:sp>
          <p:nvSpPr>
            <p:cNvPr id="35" name="TextBox 34">
              <a:extLst>
                <a:ext uri="{FF2B5EF4-FFF2-40B4-BE49-F238E27FC236}">
                  <a16:creationId xmlns:a16="http://schemas.microsoft.com/office/drawing/2014/main" id="{E840BCB5-E55B-4AED-83C0-4EAB9A210089}"/>
                </a:ext>
              </a:extLst>
            </p:cNvPr>
            <p:cNvSpPr txBox="1"/>
            <p:nvPr/>
          </p:nvSpPr>
          <p:spPr>
            <a:xfrm>
              <a:off x="4256802" y="935087"/>
              <a:ext cx="2268812" cy="369332"/>
            </a:xfrm>
            <a:prstGeom prst="rect">
              <a:avLst/>
            </a:prstGeom>
            <a:noFill/>
          </p:spPr>
          <p:txBody>
            <a:bodyPr wrap="square" rtlCol="0">
              <a:spAutoFit/>
            </a:bodyPr>
            <a:lstStyle/>
            <a:p>
              <a:r>
                <a:rPr lang="en-US" b="1" dirty="0">
                  <a:highlight>
                    <a:srgbClr val="FFFF00"/>
                  </a:highlight>
                </a:rPr>
                <a:t>Mobile development</a:t>
              </a:r>
              <a:endParaRPr lang="da-DK" b="1" dirty="0">
                <a:highlight>
                  <a:srgbClr val="FFFF00"/>
                </a:highlight>
              </a:endParaRPr>
            </a:p>
          </p:txBody>
        </p:sp>
        <p:sp>
          <p:nvSpPr>
            <p:cNvPr id="36" name="Arrow: Down 35">
              <a:extLst>
                <a:ext uri="{FF2B5EF4-FFF2-40B4-BE49-F238E27FC236}">
                  <a16:creationId xmlns:a16="http://schemas.microsoft.com/office/drawing/2014/main" id="{BD0632EF-C615-4795-96AE-BE392CDA5041}"/>
                </a:ext>
              </a:extLst>
            </p:cNvPr>
            <p:cNvSpPr/>
            <p:nvPr/>
          </p:nvSpPr>
          <p:spPr>
            <a:xfrm>
              <a:off x="4664844" y="3390107"/>
              <a:ext cx="173903" cy="399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7" name="Rectangle: Rounded Corners 36">
              <a:extLst>
                <a:ext uri="{FF2B5EF4-FFF2-40B4-BE49-F238E27FC236}">
                  <a16:creationId xmlns:a16="http://schemas.microsoft.com/office/drawing/2014/main" id="{F3175089-294F-4C13-B53B-DCB3583F99F8}"/>
                </a:ext>
              </a:extLst>
            </p:cNvPr>
            <p:cNvSpPr/>
            <p:nvPr/>
          </p:nvSpPr>
          <p:spPr>
            <a:xfrm>
              <a:off x="3585158" y="1973444"/>
              <a:ext cx="2340393" cy="2685586"/>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8" name="TextBox 37">
              <a:extLst>
                <a:ext uri="{FF2B5EF4-FFF2-40B4-BE49-F238E27FC236}">
                  <a16:creationId xmlns:a16="http://schemas.microsoft.com/office/drawing/2014/main" id="{304C1B70-133D-4966-BC0B-2DD8D5A402AC}"/>
                </a:ext>
              </a:extLst>
            </p:cNvPr>
            <p:cNvSpPr txBox="1"/>
            <p:nvPr/>
          </p:nvSpPr>
          <p:spPr>
            <a:xfrm>
              <a:off x="4097612" y="1936042"/>
              <a:ext cx="1789939" cy="369332"/>
            </a:xfrm>
            <a:prstGeom prst="rect">
              <a:avLst/>
            </a:prstGeom>
            <a:noFill/>
          </p:spPr>
          <p:txBody>
            <a:bodyPr wrap="square" rtlCol="0">
              <a:spAutoFit/>
            </a:bodyPr>
            <a:lstStyle/>
            <a:p>
              <a:r>
                <a:rPr lang="en-US" b="1" dirty="0"/>
                <a:t>Mobile phone</a:t>
              </a:r>
              <a:endParaRPr lang="da-DK" b="1" dirty="0"/>
            </a:p>
          </p:txBody>
        </p:sp>
        <p:sp>
          <p:nvSpPr>
            <p:cNvPr id="46" name="Rectangle 45">
              <a:extLst>
                <a:ext uri="{FF2B5EF4-FFF2-40B4-BE49-F238E27FC236}">
                  <a16:creationId xmlns:a16="http://schemas.microsoft.com/office/drawing/2014/main" id="{CA9610A5-E593-432D-B9F5-5F06C4C54416}"/>
                </a:ext>
              </a:extLst>
            </p:cNvPr>
            <p:cNvSpPr/>
            <p:nvPr/>
          </p:nvSpPr>
          <p:spPr>
            <a:xfrm>
              <a:off x="3697684" y="2234842"/>
              <a:ext cx="2117558" cy="53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app</a:t>
              </a:r>
              <a:endParaRPr lang="da-DK" dirty="0"/>
            </a:p>
          </p:txBody>
        </p:sp>
        <p:sp>
          <p:nvSpPr>
            <p:cNvPr id="47" name="Speech Bubble: Rectangle with Corners Rounded 46">
              <a:extLst>
                <a:ext uri="{FF2B5EF4-FFF2-40B4-BE49-F238E27FC236}">
                  <a16:creationId xmlns:a16="http://schemas.microsoft.com/office/drawing/2014/main" id="{2A9B7233-6D1A-492E-AC66-58A5D34195BE}"/>
                </a:ext>
              </a:extLst>
            </p:cNvPr>
            <p:cNvSpPr/>
            <p:nvPr/>
          </p:nvSpPr>
          <p:spPr>
            <a:xfrm>
              <a:off x="4341519" y="4981365"/>
              <a:ext cx="1168782" cy="559741"/>
            </a:xfrm>
            <a:prstGeom prst="wedgeRoundRectCallout">
              <a:avLst>
                <a:gd name="adj1" fmla="val 35637"/>
                <a:gd name="adj2" fmla="val -1536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SQLite</a:t>
              </a:r>
              <a:endParaRPr lang="da-DK" dirty="0"/>
            </a:p>
          </p:txBody>
        </p:sp>
      </p:grpSp>
      <p:grpSp>
        <p:nvGrpSpPr>
          <p:cNvPr id="66" name="Group 65">
            <a:extLst>
              <a:ext uri="{FF2B5EF4-FFF2-40B4-BE49-F238E27FC236}">
                <a16:creationId xmlns:a16="http://schemas.microsoft.com/office/drawing/2014/main" id="{8297FD61-8835-497C-91AE-95932D60CE08}"/>
              </a:ext>
            </a:extLst>
          </p:cNvPr>
          <p:cNvGrpSpPr/>
          <p:nvPr/>
        </p:nvGrpSpPr>
        <p:grpSpPr>
          <a:xfrm>
            <a:off x="6166461" y="877870"/>
            <a:ext cx="2977539" cy="5899068"/>
            <a:chOff x="6166461" y="877870"/>
            <a:chExt cx="2977539" cy="5899068"/>
          </a:xfrm>
        </p:grpSpPr>
        <p:grpSp>
          <p:nvGrpSpPr>
            <p:cNvPr id="49" name="Group 48">
              <a:extLst>
                <a:ext uri="{FF2B5EF4-FFF2-40B4-BE49-F238E27FC236}">
                  <a16:creationId xmlns:a16="http://schemas.microsoft.com/office/drawing/2014/main" id="{E566586B-5B7E-458D-A9AF-A87315DEAAEF}"/>
                </a:ext>
              </a:extLst>
            </p:cNvPr>
            <p:cNvGrpSpPr/>
            <p:nvPr/>
          </p:nvGrpSpPr>
          <p:grpSpPr>
            <a:xfrm>
              <a:off x="6166461" y="877870"/>
              <a:ext cx="2977539" cy="5899068"/>
              <a:chOff x="455203" y="877274"/>
              <a:chExt cx="2977539" cy="5899068"/>
            </a:xfrm>
          </p:grpSpPr>
          <p:sp>
            <p:nvSpPr>
              <p:cNvPr id="50" name="Rectangle 49">
                <a:extLst>
                  <a:ext uri="{FF2B5EF4-FFF2-40B4-BE49-F238E27FC236}">
                    <a16:creationId xmlns:a16="http://schemas.microsoft.com/office/drawing/2014/main" id="{5BA20235-03BE-433B-B532-98CB18A8FEB5}"/>
                  </a:ext>
                </a:extLst>
              </p:cNvPr>
              <p:cNvSpPr/>
              <p:nvPr/>
            </p:nvSpPr>
            <p:spPr>
              <a:xfrm>
                <a:off x="765218" y="2437512"/>
                <a:ext cx="2117558" cy="53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application</a:t>
                </a:r>
                <a:endParaRPr lang="da-DK" dirty="0"/>
              </a:p>
            </p:txBody>
          </p:sp>
          <p:sp>
            <p:nvSpPr>
              <p:cNvPr id="51" name="Cylinder 50">
                <a:extLst>
                  <a:ext uri="{FF2B5EF4-FFF2-40B4-BE49-F238E27FC236}">
                    <a16:creationId xmlns:a16="http://schemas.microsoft.com/office/drawing/2014/main" id="{A2D14391-AE0F-47B0-BC71-51AF28CC7AF1}"/>
                  </a:ext>
                </a:extLst>
              </p:cNvPr>
              <p:cNvSpPr/>
              <p:nvPr/>
            </p:nvSpPr>
            <p:spPr>
              <a:xfrm>
                <a:off x="907267" y="6102573"/>
                <a:ext cx="2050617" cy="6737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DB</a:t>
                </a:r>
                <a:endParaRPr lang="da-DK" dirty="0"/>
              </a:p>
            </p:txBody>
          </p:sp>
          <p:sp>
            <p:nvSpPr>
              <p:cNvPr id="54" name="Arrow: Down 53">
                <a:extLst>
                  <a:ext uri="{FF2B5EF4-FFF2-40B4-BE49-F238E27FC236}">
                    <a16:creationId xmlns:a16="http://schemas.microsoft.com/office/drawing/2014/main" id="{80E039D0-61AB-442B-82A8-52784AB0B2D4}"/>
                  </a:ext>
                </a:extLst>
              </p:cNvPr>
              <p:cNvSpPr/>
              <p:nvPr/>
            </p:nvSpPr>
            <p:spPr>
              <a:xfrm>
                <a:off x="1833152" y="3349357"/>
                <a:ext cx="171929" cy="7442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pic>
            <p:nvPicPr>
              <p:cNvPr id="57" name="Picture 56">
                <a:extLst>
                  <a:ext uri="{FF2B5EF4-FFF2-40B4-BE49-F238E27FC236}">
                    <a16:creationId xmlns:a16="http://schemas.microsoft.com/office/drawing/2014/main" id="{AC60339E-6C7E-484E-8FFE-B136C661730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5203" y="877274"/>
                <a:ext cx="1146236" cy="974301"/>
              </a:xfrm>
              <a:prstGeom prst="rect">
                <a:avLst/>
              </a:prstGeom>
            </p:spPr>
          </p:pic>
          <p:sp>
            <p:nvSpPr>
              <p:cNvPr id="58" name="Cloud 57">
                <a:extLst>
                  <a:ext uri="{FF2B5EF4-FFF2-40B4-BE49-F238E27FC236}">
                    <a16:creationId xmlns:a16="http://schemas.microsoft.com/office/drawing/2014/main" id="{D384B12C-5A88-4DA7-A70E-DF58F324957E}"/>
                  </a:ext>
                </a:extLst>
              </p:cNvPr>
              <p:cNvSpPr/>
              <p:nvPr/>
            </p:nvSpPr>
            <p:spPr>
              <a:xfrm>
                <a:off x="879618" y="4080033"/>
                <a:ext cx="2062557" cy="74473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 / LAN</a:t>
                </a:r>
                <a:endParaRPr lang="da-DK" dirty="0"/>
              </a:p>
            </p:txBody>
          </p:sp>
          <p:sp>
            <p:nvSpPr>
              <p:cNvPr id="62" name="Arrow: Down 61">
                <a:extLst>
                  <a:ext uri="{FF2B5EF4-FFF2-40B4-BE49-F238E27FC236}">
                    <a16:creationId xmlns:a16="http://schemas.microsoft.com/office/drawing/2014/main" id="{A59FDD94-66A4-4AB0-AC56-485DFE6525EA}"/>
                  </a:ext>
                </a:extLst>
              </p:cNvPr>
              <p:cNvSpPr/>
              <p:nvPr/>
            </p:nvSpPr>
            <p:spPr>
              <a:xfrm>
                <a:off x="1823946" y="4918113"/>
                <a:ext cx="173903" cy="1184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3" name="TextBox 52">
                <a:extLst>
                  <a:ext uri="{FF2B5EF4-FFF2-40B4-BE49-F238E27FC236}">
                    <a16:creationId xmlns:a16="http://schemas.microsoft.com/office/drawing/2014/main" id="{407C696D-E7DA-4496-B95D-205FDD5D7538}"/>
                  </a:ext>
                </a:extLst>
              </p:cNvPr>
              <p:cNvSpPr txBox="1"/>
              <p:nvPr/>
            </p:nvSpPr>
            <p:spPr>
              <a:xfrm>
                <a:off x="1163930" y="928581"/>
                <a:ext cx="2268812" cy="369332"/>
              </a:xfrm>
              <a:prstGeom prst="rect">
                <a:avLst/>
              </a:prstGeom>
              <a:noFill/>
            </p:spPr>
            <p:txBody>
              <a:bodyPr wrap="square" rtlCol="0">
                <a:spAutoFit/>
              </a:bodyPr>
              <a:lstStyle/>
              <a:p>
                <a:r>
                  <a:rPr lang="en-US" b="1" dirty="0">
                    <a:highlight>
                      <a:srgbClr val="FFFF00"/>
                    </a:highlight>
                  </a:rPr>
                  <a:t>Desktop applications</a:t>
                </a:r>
                <a:endParaRPr lang="da-DK" b="1" dirty="0">
                  <a:highlight>
                    <a:srgbClr val="FFFF00"/>
                  </a:highlight>
                </a:endParaRPr>
              </a:p>
            </p:txBody>
          </p:sp>
        </p:grpSp>
        <p:sp>
          <p:nvSpPr>
            <p:cNvPr id="64" name="Rectangle: Rounded Corners 63">
              <a:extLst>
                <a:ext uri="{FF2B5EF4-FFF2-40B4-BE49-F238E27FC236}">
                  <a16:creationId xmlns:a16="http://schemas.microsoft.com/office/drawing/2014/main" id="{B3F5F7EC-BA88-48F5-8D8F-3D543AB41466}"/>
                </a:ext>
              </a:extLst>
            </p:cNvPr>
            <p:cNvSpPr/>
            <p:nvPr/>
          </p:nvSpPr>
          <p:spPr>
            <a:xfrm>
              <a:off x="6374214" y="1955437"/>
              <a:ext cx="2340393" cy="1267558"/>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5" name="TextBox 64">
              <a:extLst>
                <a:ext uri="{FF2B5EF4-FFF2-40B4-BE49-F238E27FC236}">
                  <a16:creationId xmlns:a16="http://schemas.microsoft.com/office/drawing/2014/main" id="{77DD44DB-AAE8-4187-81EC-40559522168E}"/>
                </a:ext>
              </a:extLst>
            </p:cNvPr>
            <p:cNvSpPr txBox="1"/>
            <p:nvPr/>
          </p:nvSpPr>
          <p:spPr>
            <a:xfrm>
              <a:off x="7432078" y="1921646"/>
              <a:ext cx="1355318" cy="369332"/>
            </a:xfrm>
            <a:prstGeom prst="rect">
              <a:avLst/>
            </a:prstGeom>
            <a:noFill/>
          </p:spPr>
          <p:txBody>
            <a:bodyPr wrap="square" rtlCol="0">
              <a:spAutoFit/>
            </a:bodyPr>
            <a:lstStyle/>
            <a:p>
              <a:r>
                <a:rPr lang="en-US" b="1" dirty="0"/>
                <a:t>Computer</a:t>
              </a:r>
              <a:endParaRPr lang="da-DK" b="1" dirty="0"/>
            </a:p>
          </p:txBody>
        </p:sp>
      </p:grpSp>
    </p:spTree>
    <p:extLst>
      <p:ext uri="{BB962C8B-B14F-4D97-AF65-F5344CB8AC3E}">
        <p14:creationId xmlns:p14="http://schemas.microsoft.com/office/powerpoint/2010/main" val="259494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Group 26"/>
          <p:cNvGrpSpPr>
            <a:grpSpLocks/>
          </p:cNvGrpSpPr>
          <p:nvPr/>
        </p:nvGrpSpPr>
        <p:grpSpPr bwMode="auto">
          <a:xfrm>
            <a:off x="1763316" y="1052514"/>
            <a:ext cx="5832872" cy="4399360"/>
            <a:chOff x="521" y="164"/>
            <a:chExt cx="4899" cy="3695"/>
          </a:xfrm>
        </p:grpSpPr>
        <p:sp>
          <p:nvSpPr>
            <p:cNvPr id="36872" name="AutoShape 4"/>
            <p:cNvSpPr>
              <a:spLocks noChangeArrowheads="1"/>
            </p:cNvSpPr>
            <p:nvPr/>
          </p:nvSpPr>
          <p:spPr bwMode="auto">
            <a:xfrm>
              <a:off x="1565" y="3475"/>
              <a:ext cx="576" cy="384"/>
            </a:xfrm>
            <a:prstGeom prst="flowChartMagneticDisk">
              <a:avLst/>
            </a:prstGeom>
            <a:solidFill>
              <a:schemeClr val="accent1"/>
            </a:solidFill>
            <a:ln w="9525">
              <a:solidFill>
                <a:schemeClr val="tx1"/>
              </a:solidFill>
              <a:round/>
              <a:headEnd/>
              <a:tailEnd/>
            </a:ln>
          </p:spPr>
          <p:txBody>
            <a:bodyPr wrap="none" anchor="ctr"/>
            <a:lstStyle/>
            <a:p>
              <a:pPr eaLnBrk="1" hangingPunct="1"/>
              <a:endParaRPr lang="da-DK" altLang="da-DK" sz="1350"/>
            </a:p>
          </p:txBody>
        </p:sp>
        <p:sp>
          <p:nvSpPr>
            <p:cNvPr id="36873" name="AutoShape 5"/>
            <p:cNvSpPr>
              <a:spLocks noChangeArrowheads="1"/>
            </p:cNvSpPr>
            <p:nvPr/>
          </p:nvSpPr>
          <p:spPr bwMode="auto">
            <a:xfrm>
              <a:off x="2517" y="3475"/>
              <a:ext cx="576" cy="384"/>
            </a:xfrm>
            <a:prstGeom prst="flowChartMagneticDisk">
              <a:avLst/>
            </a:prstGeom>
            <a:solidFill>
              <a:schemeClr val="accent1"/>
            </a:solidFill>
            <a:ln w="9525">
              <a:solidFill>
                <a:schemeClr val="tx1"/>
              </a:solidFill>
              <a:round/>
              <a:headEnd/>
              <a:tailEnd/>
            </a:ln>
          </p:spPr>
          <p:txBody>
            <a:bodyPr wrap="none" anchor="ctr"/>
            <a:lstStyle/>
            <a:p>
              <a:pPr eaLnBrk="1" hangingPunct="1"/>
              <a:endParaRPr lang="da-DK" altLang="da-DK" sz="1350"/>
            </a:p>
          </p:txBody>
        </p:sp>
        <p:sp>
          <p:nvSpPr>
            <p:cNvPr id="36874" name="AutoShape 6"/>
            <p:cNvSpPr>
              <a:spLocks noChangeArrowheads="1"/>
            </p:cNvSpPr>
            <p:nvPr/>
          </p:nvSpPr>
          <p:spPr bwMode="auto">
            <a:xfrm>
              <a:off x="3379" y="3475"/>
              <a:ext cx="576" cy="384"/>
            </a:xfrm>
            <a:prstGeom prst="flowChartMagneticDisk">
              <a:avLst/>
            </a:prstGeom>
            <a:solidFill>
              <a:schemeClr val="accent1"/>
            </a:solidFill>
            <a:ln w="9525">
              <a:solidFill>
                <a:schemeClr val="tx1"/>
              </a:solidFill>
              <a:round/>
              <a:headEnd/>
              <a:tailEnd/>
            </a:ln>
          </p:spPr>
          <p:txBody>
            <a:bodyPr wrap="none" anchor="ctr"/>
            <a:lstStyle/>
            <a:p>
              <a:pPr eaLnBrk="1" hangingPunct="1"/>
              <a:endParaRPr lang="da-DK" altLang="da-DK" sz="1350"/>
            </a:p>
          </p:txBody>
        </p:sp>
        <p:sp>
          <p:nvSpPr>
            <p:cNvPr id="36875" name="Line 7"/>
            <p:cNvSpPr>
              <a:spLocks noChangeShapeType="1"/>
            </p:cNvSpPr>
            <p:nvPr/>
          </p:nvSpPr>
          <p:spPr bwMode="auto">
            <a:xfrm flipV="1">
              <a:off x="1837" y="3203"/>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6" name="Line 8"/>
            <p:cNvSpPr>
              <a:spLocks noChangeShapeType="1"/>
            </p:cNvSpPr>
            <p:nvPr/>
          </p:nvSpPr>
          <p:spPr bwMode="auto">
            <a:xfrm flipV="1">
              <a:off x="2789" y="3203"/>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7" name="Line 9"/>
            <p:cNvSpPr>
              <a:spLocks noChangeShapeType="1"/>
            </p:cNvSpPr>
            <p:nvPr/>
          </p:nvSpPr>
          <p:spPr bwMode="auto">
            <a:xfrm flipV="1">
              <a:off x="3696" y="3203"/>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8" name="Line 10"/>
            <p:cNvSpPr>
              <a:spLocks noChangeShapeType="1"/>
            </p:cNvSpPr>
            <p:nvPr/>
          </p:nvSpPr>
          <p:spPr bwMode="auto">
            <a:xfrm>
              <a:off x="1837" y="3203"/>
              <a:ext cx="18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9" name="Rectangle 11"/>
            <p:cNvSpPr>
              <a:spLocks noChangeArrowheads="1"/>
            </p:cNvSpPr>
            <p:nvPr/>
          </p:nvSpPr>
          <p:spPr bwMode="auto">
            <a:xfrm>
              <a:off x="1973" y="2659"/>
              <a:ext cx="1587" cy="317"/>
            </a:xfrm>
            <a:prstGeom prst="rect">
              <a:avLst/>
            </a:prstGeom>
            <a:solidFill>
              <a:schemeClr val="accent1"/>
            </a:solidFill>
            <a:ln w="9525">
              <a:solidFill>
                <a:schemeClr val="tx1"/>
              </a:solidFill>
              <a:miter lim="800000"/>
              <a:headEnd/>
              <a:tailEnd/>
            </a:ln>
          </p:spPr>
          <p:txBody>
            <a:bodyPr wrap="none" anchor="ctr"/>
            <a:lstStyle/>
            <a:p>
              <a:pPr algn="ctr" eaLnBrk="1" hangingPunct="1"/>
              <a:r>
                <a:rPr lang="da-DK" altLang="da-DK" sz="1350"/>
                <a:t>Internal Schema</a:t>
              </a:r>
            </a:p>
          </p:txBody>
        </p:sp>
        <p:sp>
          <p:nvSpPr>
            <p:cNvPr id="36880" name="Rectangle 12"/>
            <p:cNvSpPr>
              <a:spLocks noChangeArrowheads="1"/>
            </p:cNvSpPr>
            <p:nvPr/>
          </p:nvSpPr>
          <p:spPr bwMode="auto">
            <a:xfrm>
              <a:off x="1973" y="1979"/>
              <a:ext cx="1588" cy="363"/>
            </a:xfrm>
            <a:prstGeom prst="rect">
              <a:avLst/>
            </a:prstGeom>
            <a:solidFill>
              <a:schemeClr val="accent1"/>
            </a:solidFill>
            <a:ln w="9525">
              <a:solidFill>
                <a:schemeClr val="tx1"/>
              </a:solidFill>
              <a:miter lim="800000"/>
              <a:headEnd/>
              <a:tailEnd/>
            </a:ln>
          </p:spPr>
          <p:txBody>
            <a:bodyPr wrap="none" anchor="ctr"/>
            <a:lstStyle/>
            <a:p>
              <a:pPr algn="ctr" eaLnBrk="1" hangingPunct="1"/>
              <a:r>
                <a:rPr lang="da-DK" altLang="da-DK" sz="1350"/>
                <a:t>Conceptual Schema</a:t>
              </a:r>
            </a:p>
          </p:txBody>
        </p:sp>
        <p:sp>
          <p:nvSpPr>
            <p:cNvPr id="36881" name="Line 13"/>
            <p:cNvSpPr>
              <a:spLocks noChangeShapeType="1"/>
            </p:cNvSpPr>
            <p:nvPr/>
          </p:nvSpPr>
          <p:spPr bwMode="auto">
            <a:xfrm>
              <a:off x="2789" y="297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82" name="Line 16"/>
            <p:cNvSpPr>
              <a:spLocks noChangeShapeType="1"/>
            </p:cNvSpPr>
            <p:nvPr/>
          </p:nvSpPr>
          <p:spPr bwMode="auto">
            <a:xfrm>
              <a:off x="2789" y="2341"/>
              <a:ext cx="0" cy="31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da-DK" sz="1350"/>
            </a:p>
          </p:txBody>
        </p:sp>
        <p:sp>
          <p:nvSpPr>
            <p:cNvPr id="36883" name="Rectangle 17"/>
            <p:cNvSpPr>
              <a:spLocks noChangeArrowheads="1"/>
            </p:cNvSpPr>
            <p:nvPr/>
          </p:nvSpPr>
          <p:spPr bwMode="auto">
            <a:xfrm>
              <a:off x="521" y="935"/>
              <a:ext cx="1044" cy="454"/>
            </a:xfrm>
            <a:prstGeom prst="rect">
              <a:avLst/>
            </a:prstGeom>
            <a:solidFill>
              <a:schemeClr val="accent1"/>
            </a:solidFill>
            <a:ln w="9525">
              <a:solidFill>
                <a:schemeClr val="tx1"/>
              </a:solidFill>
              <a:miter lim="800000"/>
              <a:headEnd/>
              <a:tailEnd/>
            </a:ln>
          </p:spPr>
          <p:txBody>
            <a:bodyPr wrap="none" anchor="ctr"/>
            <a:lstStyle/>
            <a:p>
              <a:pPr algn="ctr" eaLnBrk="1" hangingPunct="1"/>
              <a:r>
                <a:rPr lang="da-DK" altLang="da-DK" sz="1350" dirty="0" err="1"/>
                <a:t>External</a:t>
              </a:r>
              <a:r>
                <a:rPr lang="da-DK" altLang="da-DK" sz="1350" dirty="0"/>
                <a:t> view</a:t>
              </a:r>
            </a:p>
          </p:txBody>
        </p:sp>
        <p:sp>
          <p:nvSpPr>
            <p:cNvPr id="36884" name="Rectangle 19"/>
            <p:cNvSpPr>
              <a:spLocks noChangeArrowheads="1"/>
            </p:cNvSpPr>
            <p:nvPr/>
          </p:nvSpPr>
          <p:spPr bwMode="auto">
            <a:xfrm>
              <a:off x="4241" y="935"/>
              <a:ext cx="1179" cy="409"/>
            </a:xfrm>
            <a:prstGeom prst="rect">
              <a:avLst/>
            </a:prstGeom>
            <a:solidFill>
              <a:schemeClr val="accent1"/>
            </a:solidFill>
            <a:ln w="9525">
              <a:solidFill>
                <a:schemeClr val="tx1"/>
              </a:solidFill>
              <a:miter lim="800000"/>
              <a:headEnd/>
              <a:tailEnd/>
            </a:ln>
          </p:spPr>
          <p:txBody>
            <a:bodyPr/>
            <a:lstStyle/>
            <a:p>
              <a:pPr marL="257175" indent="-257175" algn="ctr">
                <a:lnSpc>
                  <a:spcPct val="90000"/>
                </a:lnSpc>
              </a:pPr>
              <a:endParaRPr lang="da-DK" altLang="da-DK" sz="900" dirty="0"/>
            </a:p>
            <a:p>
              <a:pPr marL="257175" indent="-257175" algn="ctr">
                <a:lnSpc>
                  <a:spcPct val="90000"/>
                </a:lnSpc>
              </a:pPr>
              <a:r>
                <a:rPr lang="da-DK" altLang="da-DK" sz="1350" dirty="0" err="1"/>
                <a:t>External</a:t>
              </a:r>
              <a:r>
                <a:rPr lang="da-DK" altLang="da-DK" sz="1350" dirty="0"/>
                <a:t> view</a:t>
              </a:r>
            </a:p>
          </p:txBody>
        </p:sp>
        <p:sp>
          <p:nvSpPr>
            <p:cNvPr id="36885" name="WordArt 20"/>
            <p:cNvSpPr>
              <a:spLocks noChangeArrowheads="1" noChangeShapeType="1" noTextEdit="1"/>
            </p:cNvSpPr>
            <p:nvPr/>
          </p:nvSpPr>
          <p:spPr bwMode="auto">
            <a:xfrm>
              <a:off x="2064" y="1096"/>
              <a:ext cx="1542" cy="131"/>
            </a:xfrm>
            <a:prstGeom prst="rect">
              <a:avLst/>
            </a:prstGeom>
          </p:spPr>
          <p:txBody>
            <a:bodyPr wrap="none" fromWordArt="1">
              <a:prstTxWarp prst="textPlain">
                <a:avLst>
                  <a:gd name="adj" fmla="val 50000"/>
                </a:avLst>
              </a:prstTxWarp>
            </a:bodyPr>
            <a:lstStyle/>
            <a:p>
              <a:pPr algn="ctr"/>
              <a:r>
                <a:rPr lang="da-DK" sz="2100" kern="10" dirty="0">
                  <a:ln w="9525">
                    <a:solidFill>
                      <a:srgbClr val="000000"/>
                    </a:solidFill>
                    <a:round/>
                    <a:headEnd/>
                    <a:tailEnd/>
                  </a:ln>
                  <a:solidFill>
                    <a:schemeClr val="tx1">
                      <a:alpha val="69019"/>
                    </a:schemeClr>
                  </a:solidFill>
                  <a:latin typeface="Arial Black"/>
                </a:rPr>
                <a:t>.......</a:t>
              </a:r>
            </a:p>
          </p:txBody>
        </p:sp>
        <p:sp>
          <p:nvSpPr>
            <p:cNvPr id="36886" name="Line 21"/>
            <p:cNvSpPr>
              <a:spLocks noChangeShapeType="1"/>
            </p:cNvSpPr>
            <p:nvPr/>
          </p:nvSpPr>
          <p:spPr bwMode="auto">
            <a:xfrm>
              <a:off x="1338" y="1389"/>
              <a:ext cx="1043" cy="59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da-DK" sz="1350"/>
            </a:p>
          </p:txBody>
        </p:sp>
        <p:sp>
          <p:nvSpPr>
            <p:cNvPr id="36887" name="Line 22"/>
            <p:cNvSpPr>
              <a:spLocks noChangeShapeType="1"/>
            </p:cNvSpPr>
            <p:nvPr/>
          </p:nvSpPr>
          <p:spPr bwMode="auto">
            <a:xfrm flipH="1">
              <a:off x="3198" y="1344"/>
              <a:ext cx="1406" cy="63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da-DK" sz="1350"/>
            </a:p>
          </p:txBody>
        </p:sp>
        <p:sp>
          <p:nvSpPr>
            <p:cNvPr id="36888" name="AutoShape 23"/>
            <p:cNvSpPr>
              <a:spLocks noChangeArrowheads="1"/>
            </p:cNvSpPr>
            <p:nvPr/>
          </p:nvSpPr>
          <p:spPr bwMode="auto">
            <a:xfrm>
              <a:off x="793" y="164"/>
              <a:ext cx="454" cy="363"/>
            </a:xfrm>
            <a:prstGeom prst="smileyFace">
              <a:avLst>
                <a:gd name="adj" fmla="val 4653"/>
              </a:avLst>
            </a:prstGeom>
            <a:solidFill>
              <a:srgbClr val="FFCC99"/>
            </a:solidFill>
            <a:ln w="9525">
              <a:solidFill>
                <a:schemeClr val="tx1"/>
              </a:solidFill>
              <a:round/>
              <a:headEnd/>
              <a:tailEnd/>
            </a:ln>
          </p:spPr>
          <p:txBody>
            <a:bodyPr wrap="none" anchor="ctr"/>
            <a:lstStyle/>
            <a:p>
              <a:pPr eaLnBrk="1" hangingPunct="1"/>
              <a:endParaRPr lang="da-DK" altLang="da-DK" sz="1350"/>
            </a:p>
          </p:txBody>
        </p:sp>
        <p:sp>
          <p:nvSpPr>
            <p:cNvPr id="36889" name="AutoShape 24"/>
            <p:cNvSpPr>
              <a:spLocks noChangeArrowheads="1"/>
            </p:cNvSpPr>
            <p:nvPr/>
          </p:nvSpPr>
          <p:spPr bwMode="auto">
            <a:xfrm>
              <a:off x="4649" y="164"/>
              <a:ext cx="499" cy="408"/>
            </a:xfrm>
            <a:prstGeom prst="smileyFace">
              <a:avLst>
                <a:gd name="adj" fmla="val 4653"/>
              </a:avLst>
            </a:prstGeom>
            <a:solidFill>
              <a:srgbClr val="FFCC99"/>
            </a:solidFill>
            <a:ln w="9525">
              <a:solidFill>
                <a:schemeClr val="tx1"/>
              </a:solidFill>
              <a:round/>
              <a:headEnd/>
              <a:tailEnd/>
            </a:ln>
          </p:spPr>
          <p:txBody>
            <a:bodyPr wrap="none" anchor="ctr"/>
            <a:lstStyle/>
            <a:p>
              <a:pPr eaLnBrk="1" hangingPunct="1"/>
              <a:endParaRPr lang="da-DK" altLang="da-DK" sz="1350"/>
            </a:p>
          </p:txBody>
        </p:sp>
        <p:sp>
          <p:nvSpPr>
            <p:cNvPr id="36890" name="Text Box 25"/>
            <p:cNvSpPr txBox="1">
              <a:spLocks noChangeArrowheads="1"/>
            </p:cNvSpPr>
            <p:nvPr/>
          </p:nvSpPr>
          <p:spPr bwMode="auto">
            <a:xfrm>
              <a:off x="2381" y="210"/>
              <a:ext cx="8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marL="1143000" indent="-228600">
                <a:defRPr sz="2400">
                  <a:solidFill>
                    <a:schemeClr val="tx1"/>
                  </a:solidFill>
                  <a:latin typeface="Calibri" pitchFamily="34" charset="0"/>
                </a:defRPr>
              </a:lvl3pPr>
              <a:lvl4pPr marL="1600200" indent="-228600">
                <a:defRPr sz="2400">
                  <a:solidFill>
                    <a:schemeClr val="tx1"/>
                  </a:solidFill>
                  <a:latin typeface="Calibri" pitchFamily="34" charset="0"/>
                </a:defRPr>
              </a:lvl4pPr>
              <a:lvl5pPr marL="2057400" indent="-228600">
                <a:defRPr sz="2000">
                  <a:solidFill>
                    <a:schemeClr val="tx1"/>
                  </a:solidFill>
                  <a:latin typeface="Calibri" pitchFamily="34" charset="0"/>
                </a:defRPr>
              </a:lvl5pPr>
              <a:lvl6pPr eaLnBrk="0" fontAlgn="base" hangingPunct="0">
                <a:spcAft>
                  <a:spcPct val="0"/>
                </a:spcAft>
                <a:buFont typeface="Lucida Grande"/>
                <a:buChar char="⋅"/>
                <a:defRPr sz="2000">
                  <a:solidFill>
                    <a:schemeClr val="tx1"/>
                  </a:solidFill>
                  <a:latin typeface="Calibri" pitchFamily="34" charset="0"/>
                </a:defRPr>
              </a:lvl6pPr>
              <a:lvl7pPr eaLnBrk="0" fontAlgn="base" hangingPunct="0">
                <a:spcAft>
                  <a:spcPct val="0"/>
                </a:spcAft>
                <a:buFont typeface="Lucida Grande"/>
                <a:buChar char="⋅"/>
                <a:defRPr sz="2000">
                  <a:solidFill>
                    <a:schemeClr val="tx1"/>
                  </a:solidFill>
                  <a:latin typeface="Calibri" pitchFamily="34" charset="0"/>
                </a:defRPr>
              </a:lvl7pPr>
              <a:lvl8pPr eaLnBrk="0" fontAlgn="base" hangingPunct="0">
                <a:spcAft>
                  <a:spcPct val="0"/>
                </a:spcAft>
                <a:buFont typeface="Lucida Grande"/>
                <a:buChar char="⋅"/>
                <a:defRPr sz="2000">
                  <a:solidFill>
                    <a:schemeClr val="tx1"/>
                  </a:solidFill>
                  <a:latin typeface="Calibri" pitchFamily="34" charset="0"/>
                </a:defRPr>
              </a:lvl8pPr>
              <a:lvl9pPr eaLnBrk="0" fontAlgn="base" hangingPunct="0">
                <a:spcAft>
                  <a:spcPct val="0"/>
                </a:spcAft>
                <a:buFont typeface="Lucida Grande"/>
                <a:buChar char="⋅"/>
                <a:defRPr sz="2000">
                  <a:solidFill>
                    <a:schemeClr val="tx1"/>
                  </a:solidFill>
                  <a:latin typeface="Calibri" pitchFamily="34" charset="0"/>
                </a:defRPr>
              </a:lvl9pPr>
            </a:lstStyle>
            <a:p>
              <a:pPr eaLnBrk="1" hangingPunct="1"/>
              <a:r>
                <a:rPr lang="da-DK" altLang="da-DK" sz="1350">
                  <a:latin typeface="Arial" pitchFamily="34" charset="0"/>
                </a:rPr>
                <a:t>End users</a:t>
              </a:r>
            </a:p>
          </p:txBody>
        </p:sp>
      </p:grpSp>
      <p:sp>
        <p:nvSpPr>
          <p:cNvPr id="36868" name="Line 27"/>
          <p:cNvSpPr>
            <a:spLocks noChangeShapeType="1"/>
          </p:cNvSpPr>
          <p:nvPr/>
        </p:nvSpPr>
        <p:spPr bwMode="auto">
          <a:xfrm>
            <a:off x="1331119" y="2834879"/>
            <a:ext cx="6535341"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69" name="Line 28"/>
          <p:cNvSpPr>
            <a:spLocks noChangeShapeType="1"/>
          </p:cNvSpPr>
          <p:nvPr/>
        </p:nvSpPr>
        <p:spPr bwMode="auto">
          <a:xfrm>
            <a:off x="1385888" y="3861197"/>
            <a:ext cx="653415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0" name="Text Box 29"/>
          <p:cNvSpPr txBox="1">
            <a:spLocks noChangeArrowheads="1"/>
          </p:cNvSpPr>
          <p:nvPr/>
        </p:nvSpPr>
        <p:spPr bwMode="auto">
          <a:xfrm>
            <a:off x="3275410" y="5481638"/>
            <a:ext cx="232290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marL="1143000" indent="-228600">
              <a:defRPr sz="2400">
                <a:solidFill>
                  <a:schemeClr val="tx1"/>
                </a:solidFill>
                <a:latin typeface="Calibri" pitchFamily="34" charset="0"/>
              </a:defRPr>
            </a:lvl3pPr>
            <a:lvl4pPr marL="1600200" indent="-228600">
              <a:defRPr sz="2400">
                <a:solidFill>
                  <a:schemeClr val="tx1"/>
                </a:solidFill>
                <a:latin typeface="Calibri" pitchFamily="34" charset="0"/>
              </a:defRPr>
            </a:lvl4pPr>
            <a:lvl5pPr marL="2057400" indent="-228600">
              <a:defRPr sz="2000">
                <a:solidFill>
                  <a:schemeClr val="tx1"/>
                </a:solidFill>
                <a:latin typeface="Calibri" pitchFamily="34" charset="0"/>
              </a:defRPr>
            </a:lvl5pPr>
            <a:lvl6pPr eaLnBrk="0" fontAlgn="base" hangingPunct="0">
              <a:spcAft>
                <a:spcPct val="0"/>
              </a:spcAft>
              <a:buFont typeface="Lucida Grande"/>
              <a:buChar char="⋅"/>
              <a:defRPr sz="2000">
                <a:solidFill>
                  <a:schemeClr val="tx1"/>
                </a:solidFill>
                <a:latin typeface="Calibri" pitchFamily="34" charset="0"/>
              </a:defRPr>
            </a:lvl6pPr>
            <a:lvl7pPr eaLnBrk="0" fontAlgn="base" hangingPunct="0">
              <a:spcAft>
                <a:spcPct val="0"/>
              </a:spcAft>
              <a:buFont typeface="Lucida Grande"/>
              <a:buChar char="⋅"/>
              <a:defRPr sz="2000">
                <a:solidFill>
                  <a:schemeClr val="tx1"/>
                </a:solidFill>
                <a:latin typeface="Calibri" pitchFamily="34" charset="0"/>
              </a:defRPr>
            </a:lvl7pPr>
            <a:lvl8pPr eaLnBrk="0" fontAlgn="base" hangingPunct="0">
              <a:spcAft>
                <a:spcPct val="0"/>
              </a:spcAft>
              <a:buFont typeface="Lucida Grande"/>
              <a:buChar char="⋅"/>
              <a:defRPr sz="2000">
                <a:solidFill>
                  <a:schemeClr val="tx1"/>
                </a:solidFill>
                <a:latin typeface="Calibri" pitchFamily="34" charset="0"/>
              </a:defRPr>
            </a:lvl8pPr>
            <a:lvl9pPr eaLnBrk="0" fontAlgn="base" hangingPunct="0">
              <a:spcAft>
                <a:spcPct val="0"/>
              </a:spcAft>
              <a:buFont typeface="Lucida Grande"/>
              <a:buChar char="⋅"/>
              <a:defRPr sz="2000">
                <a:solidFill>
                  <a:schemeClr val="tx1"/>
                </a:solidFill>
                <a:latin typeface="Calibri" pitchFamily="34" charset="0"/>
              </a:defRPr>
            </a:lvl9pPr>
          </a:lstStyle>
          <a:p>
            <a:pPr algn="ctr" eaLnBrk="1" hangingPunct="1"/>
            <a:r>
              <a:rPr lang="da-DK" altLang="da-DK" sz="1350">
                <a:latin typeface="Arial" pitchFamily="34" charset="0"/>
              </a:rPr>
              <a:t>Stored database</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13</a:t>
            </a:fld>
            <a:endParaRPr lang="da-DK"/>
          </a:p>
        </p:txBody>
      </p:sp>
    </p:spTree>
    <p:extLst>
      <p:ext uri="{BB962C8B-B14F-4D97-AF65-F5344CB8AC3E}">
        <p14:creationId xmlns:p14="http://schemas.microsoft.com/office/powerpoint/2010/main" val="179133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Group 26"/>
          <p:cNvGrpSpPr>
            <a:grpSpLocks/>
          </p:cNvGrpSpPr>
          <p:nvPr/>
        </p:nvGrpSpPr>
        <p:grpSpPr bwMode="auto">
          <a:xfrm>
            <a:off x="2905197" y="422260"/>
            <a:ext cx="5832872" cy="4399360"/>
            <a:chOff x="521" y="164"/>
            <a:chExt cx="4899" cy="3695"/>
          </a:xfrm>
        </p:grpSpPr>
        <p:sp>
          <p:nvSpPr>
            <p:cNvPr id="36872" name="AutoShape 4"/>
            <p:cNvSpPr>
              <a:spLocks noChangeArrowheads="1"/>
            </p:cNvSpPr>
            <p:nvPr/>
          </p:nvSpPr>
          <p:spPr bwMode="auto">
            <a:xfrm>
              <a:off x="1565" y="3475"/>
              <a:ext cx="576" cy="384"/>
            </a:xfrm>
            <a:prstGeom prst="flowChartMagneticDisk">
              <a:avLst/>
            </a:prstGeom>
            <a:solidFill>
              <a:schemeClr val="accent1"/>
            </a:solidFill>
            <a:ln w="9525">
              <a:solidFill>
                <a:schemeClr val="tx1"/>
              </a:solidFill>
              <a:round/>
              <a:headEnd/>
              <a:tailEnd/>
            </a:ln>
          </p:spPr>
          <p:txBody>
            <a:bodyPr wrap="none" anchor="ctr"/>
            <a:lstStyle/>
            <a:p>
              <a:pPr eaLnBrk="1" hangingPunct="1"/>
              <a:endParaRPr lang="da-DK" altLang="da-DK" sz="1350"/>
            </a:p>
          </p:txBody>
        </p:sp>
        <p:sp>
          <p:nvSpPr>
            <p:cNvPr id="36873" name="AutoShape 5"/>
            <p:cNvSpPr>
              <a:spLocks noChangeArrowheads="1"/>
            </p:cNvSpPr>
            <p:nvPr/>
          </p:nvSpPr>
          <p:spPr bwMode="auto">
            <a:xfrm>
              <a:off x="2517" y="3475"/>
              <a:ext cx="576" cy="384"/>
            </a:xfrm>
            <a:prstGeom prst="flowChartMagneticDisk">
              <a:avLst/>
            </a:prstGeom>
            <a:solidFill>
              <a:schemeClr val="accent1"/>
            </a:solidFill>
            <a:ln w="9525">
              <a:solidFill>
                <a:schemeClr val="tx1"/>
              </a:solidFill>
              <a:round/>
              <a:headEnd/>
              <a:tailEnd/>
            </a:ln>
          </p:spPr>
          <p:txBody>
            <a:bodyPr wrap="none" anchor="ctr"/>
            <a:lstStyle/>
            <a:p>
              <a:pPr eaLnBrk="1" hangingPunct="1"/>
              <a:endParaRPr lang="da-DK" altLang="da-DK" sz="1350"/>
            </a:p>
          </p:txBody>
        </p:sp>
        <p:sp>
          <p:nvSpPr>
            <p:cNvPr id="36874" name="AutoShape 6"/>
            <p:cNvSpPr>
              <a:spLocks noChangeArrowheads="1"/>
            </p:cNvSpPr>
            <p:nvPr/>
          </p:nvSpPr>
          <p:spPr bwMode="auto">
            <a:xfrm>
              <a:off x="3379" y="3475"/>
              <a:ext cx="576" cy="384"/>
            </a:xfrm>
            <a:prstGeom prst="flowChartMagneticDisk">
              <a:avLst/>
            </a:prstGeom>
            <a:solidFill>
              <a:schemeClr val="accent1"/>
            </a:solidFill>
            <a:ln w="9525">
              <a:solidFill>
                <a:schemeClr val="tx1"/>
              </a:solidFill>
              <a:round/>
              <a:headEnd/>
              <a:tailEnd/>
            </a:ln>
          </p:spPr>
          <p:txBody>
            <a:bodyPr wrap="none" anchor="ctr"/>
            <a:lstStyle/>
            <a:p>
              <a:pPr eaLnBrk="1" hangingPunct="1"/>
              <a:endParaRPr lang="da-DK" altLang="da-DK" sz="1350"/>
            </a:p>
          </p:txBody>
        </p:sp>
        <p:sp>
          <p:nvSpPr>
            <p:cNvPr id="36875" name="Line 7"/>
            <p:cNvSpPr>
              <a:spLocks noChangeShapeType="1"/>
            </p:cNvSpPr>
            <p:nvPr/>
          </p:nvSpPr>
          <p:spPr bwMode="auto">
            <a:xfrm flipV="1">
              <a:off x="1837" y="3203"/>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6" name="Line 8"/>
            <p:cNvSpPr>
              <a:spLocks noChangeShapeType="1"/>
            </p:cNvSpPr>
            <p:nvPr/>
          </p:nvSpPr>
          <p:spPr bwMode="auto">
            <a:xfrm flipV="1">
              <a:off x="2789" y="3203"/>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7" name="Line 9"/>
            <p:cNvSpPr>
              <a:spLocks noChangeShapeType="1"/>
            </p:cNvSpPr>
            <p:nvPr/>
          </p:nvSpPr>
          <p:spPr bwMode="auto">
            <a:xfrm flipV="1">
              <a:off x="3696" y="3203"/>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8" name="Line 10"/>
            <p:cNvSpPr>
              <a:spLocks noChangeShapeType="1"/>
            </p:cNvSpPr>
            <p:nvPr/>
          </p:nvSpPr>
          <p:spPr bwMode="auto">
            <a:xfrm>
              <a:off x="1837" y="3203"/>
              <a:ext cx="18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9" name="Rectangle 11"/>
            <p:cNvSpPr>
              <a:spLocks noChangeArrowheads="1"/>
            </p:cNvSpPr>
            <p:nvPr/>
          </p:nvSpPr>
          <p:spPr bwMode="auto">
            <a:xfrm>
              <a:off x="1973" y="2659"/>
              <a:ext cx="1587" cy="317"/>
            </a:xfrm>
            <a:prstGeom prst="rect">
              <a:avLst/>
            </a:prstGeom>
            <a:solidFill>
              <a:schemeClr val="accent1"/>
            </a:solidFill>
            <a:ln w="9525">
              <a:solidFill>
                <a:schemeClr val="tx1"/>
              </a:solidFill>
              <a:miter lim="800000"/>
              <a:headEnd/>
              <a:tailEnd/>
            </a:ln>
          </p:spPr>
          <p:txBody>
            <a:bodyPr wrap="none" anchor="ctr"/>
            <a:lstStyle/>
            <a:p>
              <a:pPr algn="ctr" eaLnBrk="1" hangingPunct="1"/>
              <a:r>
                <a:rPr lang="da-DK" altLang="da-DK" sz="1350"/>
                <a:t>Internal Schema</a:t>
              </a:r>
            </a:p>
          </p:txBody>
        </p:sp>
        <p:sp>
          <p:nvSpPr>
            <p:cNvPr id="36880" name="Rectangle 12"/>
            <p:cNvSpPr>
              <a:spLocks noChangeArrowheads="1"/>
            </p:cNvSpPr>
            <p:nvPr/>
          </p:nvSpPr>
          <p:spPr bwMode="auto">
            <a:xfrm>
              <a:off x="1973" y="1979"/>
              <a:ext cx="1588" cy="363"/>
            </a:xfrm>
            <a:prstGeom prst="rect">
              <a:avLst/>
            </a:prstGeom>
            <a:solidFill>
              <a:schemeClr val="accent1"/>
            </a:solidFill>
            <a:ln w="9525">
              <a:solidFill>
                <a:schemeClr val="tx1"/>
              </a:solidFill>
              <a:miter lim="800000"/>
              <a:headEnd/>
              <a:tailEnd/>
            </a:ln>
          </p:spPr>
          <p:txBody>
            <a:bodyPr wrap="none" anchor="ctr"/>
            <a:lstStyle/>
            <a:p>
              <a:pPr algn="ctr" eaLnBrk="1" hangingPunct="1"/>
              <a:r>
                <a:rPr lang="da-DK" altLang="da-DK" sz="1350"/>
                <a:t>Conceptual Schema</a:t>
              </a:r>
            </a:p>
          </p:txBody>
        </p:sp>
        <p:sp>
          <p:nvSpPr>
            <p:cNvPr id="36881" name="Line 13"/>
            <p:cNvSpPr>
              <a:spLocks noChangeShapeType="1"/>
            </p:cNvSpPr>
            <p:nvPr/>
          </p:nvSpPr>
          <p:spPr bwMode="auto">
            <a:xfrm>
              <a:off x="2789" y="297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82" name="Line 16"/>
            <p:cNvSpPr>
              <a:spLocks noChangeShapeType="1"/>
            </p:cNvSpPr>
            <p:nvPr/>
          </p:nvSpPr>
          <p:spPr bwMode="auto">
            <a:xfrm>
              <a:off x="2789" y="2341"/>
              <a:ext cx="0" cy="31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da-DK" sz="1350"/>
            </a:p>
          </p:txBody>
        </p:sp>
        <p:sp>
          <p:nvSpPr>
            <p:cNvPr id="36883" name="Rectangle 17"/>
            <p:cNvSpPr>
              <a:spLocks noChangeArrowheads="1"/>
            </p:cNvSpPr>
            <p:nvPr/>
          </p:nvSpPr>
          <p:spPr bwMode="auto">
            <a:xfrm>
              <a:off x="521" y="935"/>
              <a:ext cx="1044" cy="454"/>
            </a:xfrm>
            <a:prstGeom prst="rect">
              <a:avLst/>
            </a:prstGeom>
            <a:solidFill>
              <a:schemeClr val="accent1"/>
            </a:solidFill>
            <a:ln w="9525">
              <a:solidFill>
                <a:schemeClr val="tx1"/>
              </a:solidFill>
              <a:miter lim="800000"/>
              <a:headEnd/>
              <a:tailEnd/>
            </a:ln>
          </p:spPr>
          <p:txBody>
            <a:bodyPr wrap="none" anchor="ctr"/>
            <a:lstStyle/>
            <a:p>
              <a:pPr algn="ctr" eaLnBrk="1" hangingPunct="1"/>
              <a:r>
                <a:rPr lang="da-DK" altLang="da-DK" sz="1350"/>
                <a:t>External view</a:t>
              </a:r>
            </a:p>
          </p:txBody>
        </p:sp>
        <p:sp>
          <p:nvSpPr>
            <p:cNvPr id="36884" name="Rectangle 19"/>
            <p:cNvSpPr>
              <a:spLocks noChangeArrowheads="1"/>
            </p:cNvSpPr>
            <p:nvPr/>
          </p:nvSpPr>
          <p:spPr bwMode="auto">
            <a:xfrm>
              <a:off x="4241" y="935"/>
              <a:ext cx="1179" cy="409"/>
            </a:xfrm>
            <a:prstGeom prst="rect">
              <a:avLst/>
            </a:prstGeom>
            <a:solidFill>
              <a:schemeClr val="accent1"/>
            </a:solidFill>
            <a:ln w="9525">
              <a:solidFill>
                <a:schemeClr val="tx1"/>
              </a:solidFill>
              <a:miter lim="800000"/>
              <a:headEnd/>
              <a:tailEnd/>
            </a:ln>
          </p:spPr>
          <p:txBody>
            <a:bodyPr/>
            <a:lstStyle/>
            <a:p>
              <a:pPr marL="257175" indent="-257175" algn="ctr">
                <a:lnSpc>
                  <a:spcPct val="90000"/>
                </a:lnSpc>
              </a:pPr>
              <a:endParaRPr lang="da-DK" altLang="da-DK" sz="1350"/>
            </a:p>
            <a:p>
              <a:pPr marL="257175" indent="-257175" algn="ctr">
                <a:lnSpc>
                  <a:spcPct val="90000"/>
                </a:lnSpc>
              </a:pPr>
              <a:r>
                <a:rPr lang="da-DK" altLang="da-DK" sz="1350"/>
                <a:t>External view</a:t>
              </a:r>
            </a:p>
          </p:txBody>
        </p:sp>
        <p:sp>
          <p:nvSpPr>
            <p:cNvPr id="36885" name="WordArt 20"/>
            <p:cNvSpPr>
              <a:spLocks noChangeArrowheads="1" noChangeShapeType="1" noTextEdit="1"/>
            </p:cNvSpPr>
            <p:nvPr/>
          </p:nvSpPr>
          <p:spPr bwMode="auto">
            <a:xfrm>
              <a:off x="2064" y="1096"/>
              <a:ext cx="1542" cy="131"/>
            </a:xfrm>
            <a:prstGeom prst="rect">
              <a:avLst/>
            </a:prstGeom>
          </p:spPr>
          <p:txBody>
            <a:bodyPr wrap="none" fromWordArt="1">
              <a:prstTxWarp prst="textPlain">
                <a:avLst>
                  <a:gd name="adj" fmla="val 50000"/>
                </a:avLst>
              </a:prstTxWarp>
            </a:bodyPr>
            <a:lstStyle/>
            <a:p>
              <a:pPr algn="ctr"/>
              <a:r>
                <a:rPr lang="da-DK" sz="2100" kern="10" dirty="0">
                  <a:ln w="9525">
                    <a:solidFill>
                      <a:srgbClr val="000000"/>
                    </a:solidFill>
                    <a:round/>
                    <a:headEnd/>
                    <a:tailEnd/>
                  </a:ln>
                  <a:solidFill>
                    <a:schemeClr val="tx1">
                      <a:alpha val="69019"/>
                    </a:schemeClr>
                  </a:solidFill>
                  <a:latin typeface="Arial Black"/>
                </a:rPr>
                <a:t>.......</a:t>
              </a:r>
            </a:p>
          </p:txBody>
        </p:sp>
        <p:sp>
          <p:nvSpPr>
            <p:cNvPr id="36886" name="Line 21"/>
            <p:cNvSpPr>
              <a:spLocks noChangeShapeType="1"/>
            </p:cNvSpPr>
            <p:nvPr/>
          </p:nvSpPr>
          <p:spPr bwMode="auto">
            <a:xfrm>
              <a:off x="1338" y="1389"/>
              <a:ext cx="1043" cy="59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da-DK" sz="1350"/>
            </a:p>
          </p:txBody>
        </p:sp>
        <p:sp>
          <p:nvSpPr>
            <p:cNvPr id="36887" name="Line 22"/>
            <p:cNvSpPr>
              <a:spLocks noChangeShapeType="1"/>
            </p:cNvSpPr>
            <p:nvPr/>
          </p:nvSpPr>
          <p:spPr bwMode="auto">
            <a:xfrm flipH="1">
              <a:off x="3198" y="1344"/>
              <a:ext cx="1406" cy="63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da-DK" sz="1350"/>
            </a:p>
          </p:txBody>
        </p:sp>
        <p:sp>
          <p:nvSpPr>
            <p:cNvPr id="36888" name="AutoShape 23"/>
            <p:cNvSpPr>
              <a:spLocks noChangeArrowheads="1"/>
            </p:cNvSpPr>
            <p:nvPr/>
          </p:nvSpPr>
          <p:spPr bwMode="auto">
            <a:xfrm>
              <a:off x="793" y="164"/>
              <a:ext cx="454" cy="363"/>
            </a:xfrm>
            <a:prstGeom prst="smileyFace">
              <a:avLst>
                <a:gd name="adj" fmla="val 4653"/>
              </a:avLst>
            </a:prstGeom>
            <a:solidFill>
              <a:srgbClr val="FFCC99"/>
            </a:solidFill>
            <a:ln w="9525">
              <a:solidFill>
                <a:schemeClr val="tx1"/>
              </a:solidFill>
              <a:round/>
              <a:headEnd/>
              <a:tailEnd/>
            </a:ln>
          </p:spPr>
          <p:txBody>
            <a:bodyPr wrap="none" anchor="ctr"/>
            <a:lstStyle/>
            <a:p>
              <a:pPr eaLnBrk="1" hangingPunct="1"/>
              <a:endParaRPr lang="da-DK" altLang="da-DK" sz="1350"/>
            </a:p>
          </p:txBody>
        </p:sp>
        <p:sp>
          <p:nvSpPr>
            <p:cNvPr id="36889" name="AutoShape 24"/>
            <p:cNvSpPr>
              <a:spLocks noChangeArrowheads="1"/>
            </p:cNvSpPr>
            <p:nvPr/>
          </p:nvSpPr>
          <p:spPr bwMode="auto">
            <a:xfrm>
              <a:off x="4649" y="164"/>
              <a:ext cx="499" cy="408"/>
            </a:xfrm>
            <a:prstGeom prst="smileyFace">
              <a:avLst>
                <a:gd name="adj" fmla="val 4653"/>
              </a:avLst>
            </a:prstGeom>
            <a:solidFill>
              <a:srgbClr val="FFCC99"/>
            </a:solidFill>
            <a:ln w="9525">
              <a:solidFill>
                <a:schemeClr val="tx1"/>
              </a:solidFill>
              <a:round/>
              <a:headEnd/>
              <a:tailEnd/>
            </a:ln>
          </p:spPr>
          <p:txBody>
            <a:bodyPr wrap="none" anchor="ctr"/>
            <a:lstStyle/>
            <a:p>
              <a:pPr eaLnBrk="1" hangingPunct="1"/>
              <a:endParaRPr lang="da-DK" altLang="da-DK" sz="1350"/>
            </a:p>
          </p:txBody>
        </p:sp>
        <p:sp>
          <p:nvSpPr>
            <p:cNvPr id="36890" name="Text Box 25"/>
            <p:cNvSpPr txBox="1">
              <a:spLocks noChangeArrowheads="1"/>
            </p:cNvSpPr>
            <p:nvPr/>
          </p:nvSpPr>
          <p:spPr bwMode="auto">
            <a:xfrm>
              <a:off x="2381" y="210"/>
              <a:ext cx="8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marL="1143000" indent="-228600">
                <a:defRPr sz="2400">
                  <a:solidFill>
                    <a:schemeClr val="tx1"/>
                  </a:solidFill>
                  <a:latin typeface="Calibri" pitchFamily="34" charset="0"/>
                </a:defRPr>
              </a:lvl3pPr>
              <a:lvl4pPr marL="1600200" indent="-228600">
                <a:defRPr sz="2400">
                  <a:solidFill>
                    <a:schemeClr val="tx1"/>
                  </a:solidFill>
                  <a:latin typeface="Calibri" pitchFamily="34" charset="0"/>
                </a:defRPr>
              </a:lvl4pPr>
              <a:lvl5pPr marL="2057400" indent="-228600">
                <a:defRPr sz="2000">
                  <a:solidFill>
                    <a:schemeClr val="tx1"/>
                  </a:solidFill>
                  <a:latin typeface="Calibri" pitchFamily="34" charset="0"/>
                </a:defRPr>
              </a:lvl5pPr>
              <a:lvl6pPr eaLnBrk="0" fontAlgn="base" hangingPunct="0">
                <a:spcAft>
                  <a:spcPct val="0"/>
                </a:spcAft>
                <a:buFont typeface="Lucida Grande"/>
                <a:buChar char="⋅"/>
                <a:defRPr sz="2000">
                  <a:solidFill>
                    <a:schemeClr val="tx1"/>
                  </a:solidFill>
                  <a:latin typeface="Calibri" pitchFamily="34" charset="0"/>
                </a:defRPr>
              </a:lvl6pPr>
              <a:lvl7pPr eaLnBrk="0" fontAlgn="base" hangingPunct="0">
                <a:spcAft>
                  <a:spcPct val="0"/>
                </a:spcAft>
                <a:buFont typeface="Lucida Grande"/>
                <a:buChar char="⋅"/>
                <a:defRPr sz="2000">
                  <a:solidFill>
                    <a:schemeClr val="tx1"/>
                  </a:solidFill>
                  <a:latin typeface="Calibri" pitchFamily="34" charset="0"/>
                </a:defRPr>
              </a:lvl7pPr>
              <a:lvl8pPr eaLnBrk="0" fontAlgn="base" hangingPunct="0">
                <a:spcAft>
                  <a:spcPct val="0"/>
                </a:spcAft>
                <a:buFont typeface="Lucida Grande"/>
                <a:buChar char="⋅"/>
                <a:defRPr sz="2000">
                  <a:solidFill>
                    <a:schemeClr val="tx1"/>
                  </a:solidFill>
                  <a:latin typeface="Calibri" pitchFamily="34" charset="0"/>
                </a:defRPr>
              </a:lvl8pPr>
              <a:lvl9pPr eaLnBrk="0" fontAlgn="base" hangingPunct="0">
                <a:spcAft>
                  <a:spcPct val="0"/>
                </a:spcAft>
                <a:buFont typeface="Lucida Grande"/>
                <a:buChar char="⋅"/>
                <a:defRPr sz="2000">
                  <a:solidFill>
                    <a:schemeClr val="tx1"/>
                  </a:solidFill>
                  <a:latin typeface="Calibri" pitchFamily="34" charset="0"/>
                </a:defRPr>
              </a:lvl9pPr>
            </a:lstStyle>
            <a:p>
              <a:pPr eaLnBrk="1" hangingPunct="1"/>
              <a:r>
                <a:rPr lang="da-DK" altLang="da-DK" sz="1350">
                  <a:latin typeface="Arial" pitchFamily="34" charset="0"/>
                </a:rPr>
                <a:t>End users</a:t>
              </a:r>
            </a:p>
          </p:txBody>
        </p:sp>
      </p:grpSp>
      <p:sp>
        <p:nvSpPr>
          <p:cNvPr id="36870" name="Text Box 29"/>
          <p:cNvSpPr txBox="1">
            <a:spLocks noChangeArrowheads="1"/>
          </p:cNvSpPr>
          <p:nvPr/>
        </p:nvSpPr>
        <p:spPr bwMode="auto">
          <a:xfrm>
            <a:off x="3275410" y="5481638"/>
            <a:ext cx="232290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marL="1143000" indent="-228600">
              <a:defRPr sz="2400">
                <a:solidFill>
                  <a:schemeClr val="tx1"/>
                </a:solidFill>
                <a:latin typeface="Calibri" pitchFamily="34" charset="0"/>
              </a:defRPr>
            </a:lvl3pPr>
            <a:lvl4pPr marL="1600200" indent="-228600">
              <a:defRPr sz="2400">
                <a:solidFill>
                  <a:schemeClr val="tx1"/>
                </a:solidFill>
                <a:latin typeface="Calibri" pitchFamily="34" charset="0"/>
              </a:defRPr>
            </a:lvl4pPr>
            <a:lvl5pPr marL="2057400" indent="-228600">
              <a:defRPr sz="2000">
                <a:solidFill>
                  <a:schemeClr val="tx1"/>
                </a:solidFill>
                <a:latin typeface="Calibri" pitchFamily="34" charset="0"/>
              </a:defRPr>
            </a:lvl5pPr>
            <a:lvl6pPr eaLnBrk="0" fontAlgn="base" hangingPunct="0">
              <a:spcAft>
                <a:spcPct val="0"/>
              </a:spcAft>
              <a:buFont typeface="Lucida Grande"/>
              <a:buChar char="⋅"/>
              <a:defRPr sz="2000">
                <a:solidFill>
                  <a:schemeClr val="tx1"/>
                </a:solidFill>
                <a:latin typeface="Calibri" pitchFamily="34" charset="0"/>
              </a:defRPr>
            </a:lvl6pPr>
            <a:lvl7pPr eaLnBrk="0" fontAlgn="base" hangingPunct="0">
              <a:spcAft>
                <a:spcPct val="0"/>
              </a:spcAft>
              <a:buFont typeface="Lucida Grande"/>
              <a:buChar char="⋅"/>
              <a:defRPr sz="2000">
                <a:solidFill>
                  <a:schemeClr val="tx1"/>
                </a:solidFill>
                <a:latin typeface="Calibri" pitchFamily="34" charset="0"/>
              </a:defRPr>
            </a:lvl7pPr>
            <a:lvl8pPr eaLnBrk="0" fontAlgn="base" hangingPunct="0">
              <a:spcAft>
                <a:spcPct val="0"/>
              </a:spcAft>
              <a:buFont typeface="Lucida Grande"/>
              <a:buChar char="⋅"/>
              <a:defRPr sz="2000">
                <a:solidFill>
                  <a:schemeClr val="tx1"/>
                </a:solidFill>
                <a:latin typeface="Calibri" pitchFamily="34" charset="0"/>
              </a:defRPr>
            </a:lvl8pPr>
            <a:lvl9pPr eaLnBrk="0" fontAlgn="base" hangingPunct="0">
              <a:spcAft>
                <a:spcPct val="0"/>
              </a:spcAft>
              <a:buFont typeface="Lucida Grande"/>
              <a:buChar char="⋅"/>
              <a:defRPr sz="2000">
                <a:solidFill>
                  <a:schemeClr val="tx1"/>
                </a:solidFill>
                <a:latin typeface="Calibri" pitchFamily="34" charset="0"/>
              </a:defRPr>
            </a:lvl9pPr>
          </a:lstStyle>
          <a:p>
            <a:pPr algn="ctr" eaLnBrk="1" hangingPunct="1"/>
            <a:r>
              <a:rPr lang="da-DK" altLang="da-DK" sz="1350">
                <a:latin typeface="Arial" pitchFamily="34" charset="0"/>
              </a:rPr>
              <a:t>Stored database</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14</a:t>
            </a:fld>
            <a:endParaRPr lang="da-DK"/>
          </a:p>
        </p:txBody>
      </p:sp>
      <p:pic>
        <p:nvPicPr>
          <p:cNvPr id="29" name="Picture 2">
            <a:extLst>
              <a:ext uri="{FF2B5EF4-FFF2-40B4-BE49-F238E27FC236}">
                <a16:creationId xmlns:a16="http://schemas.microsoft.com/office/drawing/2014/main" id="{CC0C549A-706B-4EDF-A9F7-0BE2F3FB59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73" y="1921029"/>
            <a:ext cx="3931509" cy="2587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a:extLst>
              <a:ext uri="{FF2B5EF4-FFF2-40B4-BE49-F238E27FC236}">
                <a16:creationId xmlns:a16="http://schemas.microsoft.com/office/drawing/2014/main" id="{923D0369-BDE4-4316-83F0-71C475A1C57B}"/>
              </a:ext>
            </a:extLst>
          </p:cNvPr>
          <p:cNvCxnSpPr>
            <a:cxnSpLocks/>
          </p:cNvCxnSpPr>
          <p:nvPr/>
        </p:nvCxnSpPr>
        <p:spPr>
          <a:xfrm flipH="1" flipV="1">
            <a:off x="3392165" y="2452780"/>
            <a:ext cx="1441845" cy="41078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pic>
        <p:nvPicPr>
          <p:cNvPr id="34" name="Picture 4" descr="FIG6-11">
            <a:extLst>
              <a:ext uri="{FF2B5EF4-FFF2-40B4-BE49-F238E27FC236}">
                <a16:creationId xmlns:a16="http://schemas.microsoft.com/office/drawing/2014/main" id="{F0420E76-976B-45B1-B81F-0EC923244D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2619" y="4875199"/>
            <a:ext cx="3698688" cy="198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Straight Arrow Connector 34">
            <a:extLst>
              <a:ext uri="{FF2B5EF4-FFF2-40B4-BE49-F238E27FC236}">
                <a16:creationId xmlns:a16="http://schemas.microsoft.com/office/drawing/2014/main" id="{3A9B9265-3228-4F82-8D6F-42768D06252F}"/>
              </a:ext>
            </a:extLst>
          </p:cNvPr>
          <p:cNvCxnSpPr>
            <a:cxnSpLocks/>
          </p:cNvCxnSpPr>
          <p:nvPr/>
        </p:nvCxnSpPr>
        <p:spPr>
          <a:xfrm>
            <a:off x="6361583" y="3581584"/>
            <a:ext cx="1703012" cy="137187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pic>
        <p:nvPicPr>
          <p:cNvPr id="12" name="Picture 11">
            <a:extLst>
              <a:ext uri="{FF2B5EF4-FFF2-40B4-BE49-F238E27FC236}">
                <a16:creationId xmlns:a16="http://schemas.microsoft.com/office/drawing/2014/main" id="{999B3F8F-DB69-4556-8D81-55D468FB96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52" y="4663563"/>
            <a:ext cx="3278110" cy="2194437"/>
          </a:xfrm>
          <a:prstGeom prst="rect">
            <a:avLst/>
          </a:prstGeom>
        </p:spPr>
      </p:pic>
      <p:cxnSp>
        <p:nvCxnSpPr>
          <p:cNvPr id="40" name="Straight Arrow Connector 39">
            <a:extLst>
              <a:ext uri="{FF2B5EF4-FFF2-40B4-BE49-F238E27FC236}">
                <a16:creationId xmlns:a16="http://schemas.microsoft.com/office/drawing/2014/main" id="{2FA7A482-4C35-440B-91D6-4B3D65D0D9E2}"/>
              </a:ext>
            </a:extLst>
          </p:cNvPr>
          <p:cNvCxnSpPr>
            <a:cxnSpLocks/>
          </p:cNvCxnSpPr>
          <p:nvPr/>
        </p:nvCxnSpPr>
        <p:spPr>
          <a:xfrm flipH="1">
            <a:off x="2895585" y="4644740"/>
            <a:ext cx="1437024" cy="836898"/>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4282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Group 26"/>
          <p:cNvGrpSpPr>
            <a:grpSpLocks/>
          </p:cNvGrpSpPr>
          <p:nvPr/>
        </p:nvGrpSpPr>
        <p:grpSpPr bwMode="auto">
          <a:xfrm>
            <a:off x="1763316" y="1052514"/>
            <a:ext cx="5832872" cy="4399360"/>
            <a:chOff x="521" y="164"/>
            <a:chExt cx="4899" cy="3695"/>
          </a:xfrm>
        </p:grpSpPr>
        <p:sp>
          <p:nvSpPr>
            <p:cNvPr id="36872" name="AutoShape 4"/>
            <p:cNvSpPr>
              <a:spLocks noChangeArrowheads="1"/>
            </p:cNvSpPr>
            <p:nvPr/>
          </p:nvSpPr>
          <p:spPr bwMode="auto">
            <a:xfrm>
              <a:off x="1565" y="3475"/>
              <a:ext cx="576" cy="384"/>
            </a:xfrm>
            <a:prstGeom prst="flowChartMagneticDisk">
              <a:avLst/>
            </a:prstGeom>
            <a:solidFill>
              <a:schemeClr val="accent1"/>
            </a:solidFill>
            <a:ln w="9525">
              <a:solidFill>
                <a:schemeClr val="tx1"/>
              </a:solidFill>
              <a:round/>
              <a:headEnd/>
              <a:tailEnd/>
            </a:ln>
          </p:spPr>
          <p:txBody>
            <a:bodyPr wrap="none" anchor="ctr"/>
            <a:lstStyle/>
            <a:p>
              <a:pPr eaLnBrk="1" hangingPunct="1"/>
              <a:endParaRPr lang="da-DK" altLang="da-DK" sz="1350"/>
            </a:p>
          </p:txBody>
        </p:sp>
        <p:sp>
          <p:nvSpPr>
            <p:cNvPr id="36873" name="AutoShape 5"/>
            <p:cNvSpPr>
              <a:spLocks noChangeArrowheads="1"/>
            </p:cNvSpPr>
            <p:nvPr/>
          </p:nvSpPr>
          <p:spPr bwMode="auto">
            <a:xfrm>
              <a:off x="2517" y="3475"/>
              <a:ext cx="576" cy="384"/>
            </a:xfrm>
            <a:prstGeom prst="flowChartMagneticDisk">
              <a:avLst/>
            </a:prstGeom>
            <a:solidFill>
              <a:schemeClr val="accent1"/>
            </a:solidFill>
            <a:ln w="9525">
              <a:solidFill>
                <a:schemeClr val="tx1"/>
              </a:solidFill>
              <a:round/>
              <a:headEnd/>
              <a:tailEnd/>
            </a:ln>
          </p:spPr>
          <p:txBody>
            <a:bodyPr wrap="none" anchor="ctr"/>
            <a:lstStyle/>
            <a:p>
              <a:pPr eaLnBrk="1" hangingPunct="1"/>
              <a:endParaRPr lang="da-DK" altLang="da-DK" sz="1350"/>
            </a:p>
          </p:txBody>
        </p:sp>
        <p:sp>
          <p:nvSpPr>
            <p:cNvPr id="36874" name="AutoShape 6"/>
            <p:cNvSpPr>
              <a:spLocks noChangeArrowheads="1"/>
            </p:cNvSpPr>
            <p:nvPr/>
          </p:nvSpPr>
          <p:spPr bwMode="auto">
            <a:xfrm>
              <a:off x="3379" y="3475"/>
              <a:ext cx="576" cy="384"/>
            </a:xfrm>
            <a:prstGeom prst="flowChartMagneticDisk">
              <a:avLst/>
            </a:prstGeom>
            <a:solidFill>
              <a:schemeClr val="accent1"/>
            </a:solidFill>
            <a:ln w="9525">
              <a:solidFill>
                <a:schemeClr val="tx1"/>
              </a:solidFill>
              <a:round/>
              <a:headEnd/>
              <a:tailEnd/>
            </a:ln>
          </p:spPr>
          <p:txBody>
            <a:bodyPr wrap="none" anchor="ctr"/>
            <a:lstStyle/>
            <a:p>
              <a:pPr eaLnBrk="1" hangingPunct="1"/>
              <a:endParaRPr lang="da-DK" altLang="da-DK" sz="1350"/>
            </a:p>
          </p:txBody>
        </p:sp>
        <p:sp>
          <p:nvSpPr>
            <p:cNvPr id="36875" name="Line 7"/>
            <p:cNvSpPr>
              <a:spLocks noChangeShapeType="1"/>
            </p:cNvSpPr>
            <p:nvPr/>
          </p:nvSpPr>
          <p:spPr bwMode="auto">
            <a:xfrm flipV="1">
              <a:off x="1837" y="3203"/>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6" name="Line 8"/>
            <p:cNvSpPr>
              <a:spLocks noChangeShapeType="1"/>
            </p:cNvSpPr>
            <p:nvPr/>
          </p:nvSpPr>
          <p:spPr bwMode="auto">
            <a:xfrm flipV="1">
              <a:off x="2789" y="3203"/>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7" name="Line 9"/>
            <p:cNvSpPr>
              <a:spLocks noChangeShapeType="1"/>
            </p:cNvSpPr>
            <p:nvPr/>
          </p:nvSpPr>
          <p:spPr bwMode="auto">
            <a:xfrm flipV="1">
              <a:off x="3696" y="3203"/>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8" name="Line 10"/>
            <p:cNvSpPr>
              <a:spLocks noChangeShapeType="1"/>
            </p:cNvSpPr>
            <p:nvPr/>
          </p:nvSpPr>
          <p:spPr bwMode="auto">
            <a:xfrm>
              <a:off x="1837" y="3203"/>
              <a:ext cx="18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9" name="Rectangle 11"/>
            <p:cNvSpPr>
              <a:spLocks noChangeArrowheads="1"/>
            </p:cNvSpPr>
            <p:nvPr/>
          </p:nvSpPr>
          <p:spPr bwMode="auto">
            <a:xfrm>
              <a:off x="1973" y="2659"/>
              <a:ext cx="1587" cy="317"/>
            </a:xfrm>
            <a:prstGeom prst="rect">
              <a:avLst/>
            </a:prstGeom>
            <a:solidFill>
              <a:schemeClr val="accent1"/>
            </a:solidFill>
            <a:ln w="9525">
              <a:solidFill>
                <a:schemeClr val="tx1"/>
              </a:solidFill>
              <a:miter lim="800000"/>
              <a:headEnd/>
              <a:tailEnd/>
            </a:ln>
          </p:spPr>
          <p:txBody>
            <a:bodyPr wrap="none" anchor="ctr"/>
            <a:lstStyle/>
            <a:p>
              <a:pPr algn="ctr" eaLnBrk="1" hangingPunct="1"/>
              <a:r>
                <a:rPr lang="da-DK" altLang="da-DK" sz="1350"/>
                <a:t>Internal Schema</a:t>
              </a:r>
            </a:p>
          </p:txBody>
        </p:sp>
        <p:sp>
          <p:nvSpPr>
            <p:cNvPr id="36880" name="Rectangle 12"/>
            <p:cNvSpPr>
              <a:spLocks noChangeArrowheads="1"/>
            </p:cNvSpPr>
            <p:nvPr/>
          </p:nvSpPr>
          <p:spPr bwMode="auto">
            <a:xfrm>
              <a:off x="1973" y="1979"/>
              <a:ext cx="1588" cy="363"/>
            </a:xfrm>
            <a:prstGeom prst="rect">
              <a:avLst/>
            </a:prstGeom>
            <a:solidFill>
              <a:schemeClr val="accent1"/>
            </a:solidFill>
            <a:ln w="9525">
              <a:solidFill>
                <a:schemeClr val="tx1"/>
              </a:solidFill>
              <a:miter lim="800000"/>
              <a:headEnd/>
              <a:tailEnd/>
            </a:ln>
          </p:spPr>
          <p:txBody>
            <a:bodyPr wrap="none" anchor="ctr"/>
            <a:lstStyle/>
            <a:p>
              <a:pPr algn="ctr" eaLnBrk="1" hangingPunct="1"/>
              <a:r>
                <a:rPr lang="da-DK" altLang="da-DK" sz="1350"/>
                <a:t>Conceptual Schema</a:t>
              </a:r>
            </a:p>
          </p:txBody>
        </p:sp>
        <p:sp>
          <p:nvSpPr>
            <p:cNvPr id="36881" name="Line 13"/>
            <p:cNvSpPr>
              <a:spLocks noChangeShapeType="1"/>
            </p:cNvSpPr>
            <p:nvPr/>
          </p:nvSpPr>
          <p:spPr bwMode="auto">
            <a:xfrm>
              <a:off x="2789" y="297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82" name="Line 16"/>
            <p:cNvSpPr>
              <a:spLocks noChangeShapeType="1"/>
            </p:cNvSpPr>
            <p:nvPr/>
          </p:nvSpPr>
          <p:spPr bwMode="auto">
            <a:xfrm>
              <a:off x="2789" y="2341"/>
              <a:ext cx="0" cy="31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da-DK" sz="1350"/>
            </a:p>
          </p:txBody>
        </p:sp>
        <p:sp>
          <p:nvSpPr>
            <p:cNvPr id="36883" name="Rectangle 17"/>
            <p:cNvSpPr>
              <a:spLocks noChangeArrowheads="1"/>
            </p:cNvSpPr>
            <p:nvPr/>
          </p:nvSpPr>
          <p:spPr bwMode="auto">
            <a:xfrm>
              <a:off x="521" y="935"/>
              <a:ext cx="1044" cy="454"/>
            </a:xfrm>
            <a:prstGeom prst="rect">
              <a:avLst/>
            </a:prstGeom>
            <a:solidFill>
              <a:schemeClr val="accent1"/>
            </a:solidFill>
            <a:ln w="9525">
              <a:solidFill>
                <a:schemeClr val="tx1"/>
              </a:solidFill>
              <a:miter lim="800000"/>
              <a:headEnd/>
              <a:tailEnd/>
            </a:ln>
          </p:spPr>
          <p:txBody>
            <a:bodyPr wrap="none" anchor="ctr"/>
            <a:lstStyle/>
            <a:p>
              <a:pPr algn="ctr" eaLnBrk="1" hangingPunct="1"/>
              <a:r>
                <a:rPr lang="da-DK" altLang="da-DK" sz="1350"/>
                <a:t>External view</a:t>
              </a:r>
            </a:p>
          </p:txBody>
        </p:sp>
        <p:sp>
          <p:nvSpPr>
            <p:cNvPr id="36884" name="Rectangle 19"/>
            <p:cNvSpPr>
              <a:spLocks noChangeArrowheads="1"/>
            </p:cNvSpPr>
            <p:nvPr/>
          </p:nvSpPr>
          <p:spPr bwMode="auto">
            <a:xfrm>
              <a:off x="4241" y="935"/>
              <a:ext cx="1179" cy="409"/>
            </a:xfrm>
            <a:prstGeom prst="rect">
              <a:avLst/>
            </a:prstGeom>
            <a:solidFill>
              <a:schemeClr val="accent1"/>
            </a:solidFill>
            <a:ln w="9525">
              <a:solidFill>
                <a:schemeClr val="tx1"/>
              </a:solidFill>
              <a:miter lim="800000"/>
              <a:headEnd/>
              <a:tailEnd/>
            </a:ln>
          </p:spPr>
          <p:txBody>
            <a:bodyPr/>
            <a:lstStyle/>
            <a:p>
              <a:pPr marL="257175" indent="-257175" algn="ctr">
                <a:lnSpc>
                  <a:spcPct val="90000"/>
                </a:lnSpc>
              </a:pPr>
              <a:endParaRPr lang="da-DK" altLang="da-DK" sz="1350"/>
            </a:p>
            <a:p>
              <a:pPr marL="257175" indent="-257175" algn="ctr">
                <a:lnSpc>
                  <a:spcPct val="90000"/>
                </a:lnSpc>
              </a:pPr>
              <a:r>
                <a:rPr lang="da-DK" altLang="da-DK" sz="1350"/>
                <a:t>External view</a:t>
              </a:r>
            </a:p>
          </p:txBody>
        </p:sp>
        <p:sp>
          <p:nvSpPr>
            <p:cNvPr id="36885" name="WordArt 20"/>
            <p:cNvSpPr>
              <a:spLocks noChangeArrowheads="1" noChangeShapeType="1" noTextEdit="1"/>
            </p:cNvSpPr>
            <p:nvPr/>
          </p:nvSpPr>
          <p:spPr bwMode="auto">
            <a:xfrm>
              <a:off x="2064" y="1096"/>
              <a:ext cx="1542" cy="131"/>
            </a:xfrm>
            <a:prstGeom prst="rect">
              <a:avLst/>
            </a:prstGeom>
          </p:spPr>
          <p:txBody>
            <a:bodyPr wrap="none" fromWordArt="1">
              <a:prstTxWarp prst="textPlain">
                <a:avLst>
                  <a:gd name="adj" fmla="val 50000"/>
                </a:avLst>
              </a:prstTxWarp>
            </a:bodyPr>
            <a:lstStyle/>
            <a:p>
              <a:pPr algn="ctr"/>
              <a:r>
                <a:rPr lang="da-DK" sz="2100" kern="10" dirty="0">
                  <a:ln w="9525">
                    <a:solidFill>
                      <a:srgbClr val="000000"/>
                    </a:solidFill>
                    <a:round/>
                    <a:headEnd/>
                    <a:tailEnd/>
                  </a:ln>
                  <a:solidFill>
                    <a:schemeClr val="tx1">
                      <a:alpha val="69019"/>
                    </a:schemeClr>
                  </a:solidFill>
                  <a:latin typeface="Arial Black"/>
                </a:rPr>
                <a:t>.......</a:t>
              </a:r>
            </a:p>
          </p:txBody>
        </p:sp>
        <p:sp>
          <p:nvSpPr>
            <p:cNvPr id="36886" name="Line 21"/>
            <p:cNvSpPr>
              <a:spLocks noChangeShapeType="1"/>
            </p:cNvSpPr>
            <p:nvPr/>
          </p:nvSpPr>
          <p:spPr bwMode="auto">
            <a:xfrm>
              <a:off x="1338" y="1389"/>
              <a:ext cx="1043" cy="59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da-DK" sz="1350"/>
            </a:p>
          </p:txBody>
        </p:sp>
        <p:sp>
          <p:nvSpPr>
            <p:cNvPr id="36887" name="Line 22"/>
            <p:cNvSpPr>
              <a:spLocks noChangeShapeType="1"/>
            </p:cNvSpPr>
            <p:nvPr/>
          </p:nvSpPr>
          <p:spPr bwMode="auto">
            <a:xfrm flipH="1">
              <a:off x="3198" y="1344"/>
              <a:ext cx="1406" cy="63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da-DK" sz="1350"/>
            </a:p>
          </p:txBody>
        </p:sp>
        <p:sp>
          <p:nvSpPr>
            <p:cNvPr id="36888" name="AutoShape 23"/>
            <p:cNvSpPr>
              <a:spLocks noChangeArrowheads="1"/>
            </p:cNvSpPr>
            <p:nvPr/>
          </p:nvSpPr>
          <p:spPr bwMode="auto">
            <a:xfrm>
              <a:off x="793" y="164"/>
              <a:ext cx="454" cy="363"/>
            </a:xfrm>
            <a:prstGeom prst="smileyFace">
              <a:avLst>
                <a:gd name="adj" fmla="val 4653"/>
              </a:avLst>
            </a:prstGeom>
            <a:solidFill>
              <a:srgbClr val="FFCC99"/>
            </a:solidFill>
            <a:ln w="9525">
              <a:solidFill>
                <a:schemeClr val="tx1"/>
              </a:solidFill>
              <a:round/>
              <a:headEnd/>
              <a:tailEnd/>
            </a:ln>
          </p:spPr>
          <p:txBody>
            <a:bodyPr wrap="none" anchor="ctr"/>
            <a:lstStyle/>
            <a:p>
              <a:pPr eaLnBrk="1" hangingPunct="1"/>
              <a:endParaRPr lang="da-DK" altLang="da-DK" sz="1350"/>
            </a:p>
          </p:txBody>
        </p:sp>
        <p:sp>
          <p:nvSpPr>
            <p:cNvPr id="36889" name="AutoShape 24"/>
            <p:cNvSpPr>
              <a:spLocks noChangeArrowheads="1"/>
            </p:cNvSpPr>
            <p:nvPr/>
          </p:nvSpPr>
          <p:spPr bwMode="auto">
            <a:xfrm>
              <a:off x="4649" y="164"/>
              <a:ext cx="499" cy="408"/>
            </a:xfrm>
            <a:prstGeom prst="smileyFace">
              <a:avLst>
                <a:gd name="adj" fmla="val 4653"/>
              </a:avLst>
            </a:prstGeom>
            <a:solidFill>
              <a:srgbClr val="FFCC99"/>
            </a:solidFill>
            <a:ln w="9525">
              <a:solidFill>
                <a:schemeClr val="tx1"/>
              </a:solidFill>
              <a:round/>
              <a:headEnd/>
              <a:tailEnd/>
            </a:ln>
          </p:spPr>
          <p:txBody>
            <a:bodyPr wrap="none" anchor="ctr"/>
            <a:lstStyle/>
            <a:p>
              <a:pPr eaLnBrk="1" hangingPunct="1"/>
              <a:endParaRPr lang="da-DK" altLang="da-DK" sz="1350"/>
            </a:p>
          </p:txBody>
        </p:sp>
        <p:sp>
          <p:nvSpPr>
            <p:cNvPr id="36890" name="Text Box 25"/>
            <p:cNvSpPr txBox="1">
              <a:spLocks noChangeArrowheads="1"/>
            </p:cNvSpPr>
            <p:nvPr/>
          </p:nvSpPr>
          <p:spPr bwMode="auto">
            <a:xfrm>
              <a:off x="2381" y="210"/>
              <a:ext cx="8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marL="1143000" indent="-228600">
                <a:defRPr sz="2400">
                  <a:solidFill>
                    <a:schemeClr val="tx1"/>
                  </a:solidFill>
                  <a:latin typeface="Calibri" pitchFamily="34" charset="0"/>
                </a:defRPr>
              </a:lvl3pPr>
              <a:lvl4pPr marL="1600200" indent="-228600">
                <a:defRPr sz="2400">
                  <a:solidFill>
                    <a:schemeClr val="tx1"/>
                  </a:solidFill>
                  <a:latin typeface="Calibri" pitchFamily="34" charset="0"/>
                </a:defRPr>
              </a:lvl4pPr>
              <a:lvl5pPr marL="2057400" indent="-228600">
                <a:defRPr sz="2000">
                  <a:solidFill>
                    <a:schemeClr val="tx1"/>
                  </a:solidFill>
                  <a:latin typeface="Calibri" pitchFamily="34" charset="0"/>
                </a:defRPr>
              </a:lvl5pPr>
              <a:lvl6pPr eaLnBrk="0" fontAlgn="base" hangingPunct="0">
                <a:spcAft>
                  <a:spcPct val="0"/>
                </a:spcAft>
                <a:buFont typeface="Lucida Grande"/>
                <a:buChar char="⋅"/>
                <a:defRPr sz="2000">
                  <a:solidFill>
                    <a:schemeClr val="tx1"/>
                  </a:solidFill>
                  <a:latin typeface="Calibri" pitchFamily="34" charset="0"/>
                </a:defRPr>
              </a:lvl6pPr>
              <a:lvl7pPr eaLnBrk="0" fontAlgn="base" hangingPunct="0">
                <a:spcAft>
                  <a:spcPct val="0"/>
                </a:spcAft>
                <a:buFont typeface="Lucida Grande"/>
                <a:buChar char="⋅"/>
                <a:defRPr sz="2000">
                  <a:solidFill>
                    <a:schemeClr val="tx1"/>
                  </a:solidFill>
                  <a:latin typeface="Calibri" pitchFamily="34" charset="0"/>
                </a:defRPr>
              </a:lvl7pPr>
              <a:lvl8pPr eaLnBrk="0" fontAlgn="base" hangingPunct="0">
                <a:spcAft>
                  <a:spcPct val="0"/>
                </a:spcAft>
                <a:buFont typeface="Lucida Grande"/>
                <a:buChar char="⋅"/>
                <a:defRPr sz="2000">
                  <a:solidFill>
                    <a:schemeClr val="tx1"/>
                  </a:solidFill>
                  <a:latin typeface="Calibri" pitchFamily="34" charset="0"/>
                </a:defRPr>
              </a:lvl8pPr>
              <a:lvl9pPr eaLnBrk="0" fontAlgn="base" hangingPunct="0">
                <a:spcAft>
                  <a:spcPct val="0"/>
                </a:spcAft>
                <a:buFont typeface="Lucida Grande"/>
                <a:buChar char="⋅"/>
                <a:defRPr sz="2000">
                  <a:solidFill>
                    <a:schemeClr val="tx1"/>
                  </a:solidFill>
                  <a:latin typeface="Calibri" pitchFamily="34" charset="0"/>
                </a:defRPr>
              </a:lvl9pPr>
            </a:lstStyle>
            <a:p>
              <a:pPr eaLnBrk="1" hangingPunct="1"/>
              <a:r>
                <a:rPr lang="da-DK" altLang="da-DK" sz="1350">
                  <a:latin typeface="Arial" pitchFamily="34" charset="0"/>
                </a:rPr>
                <a:t>End users</a:t>
              </a:r>
            </a:p>
          </p:txBody>
        </p:sp>
      </p:grpSp>
      <p:sp>
        <p:nvSpPr>
          <p:cNvPr id="36868" name="Line 27"/>
          <p:cNvSpPr>
            <a:spLocks noChangeShapeType="1"/>
          </p:cNvSpPr>
          <p:nvPr/>
        </p:nvSpPr>
        <p:spPr bwMode="auto">
          <a:xfrm>
            <a:off x="1331119" y="2834879"/>
            <a:ext cx="6535341"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69" name="Line 28"/>
          <p:cNvSpPr>
            <a:spLocks noChangeShapeType="1"/>
          </p:cNvSpPr>
          <p:nvPr/>
        </p:nvSpPr>
        <p:spPr bwMode="auto">
          <a:xfrm>
            <a:off x="1385888" y="3861197"/>
            <a:ext cx="653415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da-DK" sz="1350"/>
          </a:p>
        </p:txBody>
      </p:sp>
      <p:sp>
        <p:nvSpPr>
          <p:cNvPr id="36870" name="Text Box 29"/>
          <p:cNvSpPr txBox="1">
            <a:spLocks noChangeArrowheads="1"/>
          </p:cNvSpPr>
          <p:nvPr/>
        </p:nvSpPr>
        <p:spPr bwMode="auto">
          <a:xfrm>
            <a:off x="3275410" y="5481638"/>
            <a:ext cx="232290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marL="1143000" indent="-228600">
              <a:defRPr sz="2400">
                <a:solidFill>
                  <a:schemeClr val="tx1"/>
                </a:solidFill>
                <a:latin typeface="Calibri" pitchFamily="34" charset="0"/>
              </a:defRPr>
            </a:lvl3pPr>
            <a:lvl4pPr marL="1600200" indent="-228600">
              <a:defRPr sz="2400">
                <a:solidFill>
                  <a:schemeClr val="tx1"/>
                </a:solidFill>
                <a:latin typeface="Calibri" pitchFamily="34" charset="0"/>
              </a:defRPr>
            </a:lvl4pPr>
            <a:lvl5pPr marL="2057400" indent="-228600">
              <a:defRPr sz="2000">
                <a:solidFill>
                  <a:schemeClr val="tx1"/>
                </a:solidFill>
                <a:latin typeface="Calibri" pitchFamily="34" charset="0"/>
              </a:defRPr>
            </a:lvl5pPr>
            <a:lvl6pPr eaLnBrk="0" fontAlgn="base" hangingPunct="0">
              <a:spcAft>
                <a:spcPct val="0"/>
              </a:spcAft>
              <a:buFont typeface="Lucida Grande"/>
              <a:buChar char="⋅"/>
              <a:defRPr sz="2000">
                <a:solidFill>
                  <a:schemeClr val="tx1"/>
                </a:solidFill>
                <a:latin typeface="Calibri" pitchFamily="34" charset="0"/>
              </a:defRPr>
            </a:lvl6pPr>
            <a:lvl7pPr eaLnBrk="0" fontAlgn="base" hangingPunct="0">
              <a:spcAft>
                <a:spcPct val="0"/>
              </a:spcAft>
              <a:buFont typeface="Lucida Grande"/>
              <a:buChar char="⋅"/>
              <a:defRPr sz="2000">
                <a:solidFill>
                  <a:schemeClr val="tx1"/>
                </a:solidFill>
                <a:latin typeface="Calibri" pitchFamily="34" charset="0"/>
              </a:defRPr>
            </a:lvl7pPr>
            <a:lvl8pPr eaLnBrk="0" fontAlgn="base" hangingPunct="0">
              <a:spcAft>
                <a:spcPct val="0"/>
              </a:spcAft>
              <a:buFont typeface="Lucida Grande"/>
              <a:buChar char="⋅"/>
              <a:defRPr sz="2000">
                <a:solidFill>
                  <a:schemeClr val="tx1"/>
                </a:solidFill>
                <a:latin typeface="Calibri" pitchFamily="34" charset="0"/>
              </a:defRPr>
            </a:lvl8pPr>
            <a:lvl9pPr eaLnBrk="0" fontAlgn="base" hangingPunct="0">
              <a:spcAft>
                <a:spcPct val="0"/>
              </a:spcAft>
              <a:buFont typeface="Lucida Grande"/>
              <a:buChar char="⋅"/>
              <a:defRPr sz="2000">
                <a:solidFill>
                  <a:schemeClr val="tx1"/>
                </a:solidFill>
                <a:latin typeface="Calibri" pitchFamily="34" charset="0"/>
              </a:defRPr>
            </a:lvl9pPr>
          </a:lstStyle>
          <a:p>
            <a:pPr algn="ctr" eaLnBrk="1" hangingPunct="1"/>
            <a:r>
              <a:rPr lang="da-DK" altLang="da-DK" sz="1350">
                <a:latin typeface="Arial" pitchFamily="34" charset="0"/>
              </a:rPr>
              <a:t>Stored database</a:t>
            </a:r>
          </a:p>
        </p:txBody>
      </p:sp>
      <p:sp>
        <p:nvSpPr>
          <p:cNvPr id="104479" name="AutoShape 31"/>
          <p:cNvSpPr>
            <a:spLocks noChangeArrowheads="1"/>
          </p:cNvSpPr>
          <p:nvPr/>
        </p:nvSpPr>
        <p:spPr bwMode="auto">
          <a:xfrm rot="-746808">
            <a:off x="1277541" y="2726531"/>
            <a:ext cx="2538413" cy="1620441"/>
          </a:xfrm>
          <a:prstGeom prst="irregularSeal2">
            <a:avLst/>
          </a:prstGeom>
          <a:solidFill>
            <a:srgbClr val="00FF00">
              <a:alpha val="83136"/>
            </a:srgbClr>
          </a:solidFill>
          <a:ln w="9525">
            <a:solidFill>
              <a:schemeClr val="tx1"/>
            </a:solidFill>
            <a:miter lim="800000"/>
            <a:headEnd/>
            <a:tailEnd/>
          </a:ln>
        </p:spPr>
        <p:txBody>
          <a:bodyPr wrap="none" anchor="ctr"/>
          <a:lstStyle/>
          <a:p>
            <a:pPr algn="ctr" eaLnBrk="1" hangingPunct="1"/>
            <a:r>
              <a:rPr lang="da-DK" altLang="da-DK" sz="1350"/>
              <a:t>Data independence</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15</a:t>
            </a:fld>
            <a:endParaRPr lang="da-DK"/>
          </a:p>
        </p:txBody>
      </p:sp>
    </p:spTree>
    <p:extLst>
      <p:ext uri="{BB962C8B-B14F-4D97-AF65-F5344CB8AC3E}">
        <p14:creationId xmlns:p14="http://schemas.microsoft.com/office/powerpoint/2010/main" val="474526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85900" y="857250"/>
            <a:ext cx="6172200" cy="897564"/>
          </a:xfrm>
        </p:spPr>
        <p:txBody>
          <a:bodyPr>
            <a:normAutofit fontScale="90000"/>
          </a:bodyPr>
          <a:lstStyle/>
          <a:p>
            <a:pPr eaLnBrk="1" hangingPunct="1">
              <a:buFont typeface="Times" charset="0"/>
              <a:buNone/>
            </a:pPr>
            <a:r>
              <a:rPr lang="en-US" altLang="da-DK" dirty="0"/>
              <a:t>Three-Schema Architecture</a:t>
            </a:r>
            <a:endParaRPr lang="en-US" altLang="da-DK" b="1" dirty="0">
              <a:solidFill>
                <a:srgbClr val="000000"/>
              </a:solidFill>
            </a:endParaRPr>
          </a:p>
        </p:txBody>
      </p:sp>
      <p:sp>
        <p:nvSpPr>
          <p:cNvPr id="35843" name="Rectangle 3"/>
          <p:cNvSpPr>
            <a:spLocks noGrp="1" noChangeArrowheads="1"/>
          </p:cNvSpPr>
          <p:nvPr>
            <p:ph idx="1"/>
          </p:nvPr>
        </p:nvSpPr>
        <p:spPr>
          <a:xfrm>
            <a:off x="1439652" y="1970839"/>
            <a:ext cx="6218448" cy="3481034"/>
          </a:xfrm>
        </p:spPr>
        <p:txBody>
          <a:bodyPr>
            <a:normAutofit fontScale="92500"/>
          </a:bodyPr>
          <a:lstStyle/>
          <a:p>
            <a:pPr eaLnBrk="1" hangingPunct="1">
              <a:lnSpc>
                <a:spcPct val="90000"/>
              </a:lnSpc>
              <a:buFont typeface="Times" charset="0"/>
              <a:buChar char="•"/>
            </a:pPr>
            <a:r>
              <a:rPr lang="en-US" altLang="da-DK" dirty="0">
                <a:solidFill>
                  <a:srgbClr val="000000"/>
                </a:solidFill>
              </a:rPr>
              <a:t>Defines DBMS schemas at </a:t>
            </a:r>
            <a:r>
              <a:rPr lang="en-US" altLang="da-DK" i="1" dirty="0">
                <a:solidFill>
                  <a:srgbClr val="000000"/>
                </a:solidFill>
              </a:rPr>
              <a:t>three levels</a:t>
            </a:r>
            <a:r>
              <a:rPr lang="en-US" altLang="da-DK" dirty="0">
                <a:solidFill>
                  <a:srgbClr val="000000"/>
                </a:solidFill>
              </a:rPr>
              <a:t>:	</a:t>
            </a:r>
          </a:p>
          <a:p>
            <a:pPr lvl="1">
              <a:lnSpc>
                <a:spcPct val="90000"/>
              </a:lnSpc>
              <a:buFont typeface="Times" charset="0"/>
              <a:buChar char="•"/>
            </a:pPr>
            <a:r>
              <a:rPr lang="en-US" altLang="da-DK" sz="2200" b="1" dirty="0">
                <a:solidFill>
                  <a:srgbClr val="000000"/>
                </a:solidFill>
              </a:rPr>
              <a:t>External schemas</a:t>
            </a:r>
            <a:r>
              <a:rPr lang="en-US" altLang="da-DK" sz="2200" dirty="0">
                <a:solidFill>
                  <a:srgbClr val="000000"/>
                </a:solidFill>
              </a:rPr>
              <a:t> at the external level to describe the various user views. Usually uses the same data model as the conceptual level.</a:t>
            </a:r>
          </a:p>
          <a:p>
            <a:pPr lvl="1">
              <a:lnSpc>
                <a:spcPct val="90000"/>
              </a:lnSpc>
              <a:buFont typeface="Times" charset="0"/>
              <a:buChar char="•"/>
            </a:pPr>
            <a:r>
              <a:rPr lang="en-US" altLang="da-DK" sz="2200" b="1" dirty="0">
                <a:solidFill>
                  <a:srgbClr val="000000"/>
                </a:solidFill>
              </a:rPr>
              <a:t>Conceptual schema</a:t>
            </a:r>
            <a:r>
              <a:rPr lang="en-US" altLang="da-DK" sz="2200" dirty="0">
                <a:solidFill>
                  <a:srgbClr val="000000"/>
                </a:solidFill>
              </a:rPr>
              <a:t> at the conceptual level to describe the structure and constraints for the </a:t>
            </a:r>
            <a:r>
              <a:rPr lang="en-US" altLang="da-DK" sz="2200" i="1" dirty="0">
                <a:solidFill>
                  <a:srgbClr val="000000"/>
                </a:solidFill>
              </a:rPr>
              <a:t>whole</a:t>
            </a:r>
            <a:r>
              <a:rPr lang="en-US" altLang="da-DK" sz="2200" dirty="0">
                <a:solidFill>
                  <a:srgbClr val="000000"/>
                </a:solidFill>
              </a:rPr>
              <a:t> database for a community of users. Uses a </a:t>
            </a:r>
            <a:r>
              <a:rPr lang="en-US" altLang="da-DK" sz="2200" i="1" dirty="0">
                <a:solidFill>
                  <a:srgbClr val="000000"/>
                </a:solidFill>
              </a:rPr>
              <a:t>conceptual</a:t>
            </a:r>
            <a:r>
              <a:rPr lang="en-US" altLang="da-DK" sz="2200" dirty="0">
                <a:solidFill>
                  <a:srgbClr val="000000"/>
                </a:solidFill>
              </a:rPr>
              <a:t> or an </a:t>
            </a:r>
            <a:r>
              <a:rPr lang="en-US" altLang="da-DK" sz="2200" i="1" dirty="0">
                <a:solidFill>
                  <a:srgbClr val="000000"/>
                </a:solidFill>
              </a:rPr>
              <a:t>implementation</a:t>
            </a:r>
            <a:r>
              <a:rPr lang="en-US" altLang="da-DK" sz="2200" dirty="0">
                <a:solidFill>
                  <a:srgbClr val="000000"/>
                </a:solidFill>
              </a:rPr>
              <a:t> data model.</a:t>
            </a:r>
            <a:endParaRPr lang="en-US" altLang="da-DK" sz="2200" b="1" dirty="0">
              <a:solidFill>
                <a:srgbClr val="000000"/>
              </a:solidFill>
            </a:endParaRPr>
          </a:p>
          <a:p>
            <a:pPr lvl="1" eaLnBrk="1" hangingPunct="1">
              <a:lnSpc>
                <a:spcPct val="90000"/>
              </a:lnSpc>
              <a:buFont typeface="Times" charset="0"/>
              <a:buChar char="•"/>
            </a:pPr>
            <a:r>
              <a:rPr lang="en-US" altLang="da-DK" sz="2200" b="1" dirty="0">
                <a:solidFill>
                  <a:srgbClr val="000000"/>
                </a:solidFill>
              </a:rPr>
              <a:t>Internal schema</a:t>
            </a:r>
            <a:r>
              <a:rPr lang="en-US" altLang="da-DK" sz="2200" dirty="0">
                <a:solidFill>
                  <a:srgbClr val="000000"/>
                </a:solidFill>
              </a:rPr>
              <a:t> at the internal level to describe physical storage structures and access paths. Typically uses a </a:t>
            </a:r>
            <a:r>
              <a:rPr lang="en-US" altLang="da-DK" sz="2200" i="1" dirty="0">
                <a:solidFill>
                  <a:srgbClr val="000000"/>
                </a:solidFill>
              </a:rPr>
              <a:t>physical</a:t>
            </a:r>
            <a:r>
              <a:rPr lang="en-US" altLang="da-DK" sz="2200" dirty="0">
                <a:solidFill>
                  <a:srgbClr val="000000"/>
                </a:solidFill>
              </a:rPr>
              <a:t> data model.</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16</a:t>
            </a:fld>
            <a:endParaRPr lang="da-DK"/>
          </a:p>
        </p:txBody>
      </p:sp>
    </p:spTree>
    <p:extLst>
      <p:ext uri="{BB962C8B-B14F-4D97-AF65-F5344CB8AC3E}">
        <p14:creationId xmlns:p14="http://schemas.microsoft.com/office/powerpoint/2010/main" val="1580034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85900" y="857250"/>
            <a:ext cx="6172200" cy="1063229"/>
          </a:xfrm>
        </p:spPr>
        <p:txBody>
          <a:bodyPr/>
          <a:lstStyle/>
          <a:p>
            <a:pPr eaLnBrk="1" hangingPunct="1">
              <a:buFont typeface="Times" charset="0"/>
              <a:buNone/>
            </a:pPr>
            <a:r>
              <a:rPr lang="en-US" altLang="da-DK" dirty="0"/>
              <a:t>Database schema</a:t>
            </a:r>
            <a:endParaRPr lang="en-US" altLang="da-DK" b="1" dirty="0">
              <a:solidFill>
                <a:srgbClr val="000000"/>
              </a:solidFill>
            </a:endParaRPr>
          </a:p>
        </p:txBody>
      </p:sp>
      <p:sp>
        <p:nvSpPr>
          <p:cNvPr id="32771" name="Rectangle 3"/>
          <p:cNvSpPr>
            <a:spLocks noGrp="1" noChangeArrowheads="1"/>
          </p:cNvSpPr>
          <p:nvPr>
            <p:ph idx="1"/>
          </p:nvPr>
        </p:nvSpPr>
        <p:spPr>
          <a:xfrm>
            <a:off x="1709682" y="2078851"/>
            <a:ext cx="5721009" cy="3186353"/>
          </a:xfrm>
        </p:spPr>
        <p:txBody>
          <a:bodyPr>
            <a:noAutofit/>
          </a:bodyPr>
          <a:lstStyle/>
          <a:p>
            <a:pPr eaLnBrk="1" hangingPunct="1">
              <a:lnSpc>
                <a:spcPct val="80000"/>
              </a:lnSpc>
              <a:buFont typeface="Times" charset="0"/>
              <a:buChar char="•"/>
            </a:pPr>
            <a:r>
              <a:rPr lang="en-US" altLang="da-DK" dirty="0"/>
              <a:t>Database Schema:</a:t>
            </a:r>
            <a:br>
              <a:rPr lang="en-US" altLang="da-DK" dirty="0"/>
            </a:br>
            <a:r>
              <a:rPr lang="en-US" altLang="da-DK" dirty="0"/>
              <a:t>The description of a database. Includes descriptions of the database structure and the constraints that should hold on the database.</a:t>
            </a:r>
            <a:br>
              <a:rPr lang="en-US" altLang="da-DK" dirty="0"/>
            </a:br>
            <a:br>
              <a:rPr lang="en-US" altLang="da-DK" dirty="0"/>
            </a:br>
            <a:r>
              <a:rPr lang="en-US" altLang="da-DK" dirty="0"/>
              <a:t>Schema Diagram: A diagrammatic display of (some aspects of) a database schema.</a:t>
            </a:r>
            <a:br>
              <a:rPr lang="en-US" altLang="da-DK" dirty="0"/>
            </a:br>
            <a:endParaRPr lang="en-US" altLang="da-DK" dirty="0"/>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17</a:t>
            </a:fld>
            <a:endParaRPr lang="da-DK"/>
          </a:p>
        </p:txBody>
      </p:sp>
    </p:spTree>
    <p:extLst>
      <p:ext uri="{BB962C8B-B14F-4D97-AF65-F5344CB8AC3E}">
        <p14:creationId xmlns:p14="http://schemas.microsoft.com/office/powerpoint/2010/main" val="405780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85900" y="857250"/>
            <a:ext cx="6172200" cy="951570"/>
          </a:xfrm>
        </p:spPr>
        <p:txBody>
          <a:bodyPr>
            <a:normAutofit/>
          </a:bodyPr>
          <a:lstStyle/>
          <a:p>
            <a:pPr eaLnBrk="1" hangingPunct="1">
              <a:buFont typeface="Times" charset="0"/>
              <a:buNone/>
            </a:pPr>
            <a:r>
              <a:rPr lang="en-US" altLang="da-DK" dirty="0"/>
              <a:t>Database Schema</a:t>
            </a:r>
            <a:endParaRPr lang="en-US" altLang="da-DK" b="1" dirty="0">
              <a:solidFill>
                <a:srgbClr val="000000"/>
              </a:solidFill>
            </a:endParaRPr>
          </a:p>
        </p:txBody>
      </p:sp>
      <p:sp>
        <p:nvSpPr>
          <p:cNvPr id="32771" name="Rectangle 3"/>
          <p:cNvSpPr>
            <a:spLocks noGrp="1" noChangeArrowheads="1"/>
          </p:cNvSpPr>
          <p:nvPr>
            <p:ph idx="1"/>
          </p:nvPr>
        </p:nvSpPr>
        <p:spPr>
          <a:xfrm>
            <a:off x="1601670" y="1862827"/>
            <a:ext cx="5829021" cy="3402377"/>
          </a:xfrm>
        </p:spPr>
        <p:txBody>
          <a:bodyPr>
            <a:noAutofit/>
          </a:bodyPr>
          <a:lstStyle/>
          <a:p>
            <a:pPr eaLnBrk="1" hangingPunct="1">
              <a:lnSpc>
                <a:spcPct val="80000"/>
              </a:lnSpc>
              <a:buFont typeface="Times" charset="0"/>
              <a:buChar char="•"/>
            </a:pPr>
            <a:r>
              <a:rPr lang="en-US" altLang="da-DK" dirty="0"/>
              <a:t>Schema Diagram: A diagrammatic display of (some aspects of) a database schema.</a:t>
            </a:r>
            <a:br>
              <a:rPr lang="en-US" altLang="da-DK" dirty="0"/>
            </a:br>
            <a:endParaRPr lang="en-US" altLang="da-DK" dirty="0"/>
          </a:p>
          <a:p>
            <a:pPr eaLnBrk="1" hangingPunct="1">
              <a:lnSpc>
                <a:spcPct val="80000"/>
              </a:lnSpc>
              <a:buFont typeface="Times" charset="0"/>
              <a:buChar char="•"/>
            </a:pPr>
            <a:endParaRPr lang="en-US" altLang="da-DK" dirty="0"/>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18</a:t>
            </a:fld>
            <a:endParaRPr lang="da-DK"/>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0" y="2564904"/>
            <a:ext cx="5006145" cy="3294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2217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85900" y="857250"/>
            <a:ext cx="6172200" cy="1063229"/>
          </a:xfrm>
        </p:spPr>
        <p:txBody>
          <a:bodyPr/>
          <a:lstStyle/>
          <a:p>
            <a:pPr eaLnBrk="1" hangingPunct="1">
              <a:buFont typeface="Times" charset="0"/>
              <a:buNone/>
            </a:pPr>
            <a:r>
              <a:rPr lang="en-US" altLang="da-DK" dirty="0"/>
              <a:t>Database instance / state</a:t>
            </a:r>
            <a:endParaRPr lang="en-US" altLang="da-DK" b="1" dirty="0">
              <a:solidFill>
                <a:srgbClr val="000000"/>
              </a:solidFill>
            </a:endParaRPr>
          </a:p>
        </p:txBody>
      </p:sp>
      <p:sp>
        <p:nvSpPr>
          <p:cNvPr id="32771" name="Rectangle 3"/>
          <p:cNvSpPr>
            <a:spLocks noGrp="1" noChangeArrowheads="1"/>
          </p:cNvSpPr>
          <p:nvPr>
            <p:ph idx="1"/>
          </p:nvPr>
        </p:nvSpPr>
        <p:spPr>
          <a:xfrm>
            <a:off x="1709682" y="1970839"/>
            <a:ext cx="5721009" cy="3294365"/>
          </a:xfrm>
        </p:spPr>
        <p:txBody>
          <a:bodyPr>
            <a:noAutofit/>
          </a:bodyPr>
          <a:lstStyle/>
          <a:p>
            <a:pPr marL="0" indent="0">
              <a:lnSpc>
                <a:spcPct val="80000"/>
              </a:lnSpc>
              <a:buNone/>
            </a:pPr>
            <a:endParaRPr lang="en-US" altLang="da-DK" dirty="0"/>
          </a:p>
          <a:p>
            <a:pPr eaLnBrk="1" hangingPunct="1">
              <a:lnSpc>
                <a:spcPct val="80000"/>
              </a:lnSpc>
              <a:buFont typeface="Times" charset="0"/>
              <a:buChar char="•"/>
            </a:pPr>
            <a:r>
              <a:rPr lang="en-US" altLang="da-DK" b="1" dirty="0"/>
              <a:t>Database Instance:</a:t>
            </a:r>
            <a:br>
              <a:rPr lang="en-US" altLang="da-DK" b="1" dirty="0"/>
            </a:br>
            <a:r>
              <a:rPr lang="en-US" altLang="da-DK" dirty="0"/>
              <a:t>The actual data stored in a database at a particular moment in time.</a:t>
            </a:r>
            <a:br>
              <a:rPr lang="en-US" altLang="da-DK" dirty="0"/>
            </a:br>
            <a:r>
              <a:rPr lang="en-US" altLang="da-DK" dirty="0"/>
              <a:t>Also called database state (or occurrence).</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19</a:t>
            </a:fld>
            <a:endParaRPr lang="da-DK"/>
          </a:p>
        </p:txBody>
      </p:sp>
    </p:spTree>
    <p:extLst>
      <p:ext uri="{BB962C8B-B14F-4D97-AF65-F5344CB8AC3E}">
        <p14:creationId xmlns:p14="http://schemas.microsoft.com/office/powerpoint/2010/main" val="81329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pPr>
              <a:defRPr/>
            </a:pPr>
            <a:r>
              <a:rPr lang="en-US" noProof="0" dirty="0"/>
              <a:t>Course Introduction</a:t>
            </a:r>
          </a:p>
        </p:txBody>
      </p:sp>
      <p:sp>
        <p:nvSpPr>
          <p:cNvPr id="21509" name="Rectangle 3"/>
          <p:cNvSpPr>
            <a:spLocks noGrp="1" noChangeArrowheads="1"/>
          </p:cNvSpPr>
          <p:nvPr>
            <p:ph idx="1"/>
          </p:nvPr>
        </p:nvSpPr>
        <p:spPr>
          <a:xfrm>
            <a:off x="1654510" y="1835658"/>
            <a:ext cx="5980730" cy="3782346"/>
          </a:xfrm>
        </p:spPr>
        <p:txBody>
          <a:bodyPr>
            <a:normAutofit fontScale="92500" lnSpcReduction="10000"/>
          </a:bodyPr>
          <a:lstStyle/>
          <a:p>
            <a:pPr marL="0" indent="0">
              <a:buNone/>
            </a:pPr>
            <a:r>
              <a:rPr lang="en-US" sz="2400" dirty="0"/>
              <a:t>The course Programming on the 2nd semester builds upon the </a:t>
            </a:r>
            <a:r>
              <a:rPr lang="en-US" sz="2400" dirty="0">
                <a:solidFill>
                  <a:srgbClr val="00B050"/>
                </a:solidFill>
              </a:rPr>
              <a:t>1st semester course </a:t>
            </a:r>
            <a:r>
              <a:rPr lang="en-US" sz="2400" dirty="0"/>
              <a:t>and</a:t>
            </a:r>
            <a:br>
              <a:rPr lang="en-US" sz="2400" dirty="0"/>
            </a:br>
            <a:r>
              <a:rPr lang="en-US" sz="2400" dirty="0"/>
              <a:t>is closely connected to </a:t>
            </a:r>
            <a:r>
              <a:rPr lang="en-US" sz="2400" dirty="0">
                <a:solidFill>
                  <a:srgbClr val="00B050"/>
                </a:solidFill>
              </a:rPr>
              <a:t>System development</a:t>
            </a:r>
            <a:r>
              <a:rPr lang="en-US" sz="2400" dirty="0"/>
              <a:t>. The course is divided into four parts:</a:t>
            </a:r>
          </a:p>
          <a:p>
            <a:pPr lvl="1">
              <a:buFont typeface="Arial" panose="020B0604020202020204" pitchFamily="34" charset="0"/>
              <a:buChar char="•"/>
            </a:pPr>
            <a:r>
              <a:rPr lang="en-US" dirty="0">
                <a:solidFill>
                  <a:srgbClr val="0070C0"/>
                </a:solidFill>
              </a:rPr>
              <a:t>Databases</a:t>
            </a:r>
          </a:p>
          <a:p>
            <a:pPr lvl="1">
              <a:buFont typeface="Arial" panose="020B0604020202020204" pitchFamily="34" charset="0"/>
              <a:buChar char="•"/>
            </a:pPr>
            <a:r>
              <a:rPr lang="en-US" dirty="0">
                <a:solidFill>
                  <a:srgbClr val="0070C0"/>
                </a:solidFill>
              </a:rPr>
              <a:t>Data Structures</a:t>
            </a:r>
          </a:p>
          <a:p>
            <a:pPr lvl="1">
              <a:buFont typeface="Arial" panose="020B0604020202020204" pitchFamily="34" charset="0"/>
              <a:buChar char="•"/>
            </a:pPr>
            <a:r>
              <a:rPr lang="en-US" dirty="0">
                <a:solidFill>
                  <a:srgbClr val="0070C0"/>
                </a:solidFill>
              </a:rPr>
              <a:t>Patterns, Lambda Expressions</a:t>
            </a:r>
          </a:p>
          <a:p>
            <a:pPr lvl="1">
              <a:buFont typeface="Arial" panose="020B0604020202020204" pitchFamily="34" charset="0"/>
              <a:buChar char="•"/>
            </a:pPr>
            <a:r>
              <a:rPr lang="en-US" dirty="0">
                <a:solidFill>
                  <a:srgbClr val="0070C0"/>
                </a:solidFill>
              </a:rPr>
              <a:t>Parallel programming</a:t>
            </a:r>
          </a:p>
          <a:p>
            <a:pPr marL="0" indent="0">
              <a:buNone/>
            </a:pPr>
            <a:endParaRPr lang="en-US" sz="2700" dirty="0"/>
          </a:p>
          <a:p>
            <a:pPr marL="0" indent="0">
              <a:buNone/>
            </a:pPr>
            <a:r>
              <a:rPr lang="en-US" dirty="0">
                <a:solidFill>
                  <a:srgbClr val="00B050"/>
                </a:solidFill>
              </a:rPr>
              <a:t>In the following the Database part is introduced. </a:t>
            </a:r>
          </a:p>
          <a:p>
            <a:pPr marL="0" indent="0">
              <a:buNone/>
            </a:pPr>
            <a:endParaRPr lang="en-US" sz="2700" dirty="0"/>
          </a:p>
        </p:txBody>
      </p:sp>
      <p:sp>
        <p:nvSpPr>
          <p:cNvPr id="17411" name="Pladsholder til diasnummer 5"/>
          <p:cNvSpPr>
            <a:spLocks noGrp="1"/>
          </p:cNvSpPr>
          <p:nvPr>
            <p:ph type="sldNum" sz="quarter" idx="12"/>
          </p:nvPr>
        </p:nvSpPr>
        <p:spPr>
          <a:noFill/>
        </p:spPr>
        <p:txBody>
          <a:bodyPr/>
          <a:lstStyle/>
          <a:p>
            <a:pPr>
              <a:defRPr/>
            </a:pPr>
            <a:fld id="{3D30A23E-8A26-42C5-AE5D-A0B485EEFCB7}" type="slidenum">
              <a:rPr lang="da-DK"/>
              <a:pPr>
                <a:defRPr/>
              </a:pPr>
              <a:t>2</a:t>
            </a:fld>
            <a:endParaRPr lang="da-DK"/>
          </a:p>
        </p:txBody>
      </p:sp>
    </p:spTree>
    <p:extLst>
      <p:ext uri="{BB962C8B-B14F-4D97-AF65-F5344CB8AC3E}">
        <p14:creationId xmlns:p14="http://schemas.microsoft.com/office/powerpoint/2010/main" val="22867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buFont typeface="Times" charset="0"/>
              <a:buNone/>
            </a:pPr>
            <a:r>
              <a:rPr lang="en-US" altLang="da-DK" dirty="0">
                <a:solidFill>
                  <a:srgbClr val="00B050"/>
                </a:solidFill>
              </a:rPr>
              <a:t>Database Schema </a:t>
            </a:r>
            <a:r>
              <a:rPr lang="en-US" altLang="da-DK" dirty="0"/>
              <a:t>vs. </a:t>
            </a:r>
            <a:r>
              <a:rPr lang="en-US" altLang="da-DK" dirty="0">
                <a:solidFill>
                  <a:srgbClr val="0070C0"/>
                </a:solidFill>
              </a:rPr>
              <a:t>Database State</a:t>
            </a:r>
            <a:endParaRPr lang="en-US" altLang="da-DK" b="1" dirty="0">
              <a:solidFill>
                <a:srgbClr val="0070C0"/>
              </a:solidFill>
            </a:endParaRPr>
          </a:p>
        </p:txBody>
      </p:sp>
      <p:sp>
        <p:nvSpPr>
          <p:cNvPr id="33795" name="Rectangle 3"/>
          <p:cNvSpPr>
            <a:spLocks noGrp="1" noChangeArrowheads="1"/>
          </p:cNvSpPr>
          <p:nvPr>
            <p:ph idx="1"/>
          </p:nvPr>
        </p:nvSpPr>
        <p:spPr>
          <a:xfrm>
            <a:off x="1656160" y="2025253"/>
            <a:ext cx="6210207" cy="3347963"/>
          </a:xfrm>
        </p:spPr>
        <p:txBody>
          <a:bodyPr>
            <a:noAutofit/>
          </a:bodyPr>
          <a:lstStyle/>
          <a:p>
            <a:pPr eaLnBrk="1" hangingPunct="1">
              <a:buFont typeface="Times" charset="0"/>
              <a:buChar char="•"/>
            </a:pPr>
            <a:r>
              <a:rPr lang="en-US" altLang="da-DK" b="1" dirty="0">
                <a:solidFill>
                  <a:srgbClr val="0070C0"/>
                </a:solidFill>
              </a:rPr>
              <a:t>Database State:</a:t>
            </a:r>
            <a:br>
              <a:rPr lang="en-US" altLang="da-DK" dirty="0">
                <a:solidFill>
                  <a:srgbClr val="000000"/>
                </a:solidFill>
              </a:rPr>
            </a:br>
            <a:r>
              <a:rPr lang="en-US" altLang="da-DK" dirty="0">
                <a:solidFill>
                  <a:srgbClr val="000000"/>
                </a:solidFill>
              </a:rPr>
              <a:t>Refers to the content of a database at a moment in time.</a:t>
            </a:r>
          </a:p>
          <a:p>
            <a:pPr eaLnBrk="1" hangingPunct="1">
              <a:buFont typeface="Times" charset="0"/>
              <a:buChar char="•"/>
            </a:pPr>
            <a:r>
              <a:rPr lang="en-US" altLang="da-DK" b="1" dirty="0">
                <a:solidFill>
                  <a:srgbClr val="0070C0"/>
                </a:solidFill>
              </a:rPr>
              <a:t>Valid State:</a:t>
            </a:r>
            <a:r>
              <a:rPr lang="en-US" altLang="da-DK" dirty="0">
                <a:solidFill>
                  <a:srgbClr val="0070C0"/>
                </a:solidFill>
              </a:rPr>
              <a:t> </a:t>
            </a:r>
            <a:r>
              <a:rPr lang="en-US" altLang="da-DK" dirty="0">
                <a:solidFill>
                  <a:srgbClr val="000000"/>
                </a:solidFill>
              </a:rPr>
              <a:t>A state that satisfies the structure and constraints of the database.</a:t>
            </a:r>
          </a:p>
          <a:p>
            <a:pPr eaLnBrk="1" hangingPunct="1">
              <a:buFont typeface="Times" charset="0"/>
              <a:buChar char="•"/>
            </a:pPr>
            <a:r>
              <a:rPr lang="en-US" altLang="da-DK" b="1" dirty="0">
                <a:solidFill>
                  <a:srgbClr val="000000"/>
                </a:solidFill>
              </a:rPr>
              <a:t>Distinction</a:t>
            </a:r>
          </a:p>
          <a:p>
            <a:pPr lvl="1" eaLnBrk="1" hangingPunct="1">
              <a:buFont typeface="Times" charset="0"/>
              <a:buChar char="•"/>
            </a:pPr>
            <a:r>
              <a:rPr lang="en-US" altLang="da-DK" dirty="0">
                <a:solidFill>
                  <a:srgbClr val="0070C0"/>
                </a:solidFill>
              </a:rPr>
              <a:t>The </a:t>
            </a:r>
            <a:r>
              <a:rPr lang="en-US" altLang="da-DK" b="1" dirty="0">
                <a:solidFill>
                  <a:srgbClr val="0070C0"/>
                </a:solidFill>
              </a:rPr>
              <a:t>database state</a:t>
            </a:r>
            <a:r>
              <a:rPr lang="en-US" altLang="da-DK" dirty="0">
                <a:solidFill>
                  <a:srgbClr val="0070C0"/>
                </a:solidFill>
              </a:rPr>
              <a:t> </a:t>
            </a:r>
            <a:r>
              <a:rPr lang="en-US" altLang="da-DK" dirty="0">
                <a:solidFill>
                  <a:srgbClr val="000000"/>
                </a:solidFill>
              </a:rPr>
              <a:t>changes </a:t>
            </a:r>
            <a:r>
              <a:rPr lang="en-US" altLang="da-DK" i="1" dirty="0">
                <a:solidFill>
                  <a:srgbClr val="000000"/>
                </a:solidFill>
              </a:rPr>
              <a:t>every time the database is updated.</a:t>
            </a:r>
          </a:p>
          <a:p>
            <a:pPr lvl="1">
              <a:buFont typeface="Times" charset="0"/>
              <a:buChar char="•"/>
            </a:pPr>
            <a:r>
              <a:rPr lang="en-US" altLang="da-DK" dirty="0">
                <a:solidFill>
                  <a:srgbClr val="00B050"/>
                </a:solidFill>
              </a:rPr>
              <a:t>The </a:t>
            </a:r>
            <a:r>
              <a:rPr lang="en-US" altLang="da-DK" b="1" dirty="0">
                <a:solidFill>
                  <a:srgbClr val="00B050"/>
                </a:solidFill>
              </a:rPr>
              <a:t>database schema</a:t>
            </a:r>
            <a:r>
              <a:rPr lang="en-US" altLang="da-DK" dirty="0">
                <a:solidFill>
                  <a:srgbClr val="00B050"/>
                </a:solidFill>
              </a:rPr>
              <a:t> </a:t>
            </a:r>
            <a:r>
              <a:rPr lang="en-US" altLang="da-DK" dirty="0">
                <a:solidFill>
                  <a:srgbClr val="000000"/>
                </a:solidFill>
              </a:rPr>
              <a:t>changes </a:t>
            </a:r>
            <a:r>
              <a:rPr lang="en-US" altLang="da-DK" i="1" dirty="0">
                <a:solidFill>
                  <a:srgbClr val="000000"/>
                </a:solidFill>
              </a:rPr>
              <a:t>very infrequently</a:t>
            </a:r>
            <a:r>
              <a:rPr lang="en-US" altLang="da-DK" dirty="0">
                <a:solidFill>
                  <a:srgbClr val="000000"/>
                </a:solidFill>
              </a:rPr>
              <a:t>.</a:t>
            </a:r>
            <a:endParaRPr lang="en-US" altLang="da-DK" i="1" dirty="0">
              <a:solidFill>
                <a:srgbClr val="000000"/>
              </a:solidFill>
            </a:endParaRP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20</a:t>
            </a:fld>
            <a:endParaRPr lang="da-DK"/>
          </a:p>
        </p:txBody>
      </p:sp>
    </p:spTree>
    <p:extLst>
      <p:ext uri="{BB962C8B-B14F-4D97-AF65-F5344CB8AC3E}">
        <p14:creationId xmlns:p14="http://schemas.microsoft.com/office/powerpoint/2010/main" val="210539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buFont typeface="Times" charset="0"/>
              <a:buNone/>
            </a:pPr>
            <a:r>
              <a:rPr lang="en-US" altLang="da-DK"/>
              <a:t>DBMS Languages</a:t>
            </a:r>
            <a:endParaRPr lang="en-US" altLang="da-DK" b="1">
              <a:solidFill>
                <a:srgbClr val="000000"/>
              </a:solidFill>
            </a:endParaRPr>
          </a:p>
        </p:txBody>
      </p:sp>
      <p:sp>
        <p:nvSpPr>
          <p:cNvPr id="38915" name="Rectangle 3"/>
          <p:cNvSpPr>
            <a:spLocks noGrp="1" noChangeArrowheads="1"/>
          </p:cNvSpPr>
          <p:nvPr>
            <p:ph idx="1"/>
          </p:nvPr>
        </p:nvSpPr>
        <p:spPr>
          <a:xfrm>
            <a:off x="1493658" y="2024845"/>
            <a:ext cx="6164442" cy="2862319"/>
          </a:xfrm>
        </p:spPr>
        <p:txBody>
          <a:bodyPr/>
          <a:lstStyle/>
          <a:p>
            <a:pPr marL="0" indent="0">
              <a:buNone/>
            </a:pPr>
            <a:r>
              <a:rPr lang="en-US" altLang="da-DK" dirty="0">
                <a:solidFill>
                  <a:srgbClr val="000000"/>
                </a:solidFill>
              </a:rPr>
              <a:t>SQL includes e.g.:</a:t>
            </a:r>
          </a:p>
          <a:p>
            <a:pPr lvl="1"/>
            <a:r>
              <a:rPr lang="en-US" altLang="da-DK" dirty="0">
                <a:solidFill>
                  <a:srgbClr val="000000"/>
                </a:solidFill>
              </a:rPr>
              <a:t>DDL</a:t>
            </a:r>
          </a:p>
          <a:p>
            <a:pPr lvl="1"/>
            <a:r>
              <a:rPr lang="en-US" altLang="da-DK" dirty="0">
                <a:solidFill>
                  <a:srgbClr val="000000"/>
                </a:solidFill>
              </a:rPr>
              <a:t>DML</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21</a:t>
            </a:fld>
            <a:endParaRPr lang="da-DK"/>
          </a:p>
        </p:txBody>
      </p:sp>
    </p:spTree>
    <p:extLst>
      <p:ext uri="{BB962C8B-B14F-4D97-AF65-F5344CB8AC3E}">
        <p14:creationId xmlns:p14="http://schemas.microsoft.com/office/powerpoint/2010/main" val="395517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buFont typeface="Times" charset="0"/>
              <a:buNone/>
            </a:pPr>
            <a:r>
              <a:rPr lang="en-US" altLang="da-DK"/>
              <a:t>DBMS Languages</a:t>
            </a:r>
            <a:endParaRPr lang="en-US" altLang="da-DK" b="1">
              <a:solidFill>
                <a:srgbClr val="000000"/>
              </a:solidFill>
            </a:endParaRPr>
          </a:p>
        </p:txBody>
      </p:sp>
      <p:sp>
        <p:nvSpPr>
          <p:cNvPr id="38915" name="Rectangle 3"/>
          <p:cNvSpPr>
            <a:spLocks noGrp="1" noChangeArrowheads="1"/>
          </p:cNvSpPr>
          <p:nvPr>
            <p:ph idx="1"/>
          </p:nvPr>
        </p:nvSpPr>
        <p:spPr>
          <a:xfrm>
            <a:off x="393628" y="3237763"/>
            <a:ext cx="6164442" cy="2862319"/>
          </a:xfrm>
        </p:spPr>
        <p:txBody>
          <a:bodyPr/>
          <a:lstStyle/>
          <a:p>
            <a:pPr eaLnBrk="1" hangingPunct="1">
              <a:buFont typeface="Times" charset="0"/>
              <a:buChar char="•"/>
            </a:pPr>
            <a:r>
              <a:rPr lang="en-US" altLang="da-DK" b="1" dirty="0">
                <a:solidFill>
                  <a:srgbClr val="000000"/>
                </a:solidFill>
              </a:rPr>
              <a:t>Data Definition Language</a:t>
            </a:r>
            <a:r>
              <a:rPr lang="en-US" altLang="da-DK" dirty="0">
                <a:solidFill>
                  <a:srgbClr val="000000"/>
                </a:solidFill>
              </a:rPr>
              <a:t> (</a:t>
            </a:r>
            <a:r>
              <a:rPr lang="en-US" altLang="da-DK" b="1" dirty="0">
                <a:solidFill>
                  <a:srgbClr val="000000"/>
                </a:solidFill>
              </a:rPr>
              <a:t>DDL</a:t>
            </a:r>
            <a:r>
              <a:rPr lang="en-US" altLang="da-DK" dirty="0">
                <a:solidFill>
                  <a:srgbClr val="000000"/>
                </a:solidFill>
              </a:rPr>
              <a:t>):</a:t>
            </a:r>
            <a:br>
              <a:rPr lang="en-US" altLang="da-DK" dirty="0">
                <a:solidFill>
                  <a:srgbClr val="000000"/>
                </a:solidFill>
              </a:rPr>
            </a:br>
            <a:br>
              <a:rPr lang="en-US" altLang="da-DK" dirty="0">
                <a:solidFill>
                  <a:srgbClr val="000000"/>
                </a:solidFill>
              </a:rPr>
            </a:br>
            <a:r>
              <a:rPr lang="en-US" altLang="da-DK" dirty="0">
                <a:solidFill>
                  <a:srgbClr val="000000"/>
                </a:solidFill>
              </a:rPr>
              <a:t>Used by the DBA and database designers to specify the </a:t>
            </a:r>
            <a:r>
              <a:rPr lang="en-US" altLang="da-DK" i="1" dirty="0">
                <a:solidFill>
                  <a:srgbClr val="000000"/>
                </a:solidFill>
              </a:rPr>
              <a:t>conceptual schema</a:t>
            </a:r>
            <a:r>
              <a:rPr lang="en-US" altLang="da-DK" dirty="0">
                <a:solidFill>
                  <a:srgbClr val="000000"/>
                </a:solidFill>
              </a:rPr>
              <a:t> of a database.</a:t>
            </a:r>
            <a:br>
              <a:rPr lang="en-US" altLang="da-DK" dirty="0">
                <a:solidFill>
                  <a:srgbClr val="000000"/>
                </a:solidFill>
              </a:rPr>
            </a:br>
            <a:br>
              <a:rPr lang="en-US" altLang="da-DK" b="1" dirty="0">
                <a:solidFill>
                  <a:srgbClr val="000000"/>
                </a:solidFill>
              </a:rPr>
            </a:br>
            <a:r>
              <a:rPr lang="en-US" altLang="da-DK" dirty="0">
                <a:solidFill>
                  <a:srgbClr val="000000"/>
                </a:solidFill>
              </a:rPr>
              <a:t>Create tables etc.</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22</a:t>
            </a:fld>
            <a:endParaRPr lang="da-DK"/>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7116" y="37428"/>
            <a:ext cx="4440906" cy="2922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3318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buFont typeface="Times" charset="0"/>
              <a:buNone/>
            </a:pPr>
            <a:r>
              <a:rPr lang="en-US" altLang="da-DK"/>
              <a:t>DBMS Languages</a:t>
            </a:r>
            <a:endParaRPr lang="en-US" altLang="da-DK" b="1">
              <a:solidFill>
                <a:srgbClr val="000000"/>
              </a:solidFill>
            </a:endParaRPr>
          </a:p>
        </p:txBody>
      </p:sp>
      <p:sp>
        <p:nvSpPr>
          <p:cNvPr id="39939" name="Rectangle 3"/>
          <p:cNvSpPr>
            <a:spLocks noGrp="1" noChangeArrowheads="1"/>
          </p:cNvSpPr>
          <p:nvPr>
            <p:ph idx="1"/>
          </p:nvPr>
        </p:nvSpPr>
        <p:spPr>
          <a:xfrm>
            <a:off x="1439652" y="1970839"/>
            <a:ext cx="6218448" cy="3024337"/>
          </a:xfrm>
        </p:spPr>
        <p:txBody>
          <a:bodyPr>
            <a:normAutofit fontScale="85000" lnSpcReduction="20000"/>
          </a:bodyPr>
          <a:lstStyle/>
          <a:p>
            <a:pPr eaLnBrk="1" hangingPunct="1">
              <a:lnSpc>
                <a:spcPct val="90000"/>
              </a:lnSpc>
              <a:buFont typeface="Times" charset="0"/>
              <a:buChar char="•"/>
            </a:pPr>
            <a:r>
              <a:rPr lang="en-US" altLang="da-DK" b="1" dirty="0">
                <a:solidFill>
                  <a:srgbClr val="000000"/>
                </a:solidFill>
              </a:rPr>
              <a:t>Data Manipulation Language</a:t>
            </a:r>
            <a:r>
              <a:rPr lang="en-US" altLang="da-DK" dirty="0">
                <a:solidFill>
                  <a:srgbClr val="000000"/>
                </a:solidFill>
              </a:rPr>
              <a:t> (</a:t>
            </a:r>
            <a:r>
              <a:rPr lang="en-US" altLang="da-DK" b="1" dirty="0">
                <a:solidFill>
                  <a:srgbClr val="000000"/>
                </a:solidFill>
              </a:rPr>
              <a:t>DML</a:t>
            </a:r>
            <a:r>
              <a:rPr lang="en-US" altLang="da-DK" dirty="0">
                <a:solidFill>
                  <a:srgbClr val="000000"/>
                </a:solidFill>
              </a:rPr>
              <a:t>):</a:t>
            </a:r>
            <a:br>
              <a:rPr lang="en-US" altLang="da-DK" dirty="0">
                <a:solidFill>
                  <a:srgbClr val="000000"/>
                </a:solidFill>
              </a:rPr>
            </a:br>
            <a:br>
              <a:rPr lang="en-US" altLang="da-DK" dirty="0">
                <a:solidFill>
                  <a:srgbClr val="000000"/>
                </a:solidFill>
              </a:rPr>
            </a:br>
            <a:r>
              <a:rPr lang="en-US" altLang="da-DK" dirty="0">
                <a:solidFill>
                  <a:srgbClr val="000000"/>
                </a:solidFill>
              </a:rPr>
              <a:t>Used to specify database retrievals and updates.</a:t>
            </a:r>
          </a:p>
          <a:p>
            <a:pPr lvl="1" eaLnBrk="1" hangingPunct="1">
              <a:lnSpc>
                <a:spcPct val="90000"/>
              </a:lnSpc>
              <a:buFont typeface="Times" charset="0"/>
              <a:buChar char="•"/>
            </a:pPr>
            <a:r>
              <a:rPr lang="en-US" altLang="da-DK" dirty="0">
                <a:solidFill>
                  <a:srgbClr val="000000"/>
                </a:solidFill>
              </a:rPr>
              <a:t>DML commands can be </a:t>
            </a:r>
            <a:r>
              <a:rPr lang="en-US" altLang="da-DK" i="1" dirty="0">
                <a:solidFill>
                  <a:srgbClr val="000000"/>
                </a:solidFill>
              </a:rPr>
              <a:t>embedded</a:t>
            </a:r>
            <a:r>
              <a:rPr lang="en-US" altLang="da-DK" dirty="0">
                <a:solidFill>
                  <a:srgbClr val="000000"/>
                </a:solidFill>
              </a:rPr>
              <a:t> in a general-purpose programming language (</a:t>
            </a:r>
            <a:r>
              <a:rPr lang="en-US" altLang="da-DK" b="1" dirty="0">
                <a:solidFill>
                  <a:srgbClr val="000000"/>
                </a:solidFill>
              </a:rPr>
              <a:t>host language</a:t>
            </a:r>
            <a:r>
              <a:rPr lang="en-US" altLang="da-DK" dirty="0">
                <a:solidFill>
                  <a:srgbClr val="000000"/>
                </a:solidFill>
              </a:rPr>
              <a:t>), such as Java or C#.</a:t>
            </a:r>
          </a:p>
          <a:p>
            <a:pPr marL="342900" lvl="1" indent="0">
              <a:buNone/>
            </a:pPr>
            <a:endParaRPr lang="en-US" altLang="da-DK" dirty="0">
              <a:solidFill>
                <a:srgbClr val="000000"/>
              </a:solidFill>
            </a:endParaRPr>
          </a:p>
          <a:p>
            <a:pPr lvl="1" eaLnBrk="1" hangingPunct="1">
              <a:lnSpc>
                <a:spcPct val="90000"/>
              </a:lnSpc>
              <a:buFont typeface="Times" charset="0"/>
              <a:buChar char="•"/>
            </a:pPr>
            <a:r>
              <a:rPr lang="en-US" altLang="da-DK" dirty="0">
                <a:solidFill>
                  <a:srgbClr val="000000"/>
                </a:solidFill>
              </a:rPr>
              <a:t>Alternatively, </a:t>
            </a:r>
            <a:r>
              <a:rPr lang="en-US" altLang="da-DK" i="1" dirty="0">
                <a:solidFill>
                  <a:srgbClr val="000000"/>
                </a:solidFill>
              </a:rPr>
              <a:t>stand-alone</a:t>
            </a:r>
            <a:r>
              <a:rPr lang="en-US" altLang="da-DK" dirty="0">
                <a:solidFill>
                  <a:srgbClr val="000000"/>
                </a:solidFill>
              </a:rPr>
              <a:t> DML commands can be applied directly (</a:t>
            </a:r>
            <a:r>
              <a:rPr lang="en-US" altLang="da-DK" b="1" dirty="0">
                <a:solidFill>
                  <a:srgbClr val="000000"/>
                </a:solidFill>
              </a:rPr>
              <a:t>query language</a:t>
            </a:r>
            <a:r>
              <a:rPr lang="en-US" altLang="da-DK" dirty="0">
                <a:solidFill>
                  <a:srgbClr val="000000"/>
                </a:solidFill>
              </a:rPr>
              <a:t>).</a:t>
            </a:r>
            <a:br>
              <a:rPr lang="en-US" altLang="da-DK" dirty="0">
                <a:solidFill>
                  <a:srgbClr val="000000"/>
                </a:solidFill>
              </a:rPr>
            </a:br>
            <a:br>
              <a:rPr lang="en-US" altLang="da-DK" dirty="0">
                <a:solidFill>
                  <a:srgbClr val="000000"/>
                </a:solidFill>
              </a:rPr>
            </a:br>
            <a:r>
              <a:rPr lang="en-US" altLang="da-DK" dirty="0">
                <a:solidFill>
                  <a:srgbClr val="000000"/>
                </a:solidFill>
              </a:rPr>
              <a:t>SQL Server 2014 Management Studio</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23</a:t>
            </a:fld>
            <a:endParaRPr lang="da-DK"/>
          </a:p>
        </p:txBody>
      </p:sp>
    </p:spTree>
    <p:extLst>
      <p:ext uri="{BB962C8B-B14F-4D97-AF65-F5344CB8AC3E}">
        <p14:creationId xmlns:p14="http://schemas.microsoft.com/office/powerpoint/2010/main" val="3988283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da-DK" dirty="0"/>
              <a:t>DBMS Languages</a:t>
            </a:r>
          </a:p>
        </p:txBody>
      </p:sp>
      <p:sp>
        <p:nvSpPr>
          <p:cNvPr id="41987" name="Rectangle 3"/>
          <p:cNvSpPr>
            <a:spLocks noGrp="1" noChangeArrowheads="1"/>
          </p:cNvSpPr>
          <p:nvPr>
            <p:ph idx="1"/>
          </p:nvPr>
        </p:nvSpPr>
        <p:spPr/>
        <p:txBody>
          <a:bodyPr>
            <a:normAutofit/>
          </a:bodyPr>
          <a:lstStyle/>
          <a:p>
            <a:pPr eaLnBrk="1" hangingPunct="1">
              <a:buFont typeface="Times" charset="0"/>
              <a:buChar char="•"/>
            </a:pPr>
            <a:r>
              <a:rPr lang="en-US" altLang="da-DK" b="1" dirty="0">
                <a:solidFill>
                  <a:srgbClr val="000000"/>
                </a:solidFill>
              </a:rPr>
              <a:t>High Level </a:t>
            </a:r>
            <a:r>
              <a:rPr lang="en-US" altLang="da-DK" dirty="0">
                <a:solidFill>
                  <a:srgbClr val="000000"/>
                </a:solidFill>
              </a:rPr>
              <a:t>or</a:t>
            </a:r>
            <a:r>
              <a:rPr lang="en-US" altLang="da-DK" b="1" dirty="0">
                <a:solidFill>
                  <a:srgbClr val="000000"/>
                </a:solidFill>
              </a:rPr>
              <a:t> Non-procedural Languages:</a:t>
            </a:r>
            <a:br>
              <a:rPr lang="en-US" altLang="da-DK" b="1" dirty="0">
                <a:solidFill>
                  <a:srgbClr val="000000"/>
                </a:solidFill>
              </a:rPr>
            </a:br>
            <a:r>
              <a:rPr lang="en-US" altLang="da-DK" dirty="0">
                <a:solidFill>
                  <a:srgbClr val="000000"/>
                </a:solidFill>
              </a:rPr>
              <a:t>e.g., </a:t>
            </a:r>
            <a:r>
              <a:rPr lang="en-US" altLang="da-DK" b="1" dirty="0">
                <a:solidFill>
                  <a:srgbClr val="00B050"/>
                </a:solidFill>
                <a:highlight>
                  <a:srgbClr val="FFFF00"/>
                </a:highlight>
              </a:rPr>
              <a:t>SQL</a:t>
            </a:r>
            <a:r>
              <a:rPr lang="en-US" altLang="da-DK" dirty="0">
                <a:solidFill>
                  <a:srgbClr val="000000"/>
                </a:solidFill>
              </a:rPr>
              <a:t>, are </a:t>
            </a:r>
            <a:r>
              <a:rPr lang="en-US" altLang="da-DK" i="1" dirty="0">
                <a:solidFill>
                  <a:srgbClr val="000000"/>
                </a:solidFill>
              </a:rPr>
              <a:t>set-oriented </a:t>
            </a:r>
            <a:r>
              <a:rPr lang="en-US" altLang="da-DK" dirty="0">
                <a:solidFill>
                  <a:srgbClr val="000000"/>
                </a:solidFill>
              </a:rPr>
              <a:t>and specify what data to retrieve and </a:t>
            </a:r>
            <a:r>
              <a:rPr lang="en-US" altLang="da-DK" i="1" dirty="0">
                <a:solidFill>
                  <a:srgbClr val="000000"/>
                </a:solidFill>
              </a:rPr>
              <a:t>not</a:t>
            </a:r>
            <a:r>
              <a:rPr lang="en-US" altLang="da-DK" dirty="0">
                <a:solidFill>
                  <a:srgbClr val="000000"/>
                </a:solidFill>
              </a:rPr>
              <a:t> how to retrieve them.</a:t>
            </a:r>
            <a:br>
              <a:rPr lang="en-US" altLang="da-DK" dirty="0">
                <a:solidFill>
                  <a:srgbClr val="000000"/>
                </a:solidFill>
              </a:rPr>
            </a:br>
            <a:r>
              <a:rPr lang="en-US" altLang="da-DK" dirty="0">
                <a:solidFill>
                  <a:srgbClr val="000000"/>
                </a:solidFill>
              </a:rPr>
              <a:t>Also called </a:t>
            </a:r>
            <a:r>
              <a:rPr lang="en-US" altLang="da-DK" i="1" dirty="0">
                <a:solidFill>
                  <a:srgbClr val="000000"/>
                </a:solidFill>
              </a:rPr>
              <a:t>declarative</a:t>
            </a:r>
            <a:r>
              <a:rPr lang="en-US" altLang="da-DK" dirty="0">
                <a:solidFill>
                  <a:srgbClr val="000000"/>
                </a:solidFill>
              </a:rPr>
              <a:t> languages.</a:t>
            </a:r>
            <a:br>
              <a:rPr lang="en-US" altLang="da-DK" dirty="0">
                <a:solidFill>
                  <a:srgbClr val="000000"/>
                </a:solidFill>
              </a:rPr>
            </a:br>
            <a:endParaRPr lang="en-US" altLang="da-DK" dirty="0">
              <a:solidFill>
                <a:srgbClr val="000000"/>
              </a:solidFill>
            </a:endParaRPr>
          </a:p>
          <a:p>
            <a:pPr eaLnBrk="1" hangingPunct="1">
              <a:buFont typeface="Times" charset="0"/>
              <a:buChar char="•"/>
            </a:pPr>
            <a:r>
              <a:rPr lang="en-US" altLang="da-DK" sz="1500" b="1" dirty="0">
                <a:solidFill>
                  <a:srgbClr val="000000"/>
                </a:solidFill>
              </a:rPr>
              <a:t>Low Level </a:t>
            </a:r>
            <a:r>
              <a:rPr lang="en-US" altLang="da-DK" sz="1500" dirty="0">
                <a:solidFill>
                  <a:srgbClr val="000000"/>
                </a:solidFill>
              </a:rPr>
              <a:t>or</a:t>
            </a:r>
            <a:r>
              <a:rPr lang="en-US" altLang="da-DK" sz="1500" b="1" dirty="0">
                <a:solidFill>
                  <a:srgbClr val="000000"/>
                </a:solidFill>
              </a:rPr>
              <a:t> Procedural Languages: </a:t>
            </a:r>
            <a:br>
              <a:rPr lang="en-US" altLang="da-DK" sz="1500" b="1" dirty="0">
                <a:solidFill>
                  <a:srgbClr val="000000"/>
                </a:solidFill>
              </a:rPr>
            </a:br>
            <a:r>
              <a:rPr lang="en-US" altLang="da-DK" sz="1500" dirty="0">
                <a:solidFill>
                  <a:srgbClr val="000000"/>
                </a:solidFill>
              </a:rPr>
              <a:t>record-at-a-time;</a:t>
            </a:r>
            <a:r>
              <a:rPr lang="en-US" altLang="da-DK" sz="1500" b="1" dirty="0">
                <a:solidFill>
                  <a:srgbClr val="000000"/>
                </a:solidFill>
              </a:rPr>
              <a:t> </a:t>
            </a:r>
            <a:r>
              <a:rPr lang="en-US" altLang="da-DK" sz="1500" dirty="0">
                <a:solidFill>
                  <a:srgbClr val="000000"/>
                </a:solidFill>
              </a:rPr>
              <a:t>they specify </a:t>
            </a:r>
            <a:r>
              <a:rPr lang="en-US" altLang="da-DK" sz="1500" i="1" dirty="0">
                <a:solidFill>
                  <a:srgbClr val="000000"/>
                </a:solidFill>
              </a:rPr>
              <a:t>how</a:t>
            </a:r>
            <a:r>
              <a:rPr lang="en-US" altLang="da-DK" sz="1500" dirty="0">
                <a:solidFill>
                  <a:srgbClr val="000000"/>
                </a:solidFill>
              </a:rPr>
              <a:t> to retrieve data and include constructs such as looping. Example: “Stored procedures”</a:t>
            </a:r>
          </a:p>
          <a:p>
            <a:pPr eaLnBrk="1" hangingPunct="1">
              <a:buFont typeface="Times" charset="0"/>
              <a:buChar char="•"/>
            </a:pPr>
            <a:endParaRPr lang="en-US" altLang="da-DK" sz="1500" dirty="0">
              <a:solidFill>
                <a:srgbClr val="000000"/>
              </a:solidFill>
            </a:endParaRPr>
          </a:p>
          <a:p>
            <a:pPr eaLnBrk="1" hangingPunct="1">
              <a:buFont typeface="Times" charset="0"/>
              <a:buChar char="•"/>
            </a:pPr>
            <a:r>
              <a:rPr lang="en-US" altLang="da-DK" sz="2400" dirty="0">
                <a:solidFill>
                  <a:srgbClr val="000000"/>
                </a:solidFill>
                <a:highlight>
                  <a:srgbClr val="FFFF00"/>
                </a:highlight>
              </a:rPr>
              <a:t>SQL: Structured Query Language [</a:t>
            </a:r>
            <a:r>
              <a:rPr lang="en-US" altLang="da-DK" sz="2400" dirty="0" err="1">
                <a:solidFill>
                  <a:srgbClr val="000000"/>
                </a:solidFill>
                <a:highlight>
                  <a:srgbClr val="FFFF00"/>
                </a:highlight>
              </a:rPr>
              <a:t>ess</a:t>
            </a:r>
            <a:r>
              <a:rPr lang="en-US" altLang="da-DK" sz="2400" dirty="0">
                <a:solidFill>
                  <a:srgbClr val="000000"/>
                </a:solidFill>
                <a:highlight>
                  <a:srgbClr val="FFFF00"/>
                </a:highlight>
              </a:rPr>
              <a:t>-kyu-ell]</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24</a:t>
            </a:fld>
            <a:endParaRPr lang="da-DK"/>
          </a:p>
        </p:txBody>
      </p:sp>
    </p:spTree>
    <p:extLst>
      <p:ext uri="{BB962C8B-B14F-4D97-AF65-F5344CB8AC3E}">
        <p14:creationId xmlns:p14="http://schemas.microsoft.com/office/powerpoint/2010/main" val="1782301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3EE59E-DB43-4C21-B414-B1074B3046B0}"/>
              </a:ext>
            </a:extLst>
          </p:cNvPr>
          <p:cNvPicPr>
            <a:picLocks noChangeAspect="1"/>
          </p:cNvPicPr>
          <p:nvPr/>
        </p:nvPicPr>
        <p:blipFill>
          <a:blip r:embed="rId2"/>
          <a:stretch>
            <a:fillRect/>
          </a:stretch>
        </p:blipFill>
        <p:spPr>
          <a:xfrm rot="17896122">
            <a:off x="7363328" y="-437699"/>
            <a:ext cx="2623564" cy="4256776"/>
          </a:xfrm>
          <a:prstGeom prst="rect">
            <a:avLst/>
          </a:prstGeom>
        </p:spPr>
      </p:pic>
      <p:sp>
        <p:nvSpPr>
          <p:cNvPr id="2" name="Title 1">
            <a:extLst>
              <a:ext uri="{FF2B5EF4-FFF2-40B4-BE49-F238E27FC236}">
                <a16:creationId xmlns:a16="http://schemas.microsoft.com/office/drawing/2014/main" id="{192A8E6F-42B1-4870-9C7F-88123EEAE585}"/>
              </a:ext>
            </a:extLst>
          </p:cNvPr>
          <p:cNvSpPr>
            <a:spLocks noGrp="1"/>
          </p:cNvSpPr>
          <p:nvPr>
            <p:ph type="title"/>
          </p:nvPr>
        </p:nvSpPr>
        <p:spPr/>
        <p:txBody>
          <a:bodyPr/>
          <a:lstStyle/>
          <a:p>
            <a:r>
              <a:rPr lang="en-US" dirty="0"/>
              <a:t>Trivia – SQL or “sequel”</a:t>
            </a:r>
            <a:endParaRPr lang="da-DK" dirty="0"/>
          </a:p>
        </p:txBody>
      </p:sp>
      <p:sp>
        <p:nvSpPr>
          <p:cNvPr id="3" name="Content Placeholder 2">
            <a:extLst>
              <a:ext uri="{FF2B5EF4-FFF2-40B4-BE49-F238E27FC236}">
                <a16:creationId xmlns:a16="http://schemas.microsoft.com/office/drawing/2014/main" id="{09CF0A40-6F49-4ED8-A627-AD966EFBC015}"/>
              </a:ext>
            </a:extLst>
          </p:cNvPr>
          <p:cNvSpPr>
            <a:spLocks noGrp="1"/>
          </p:cNvSpPr>
          <p:nvPr>
            <p:ph idx="1"/>
          </p:nvPr>
        </p:nvSpPr>
        <p:spPr>
          <a:xfrm>
            <a:off x="1493520" y="2162991"/>
            <a:ext cx="6362114" cy="4351338"/>
          </a:xfrm>
        </p:spPr>
        <p:txBody>
          <a:bodyPr>
            <a:normAutofit fontScale="92500" lnSpcReduction="20000"/>
          </a:bodyPr>
          <a:lstStyle/>
          <a:p>
            <a:pPr marL="0" indent="0">
              <a:buNone/>
            </a:pPr>
            <a:r>
              <a:rPr lang="en-US" i="1" dirty="0"/>
              <a:t>Since the language was originally named SEQUEL, many people continued to pronounce the name that way after it was shortened to SQL. Both pronunciations are widely used and recognized. As to which is more “official”, I guess the authority would be the ISO Standard, which is spelled (and presumably pronounced) S-Q-L.</a:t>
            </a:r>
          </a:p>
          <a:p>
            <a:pPr marL="0" indent="0">
              <a:buNone/>
            </a:pPr>
            <a:r>
              <a:rPr lang="en-US" i="1" dirty="0"/>
              <a:t>Thanks for your interest,</a:t>
            </a:r>
            <a:br>
              <a:rPr lang="en-US" i="1" dirty="0"/>
            </a:br>
            <a:r>
              <a:rPr lang="en-US" i="1" dirty="0"/>
              <a:t>Don Chamberlin </a:t>
            </a:r>
          </a:p>
          <a:p>
            <a:endParaRPr lang="en-US" dirty="0"/>
          </a:p>
          <a:p>
            <a:pPr marL="0" indent="0">
              <a:buNone/>
            </a:pPr>
            <a:r>
              <a:rPr lang="da-DK" dirty="0">
                <a:hlinkClick r:id="rId3"/>
              </a:rPr>
              <a:t>http://patorjk.com/blog/2012/01/26/pronouncing-sql-s-q-l-or-sequel/</a:t>
            </a:r>
            <a:r>
              <a:rPr lang="da-DK" dirty="0"/>
              <a:t> </a:t>
            </a:r>
          </a:p>
        </p:txBody>
      </p:sp>
      <p:sp>
        <p:nvSpPr>
          <p:cNvPr id="5" name="Speech Bubble: Oval 4">
            <a:extLst>
              <a:ext uri="{FF2B5EF4-FFF2-40B4-BE49-F238E27FC236}">
                <a16:creationId xmlns:a16="http://schemas.microsoft.com/office/drawing/2014/main" id="{B516B5C0-A297-44DE-BC6D-567A651C971E}"/>
              </a:ext>
            </a:extLst>
          </p:cNvPr>
          <p:cNvSpPr/>
          <p:nvPr/>
        </p:nvSpPr>
        <p:spPr>
          <a:xfrm>
            <a:off x="3970020" y="365125"/>
            <a:ext cx="2103120" cy="1325563"/>
          </a:xfrm>
          <a:prstGeom prst="wedgeEllipseCallout">
            <a:avLst>
              <a:gd name="adj1" fmla="val 72522"/>
              <a:gd name="adj2" fmla="val 416"/>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Arrow: Right 5">
            <a:extLst>
              <a:ext uri="{FF2B5EF4-FFF2-40B4-BE49-F238E27FC236}">
                <a16:creationId xmlns:a16="http://schemas.microsoft.com/office/drawing/2014/main" id="{456FF63F-BB3E-4911-BA13-D2994F727085}"/>
              </a:ext>
            </a:extLst>
          </p:cNvPr>
          <p:cNvSpPr/>
          <p:nvPr/>
        </p:nvSpPr>
        <p:spPr>
          <a:xfrm flipH="1">
            <a:off x="3893820" y="4368030"/>
            <a:ext cx="4796262" cy="1135380"/>
          </a:xfrm>
          <a:prstGeom prst="rightArrow">
            <a:avLst>
              <a:gd name="adj1" fmla="val 50000"/>
              <a:gd name="adj2" fmla="val 92953"/>
            </a:avLst>
          </a:prstGeom>
          <a:solidFill>
            <a:srgbClr val="4472C4">
              <a:alpha val="5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The guy who developed SQL</a:t>
            </a:r>
            <a:endParaRPr lang="da-DK" sz="2000" b="1" dirty="0">
              <a:solidFill>
                <a:srgbClr val="C00000"/>
              </a:solidFill>
            </a:endParaRPr>
          </a:p>
        </p:txBody>
      </p:sp>
      <p:sp>
        <p:nvSpPr>
          <p:cNvPr id="7" name="TextBox 6">
            <a:extLst>
              <a:ext uri="{FF2B5EF4-FFF2-40B4-BE49-F238E27FC236}">
                <a16:creationId xmlns:a16="http://schemas.microsoft.com/office/drawing/2014/main" id="{FE019559-72AB-4B13-9572-F3985E78F9D9}"/>
              </a:ext>
            </a:extLst>
          </p:cNvPr>
          <p:cNvSpPr txBox="1"/>
          <p:nvPr/>
        </p:nvSpPr>
        <p:spPr>
          <a:xfrm>
            <a:off x="5771564" y="6404850"/>
            <a:ext cx="3467100" cy="461665"/>
          </a:xfrm>
          <a:prstGeom prst="rect">
            <a:avLst/>
          </a:prstGeom>
          <a:noFill/>
        </p:spPr>
        <p:txBody>
          <a:bodyPr wrap="square" rtlCol="0">
            <a:spAutoFit/>
          </a:bodyPr>
          <a:lstStyle/>
          <a:p>
            <a:r>
              <a:rPr lang="en-US" sz="1200" dirty="0"/>
              <a:t>Hello, I am a Mac and I am a PC</a:t>
            </a:r>
            <a:endParaRPr lang="da-DK" sz="1200" dirty="0"/>
          </a:p>
          <a:p>
            <a:r>
              <a:rPr lang="da-DK" sz="1200" dirty="0">
                <a:hlinkClick r:id="rId4"/>
              </a:rPr>
              <a:t>https://www.youtube.com/watch?v=0eEG5LVXdKo</a:t>
            </a:r>
            <a:r>
              <a:rPr lang="da-DK" sz="1200" dirty="0"/>
              <a:t>   </a:t>
            </a:r>
          </a:p>
        </p:txBody>
      </p:sp>
      <p:pic>
        <p:nvPicPr>
          <p:cNvPr id="11" name="Picture 10">
            <a:extLst>
              <a:ext uri="{FF2B5EF4-FFF2-40B4-BE49-F238E27FC236}">
                <a16:creationId xmlns:a16="http://schemas.microsoft.com/office/drawing/2014/main" id="{20ED4B6E-3ED0-40B1-B232-D8481A97CF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18" y="2162991"/>
            <a:ext cx="1428750" cy="4019550"/>
          </a:xfrm>
          <a:prstGeom prst="rect">
            <a:avLst/>
          </a:prstGeom>
        </p:spPr>
      </p:pic>
    </p:spTree>
    <p:extLst>
      <p:ext uri="{BB962C8B-B14F-4D97-AF65-F5344CB8AC3E}">
        <p14:creationId xmlns:p14="http://schemas.microsoft.com/office/powerpoint/2010/main" val="145977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28" y="1010653"/>
            <a:ext cx="8399733" cy="571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26</a:t>
            </a:fld>
            <a:endParaRPr lang="da-DK"/>
          </a:p>
        </p:txBody>
      </p:sp>
      <p:sp>
        <p:nvSpPr>
          <p:cNvPr id="6" name="Rectangle 2">
            <a:extLst>
              <a:ext uri="{FF2B5EF4-FFF2-40B4-BE49-F238E27FC236}">
                <a16:creationId xmlns:a16="http://schemas.microsoft.com/office/drawing/2014/main" id="{3A66FE98-BD1F-4EBF-8E88-BC0E121C9DF4}"/>
              </a:ext>
            </a:extLst>
          </p:cNvPr>
          <p:cNvSpPr>
            <a:spLocks noGrp="1" noChangeArrowheads="1"/>
          </p:cNvSpPr>
          <p:nvPr>
            <p:ph type="title"/>
          </p:nvPr>
        </p:nvSpPr>
        <p:spPr>
          <a:xfrm>
            <a:off x="722041" y="205106"/>
            <a:ext cx="7886700" cy="1325563"/>
          </a:xfrm>
        </p:spPr>
        <p:txBody>
          <a:bodyPr/>
          <a:lstStyle/>
          <a:p>
            <a:pPr eaLnBrk="1" hangingPunct="1"/>
            <a:r>
              <a:rPr lang="en-US" altLang="da-DK" dirty="0"/>
              <a:t>DBMS Components &amp; Function</a:t>
            </a:r>
          </a:p>
        </p:txBody>
      </p:sp>
    </p:spTree>
    <p:extLst>
      <p:ext uri="{BB962C8B-B14F-4D97-AF65-F5344CB8AC3E}">
        <p14:creationId xmlns:p14="http://schemas.microsoft.com/office/powerpoint/2010/main" val="3776923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buFont typeface="Times" charset="0"/>
              <a:buNone/>
            </a:pPr>
            <a:r>
              <a:rPr lang="en-US" altLang="da-DK" dirty="0"/>
              <a:t>Database System </a:t>
            </a:r>
            <a:r>
              <a:rPr lang="en-US" altLang="da-DK" dirty="0">
                <a:solidFill>
                  <a:srgbClr val="0070C0"/>
                </a:solidFill>
              </a:rPr>
              <a:t>Utilities</a:t>
            </a:r>
            <a:endParaRPr lang="en-US" altLang="da-DK" b="1" dirty="0">
              <a:solidFill>
                <a:srgbClr val="0070C0"/>
              </a:solidFill>
            </a:endParaRPr>
          </a:p>
        </p:txBody>
      </p:sp>
      <p:sp>
        <p:nvSpPr>
          <p:cNvPr id="45059" name="Rectangle 3"/>
          <p:cNvSpPr>
            <a:spLocks noGrp="1" noChangeArrowheads="1"/>
          </p:cNvSpPr>
          <p:nvPr>
            <p:ph idx="1"/>
          </p:nvPr>
        </p:nvSpPr>
        <p:spPr/>
        <p:txBody>
          <a:bodyPr>
            <a:normAutofit/>
          </a:bodyPr>
          <a:lstStyle/>
          <a:p>
            <a:pPr eaLnBrk="1" hangingPunct="1">
              <a:buFont typeface="Times" charset="0"/>
              <a:buChar char="•"/>
            </a:pPr>
            <a:r>
              <a:rPr lang="en-US" altLang="da-DK" dirty="0">
                <a:solidFill>
                  <a:srgbClr val="000000"/>
                </a:solidFill>
              </a:rPr>
              <a:t>To perform certain functions such as:</a:t>
            </a:r>
          </a:p>
          <a:p>
            <a:pPr lvl="1" eaLnBrk="1" hangingPunct="1">
              <a:buFont typeface="Times" charset="0"/>
              <a:buChar char="•"/>
            </a:pPr>
            <a:r>
              <a:rPr lang="en-US" altLang="da-DK" i="1" dirty="0">
                <a:solidFill>
                  <a:srgbClr val="0070C0"/>
                </a:solidFill>
              </a:rPr>
              <a:t>Loading</a:t>
            </a:r>
            <a:r>
              <a:rPr lang="en-US" altLang="da-DK" dirty="0">
                <a:solidFill>
                  <a:srgbClr val="0070C0"/>
                </a:solidFill>
              </a:rPr>
              <a:t> </a:t>
            </a:r>
            <a:r>
              <a:rPr lang="en-US" altLang="da-DK" dirty="0">
                <a:solidFill>
                  <a:srgbClr val="000000"/>
                </a:solidFill>
              </a:rPr>
              <a:t>data stored in files into a database. Includes data conversion tools.</a:t>
            </a:r>
          </a:p>
          <a:p>
            <a:pPr lvl="1" eaLnBrk="1" hangingPunct="1">
              <a:buFont typeface="Times" charset="0"/>
              <a:buChar char="•"/>
            </a:pPr>
            <a:r>
              <a:rPr lang="en-US" altLang="da-DK" i="1" dirty="0">
                <a:solidFill>
                  <a:srgbClr val="0070C0"/>
                </a:solidFill>
              </a:rPr>
              <a:t>Backing up</a:t>
            </a:r>
            <a:r>
              <a:rPr lang="en-US" altLang="da-DK" dirty="0">
                <a:solidFill>
                  <a:srgbClr val="0070C0"/>
                </a:solidFill>
              </a:rPr>
              <a:t> </a:t>
            </a:r>
            <a:r>
              <a:rPr lang="en-US" altLang="da-DK" dirty="0">
                <a:solidFill>
                  <a:srgbClr val="000000"/>
                </a:solidFill>
              </a:rPr>
              <a:t>the database periodically on tape.</a:t>
            </a:r>
          </a:p>
          <a:p>
            <a:pPr lvl="1" eaLnBrk="1" hangingPunct="1">
              <a:buFont typeface="Times" charset="0"/>
              <a:buChar char="•"/>
            </a:pPr>
            <a:r>
              <a:rPr lang="en-US" altLang="da-DK" i="1" dirty="0">
                <a:solidFill>
                  <a:srgbClr val="0070C0"/>
                </a:solidFill>
              </a:rPr>
              <a:t>Reorganizing</a:t>
            </a:r>
            <a:r>
              <a:rPr lang="en-US" altLang="da-DK" dirty="0">
                <a:solidFill>
                  <a:srgbClr val="000000"/>
                </a:solidFill>
              </a:rPr>
              <a:t> database file structures.</a:t>
            </a:r>
          </a:p>
          <a:p>
            <a:pPr lvl="1" eaLnBrk="1" hangingPunct="1">
              <a:buFont typeface="Times" charset="0"/>
              <a:buChar char="•"/>
            </a:pPr>
            <a:r>
              <a:rPr lang="en-US" altLang="da-DK" i="1" dirty="0">
                <a:solidFill>
                  <a:srgbClr val="0070C0"/>
                </a:solidFill>
              </a:rPr>
              <a:t>Report generation</a:t>
            </a:r>
            <a:r>
              <a:rPr lang="en-US" altLang="da-DK" dirty="0">
                <a:solidFill>
                  <a:srgbClr val="0070C0"/>
                </a:solidFill>
              </a:rPr>
              <a:t> </a:t>
            </a:r>
            <a:r>
              <a:rPr lang="en-US" altLang="da-DK" dirty="0">
                <a:solidFill>
                  <a:srgbClr val="000000"/>
                </a:solidFill>
              </a:rPr>
              <a:t>utilities.</a:t>
            </a:r>
          </a:p>
          <a:p>
            <a:pPr lvl="1" eaLnBrk="1" hangingPunct="1">
              <a:buFont typeface="Times" charset="0"/>
              <a:buChar char="•"/>
            </a:pPr>
            <a:r>
              <a:rPr lang="en-US" altLang="da-DK" i="1" dirty="0">
                <a:solidFill>
                  <a:srgbClr val="0070C0"/>
                </a:solidFill>
              </a:rPr>
              <a:t>Performance monitoring</a:t>
            </a:r>
            <a:r>
              <a:rPr lang="en-US" altLang="da-DK" dirty="0">
                <a:solidFill>
                  <a:srgbClr val="0070C0"/>
                </a:solidFill>
              </a:rPr>
              <a:t> </a:t>
            </a:r>
            <a:r>
              <a:rPr lang="en-US" altLang="da-DK" dirty="0">
                <a:solidFill>
                  <a:srgbClr val="000000"/>
                </a:solidFill>
              </a:rPr>
              <a:t>utilities.</a:t>
            </a:r>
          </a:p>
          <a:p>
            <a:pPr lvl="1" eaLnBrk="1" hangingPunct="1">
              <a:buFont typeface="Times" charset="0"/>
              <a:buChar char="•"/>
            </a:pPr>
            <a:r>
              <a:rPr lang="en-US" altLang="da-DK" dirty="0">
                <a:solidFill>
                  <a:srgbClr val="000000"/>
                </a:solidFill>
              </a:rPr>
              <a:t>Other functions, such as </a:t>
            </a:r>
            <a:r>
              <a:rPr lang="en-US" altLang="da-DK" i="1" dirty="0">
                <a:solidFill>
                  <a:srgbClr val="0070C0"/>
                </a:solidFill>
              </a:rPr>
              <a:t>sorting</a:t>
            </a:r>
            <a:r>
              <a:rPr lang="en-US" altLang="da-DK" dirty="0">
                <a:solidFill>
                  <a:srgbClr val="0070C0"/>
                </a:solidFill>
              </a:rPr>
              <a:t>, </a:t>
            </a:r>
            <a:r>
              <a:rPr lang="en-US" altLang="da-DK" i="1" dirty="0">
                <a:solidFill>
                  <a:srgbClr val="0070C0"/>
                </a:solidFill>
              </a:rPr>
              <a:t>user monitoring</a:t>
            </a:r>
            <a:r>
              <a:rPr lang="en-US" altLang="da-DK" dirty="0">
                <a:solidFill>
                  <a:srgbClr val="0070C0"/>
                </a:solidFill>
              </a:rPr>
              <a:t>, </a:t>
            </a:r>
            <a:r>
              <a:rPr lang="en-US" altLang="da-DK" i="1" dirty="0">
                <a:solidFill>
                  <a:srgbClr val="0070C0"/>
                </a:solidFill>
              </a:rPr>
              <a:t>data compression</a:t>
            </a:r>
            <a:r>
              <a:rPr lang="en-US" altLang="da-DK" dirty="0">
                <a:solidFill>
                  <a:srgbClr val="0070C0"/>
                </a:solidFill>
              </a:rPr>
              <a:t>, etc</a:t>
            </a:r>
            <a:r>
              <a:rPr lang="en-US" altLang="da-DK" dirty="0">
                <a:solidFill>
                  <a:srgbClr val="000000"/>
                </a:solidFill>
              </a:rPr>
              <a:t>.</a:t>
            </a:r>
          </a:p>
        </p:txBody>
      </p:sp>
      <p:sp>
        <p:nvSpPr>
          <p:cNvPr id="2" name="Date Placeholder 1"/>
          <p:cNvSpPr>
            <a:spLocks noGrp="1"/>
          </p:cNvSpPr>
          <p:nvPr>
            <p:ph type="dt" sz="half" idx="10"/>
          </p:nvPr>
        </p:nvSpPr>
        <p:spPr/>
        <p:txBody>
          <a:bodyPr/>
          <a:lstStyle/>
          <a:p>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27</a:t>
            </a:fld>
            <a:endParaRPr lang="da-DK"/>
          </a:p>
        </p:txBody>
      </p:sp>
    </p:spTree>
    <p:extLst>
      <p:ext uri="{BB962C8B-B14F-4D97-AF65-F5344CB8AC3E}">
        <p14:creationId xmlns:p14="http://schemas.microsoft.com/office/powerpoint/2010/main" val="202509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pPr>
              <a:defRPr/>
            </a:pPr>
            <a:r>
              <a:rPr lang="en-US" noProof="0" dirty="0"/>
              <a:t>Course Introduction</a:t>
            </a:r>
          </a:p>
        </p:txBody>
      </p:sp>
      <p:sp>
        <p:nvSpPr>
          <p:cNvPr id="21509" name="Rectangle 3"/>
          <p:cNvSpPr>
            <a:spLocks noGrp="1" noChangeArrowheads="1"/>
          </p:cNvSpPr>
          <p:nvPr>
            <p:ph idx="1"/>
          </p:nvPr>
        </p:nvSpPr>
        <p:spPr>
          <a:xfrm>
            <a:off x="1654510" y="1835658"/>
            <a:ext cx="6063026" cy="3931920"/>
          </a:xfrm>
        </p:spPr>
        <p:txBody>
          <a:bodyPr>
            <a:normAutofit fontScale="85000" lnSpcReduction="20000"/>
          </a:bodyPr>
          <a:lstStyle/>
          <a:p>
            <a:pPr marL="0" indent="0">
              <a:buNone/>
            </a:pPr>
            <a:r>
              <a:rPr lang="en-US" sz="3075" dirty="0"/>
              <a:t>The Database Course includes 6 modules with lectures and exercises</a:t>
            </a:r>
            <a:br>
              <a:rPr lang="en-US" sz="3075" dirty="0"/>
            </a:br>
            <a:r>
              <a:rPr lang="en-US" sz="3075" dirty="0"/>
              <a:t>and a workshop: “</a:t>
            </a:r>
            <a:r>
              <a:rPr lang="en-US" sz="3075" dirty="0">
                <a:solidFill>
                  <a:srgbClr val="00B050"/>
                </a:solidFill>
              </a:rPr>
              <a:t>Workshop Persistence</a:t>
            </a:r>
            <a:r>
              <a:rPr lang="en-US" sz="3075" dirty="0"/>
              <a:t>”.</a:t>
            </a:r>
          </a:p>
          <a:p>
            <a:pPr marL="0" indent="0">
              <a:buNone/>
            </a:pPr>
            <a:endParaRPr lang="en-US" sz="2700" dirty="0"/>
          </a:p>
          <a:p>
            <a:pPr marL="0" indent="0">
              <a:buNone/>
            </a:pPr>
            <a:r>
              <a:rPr lang="en-US" sz="2700" i="1" dirty="0"/>
              <a:t>After this course </a:t>
            </a:r>
            <a:r>
              <a:rPr lang="en-US" sz="3075" i="1" dirty="0"/>
              <a:t>you should </a:t>
            </a:r>
            <a:r>
              <a:rPr lang="en-US" sz="2700" i="1" dirty="0"/>
              <a:t>be able to: </a:t>
            </a:r>
          </a:p>
          <a:p>
            <a:r>
              <a:rPr lang="en-US" sz="2700" dirty="0">
                <a:solidFill>
                  <a:srgbClr val="0070C0"/>
                </a:solidFill>
              </a:rPr>
              <a:t>Explain the fundamental concepts of databases and give an overview of the database area. </a:t>
            </a:r>
          </a:p>
          <a:p>
            <a:r>
              <a:rPr lang="en-US" sz="2700" dirty="0">
                <a:solidFill>
                  <a:srgbClr val="0070C0"/>
                </a:solidFill>
              </a:rPr>
              <a:t>Explain the relational database model and design relational databases. </a:t>
            </a:r>
          </a:p>
          <a:p>
            <a:r>
              <a:rPr lang="da-DK" sz="2700" dirty="0">
                <a:solidFill>
                  <a:srgbClr val="00B050"/>
                </a:solidFill>
              </a:rPr>
              <a:t>Program databases in SQL. </a:t>
            </a:r>
          </a:p>
          <a:p>
            <a:r>
              <a:rPr lang="da-DK" sz="2700" dirty="0">
                <a:solidFill>
                  <a:srgbClr val="00B050"/>
                </a:solidFill>
              </a:rPr>
              <a:t>Access and </a:t>
            </a:r>
            <a:r>
              <a:rPr lang="da-DK" sz="2700" dirty="0" err="1">
                <a:solidFill>
                  <a:srgbClr val="00B050"/>
                </a:solidFill>
              </a:rPr>
              <a:t>manipulate</a:t>
            </a:r>
            <a:r>
              <a:rPr lang="da-DK" sz="2700" dirty="0">
                <a:solidFill>
                  <a:srgbClr val="00B050"/>
                </a:solidFill>
              </a:rPr>
              <a:t> </a:t>
            </a:r>
            <a:r>
              <a:rPr lang="da-DK" sz="2700" dirty="0" err="1">
                <a:solidFill>
                  <a:srgbClr val="00B050"/>
                </a:solidFill>
              </a:rPr>
              <a:t>relational</a:t>
            </a:r>
            <a:r>
              <a:rPr lang="da-DK" sz="2700" dirty="0">
                <a:solidFill>
                  <a:srgbClr val="00B050"/>
                </a:solidFill>
              </a:rPr>
              <a:t> databases from Java </a:t>
            </a:r>
            <a:r>
              <a:rPr lang="da-DK" sz="2700" dirty="0" err="1">
                <a:solidFill>
                  <a:srgbClr val="00B050"/>
                </a:solidFill>
              </a:rPr>
              <a:t>applications</a:t>
            </a:r>
            <a:r>
              <a:rPr lang="da-DK" sz="2700" dirty="0">
                <a:solidFill>
                  <a:srgbClr val="00B050"/>
                </a:solidFill>
              </a:rPr>
              <a:t>. </a:t>
            </a:r>
          </a:p>
        </p:txBody>
      </p:sp>
      <p:sp>
        <p:nvSpPr>
          <p:cNvPr id="17411" name="Pladsholder til diasnummer 5"/>
          <p:cNvSpPr>
            <a:spLocks noGrp="1"/>
          </p:cNvSpPr>
          <p:nvPr>
            <p:ph type="sldNum" sz="quarter" idx="12"/>
          </p:nvPr>
        </p:nvSpPr>
        <p:spPr>
          <a:noFill/>
        </p:spPr>
        <p:txBody>
          <a:bodyPr/>
          <a:lstStyle/>
          <a:p>
            <a:pPr>
              <a:defRPr/>
            </a:pPr>
            <a:fld id="{3D30A23E-8A26-42C5-AE5D-A0B485EEFCB7}" type="slidenum">
              <a:rPr lang="da-DK"/>
              <a:pPr>
                <a:defRPr/>
              </a:pPr>
              <a:t>3</a:t>
            </a:fld>
            <a:endParaRPr lang="da-DK"/>
          </a:p>
        </p:txBody>
      </p:sp>
    </p:spTree>
    <p:extLst>
      <p:ext uri="{BB962C8B-B14F-4D97-AF65-F5344CB8AC3E}">
        <p14:creationId xmlns:p14="http://schemas.microsoft.com/office/powerpoint/2010/main" val="54626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pPr>
              <a:defRPr/>
            </a:pPr>
            <a:r>
              <a:rPr lang="en-US" noProof="0" dirty="0"/>
              <a:t>Layered architecture</a:t>
            </a:r>
          </a:p>
        </p:txBody>
      </p:sp>
      <p:sp>
        <p:nvSpPr>
          <p:cNvPr id="21509" name="Rectangle 3"/>
          <p:cNvSpPr>
            <a:spLocks noGrp="1" noChangeArrowheads="1"/>
          </p:cNvSpPr>
          <p:nvPr>
            <p:ph idx="1"/>
          </p:nvPr>
        </p:nvSpPr>
        <p:spPr>
          <a:xfrm>
            <a:off x="1654510" y="1899667"/>
            <a:ext cx="6026450" cy="3552206"/>
          </a:xfrm>
        </p:spPr>
        <p:txBody>
          <a:bodyPr>
            <a:normAutofit/>
          </a:bodyPr>
          <a:lstStyle/>
          <a:p>
            <a:pPr marL="0" indent="0">
              <a:buNone/>
            </a:pPr>
            <a:r>
              <a:rPr lang="en-US" noProof="0" dirty="0"/>
              <a:t>Layers</a:t>
            </a:r>
          </a:p>
          <a:p>
            <a:pPr marL="0" indent="0">
              <a:buNone/>
            </a:pPr>
            <a:endParaRPr lang="en-US" noProof="0" dirty="0"/>
          </a:p>
          <a:p>
            <a:pPr marL="0" indent="0">
              <a:buNone/>
            </a:pPr>
            <a:endParaRPr lang="en-US" noProof="0" dirty="0"/>
          </a:p>
          <a:p>
            <a:pPr marL="0" indent="0">
              <a:buNone/>
            </a:pPr>
            <a:endParaRPr lang="en-US" noProof="0" dirty="0"/>
          </a:p>
        </p:txBody>
      </p:sp>
      <p:sp>
        <p:nvSpPr>
          <p:cNvPr id="17411" name="Pladsholder til diasnummer 5"/>
          <p:cNvSpPr>
            <a:spLocks noGrp="1"/>
          </p:cNvSpPr>
          <p:nvPr>
            <p:ph type="sldNum" sz="quarter" idx="12"/>
          </p:nvPr>
        </p:nvSpPr>
        <p:spPr>
          <a:noFill/>
        </p:spPr>
        <p:txBody>
          <a:bodyPr/>
          <a:lstStyle/>
          <a:p>
            <a:pPr>
              <a:defRPr/>
            </a:pPr>
            <a:fld id="{3D30A23E-8A26-42C5-AE5D-A0B485EEFCB7}" type="slidenum">
              <a:rPr lang="da-DK"/>
              <a:pPr>
                <a:defRPr/>
              </a:pPr>
              <a:t>4</a:t>
            </a:fld>
            <a:endParaRPr lang="da-DK"/>
          </a:p>
        </p:txBody>
      </p:sp>
      <p:pic>
        <p:nvPicPr>
          <p:cNvPr id="5" name="Pladsholder til indho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335" y="2560050"/>
            <a:ext cx="3186697" cy="2284172"/>
          </a:xfrm>
          <a:prstGeom prst="rect">
            <a:avLst/>
          </a:prstGeom>
        </p:spPr>
      </p:pic>
    </p:spTree>
    <p:extLst>
      <p:ext uri="{BB962C8B-B14F-4D97-AF65-F5344CB8AC3E}">
        <p14:creationId xmlns:p14="http://schemas.microsoft.com/office/powerpoint/2010/main" val="282532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pPr>
              <a:defRPr/>
            </a:pPr>
            <a:r>
              <a:rPr lang="en-US" noProof="0" dirty="0"/>
              <a:t>Canvas</a:t>
            </a:r>
          </a:p>
        </p:txBody>
      </p:sp>
      <p:sp>
        <p:nvSpPr>
          <p:cNvPr id="21509" name="Rectangle 3"/>
          <p:cNvSpPr>
            <a:spLocks noGrp="1" noChangeArrowheads="1"/>
          </p:cNvSpPr>
          <p:nvPr>
            <p:ph idx="1"/>
          </p:nvPr>
        </p:nvSpPr>
        <p:spPr>
          <a:xfrm>
            <a:off x="1654510" y="2057401"/>
            <a:ext cx="6026450" cy="3394472"/>
          </a:xfrm>
        </p:spPr>
        <p:txBody>
          <a:bodyPr>
            <a:normAutofit/>
          </a:bodyPr>
          <a:lstStyle/>
          <a:p>
            <a:pPr marL="0" indent="0">
              <a:buNone/>
            </a:pPr>
            <a:r>
              <a:rPr lang="en-US" noProof="0" dirty="0"/>
              <a:t>Syllabus</a:t>
            </a:r>
          </a:p>
          <a:p>
            <a:pPr marL="0" indent="0">
              <a:buNone/>
            </a:pPr>
            <a:r>
              <a:rPr lang="en-US" dirty="0"/>
              <a:t>Etc.</a:t>
            </a:r>
            <a:endParaRPr lang="en-US" noProof="0" dirty="0"/>
          </a:p>
          <a:p>
            <a:pPr marL="0" indent="0">
              <a:buNone/>
            </a:pPr>
            <a:endParaRPr lang="en-US" noProof="0" dirty="0"/>
          </a:p>
          <a:p>
            <a:pPr marL="0" indent="0">
              <a:buNone/>
            </a:pPr>
            <a:endParaRPr lang="en-US" noProof="0" dirty="0"/>
          </a:p>
        </p:txBody>
      </p:sp>
      <p:sp>
        <p:nvSpPr>
          <p:cNvPr id="17411" name="Pladsholder til diasnummer 5"/>
          <p:cNvSpPr>
            <a:spLocks noGrp="1"/>
          </p:cNvSpPr>
          <p:nvPr>
            <p:ph type="sldNum" sz="quarter" idx="12"/>
          </p:nvPr>
        </p:nvSpPr>
        <p:spPr>
          <a:noFill/>
        </p:spPr>
        <p:txBody>
          <a:bodyPr/>
          <a:lstStyle/>
          <a:p>
            <a:pPr>
              <a:defRPr/>
            </a:pPr>
            <a:fld id="{3D30A23E-8A26-42C5-AE5D-A0B485EEFCB7}" type="slidenum">
              <a:rPr lang="da-DK"/>
              <a:pPr>
                <a:defRPr/>
              </a:pPr>
              <a:t>5</a:t>
            </a:fld>
            <a:endParaRPr lang="da-DK"/>
          </a:p>
        </p:txBody>
      </p:sp>
    </p:spTree>
    <p:extLst>
      <p:ext uri="{BB962C8B-B14F-4D97-AF65-F5344CB8AC3E}">
        <p14:creationId xmlns:p14="http://schemas.microsoft.com/office/powerpoint/2010/main" val="149401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493658" y="857250"/>
            <a:ext cx="6172200" cy="897564"/>
          </a:xfrm>
        </p:spPr>
        <p:txBody>
          <a:bodyPr/>
          <a:lstStyle/>
          <a:p>
            <a:r>
              <a:rPr lang="en-GB" dirty="0"/>
              <a:t>Introduction to databases</a:t>
            </a:r>
          </a:p>
        </p:txBody>
      </p:sp>
      <p:sp>
        <p:nvSpPr>
          <p:cNvPr id="6" name="Pladsholder til indhold 5"/>
          <p:cNvSpPr>
            <a:spLocks noGrp="1"/>
          </p:cNvSpPr>
          <p:nvPr>
            <p:ph idx="1"/>
          </p:nvPr>
        </p:nvSpPr>
        <p:spPr>
          <a:xfrm>
            <a:off x="1439652" y="1700808"/>
            <a:ext cx="6318702" cy="3996444"/>
          </a:xfrm>
        </p:spPr>
        <p:txBody>
          <a:bodyPr>
            <a:normAutofit/>
          </a:bodyPr>
          <a:lstStyle/>
          <a:p>
            <a:pPr marL="0" indent="0">
              <a:buNone/>
            </a:pPr>
            <a:br>
              <a:rPr lang="en-US" dirty="0">
                <a:solidFill>
                  <a:srgbClr val="0070C0"/>
                </a:solidFill>
              </a:rPr>
            </a:br>
            <a:r>
              <a:rPr lang="en-US" dirty="0">
                <a:solidFill>
                  <a:srgbClr val="0070C0"/>
                </a:solidFill>
              </a:rPr>
              <a:t>Databases are very important parts of most software systems, so a comprehensive knowledge is required for all software developers.</a:t>
            </a:r>
          </a:p>
          <a:p>
            <a:pPr marL="0" indent="0">
              <a:buNone/>
            </a:pPr>
            <a:br>
              <a:rPr lang="en-US" dirty="0"/>
            </a:br>
            <a:endParaRPr lang="da-DK" dirty="0"/>
          </a:p>
        </p:txBody>
      </p:sp>
      <p:sp>
        <p:nvSpPr>
          <p:cNvPr id="5" name="Date Placeholder 4"/>
          <p:cNvSpPr>
            <a:spLocks noGrp="1"/>
          </p:cNvSpPr>
          <p:nvPr>
            <p:ph type="dt" sz="half" idx="10"/>
          </p:nvPr>
        </p:nvSpPr>
        <p:spPr/>
        <p:txBody>
          <a:bodyPr/>
          <a:lstStyle/>
          <a:p>
            <a:endParaRPr lang="en-GB" dirty="0"/>
          </a:p>
        </p:txBody>
      </p:sp>
      <p:sp>
        <p:nvSpPr>
          <p:cNvPr id="2" name="Footer Placeholder 1"/>
          <p:cNvSpPr>
            <a:spLocks noGrp="1"/>
          </p:cNvSpPr>
          <p:nvPr>
            <p:ph type="ftr" sz="quarter" idx="11"/>
          </p:nvPr>
        </p:nvSpPr>
        <p:spPr/>
        <p:txBody>
          <a:bodyPr/>
          <a:lstStyle/>
          <a:p>
            <a:endParaRPr lang="en-GB" dirty="0"/>
          </a:p>
        </p:txBody>
      </p:sp>
      <p:sp>
        <p:nvSpPr>
          <p:cNvPr id="6150" name="Slide Number Placeholder 5"/>
          <p:cNvSpPr>
            <a:spLocks noGrp="1"/>
          </p:cNvSpPr>
          <p:nvPr>
            <p:ph type="sldNum" sz="quarter" idx="12"/>
          </p:nvPr>
        </p:nvSpPr>
        <p:spPr bwMode="auto">
          <a:xfrm>
            <a:off x="7056276" y="5624514"/>
            <a:ext cx="944724"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557213" indent="-214313">
              <a:defRPr>
                <a:solidFill>
                  <a:schemeClr val="tx1"/>
                </a:solidFill>
                <a:latin typeface="Arial" pitchFamily="34" charset="0"/>
              </a:defRPr>
            </a:lvl2pPr>
            <a:lvl3pPr marL="857250" indent="-171450">
              <a:defRPr>
                <a:solidFill>
                  <a:schemeClr val="tx1"/>
                </a:solidFill>
                <a:latin typeface="Arial" pitchFamily="34" charset="0"/>
              </a:defRPr>
            </a:lvl3pPr>
            <a:lvl4pPr marL="1200150" indent="-171450">
              <a:defRPr>
                <a:solidFill>
                  <a:schemeClr val="tx1"/>
                </a:solidFill>
                <a:latin typeface="Arial" pitchFamily="34" charset="0"/>
              </a:defRPr>
            </a:lvl4pPr>
            <a:lvl5pPr marL="1543050" indent="-171450">
              <a:defRPr>
                <a:solidFill>
                  <a:schemeClr val="tx1"/>
                </a:solidFill>
                <a:latin typeface="Arial" pitchFamily="34" charset="0"/>
              </a:defRPr>
            </a:lvl5pPr>
            <a:lvl6pPr marL="1885950" indent="-171450" eaLnBrk="0" fontAlgn="base" hangingPunct="0">
              <a:spcBef>
                <a:spcPct val="0"/>
              </a:spcBef>
              <a:spcAft>
                <a:spcPct val="0"/>
              </a:spcAft>
              <a:defRPr>
                <a:solidFill>
                  <a:schemeClr val="tx1"/>
                </a:solidFill>
                <a:latin typeface="Arial" pitchFamily="34" charset="0"/>
              </a:defRPr>
            </a:lvl6pPr>
            <a:lvl7pPr marL="2228850" indent="-171450" eaLnBrk="0" fontAlgn="base" hangingPunct="0">
              <a:spcBef>
                <a:spcPct val="0"/>
              </a:spcBef>
              <a:spcAft>
                <a:spcPct val="0"/>
              </a:spcAft>
              <a:defRPr>
                <a:solidFill>
                  <a:schemeClr val="tx1"/>
                </a:solidFill>
                <a:latin typeface="Arial" pitchFamily="34" charset="0"/>
              </a:defRPr>
            </a:lvl7pPr>
            <a:lvl8pPr marL="2571750" indent="-171450" eaLnBrk="0" fontAlgn="base" hangingPunct="0">
              <a:spcBef>
                <a:spcPct val="0"/>
              </a:spcBef>
              <a:spcAft>
                <a:spcPct val="0"/>
              </a:spcAft>
              <a:defRPr>
                <a:solidFill>
                  <a:schemeClr val="tx1"/>
                </a:solidFill>
                <a:latin typeface="Arial" pitchFamily="34" charset="0"/>
              </a:defRPr>
            </a:lvl8pPr>
            <a:lvl9pPr marL="2914650" indent="-171450" eaLnBrk="0" fontAlgn="base" hangingPunct="0">
              <a:spcBef>
                <a:spcPct val="0"/>
              </a:spcBef>
              <a:spcAft>
                <a:spcPct val="0"/>
              </a:spcAft>
              <a:defRPr>
                <a:solidFill>
                  <a:schemeClr val="tx1"/>
                </a:solidFill>
                <a:latin typeface="Arial" pitchFamily="34" charset="0"/>
              </a:defRPr>
            </a:lvl9pPr>
          </a:lstStyle>
          <a:p>
            <a:fld id="{081B3919-48F7-4BB5-A785-6F1163EE66E3}" type="slidenum">
              <a:rPr lang="en-GB" smtClean="0">
                <a:solidFill>
                  <a:srgbClr val="776F65"/>
                </a:solidFill>
              </a:rPr>
              <a:pPr/>
              <a:t>6</a:t>
            </a:fld>
            <a:endParaRPr lang="en-GB" dirty="0">
              <a:solidFill>
                <a:srgbClr val="776F65"/>
              </a:solidFill>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658" y="3862157"/>
            <a:ext cx="3456384" cy="2590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67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857250"/>
            <a:ext cx="6172200" cy="1167594"/>
          </a:xfrm>
        </p:spPr>
        <p:txBody>
          <a:bodyPr>
            <a:noAutofit/>
          </a:bodyPr>
          <a:lstStyle/>
          <a:p>
            <a:r>
              <a:rPr lang="en-GB" dirty="0"/>
              <a:t>Intended Learning Outcomes (ILOs) Session 01</a:t>
            </a:r>
            <a:endParaRPr lang="da-DK" dirty="0"/>
          </a:p>
        </p:txBody>
      </p:sp>
      <p:sp>
        <p:nvSpPr>
          <p:cNvPr id="3" name="Content Placeholder 2"/>
          <p:cNvSpPr>
            <a:spLocks noGrp="1"/>
          </p:cNvSpPr>
          <p:nvPr>
            <p:ph idx="1"/>
          </p:nvPr>
        </p:nvSpPr>
        <p:spPr>
          <a:xfrm>
            <a:off x="1485900" y="2402887"/>
            <a:ext cx="6172200" cy="3048986"/>
          </a:xfrm>
        </p:spPr>
        <p:txBody>
          <a:bodyPr>
            <a:normAutofit fontScale="92500" lnSpcReduction="10000"/>
          </a:bodyPr>
          <a:lstStyle/>
          <a:p>
            <a:pPr lvl="0"/>
            <a:r>
              <a:rPr lang="en-GB" dirty="0"/>
              <a:t>Can explain the basic concepts of databases and the relational model</a:t>
            </a:r>
            <a:endParaRPr lang="da-DK" dirty="0"/>
          </a:p>
          <a:p>
            <a:pPr lvl="0"/>
            <a:r>
              <a:rPr lang="en-GB" dirty="0"/>
              <a:t>Can navigate in an relational database</a:t>
            </a:r>
            <a:endParaRPr lang="da-DK" dirty="0"/>
          </a:p>
          <a:p>
            <a:pPr lvl="0"/>
            <a:r>
              <a:rPr lang="en-GB" dirty="0"/>
              <a:t>Can create a database in MS SQL Server using scripts (i.e. “The Company Database”)</a:t>
            </a:r>
            <a:endParaRPr lang="da-DK" dirty="0"/>
          </a:p>
          <a:p>
            <a:pPr lvl="0"/>
            <a:r>
              <a:rPr lang="en-GB" dirty="0"/>
              <a:t>Can do simple SQL queries on a database in MS SQL Server. </a:t>
            </a:r>
            <a:endParaRPr lang="da-DK" dirty="0"/>
          </a:p>
        </p:txBody>
      </p:sp>
      <p:sp>
        <p:nvSpPr>
          <p:cNvPr id="4" name="Date Placeholder 3"/>
          <p:cNvSpPr>
            <a:spLocks noGrp="1"/>
          </p:cNvSpPr>
          <p:nvPr>
            <p:ph type="dt" sz="half" idx="10"/>
          </p:nvPr>
        </p:nvSpPr>
        <p:spPr/>
        <p:txBody>
          <a:bodyPr/>
          <a:lstStyle/>
          <a:p>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3918F30E-62CE-4DF4-A5BC-71A090DA5468}" type="slidenum">
              <a:rPr lang="da-DK" smtClean="0"/>
              <a:t>7</a:t>
            </a:fld>
            <a:endParaRPr lang="da-DK" dirty="0"/>
          </a:p>
        </p:txBody>
      </p:sp>
    </p:spTree>
    <p:extLst>
      <p:ext uri="{BB962C8B-B14F-4D97-AF65-F5344CB8AC3E}">
        <p14:creationId xmlns:p14="http://schemas.microsoft.com/office/powerpoint/2010/main" val="140432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857251"/>
            <a:ext cx="5829300" cy="897564"/>
          </a:xfrm>
        </p:spPr>
        <p:txBody>
          <a:bodyPr>
            <a:normAutofit fontScale="90000"/>
          </a:bodyPr>
          <a:lstStyle/>
          <a:p>
            <a:r>
              <a:rPr lang="en-GB" dirty="0"/>
              <a:t>Session 01</a:t>
            </a:r>
          </a:p>
        </p:txBody>
      </p:sp>
      <p:sp>
        <p:nvSpPr>
          <p:cNvPr id="3" name="Subtitle 2"/>
          <p:cNvSpPr>
            <a:spLocks noGrp="1"/>
          </p:cNvSpPr>
          <p:nvPr>
            <p:ph type="subTitle" idx="1"/>
          </p:nvPr>
        </p:nvSpPr>
        <p:spPr>
          <a:xfrm>
            <a:off x="2033718" y="1862826"/>
            <a:ext cx="5724636" cy="3834426"/>
          </a:xfrm>
        </p:spPr>
        <p:txBody>
          <a:bodyPr>
            <a:noAutofit/>
          </a:bodyPr>
          <a:lstStyle/>
          <a:p>
            <a:pPr lvl="0" algn="l"/>
            <a:r>
              <a:rPr lang="en-US" b="1" dirty="0">
                <a:solidFill>
                  <a:srgbClr val="0070C0"/>
                </a:solidFill>
              </a:rPr>
              <a:t>Readings:</a:t>
            </a:r>
          </a:p>
          <a:p>
            <a:pPr lvl="0" algn="l"/>
            <a:r>
              <a:rPr lang="en-US" b="1" dirty="0" err="1">
                <a:solidFill>
                  <a:srgbClr val="0070C0"/>
                </a:solidFill>
              </a:rPr>
              <a:t>Elmasri</a:t>
            </a:r>
            <a:r>
              <a:rPr lang="en-US" b="1" dirty="0">
                <a:solidFill>
                  <a:srgbClr val="0070C0"/>
                </a:solidFill>
              </a:rPr>
              <a:t>: chap. 1, 2 and 5</a:t>
            </a:r>
          </a:p>
          <a:p>
            <a:pPr lvl="0" algn="l"/>
            <a:endParaRPr lang="en-US" b="1" dirty="0">
              <a:solidFill>
                <a:srgbClr val="0070C0"/>
              </a:solidFill>
            </a:endParaRPr>
          </a:p>
          <a:p>
            <a:pPr lvl="0" algn="l"/>
            <a:r>
              <a:rPr lang="en-US" b="1" dirty="0">
                <a:solidFill>
                  <a:srgbClr val="00B050"/>
                </a:solidFill>
              </a:rPr>
              <a:t>Task</a:t>
            </a:r>
          </a:p>
          <a:p>
            <a:pPr lvl="0" algn="l"/>
            <a:r>
              <a:rPr lang="en-US" b="1" dirty="0">
                <a:solidFill>
                  <a:srgbClr val="00B050"/>
                </a:solidFill>
              </a:rPr>
              <a:t>Get MS SQL Server and the Management Studio installed and working.</a:t>
            </a:r>
          </a:p>
        </p:txBody>
      </p:sp>
      <p:sp>
        <p:nvSpPr>
          <p:cNvPr id="4" name="Date Placeholder 3"/>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918F30E-62CE-4DF4-A5BC-71A090DA5468}" type="slidenum">
              <a:rPr lang="en-GB" smtClean="0"/>
              <a:t>8</a:t>
            </a:fld>
            <a:endParaRPr lang="en-GB" dirty="0"/>
          </a:p>
        </p:txBody>
      </p:sp>
    </p:spTree>
    <p:extLst>
      <p:ext uri="{BB962C8B-B14F-4D97-AF65-F5344CB8AC3E}">
        <p14:creationId xmlns:p14="http://schemas.microsoft.com/office/powerpoint/2010/main" val="268118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err="1">
                <a:solidFill>
                  <a:srgbClr val="0070C0"/>
                </a:solidFill>
              </a:rPr>
              <a:t>Install</a:t>
            </a:r>
            <a:r>
              <a:rPr lang="da-DK" b="1" dirty="0">
                <a:solidFill>
                  <a:srgbClr val="0070C0"/>
                </a:solidFill>
              </a:rPr>
              <a:t> a database!</a:t>
            </a:r>
          </a:p>
        </p:txBody>
      </p:sp>
      <p:sp>
        <p:nvSpPr>
          <p:cNvPr id="3" name="Pladsholder til indhold 2"/>
          <p:cNvSpPr>
            <a:spLocks noGrp="1"/>
          </p:cNvSpPr>
          <p:nvPr>
            <p:ph idx="1"/>
          </p:nvPr>
        </p:nvSpPr>
        <p:spPr/>
        <p:txBody>
          <a:bodyPr>
            <a:normAutofit fontScale="85000" lnSpcReduction="20000"/>
          </a:bodyPr>
          <a:lstStyle/>
          <a:p>
            <a:r>
              <a:rPr lang="da-DK" dirty="0"/>
              <a:t>Microsoft SQL Server </a:t>
            </a:r>
            <a:r>
              <a:rPr lang="da-DK" b="1" i="1" dirty="0">
                <a:solidFill>
                  <a:srgbClr val="FF0000"/>
                </a:solidFill>
              </a:rPr>
              <a:t>EXPRESS </a:t>
            </a:r>
            <a:r>
              <a:rPr lang="da-DK" dirty="0"/>
              <a:t>2017</a:t>
            </a:r>
          </a:p>
          <a:p>
            <a:pPr lvl="1"/>
            <a:r>
              <a:rPr lang="da-DK" dirty="0">
                <a:hlinkClick r:id="rId2"/>
              </a:rPr>
              <a:t>https://www.microsoft.com/da-dk/sql-server/sql-server-editions-express</a:t>
            </a:r>
            <a:endParaRPr lang="da-DK" dirty="0"/>
          </a:p>
          <a:p>
            <a:pPr lvl="1"/>
            <a:r>
              <a:rPr lang="en-US" dirty="0"/>
              <a:t>Click “Install SSMS” when the installer has completed</a:t>
            </a:r>
            <a:endParaRPr lang="da-DK" dirty="0"/>
          </a:p>
          <a:p>
            <a:r>
              <a:rPr lang="da-DK" dirty="0"/>
              <a:t>Microsoft SQL Server Management Studio</a:t>
            </a:r>
          </a:p>
          <a:p>
            <a:pPr lvl="1"/>
            <a:r>
              <a:rPr lang="da-DK" dirty="0">
                <a:hlinkClick r:id="rId3"/>
              </a:rPr>
              <a:t>https://docs.microsoft.com/en-us/sql/ssms/download-sql-server-management-studio-ssms</a:t>
            </a:r>
            <a:r>
              <a:rPr lang="da-DK" dirty="0"/>
              <a:t> </a:t>
            </a:r>
          </a:p>
          <a:p>
            <a:pPr lvl="1"/>
            <a:r>
              <a:rPr lang="da-DK" dirty="0"/>
              <a:t>BIG &amp; </a:t>
            </a:r>
            <a:r>
              <a:rPr lang="da-DK" dirty="0" err="1"/>
              <a:t>slow</a:t>
            </a:r>
            <a:r>
              <a:rPr lang="da-DK" dirty="0"/>
              <a:t> downloads</a:t>
            </a:r>
          </a:p>
          <a:p>
            <a:pPr lvl="1"/>
            <a:endParaRPr lang="da-DK" dirty="0"/>
          </a:p>
          <a:p>
            <a:r>
              <a:rPr lang="da-DK" dirty="0" err="1"/>
              <a:t>Requires</a:t>
            </a:r>
            <a:r>
              <a:rPr lang="da-DK" dirty="0"/>
              <a:t> at </a:t>
            </a:r>
            <a:r>
              <a:rPr lang="da-DK" dirty="0" err="1"/>
              <a:t>least</a:t>
            </a:r>
            <a:r>
              <a:rPr lang="da-DK" dirty="0"/>
              <a:t> Windows 8</a:t>
            </a:r>
          </a:p>
          <a:p>
            <a:pPr lvl="1"/>
            <a:r>
              <a:rPr lang="da-DK" dirty="0"/>
              <a:t>If no windows8+</a:t>
            </a:r>
          </a:p>
          <a:p>
            <a:pPr lvl="2"/>
            <a:r>
              <a:rPr lang="da-DK" dirty="0" err="1"/>
              <a:t>VirtualBox</a:t>
            </a:r>
            <a:endParaRPr lang="da-DK" dirty="0"/>
          </a:p>
          <a:p>
            <a:pPr lvl="2"/>
            <a:r>
              <a:rPr lang="da-DK" dirty="0"/>
              <a:t>Extensions (</a:t>
            </a:r>
            <a:r>
              <a:rPr lang="da-DK" dirty="0" err="1"/>
              <a:t>when</a:t>
            </a:r>
            <a:r>
              <a:rPr lang="da-DK" dirty="0"/>
              <a:t> </a:t>
            </a:r>
            <a:r>
              <a:rPr lang="da-DK" dirty="0" err="1"/>
              <a:t>VirtualBox</a:t>
            </a:r>
            <a:r>
              <a:rPr lang="da-DK" dirty="0"/>
              <a:t> is </a:t>
            </a:r>
            <a:r>
              <a:rPr lang="da-DK" dirty="0" err="1"/>
              <a:t>installed</a:t>
            </a:r>
            <a:r>
              <a:rPr lang="da-DK" dirty="0"/>
              <a:t>)</a:t>
            </a:r>
          </a:p>
          <a:p>
            <a:pPr lvl="2"/>
            <a:r>
              <a:rPr lang="da-DK" dirty="0"/>
              <a:t>Windows 10 from </a:t>
            </a:r>
            <a:r>
              <a:rPr lang="da-DK" dirty="0" err="1"/>
              <a:t>Dreamspark</a:t>
            </a:r>
            <a:r>
              <a:rPr lang="da-DK" dirty="0"/>
              <a:t> (45 G HDD </a:t>
            </a:r>
            <a:r>
              <a:rPr lang="da-DK" dirty="0" err="1"/>
              <a:t>seems</a:t>
            </a:r>
            <a:r>
              <a:rPr lang="da-DK" dirty="0"/>
              <a:t> </a:t>
            </a:r>
            <a:r>
              <a:rPr lang="da-DK" dirty="0" err="1"/>
              <a:t>enough</a:t>
            </a:r>
            <a:r>
              <a:rPr lang="da-DK" dirty="0"/>
              <a:t>, 2-4 G </a:t>
            </a:r>
            <a:r>
              <a:rPr lang="da-DK" dirty="0" err="1"/>
              <a:t>memory</a:t>
            </a:r>
            <a:r>
              <a:rPr lang="da-DK" dirty="0"/>
              <a:t>, 2 cores)</a:t>
            </a:r>
          </a:p>
          <a:p>
            <a:pPr lvl="3"/>
            <a:r>
              <a:rPr lang="da-DK" dirty="0" err="1"/>
              <a:t>Remember</a:t>
            </a:r>
            <a:r>
              <a:rPr lang="da-DK" dirty="0"/>
              <a:t> to </a:t>
            </a:r>
            <a:r>
              <a:rPr lang="da-DK" dirty="0" err="1"/>
              <a:t>take</a:t>
            </a:r>
            <a:r>
              <a:rPr lang="da-DK" dirty="0"/>
              <a:t> a screenshot of the </a:t>
            </a:r>
            <a:r>
              <a:rPr lang="da-DK" dirty="0" err="1"/>
              <a:t>activation</a:t>
            </a:r>
            <a:r>
              <a:rPr lang="da-DK" dirty="0"/>
              <a:t> </a:t>
            </a:r>
            <a:r>
              <a:rPr lang="da-DK" dirty="0" err="1"/>
              <a:t>code</a:t>
            </a:r>
            <a:r>
              <a:rPr lang="da-DK" dirty="0"/>
              <a:t> on </a:t>
            </a:r>
            <a:r>
              <a:rPr lang="da-DK" dirty="0" err="1"/>
              <a:t>Dreamspark</a:t>
            </a:r>
            <a:endParaRPr lang="da-DK" dirty="0"/>
          </a:p>
        </p:txBody>
      </p:sp>
    </p:spTree>
    <p:extLst>
      <p:ext uri="{BB962C8B-B14F-4D97-AF65-F5344CB8AC3E}">
        <p14:creationId xmlns:p14="http://schemas.microsoft.com/office/powerpoint/2010/main" val="4225781135"/>
      </p:ext>
    </p:extLst>
  </p:cSld>
  <p:clrMapOvr>
    <a:masterClrMapping/>
  </p:clrMapOvr>
</p:sld>
</file>

<file path=ppt/theme/theme1.xml><?xml version="1.0" encoding="utf-8"?>
<a:theme xmlns:a="http://schemas.openxmlformats.org/drawingml/2006/main" name="Office-tem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607</Words>
  <Application>Microsoft Office PowerPoint</Application>
  <PresentationFormat>On-screen Show (4:3)</PresentationFormat>
  <Paragraphs>183</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Calibri Light</vt:lpstr>
      <vt:lpstr>Times</vt:lpstr>
      <vt:lpstr>Office-tema</vt:lpstr>
      <vt:lpstr> Programming 2nd semester</vt:lpstr>
      <vt:lpstr>Course Introduction</vt:lpstr>
      <vt:lpstr>Course Introduction</vt:lpstr>
      <vt:lpstr>Layered architecture</vt:lpstr>
      <vt:lpstr>Canvas</vt:lpstr>
      <vt:lpstr>Introduction to databases</vt:lpstr>
      <vt:lpstr>Intended Learning Outcomes (ILOs) Session 01</vt:lpstr>
      <vt:lpstr>Session 01</vt:lpstr>
      <vt:lpstr>Install a database!</vt:lpstr>
      <vt:lpstr>While we wait</vt:lpstr>
      <vt:lpstr>PowerPoint Presentation</vt:lpstr>
      <vt:lpstr>(SQL) Databases in Practice</vt:lpstr>
      <vt:lpstr>PowerPoint Presentation</vt:lpstr>
      <vt:lpstr>PowerPoint Presentation</vt:lpstr>
      <vt:lpstr>PowerPoint Presentation</vt:lpstr>
      <vt:lpstr>Three-Schema Architecture</vt:lpstr>
      <vt:lpstr>Database schema</vt:lpstr>
      <vt:lpstr>Database Schema</vt:lpstr>
      <vt:lpstr>Database instance / state</vt:lpstr>
      <vt:lpstr>Database Schema vs. Database State</vt:lpstr>
      <vt:lpstr>DBMS Languages</vt:lpstr>
      <vt:lpstr>DBMS Languages</vt:lpstr>
      <vt:lpstr>DBMS Languages</vt:lpstr>
      <vt:lpstr>DBMS Languages</vt:lpstr>
      <vt:lpstr>Trivia – SQL or “sequel”</vt:lpstr>
      <vt:lpstr>DBMS Components &amp; Function</vt:lpstr>
      <vt:lpstr>Database System Utilities</vt:lpstr>
    </vt:vector>
  </TitlesOfParts>
  <Company>University College Nordjylland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István Knoll</dc:creator>
  <cp:lastModifiedBy>István Knoll</cp:lastModifiedBy>
  <cp:revision>27</cp:revision>
  <dcterms:created xsi:type="dcterms:W3CDTF">2017-01-31T20:18:33Z</dcterms:created>
  <dcterms:modified xsi:type="dcterms:W3CDTF">2018-02-04T20:18:48Z</dcterms:modified>
</cp:coreProperties>
</file>