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2"/>
  </p:notesMasterIdLst>
  <p:sldIdLst>
    <p:sldId id="256" r:id="rId6"/>
    <p:sldId id="262" r:id="rId7"/>
    <p:sldId id="286" r:id="rId8"/>
    <p:sldId id="287" r:id="rId9"/>
    <p:sldId id="288" r:id="rId10"/>
    <p:sldId id="289" r:id="rId11"/>
    <p:sldId id="290" r:id="rId12"/>
    <p:sldId id="285" r:id="rId13"/>
    <p:sldId id="291" r:id="rId14"/>
    <p:sldId id="264" r:id="rId15"/>
    <p:sldId id="265" r:id="rId16"/>
    <p:sldId id="267" r:id="rId17"/>
    <p:sldId id="292" r:id="rId18"/>
    <p:sldId id="282" r:id="rId19"/>
    <p:sldId id="270" r:id="rId20"/>
    <p:sldId id="294" r:id="rId21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29" autoAdjust="0"/>
  </p:normalViewPr>
  <p:slideViewPr>
    <p:cSldViewPr>
      <p:cViewPr varScale="1">
        <p:scale>
          <a:sx n="102" d="100"/>
          <a:sy n="102" d="100"/>
        </p:scale>
        <p:origin x="1262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0F950-689C-4CAC-A879-A0B5A31AD8F4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AA0A3-BD1B-4B1A-AA1E-EDAF6BDBF15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631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256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82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82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821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79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01-02-2015/FEN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604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01-02-2015/FEN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901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01-02-2015/FEN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585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01-02-2015/FEN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711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01-02-2015/FEN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705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01-02-2015/FEN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248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01-02-2015/FEN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24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01-02-2015/FEN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792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01-02-2015/FEN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92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01-02-2015/FEN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778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01-02-2015/FEN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973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01-02-2015/FEN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831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802631"/>
          </a:xfrm>
        </p:spPr>
        <p:txBody>
          <a:bodyPr>
            <a:normAutofit/>
          </a:bodyPr>
          <a:lstStyle/>
          <a:p>
            <a:r>
              <a:rPr lang="en-GB" dirty="0"/>
              <a:t>The Relational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US" dirty="0"/>
              <a:t>an explain the basic concepts</a:t>
            </a:r>
            <a:br>
              <a:rPr lang="en-US" dirty="0"/>
            </a:br>
            <a:r>
              <a:rPr lang="en-US" dirty="0"/>
              <a:t>of the relational model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84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772400" cy="936104"/>
          </a:xfrm>
        </p:spPr>
        <p:txBody>
          <a:bodyPr>
            <a:normAutofit/>
          </a:bodyPr>
          <a:lstStyle/>
          <a:p>
            <a:r>
              <a:rPr lang="en-GB" sz="4000" dirty="0"/>
              <a:t>Relational Model Concepts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FC2CF-2AE9-490B-96E7-128ECEC5F1D2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8" name="Tekstboks 7"/>
          <p:cNvSpPr txBox="1"/>
          <p:nvPr/>
        </p:nvSpPr>
        <p:spPr>
          <a:xfrm>
            <a:off x="1964762" y="1529032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Primary    key</a:t>
            </a:r>
          </a:p>
        </p:txBody>
      </p:sp>
      <p:sp>
        <p:nvSpPr>
          <p:cNvPr id="11" name="Tekstboks 10"/>
          <p:cNvSpPr txBox="1"/>
          <p:nvPr/>
        </p:nvSpPr>
        <p:spPr>
          <a:xfrm>
            <a:off x="5671605" y="1715169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Foreign key</a:t>
            </a:r>
          </a:p>
        </p:txBody>
      </p:sp>
      <p:sp>
        <p:nvSpPr>
          <p:cNvPr id="14" name="Højre klammeparentes 13"/>
          <p:cNvSpPr/>
          <p:nvPr/>
        </p:nvSpPr>
        <p:spPr bwMode="auto">
          <a:xfrm>
            <a:off x="7129209" y="2602656"/>
            <a:ext cx="232953" cy="154642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kstboks 14"/>
          <p:cNvSpPr txBox="1"/>
          <p:nvPr/>
        </p:nvSpPr>
        <p:spPr>
          <a:xfrm>
            <a:off x="7378896" y="3221979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Tuples</a:t>
            </a:r>
          </a:p>
        </p:txBody>
      </p:sp>
      <p:sp>
        <p:nvSpPr>
          <p:cNvPr id="16" name="Venstre klammeparentes 15"/>
          <p:cNvSpPr/>
          <p:nvPr/>
        </p:nvSpPr>
        <p:spPr bwMode="auto">
          <a:xfrm>
            <a:off x="846344" y="2625484"/>
            <a:ext cx="288032" cy="157210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kstboks 16"/>
          <p:cNvSpPr txBox="1"/>
          <p:nvPr/>
        </p:nvSpPr>
        <p:spPr>
          <a:xfrm>
            <a:off x="13257" y="3249177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Relation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71" y="2205259"/>
            <a:ext cx="5770996" cy="208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Lige pilforbindelse 9"/>
          <p:cNvCxnSpPr>
            <a:stCxn id="8" idx="2"/>
          </p:cNvCxnSpPr>
          <p:nvPr/>
        </p:nvCxnSpPr>
        <p:spPr bwMode="auto">
          <a:xfrm>
            <a:off x="2565247" y="1836809"/>
            <a:ext cx="278561" cy="58407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Lige pilforbindelse 12"/>
          <p:cNvCxnSpPr>
            <a:stCxn id="11" idx="2"/>
          </p:cNvCxnSpPr>
          <p:nvPr/>
        </p:nvCxnSpPr>
        <p:spPr bwMode="auto">
          <a:xfrm>
            <a:off x="6195146" y="2022946"/>
            <a:ext cx="523541" cy="35818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Lige pilforbindelse 26"/>
          <p:cNvCxnSpPr>
            <a:stCxn id="11" idx="2"/>
          </p:cNvCxnSpPr>
          <p:nvPr/>
        </p:nvCxnSpPr>
        <p:spPr bwMode="auto">
          <a:xfrm>
            <a:off x="6195146" y="2022946"/>
            <a:ext cx="0" cy="35818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kstboks 30"/>
          <p:cNvSpPr txBox="1"/>
          <p:nvPr/>
        </p:nvSpPr>
        <p:spPr>
          <a:xfrm>
            <a:off x="3447191" y="4653136"/>
            <a:ext cx="916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Attributes</a:t>
            </a:r>
          </a:p>
        </p:txBody>
      </p:sp>
      <p:cxnSp>
        <p:nvCxnSpPr>
          <p:cNvPr id="37" name="Lige pilforbindelse 2048"/>
          <p:cNvCxnSpPr>
            <a:stCxn id="36" idx="0"/>
          </p:cNvCxnSpPr>
          <p:nvPr/>
        </p:nvCxnSpPr>
        <p:spPr bwMode="auto">
          <a:xfrm flipH="1" flipV="1">
            <a:off x="2843809" y="4197592"/>
            <a:ext cx="1061489" cy="4555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Lige pilforbindelse 2051"/>
          <p:cNvCxnSpPr>
            <a:stCxn id="36" idx="0"/>
          </p:cNvCxnSpPr>
          <p:nvPr/>
        </p:nvCxnSpPr>
        <p:spPr bwMode="auto">
          <a:xfrm flipH="1" flipV="1">
            <a:off x="3586613" y="4197590"/>
            <a:ext cx="318685" cy="4555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Lige pilforbindelse 2053"/>
          <p:cNvCxnSpPr>
            <a:stCxn id="36" idx="0"/>
          </p:cNvCxnSpPr>
          <p:nvPr/>
        </p:nvCxnSpPr>
        <p:spPr bwMode="auto">
          <a:xfrm flipV="1">
            <a:off x="3905298" y="4197590"/>
            <a:ext cx="444704" cy="4555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Lige pilforbindelse 2055"/>
          <p:cNvCxnSpPr>
            <a:stCxn id="36" idx="0"/>
          </p:cNvCxnSpPr>
          <p:nvPr/>
        </p:nvCxnSpPr>
        <p:spPr bwMode="auto">
          <a:xfrm flipV="1">
            <a:off x="3905298" y="4149080"/>
            <a:ext cx="1766307" cy="50405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kstboks 7"/>
          <p:cNvSpPr txBox="1"/>
          <p:nvPr/>
        </p:nvSpPr>
        <p:spPr>
          <a:xfrm>
            <a:off x="5732597" y="4660147"/>
            <a:ext cx="90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Null value</a:t>
            </a:r>
          </a:p>
        </p:txBody>
      </p:sp>
      <p:cxnSp>
        <p:nvCxnSpPr>
          <p:cNvPr id="61" name="Lige pilforbindelse 9"/>
          <p:cNvCxnSpPr>
            <a:stCxn id="60" idx="0"/>
          </p:cNvCxnSpPr>
          <p:nvPr/>
        </p:nvCxnSpPr>
        <p:spPr bwMode="auto">
          <a:xfrm flipH="1" flipV="1">
            <a:off x="6084168" y="4149080"/>
            <a:ext cx="103330" cy="5110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72" name="Date Placeholder 207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073" name="Footer Placeholder 207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102388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7772400" cy="980728"/>
          </a:xfrm>
        </p:spPr>
        <p:txBody>
          <a:bodyPr/>
          <a:lstStyle/>
          <a:p>
            <a:r>
              <a:rPr lang="en-GB" sz="4000" b="1" u="sng" dirty="0"/>
              <a:t>Relational</a:t>
            </a:r>
            <a:r>
              <a:rPr lang="en-GB" sz="4000" dirty="0"/>
              <a:t> Model Concepts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3284984"/>
            <a:ext cx="7848871" cy="3024336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Data is organised in a number of tables (</a:t>
            </a:r>
            <a:r>
              <a:rPr lang="en-GB" sz="2400" b="1" i="1" dirty="0"/>
              <a:t>relations</a:t>
            </a:r>
            <a:r>
              <a:rPr lang="en-GB" sz="2400" dirty="0"/>
              <a:t>).</a:t>
            </a:r>
          </a:p>
          <a:p>
            <a:r>
              <a:rPr lang="en-GB" sz="2400" dirty="0"/>
              <a:t>Each table has a number of (&gt;=1) columns  (</a:t>
            </a:r>
            <a:r>
              <a:rPr lang="en-GB" sz="2400" b="1" i="1" dirty="0"/>
              <a:t>attributes</a:t>
            </a:r>
            <a:r>
              <a:rPr lang="en-GB" sz="2400" dirty="0"/>
              <a:t>).</a:t>
            </a:r>
          </a:p>
          <a:p>
            <a:r>
              <a:rPr lang="en-GB" sz="2400" dirty="0"/>
              <a:t>Attributes have names and </a:t>
            </a:r>
            <a:r>
              <a:rPr lang="en-GB" sz="2400" b="1" dirty="0"/>
              <a:t>domains</a:t>
            </a:r>
          </a:p>
          <a:p>
            <a:r>
              <a:rPr lang="en-GB" sz="2400" dirty="0"/>
              <a:t>Attribute values are atomic and defined over some </a:t>
            </a:r>
            <a:r>
              <a:rPr lang="en-GB" sz="2400" i="1" dirty="0"/>
              <a:t>domain</a:t>
            </a:r>
            <a:r>
              <a:rPr lang="en-GB" sz="2400" dirty="0"/>
              <a:t>.</a:t>
            </a:r>
          </a:p>
          <a:p>
            <a:r>
              <a:rPr lang="en-GB" sz="2400" dirty="0"/>
              <a:t>A table holds a number of (maybe none) </a:t>
            </a:r>
            <a:r>
              <a:rPr lang="en-GB" sz="2400" i="1" dirty="0"/>
              <a:t>rows</a:t>
            </a:r>
            <a:r>
              <a:rPr lang="en-GB" sz="2400" dirty="0"/>
              <a:t> (</a:t>
            </a:r>
            <a:r>
              <a:rPr lang="en-GB" sz="2400" b="1" dirty="0"/>
              <a:t>tuples</a:t>
            </a:r>
            <a:r>
              <a:rPr lang="en-GB" sz="2400" dirty="0"/>
              <a:t>). </a:t>
            </a:r>
          </a:p>
          <a:p>
            <a:r>
              <a:rPr lang="en-GB" sz="2400" dirty="0"/>
              <a:t>Tuples are unordered.</a:t>
            </a:r>
          </a:p>
          <a:p>
            <a:r>
              <a:rPr lang="en-GB" sz="2400" dirty="0"/>
              <a:t>Tuples are </a:t>
            </a:r>
            <a:r>
              <a:rPr lang="en-GB" sz="2400" b="1" dirty="0"/>
              <a:t>unique</a:t>
            </a:r>
            <a:r>
              <a:rPr lang="en-GB" sz="2400" dirty="0"/>
              <a:t> (existence of a key is guaranteed). </a:t>
            </a:r>
          </a:p>
          <a:p>
            <a:r>
              <a:rPr lang="en-GB" sz="2400" dirty="0"/>
              <a:t>A relation is a </a:t>
            </a:r>
            <a:r>
              <a:rPr lang="en-GB" sz="2400" b="1" i="1" dirty="0"/>
              <a:t>set</a:t>
            </a:r>
            <a:r>
              <a:rPr lang="en-GB" sz="2400" dirty="0"/>
              <a:t> (mathematical) </a:t>
            </a:r>
            <a:r>
              <a:rPr lang="en-GB" sz="2400" b="1" dirty="0"/>
              <a:t>of tuples</a:t>
            </a:r>
            <a:r>
              <a:rPr lang="en-GB" sz="2400" dirty="0"/>
              <a:t>.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548A51-5157-4457-A2FA-27D2B4E7C69E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87" y="961882"/>
            <a:ext cx="505865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02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7772400" cy="1087487"/>
          </a:xfrm>
        </p:spPr>
        <p:txBody>
          <a:bodyPr/>
          <a:lstStyle/>
          <a:p>
            <a:r>
              <a:rPr lang="en-GB" sz="4000" dirty="0"/>
              <a:t>Attributes and Domains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140968"/>
            <a:ext cx="7989888" cy="3240360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 </a:t>
            </a:r>
            <a:r>
              <a:rPr lang="en-GB" sz="2400" i="1" dirty="0"/>
              <a:t>domain</a:t>
            </a:r>
            <a:r>
              <a:rPr lang="en-GB" sz="2400" dirty="0"/>
              <a:t> defines the valid values of an attribute.</a:t>
            </a:r>
          </a:p>
          <a:p>
            <a:r>
              <a:rPr lang="en-GB" sz="2400" dirty="0"/>
              <a:t>Logical definitions of domains.</a:t>
            </a:r>
            <a:br>
              <a:rPr lang="en-GB" sz="2400" dirty="0"/>
            </a:br>
            <a:r>
              <a:rPr lang="en-GB" sz="2200" i="1" dirty="0">
                <a:solidFill>
                  <a:srgbClr val="00B050"/>
                </a:solidFill>
              </a:rPr>
              <a:t>Like attribute: </a:t>
            </a:r>
            <a:r>
              <a:rPr lang="en-GB" sz="2200" i="1" dirty="0" err="1">
                <a:solidFill>
                  <a:srgbClr val="00B050"/>
                </a:solidFill>
              </a:rPr>
              <a:t>Social_security_number</a:t>
            </a:r>
            <a:br>
              <a:rPr lang="en-GB" sz="2200" dirty="0">
                <a:solidFill>
                  <a:srgbClr val="00B050"/>
                </a:solidFill>
              </a:rPr>
            </a:br>
            <a:r>
              <a:rPr lang="en-GB" sz="2200" dirty="0">
                <a:solidFill>
                  <a:srgbClr val="00B050"/>
                </a:solidFill>
              </a:rPr>
              <a:t>The set of valid nine-digit Social Security numbers.</a:t>
            </a:r>
            <a:br>
              <a:rPr lang="en-GB" sz="2200" dirty="0">
                <a:solidFill>
                  <a:srgbClr val="00B050"/>
                </a:solidFill>
              </a:rPr>
            </a:br>
            <a:r>
              <a:rPr lang="en-GB" sz="2200" i="1" dirty="0">
                <a:solidFill>
                  <a:srgbClr val="00B050"/>
                </a:solidFill>
              </a:rPr>
              <a:t>Like attribute: </a:t>
            </a:r>
            <a:r>
              <a:rPr lang="en-GB" sz="2200" i="1" dirty="0" err="1">
                <a:solidFill>
                  <a:srgbClr val="00B050"/>
                </a:solidFill>
              </a:rPr>
              <a:t>Academic_department_names</a:t>
            </a:r>
            <a:br>
              <a:rPr lang="en-GB" sz="2200" dirty="0">
                <a:solidFill>
                  <a:srgbClr val="00B050"/>
                </a:solidFill>
              </a:rPr>
            </a:br>
            <a:r>
              <a:rPr lang="en-GB" sz="2200" dirty="0">
                <a:solidFill>
                  <a:srgbClr val="00B050"/>
                </a:solidFill>
              </a:rPr>
              <a:t>The set of academic department names in a university, such as Computer Science, Economics, and Physics.</a:t>
            </a:r>
          </a:p>
          <a:p>
            <a:r>
              <a:rPr lang="en-GB" sz="2400" dirty="0"/>
              <a:t>Theoretically it should be possible to define problem specific domains as </a:t>
            </a:r>
            <a:r>
              <a:rPr lang="en-GB" sz="2400" dirty="0" err="1"/>
              <a:t>ssn-numberss</a:t>
            </a:r>
            <a:r>
              <a:rPr lang="en-GB" sz="2400" dirty="0"/>
              <a:t>, </a:t>
            </a:r>
            <a:r>
              <a:rPr lang="en-GB" sz="2400" dirty="0" err="1"/>
              <a:t>ip</a:t>
            </a:r>
            <a:r>
              <a:rPr lang="en-GB" sz="2400" dirty="0"/>
              <a:t>-addresses, etc. 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FF382-BBED-4408-ACA5-12B93320014A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87" y="961882"/>
            <a:ext cx="505865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06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7772400" cy="1087487"/>
          </a:xfrm>
        </p:spPr>
        <p:txBody>
          <a:bodyPr/>
          <a:lstStyle/>
          <a:p>
            <a:r>
              <a:rPr lang="en-GB" sz="4000" dirty="0"/>
              <a:t>Attributes and Domains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140968"/>
            <a:ext cx="7989888" cy="3240360"/>
          </a:xfrm>
        </p:spPr>
        <p:txBody>
          <a:bodyPr>
            <a:normAutofit fontScale="85000" lnSpcReduction="20000"/>
          </a:bodyPr>
          <a:lstStyle/>
          <a:p>
            <a:r>
              <a:rPr lang="en-GB" sz="2400" dirty="0"/>
              <a:t>A </a:t>
            </a:r>
            <a:r>
              <a:rPr lang="en-GB" sz="2400" i="1" dirty="0"/>
              <a:t>domain</a:t>
            </a:r>
            <a:r>
              <a:rPr lang="en-GB" sz="2400" dirty="0"/>
              <a:t> defines the valid values of an attribute.</a:t>
            </a:r>
          </a:p>
          <a:p>
            <a:r>
              <a:rPr lang="en-GB" sz="2400" dirty="0"/>
              <a:t>Domain:</a:t>
            </a:r>
          </a:p>
          <a:p>
            <a:pPr lvl="1"/>
            <a:r>
              <a:rPr lang="en-GB" sz="2000" dirty="0"/>
              <a:t>Name</a:t>
            </a:r>
          </a:p>
          <a:p>
            <a:pPr lvl="1"/>
            <a:r>
              <a:rPr lang="en-GB" sz="2000" dirty="0"/>
              <a:t>Type</a:t>
            </a:r>
          </a:p>
          <a:p>
            <a:pPr lvl="1"/>
            <a:r>
              <a:rPr lang="en-GB" sz="2000" dirty="0"/>
              <a:t>Format</a:t>
            </a:r>
          </a:p>
          <a:p>
            <a:pPr lvl="1"/>
            <a:r>
              <a:rPr lang="en-GB" sz="2000" dirty="0"/>
              <a:t>..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400" dirty="0"/>
              <a:t>In practice:</a:t>
            </a:r>
          </a:p>
          <a:p>
            <a:r>
              <a:rPr lang="en-GB" sz="2400" dirty="0"/>
              <a:t>Domains are based on the built-in </a:t>
            </a:r>
            <a:r>
              <a:rPr lang="en-GB" sz="2400" i="1" dirty="0"/>
              <a:t>standard data types</a:t>
            </a:r>
            <a:r>
              <a:rPr lang="en-GB" sz="2400" dirty="0"/>
              <a:t> (</a:t>
            </a:r>
            <a:r>
              <a:rPr lang="en-GB" sz="2400" dirty="0" err="1"/>
              <a:t>int</a:t>
            </a:r>
            <a:r>
              <a:rPr lang="en-GB" sz="2400" dirty="0"/>
              <a:t>, char, </a:t>
            </a:r>
            <a:r>
              <a:rPr lang="en-GB" sz="2400" dirty="0" err="1"/>
              <a:t>etc</a:t>
            </a:r>
            <a:r>
              <a:rPr lang="en-GB" sz="2400" dirty="0"/>
              <a:t>) offered by the DBMS.</a:t>
            </a:r>
          </a:p>
          <a:p>
            <a:r>
              <a:rPr lang="en-GB" sz="2400" dirty="0"/>
              <a:t>Plus additional specification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FF382-BBED-4408-ACA5-12B93320014A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87" y="961882"/>
            <a:ext cx="505865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735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-171400"/>
            <a:ext cx="7772400" cy="1258887"/>
          </a:xfrm>
        </p:spPr>
        <p:txBody>
          <a:bodyPr/>
          <a:lstStyle/>
          <a:p>
            <a:r>
              <a:rPr lang="en-GB" sz="4000" b="1" dirty="0">
                <a:highlight>
                  <a:srgbClr val="FFFF00"/>
                </a:highlight>
              </a:rPr>
              <a:t>NULL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764704"/>
            <a:ext cx="7989888" cy="4968552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An attribute may have the value “empty”.</a:t>
            </a:r>
            <a:br>
              <a:rPr lang="en-GB" sz="2400" dirty="0"/>
            </a:br>
            <a:r>
              <a:rPr lang="en-GB" sz="2400" dirty="0"/>
              <a:t>Empty is notated </a:t>
            </a:r>
            <a:r>
              <a:rPr lang="en-GB" sz="2400" i="1" dirty="0"/>
              <a:t>NULL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dirty="0"/>
              <a:t>Several </a:t>
            </a:r>
            <a:r>
              <a:rPr lang="en-US" sz="2400" dirty="0"/>
              <a:t>meanings for NULL values, such as:</a:t>
            </a:r>
          </a:p>
          <a:p>
            <a:pPr lvl="1"/>
            <a:r>
              <a:rPr lang="en-US" sz="2000" dirty="0"/>
              <a:t>value unknown</a:t>
            </a:r>
          </a:p>
          <a:p>
            <a:pPr lvl="1"/>
            <a:r>
              <a:rPr lang="en-US" sz="2000" dirty="0"/>
              <a:t>value exist but is not available</a:t>
            </a:r>
          </a:p>
          <a:p>
            <a:pPr lvl="1"/>
            <a:r>
              <a:rPr lang="en-US" sz="2000" dirty="0"/>
              <a:t>attribute does not apply to this tuple (also known as value undefined).</a:t>
            </a:r>
            <a:endParaRPr lang="da-DK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Comparison is ambiguous (</a:t>
            </a:r>
            <a:r>
              <a:rPr lang="en-GB" sz="2000" dirty="0">
                <a:highlight>
                  <a:srgbClr val="FFFF00"/>
                </a:highlight>
              </a:rPr>
              <a:t>NULL = NULL ?)</a:t>
            </a:r>
          </a:p>
          <a:p>
            <a:endParaRPr lang="en-GB" sz="2000" dirty="0"/>
          </a:p>
          <a:p>
            <a:r>
              <a:rPr lang="en-GB" sz="2000" dirty="0"/>
              <a:t>SQL: IS NULL / IS NOT NULL</a:t>
            </a:r>
          </a:p>
          <a:p>
            <a:pPr lvl="1"/>
            <a:r>
              <a:rPr lang="en-GB" sz="1600" dirty="0"/>
              <a:t>…where… age = NULL	</a:t>
            </a:r>
            <a:r>
              <a:rPr lang="en-GB" sz="1600" b="1" dirty="0">
                <a:solidFill>
                  <a:srgbClr val="FFFF00"/>
                </a:solidFill>
                <a:highlight>
                  <a:srgbClr val="FF0000"/>
                </a:highlight>
              </a:rPr>
              <a:t>  WRONG  .  </a:t>
            </a:r>
          </a:p>
          <a:p>
            <a:pPr lvl="1"/>
            <a:r>
              <a:rPr lang="en-GB" sz="1600" dirty="0"/>
              <a:t>…where… age IS NULL	</a:t>
            </a:r>
            <a:r>
              <a:rPr lang="en-GB" sz="1600" b="1" dirty="0">
                <a:solidFill>
                  <a:srgbClr val="002060"/>
                </a:solidFill>
                <a:highlight>
                  <a:srgbClr val="00FF00"/>
                </a:highlight>
              </a:rPr>
              <a:t>  CORRECT  . </a:t>
            </a:r>
          </a:p>
          <a:p>
            <a:pPr lvl="1"/>
            <a:r>
              <a:rPr lang="en-GB" sz="1600" b="1" dirty="0">
                <a:solidFill>
                  <a:srgbClr val="002060"/>
                </a:solidFill>
              </a:rPr>
              <a:t>Think: person.id = </a:t>
            </a:r>
            <a:r>
              <a:rPr lang="en-GB" sz="1600" b="1" dirty="0" err="1">
                <a:solidFill>
                  <a:srgbClr val="002060"/>
                </a:solidFill>
              </a:rPr>
              <a:t>dog.person_id</a:t>
            </a:r>
            <a:endParaRPr lang="en-GB" sz="1600" b="1" dirty="0">
              <a:solidFill>
                <a:srgbClr val="002060"/>
              </a:solidFill>
            </a:endParaRPr>
          </a:p>
          <a:p>
            <a:pPr lvl="2"/>
            <a:r>
              <a:rPr lang="en-GB" sz="1500" b="1" dirty="0">
                <a:solidFill>
                  <a:srgbClr val="002060"/>
                </a:solidFill>
              </a:rPr>
              <a:t>Two different dogs, in both cases </a:t>
            </a:r>
            <a:r>
              <a:rPr lang="en-GB" sz="1500" b="1" dirty="0" err="1">
                <a:solidFill>
                  <a:srgbClr val="002060"/>
                </a:solidFill>
              </a:rPr>
              <a:t>dog.person_id</a:t>
            </a:r>
            <a:r>
              <a:rPr lang="en-GB" sz="1500" b="1" dirty="0">
                <a:solidFill>
                  <a:srgbClr val="002060"/>
                </a:solidFill>
              </a:rPr>
              <a:t> is NULL. </a:t>
            </a:r>
          </a:p>
          <a:p>
            <a:pPr lvl="2"/>
            <a:r>
              <a:rPr lang="en-GB" sz="1500" b="1" dirty="0">
                <a:solidFill>
                  <a:srgbClr val="002060"/>
                </a:solidFill>
              </a:rPr>
              <a:t>Does it mean that they both have the same, unknown / missing owner? Maybe, maybe not. We don’t know, that’s why </a:t>
            </a:r>
            <a:r>
              <a:rPr lang="en-GB" sz="1500" b="1" dirty="0">
                <a:solidFill>
                  <a:srgbClr val="002060"/>
                </a:solidFill>
                <a:highlight>
                  <a:srgbClr val="FFFF00"/>
                </a:highlight>
              </a:rPr>
              <a:t>NULL </a:t>
            </a:r>
            <a:r>
              <a:rPr lang="en-GB" sz="1900" b="1" dirty="0">
                <a:solidFill>
                  <a:srgbClr val="002060"/>
                </a:solidFill>
                <a:highlight>
                  <a:srgbClr val="FFFF00"/>
                </a:highlight>
              </a:rPr>
              <a:t>≠</a:t>
            </a:r>
            <a:r>
              <a:rPr lang="en-GB" sz="1500" b="1" dirty="0">
                <a:solidFill>
                  <a:srgbClr val="002060"/>
                </a:solidFill>
                <a:highlight>
                  <a:srgbClr val="FFFF00"/>
                </a:highlight>
              </a:rPr>
              <a:t> NULL</a:t>
            </a:r>
          </a:p>
          <a:p>
            <a:endParaRPr lang="en-GB" sz="2000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FF382-BBED-4408-ACA5-12B93320014A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3963942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 SUMMARY</a:t>
            </a:r>
          </a:p>
        </p:txBody>
      </p:sp>
      <p:graphicFrame>
        <p:nvGraphicFramePr>
          <p:cNvPr id="7" name="Group 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065045"/>
              </p:ext>
            </p:extLst>
          </p:nvPr>
        </p:nvGraphicFramePr>
        <p:xfrm>
          <a:off x="827584" y="1628798"/>
          <a:ext cx="7632848" cy="3960439"/>
        </p:xfrm>
        <a:graphic>
          <a:graphicData uri="http://schemas.openxmlformats.org/drawingml/2006/table">
            <a:tbl>
              <a:tblPr/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Informal Terms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Formal Terms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of relations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Table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Relation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Tuple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Table Definition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Schema of a Relation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FC2CF-2AE9-490B-96E7-128ECEC5F1D2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181786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9551" y="1196752"/>
            <a:ext cx="7917061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There are generally many restrictions or constraints on the actual values in a database state.</a:t>
            </a:r>
            <a:endParaRPr lang="da-DK" sz="2200" dirty="0"/>
          </a:p>
          <a:p>
            <a:pPr marL="0" indent="0">
              <a:buNone/>
            </a:pPr>
            <a:endParaRPr lang="da-DK" sz="2200" dirty="0"/>
          </a:p>
          <a:p>
            <a:pPr marL="0" indent="0">
              <a:buNone/>
            </a:pPr>
            <a:r>
              <a:rPr lang="en-US" sz="2200" i="1" dirty="0"/>
              <a:t>Constraints on databases can generally be divided into three main categories:</a:t>
            </a:r>
            <a:endParaRPr lang="da-DK" sz="2200" i="1" dirty="0"/>
          </a:p>
          <a:p>
            <a:pPr lvl="0"/>
            <a:r>
              <a:rPr lang="en-US" sz="2200" dirty="0"/>
              <a:t>.. inherent in the data model, called :</a:t>
            </a:r>
            <a:br>
              <a:rPr lang="en-US" sz="2200" dirty="0"/>
            </a:br>
            <a:r>
              <a:rPr lang="en-US" sz="2200" b="1" dirty="0"/>
              <a:t>inherent model-based constraints</a:t>
            </a:r>
            <a:r>
              <a:rPr lang="en-US" sz="2200" dirty="0"/>
              <a:t> or implicit constraints.</a:t>
            </a:r>
            <a:endParaRPr lang="da-DK" sz="2200" dirty="0"/>
          </a:p>
          <a:p>
            <a:pPr lvl="0"/>
            <a:r>
              <a:rPr lang="en-US" sz="2200" dirty="0">
                <a:highlight>
                  <a:srgbClr val="FFFF00"/>
                </a:highlight>
              </a:rPr>
              <a:t>.. expressed in schemas of the data model (using DDL), called:</a:t>
            </a:r>
            <a:br>
              <a:rPr lang="en-US" sz="2200" dirty="0">
                <a:highlight>
                  <a:srgbClr val="FFFF00"/>
                </a:highlight>
              </a:rPr>
            </a:br>
            <a:r>
              <a:rPr lang="en-US" sz="2200" b="1" dirty="0">
                <a:highlight>
                  <a:srgbClr val="FFFF00"/>
                </a:highlight>
              </a:rPr>
              <a:t>schema-based constraints </a:t>
            </a:r>
            <a:r>
              <a:rPr lang="en-US" sz="2200" dirty="0">
                <a:highlight>
                  <a:srgbClr val="FFFF00"/>
                </a:highlight>
              </a:rPr>
              <a:t>or explicit constraints</a:t>
            </a:r>
            <a:endParaRPr lang="da-DK" sz="2200" dirty="0">
              <a:highlight>
                <a:srgbClr val="FFFF00"/>
              </a:highlight>
            </a:endParaRPr>
          </a:p>
          <a:p>
            <a:pPr lvl="0"/>
            <a:r>
              <a:rPr lang="en-US" sz="2200" dirty="0"/>
              <a:t>.. cannot be directly expressed in the schemas of the data model, and hence must be expressed and enforced by the application programs, called:</a:t>
            </a:r>
            <a:br>
              <a:rPr lang="en-US" sz="2200" dirty="0"/>
            </a:br>
            <a:r>
              <a:rPr lang="en-US" sz="2200" b="1" dirty="0"/>
              <a:t>application-based</a:t>
            </a:r>
            <a:r>
              <a:rPr lang="en-US" sz="2200" dirty="0"/>
              <a:t> or semantic </a:t>
            </a:r>
            <a:r>
              <a:rPr lang="en-US" sz="2200" b="1" dirty="0"/>
              <a:t>constraints</a:t>
            </a:r>
            <a:r>
              <a:rPr lang="en-US" sz="2200" dirty="0"/>
              <a:t> or business rules.</a:t>
            </a:r>
            <a:endParaRPr lang="da-DK" sz="2200" dirty="0"/>
          </a:p>
          <a:p>
            <a:pPr marL="0" indent="0">
              <a:lnSpc>
                <a:spcPct val="90000"/>
              </a:lnSpc>
              <a:buNone/>
            </a:pPr>
            <a:endParaRPr lang="en-GB" sz="2200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FEF1D-4EA0-4D82-B631-7D6250771EF7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4213" y="1"/>
            <a:ext cx="7772400" cy="1052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GB" sz="4000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2927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GB" dirty="0"/>
              <a:t>Analogy to tables </a:t>
            </a:r>
            <a:r>
              <a:rPr lang="en-GB" dirty="0" err="1"/>
              <a:t>eg</a:t>
            </a:r>
            <a:r>
              <a:rPr lang="en-GB" dirty="0"/>
              <a:t>. 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2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2" y="1340768"/>
            <a:ext cx="7636397" cy="452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48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GB" dirty="0"/>
              <a:t>Analogy to tables </a:t>
            </a:r>
            <a:r>
              <a:rPr lang="en-GB" dirty="0" err="1"/>
              <a:t>eg</a:t>
            </a:r>
            <a:r>
              <a:rPr lang="en-GB" dirty="0"/>
              <a:t>. 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877272"/>
            <a:ext cx="8208912" cy="288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SpreadsheetLikeRelationalModel.xlsx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3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99684"/>
            <a:ext cx="751864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07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GB" dirty="0"/>
              <a:t>Analogy to tables </a:t>
            </a:r>
            <a:r>
              <a:rPr lang="en-GB" dirty="0" err="1"/>
              <a:t>eg</a:t>
            </a:r>
            <a:r>
              <a:rPr lang="en-GB" dirty="0"/>
              <a:t>. 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052736"/>
            <a:ext cx="7992888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>
                <a:cs typeface="Courier New" panose="02070309020205020404" pitchFamily="49" charset="0"/>
              </a:rPr>
              <a:t>Relationships among sheets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4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60388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53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GB" dirty="0"/>
              <a:t>Analogy to tables </a:t>
            </a:r>
            <a:r>
              <a:rPr lang="en-GB" dirty="0" err="1"/>
              <a:t>eg</a:t>
            </a:r>
            <a:r>
              <a:rPr lang="en-GB" dirty="0"/>
              <a:t>. 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052736"/>
            <a:ext cx="7992888" cy="2880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>
                <a:cs typeface="Courier New" panose="02070309020205020404" pitchFamily="49" charset="0"/>
              </a:rPr>
              <a:t>Relationships among sheets</a:t>
            </a:r>
          </a:p>
          <a:p>
            <a:pPr marL="0" indent="0">
              <a:buNone/>
            </a:pPr>
            <a:endParaRPr lang="en-GB" sz="16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b="1" dirty="0">
                <a:solidFill>
                  <a:srgbClr val="00B050"/>
                </a:solidFill>
                <a:cs typeface="Courier New" panose="02070309020205020404" pitchFamily="49" charset="0"/>
              </a:rPr>
              <a:t>Tool: https://www.draw.io/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5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9210"/>
            <a:ext cx="6599800" cy="92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55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GB" dirty="0"/>
              <a:t>The Relational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08912" cy="51845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Introduced by Ted </a:t>
            </a:r>
            <a:r>
              <a:rPr lang="en-US" sz="2400" dirty="0" err="1"/>
              <a:t>Codd</a:t>
            </a:r>
            <a:r>
              <a:rPr lang="en-US" sz="2400" dirty="0"/>
              <a:t> in 1970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First early implementations in early 1980s.</a:t>
            </a:r>
            <a:endParaRPr lang="da-DK" sz="2400" dirty="0"/>
          </a:p>
          <a:p>
            <a:pPr marL="0" indent="0">
              <a:buNone/>
            </a:pPr>
            <a:r>
              <a:rPr lang="en-US" sz="2400" dirty="0"/>
              <a:t> </a:t>
            </a:r>
            <a:endParaRPr lang="da-DK" sz="2400" dirty="0"/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en-US" sz="2400" dirty="0"/>
              <a:t>Success due to:</a:t>
            </a:r>
          </a:p>
          <a:p>
            <a:r>
              <a:rPr lang="en-US" sz="2400" dirty="0"/>
              <a:t>Simple</a:t>
            </a:r>
          </a:p>
          <a:p>
            <a:r>
              <a:rPr lang="en-US" sz="2400" dirty="0"/>
              <a:t>Based on a solid mathematical foundation </a:t>
            </a:r>
            <a:endParaRPr lang="da-DK" sz="2400" dirty="0"/>
          </a:p>
          <a:p>
            <a:pPr marL="0" indent="0">
              <a:buNone/>
            </a:pPr>
            <a:endParaRPr lang="en-GB" sz="16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b="1" dirty="0">
              <a:cs typeface="Courier New" panose="02070309020205020404" pitchFamily="49" charset="0"/>
            </a:endParaRP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6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52" y="1484784"/>
            <a:ext cx="15144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10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GB" dirty="0"/>
              <a:t>The Relational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56895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Based on concept of mathematical relation (like a table of values)</a:t>
            </a:r>
            <a:endParaRPr lang="da-DK" sz="2400" dirty="0"/>
          </a:p>
          <a:p>
            <a:pPr lvl="0"/>
            <a:r>
              <a:rPr lang="en-US" dirty="0"/>
              <a:t>Set theory</a:t>
            </a:r>
            <a:endParaRPr lang="da-DK" dirty="0"/>
          </a:p>
          <a:p>
            <a:pPr lvl="0"/>
            <a:r>
              <a:rPr lang="en-US" dirty="0"/>
              <a:t>First-order predicate logic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en-US" dirty="0"/>
              <a:t>Associated languages:</a:t>
            </a:r>
            <a:endParaRPr lang="da-DK" dirty="0"/>
          </a:p>
          <a:p>
            <a:pPr lvl="0"/>
            <a:r>
              <a:rPr lang="en-US" dirty="0"/>
              <a:t>Formal</a:t>
            </a:r>
            <a:endParaRPr lang="da-DK" dirty="0"/>
          </a:p>
          <a:p>
            <a:pPr lvl="1"/>
            <a:r>
              <a:rPr lang="en-US" dirty="0"/>
              <a:t>Relational algebra</a:t>
            </a:r>
            <a:endParaRPr lang="da-DK" dirty="0"/>
          </a:p>
          <a:p>
            <a:pPr lvl="1"/>
            <a:r>
              <a:rPr lang="en-US" dirty="0"/>
              <a:t>Relational calculus</a:t>
            </a:r>
            <a:endParaRPr lang="en-US" b="1" dirty="0">
              <a:solidFill>
                <a:srgbClr val="00B050"/>
              </a:solidFill>
            </a:endParaRPr>
          </a:p>
          <a:p>
            <a:pPr lvl="0"/>
            <a:r>
              <a:rPr lang="en-US" b="1" dirty="0">
                <a:solidFill>
                  <a:srgbClr val="00B050"/>
                </a:solidFill>
              </a:rPr>
              <a:t>Structured Query Language (SQL)</a:t>
            </a:r>
            <a:endParaRPr lang="da-DK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sz="16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b="1" dirty="0">
              <a:cs typeface="Courier New" panose="02070309020205020404" pitchFamily="49" charset="0"/>
            </a:endParaRP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94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>
            <a:normAutofit fontScale="90000"/>
          </a:bodyPr>
          <a:lstStyle/>
          <a:p>
            <a:r>
              <a:rPr lang="en-GB" dirty="0"/>
              <a:t>Relational Databases – Crash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All data in tables.</a:t>
            </a:r>
          </a:p>
          <a:p>
            <a:r>
              <a:rPr lang="en-GB" dirty="0"/>
              <a:t>All rows have a primary key.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Tables may refer to other tables by foreign keys that point to primary keys in other tables.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8800"/>
            <a:ext cx="27908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764457"/>
            <a:ext cx="7334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452320" y="2060848"/>
            <a:ext cx="64807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93096"/>
            <a:ext cx="39147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2915816" y="2276872"/>
            <a:ext cx="3312368" cy="4067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699792" y="3356992"/>
            <a:ext cx="5839320" cy="129614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211960" y="4988421"/>
            <a:ext cx="2168624" cy="967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16216" y="3476650"/>
            <a:ext cx="2114576" cy="151177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03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GB" sz="4000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8092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Database:</a:t>
            </a:r>
            <a:br>
              <a:rPr lang="en-US" sz="2400" dirty="0"/>
            </a:br>
            <a:r>
              <a:rPr lang="en-US" sz="2400" dirty="0"/>
              <a:t>The relational model represents the database as a collection of relations.</a:t>
            </a:r>
            <a:endParaRPr lang="da-DK" sz="2400" dirty="0"/>
          </a:p>
          <a:p>
            <a:r>
              <a:rPr lang="en-US" sz="2400" dirty="0"/>
              <a:t>Informally, each relation resembles a table of values.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Some concepts:</a:t>
            </a:r>
          </a:p>
          <a:p>
            <a:pPr lvl="1"/>
            <a:r>
              <a:rPr lang="en-GB" sz="2000" dirty="0">
                <a:cs typeface="Courier New" panose="02070309020205020404" pitchFamily="49" charset="0"/>
              </a:rPr>
              <a:t>Relation</a:t>
            </a:r>
          </a:p>
          <a:p>
            <a:pPr lvl="1"/>
            <a:r>
              <a:rPr lang="en-GB" sz="2000" dirty="0">
                <a:cs typeface="Courier New" panose="02070309020205020404" pitchFamily="49" charset="0"/>
              </a:rPr>
              <a:t>Relational schema</a:t>
            </a:r>
          </a:p>
          <a:p>
            <a:pPr lvl="1"/>
            <a:r>
              <a:rPr lang="en-GB" sz="2000" dirty="0">
                <a:cs typeface="Courier New" panose="02070309020205020404" pitchFamily="49" charset="0"/>
              </a:rPr>
              <a:t>Tuples</a:t>
            </a:r>
          </a:p>
          <a:p>
            <a:pPr lvl="1"/>
            <a:r>
              <a:rPr lang="en-GB" sz="2000" dirty="0">
                <a:cs typeface="Courier New" panose="02070309020205020404" pitchFamily="49" charset="0"/>
              </a:rPr>
              <a:t>Attributes</a:t>
            </a:r>
          </a:p>
          <a:p>
            <a:pPr lvl="1"/>
            <a:r>
              <a:rPr lang="en-GB" sz="2000" dirty="0">
                <a:cs typeface="Courier New" panose="02070309020205020404" pitchFamily="49" charset="0"/>
              </a:rPr>
              <a:t>Domains</a:t>
            </a:r>
          </a:p>
          <a:p>
            <a:pPr marL="0" indent="0">
              <a:buNone/>
            </a:pPr>
            <a:endParaRPr lang="en-GB" sz="16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b="1" dirty="0">
              <a:cs typeface="Courier New" panose="02070309020205020404" pitchFamily="49" charset="0"/>
            </a:endParaRP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44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DB2962096BC849873DBD15A9AB8E90" ma:contentTypeVersion="0" ma:contentTypeDescription="Opret et nyt dokument." ma:contentTypeScope="" ma:versionID="2a1c93583a913c746a60a9f940682f8b">
  <xsd:schema xmlns:xsd="http://www.w3.org/2001/XMLSchema" xmlns:xs="http://www.w3.org/2001/XMLSchema" xmlns:p="http://schemas.microsoft.com/office/2006/metadata/properties" xmlns:ns2="23cadae7-ae43-4b44-be68-e0ff5e97caf6" targetNamespace="http://schemas.microsoft.com/office/2006/metadata/properties" ma:root="true" ma:fieldsID="2aa509dc9ff36b3eff1545f903c8933b" ns2:_="">
    <xsd:import namespace="23cadae7-ae43-4b44-be68-e0ff5e97caf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adae7-ae43-4b44-be68-e0ff5e97caf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ærdi for dokument-id" ma:description="Værdien af det dokument-id, der er tildelt dette element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 link til dette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cadae7-ae43-4b44-be68-e0ff5e97caf6">3QZJDHEEAQRU-2776-292</_dlc_DocId>
    <_dlc_DocIdUrl xmlns="23cadae7-ae43-4b44-be68-e0ff5e97caf6">
      <Url>http://ecampus.ucn.dk/my-ecampus/holdsites/ec-dmab0914/_layouts/DocIdRedir.aspx?ID=3QZJDHEEAQRU-2776-292</Url>
      <Description>3QZJDHEEAQRU-2776-292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F313A99-3EDF-4C32-B23C-BDA1222B82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adae7-ae43-4b44-be68-e0ff5e97c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A6545C-F7B3-423D-ABE6-FFD84DEA9599}">
  <ds:schemaRefs>
    <ds:schemaRef ds:uri="http://purl.org/dc/terms/"/>
    <ds:schemaRef ds:uri="23cadae7-ae43-4b44-be68-e0ff5e97caf6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C5FD4C9-95BC-46BF-A8B5-DD9B9A6DC31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3DC4B06-739F-4E4C-A386-1186A0A58E6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435</Words>
  <Application>Microsoft Office PowerPoint</Application>
  <PresentationFormat>On-screen Show (4:3)</PresentationFormat>
  <Paragraphs>170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Office Theme</vt:lpstr>
      <vt:lpstr>The Relational Model</vt:lpstr>
      <vt:lpstr>Analogy to tables eg. spreadsheets</vt:lpstr>
      <vt:lpstr>Analogy to tables eg. spreadsheets</vt:lpstr>
      <vt:lpstr>Analogy to tables eg. spreadsheets</vt:lpstr>
      <vt:lpstr>Analogy to tables eg. spreadsheets</vt:lpstr>
      <vt:lpstr>The Relational Data Model</vt:lpstr>
      <vt:lpstr>The Relational Data Model</vt:lpstr>
      <vt:lpstr>Relational Databases – Crash Course</vt:lpstr>
      <vt:lpstr>Relational Model Concepts</vt:lpstr>
      <vt:lpstr>Relational Model Concepts</vt:lpstr>
      <vt:lpstr>Relational Model Concepts</vt:lpstr>
      <vt:lpstr>Attributes and Domains</vt:lpstr>
      <vt:lpstr>Attributes and Domains</vt:lpstr>
      <vt:lpstr>NULL</vt:lpstr>
      <vt:lpstr>DEFINITION SUMMARY</vt:lpstr>
      <vt:lpstr>PowerPoint Presentation</vt:lpstr>
    </vt:vector>
  </TitlesOfParts>
  <Company>University College Nordjylland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0 Introduction to RDB and RDBMS</dc:title>
  <dc:creator>Finn Ebertsen Nordbjerg</dc:creator>
  <cp:lastModifiedBy>István Knoll</cp:lastModifiedBy>
  <cp:revision>63</cp:revision>
  <dcterms:created xsi:type="dcterms:W3CDTF">2015-01-30T08:28:02Z</dcterms:created>
  <dcterms:modified xsi:type="dcterms:W3CDTF">2018-02-04T20:41:56Z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0aa5f5d9-c146-4646-99ea-c01665c42155</vt:lpwstr>
  </property>
  <property fmtid="{D5CDD505-2E9C-101B-9397-08002B2CF9AE}" pid="3" name="ContentTypeId">
    <vt:lpwstr>0x0101004FDB2962096BC849873DBD15A9AB8E90</vt:lpwstr>
  </property>
</Properties>
</file>