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sldIdLst>
    <p:sldId id="256" r:id="rId6"/>
    <p:sldId id="266" r:id="rId7"/>
    <p:sldId id="267" r:id="rId8"/>
    <p:sldId id="309" r:id="rId9"/>
    <p:sldId id="268" r:id="rId10"/>
    <p:sldId id="275" r:id="rId11"/>
    <p:sldId id="276" r:id="rId12"/>
    <p:sldId id="277" r:id="rId13"/>
    <p:sldId id="300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93" autoAdjust="0"/>
  </p:normalViewPr>
  <p:slideViewPr>
    <p:cSldViewPr>
      <p:cViewPr varScale="1">
        <p:scale>
          <a:sx n="91" d="100"/>
          <a:sy n="91" d="100"/>
        </p:scale>
        <p:origin x="15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F950-689C-4CAC-A879-A0B5A31AD8F4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A0A3-BD1B-4B1A-AA1E-EDAF6BDBF15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3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4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7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412775"/>
          </a:xfrm>
        </p:spPr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4298032"/>
          </a:xfrm>
        </p:spPr>
        <p:txBody>
          <a:bodyPr/>
          <a:lstStyle/>
          <a:p>
            <a:r>
              <a:rPr lang="en-US" dirty="0"/>
              <a:t>Can explain the basic concepts of databases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904656" cy="442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84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29600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da-DK" dirty="0"/>
              <a:t>Basic Definitions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513"/>
            <a:ext cx="8496944" cy="2825389"/>
          </a:xfr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endParaRPr lang="en-GB" altLang="da-DK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GB" altLang="da-DK" sz="2400" b="1" dirty="0">
                <a:solidFill>
                  <a:srgbClr val="000000"/>
                </a:solidFill>
              </a:rPr>
              <a:t>Data</a:t>
            </a:r>
            <a:br>
              <a:rPr lang="en-GB" altLang="da-DK" sz="2400" b="1" dirty="0">
                <a:solidFill>
                  <a:srgbClr val="000000"/>
                </a:solidFill>
              </a:rPr>
            </a:br>
            <a:r>
              <a:rPr lang="en-GB" altLang="da-DK" sz="2400" dirty="0">
                <a:solidFill>
                  <a:srgbClr val="000000"/>
                </a:solidFill>
              </a:rPr>
              <a:t>Facts that can be recorded and have an implicit meaning.</a:t>
            </a:r>
          </a:p>
          <a:p>
            <a:pPr lvl="1" eaLnBrk="1" hangingPunct="1"/>
            <a:r>
              <a:rPr lang="en-GB" altLang="da-DK" sz="2000" dirty="0">
                <a:solidFill>
                  <a:srgbClr val="000000"/>
                </a:solidFill>
              </a:rPr>
              <a:t>E.g.  “John B. Smith” a name, 123456789 a </a:t>
            </a:r>
            <a:r>
              <a:rPr lang="en-GB" altLang="da-DK" sz="2000" dirty="0" err="1">
                <a:solidFill>
                  <a:srgbClr val="000000"/>
                </a:solidFill>
              </a:rPr>
              <a:t>ssn</a:t>
            </a:r>
            <a:r>
              <a:rPr lang="en-GB" altLang="da-DK" sz="2000" dirty="0">
                <a:solidFill>
                  <a:srgbClr val="000000"/>
                </a:solidFill>
              </a:rPr>
              <a:t>  ---two pieces of data</a:t>
            </a:r>
          </a:p>
          <a:p>
            <a:pPr lvl="1" eaLnBrk="1" hangingPunct="1">
              <a:buFontTx/>
              <a:buNone/>
            </a:pPr>
            <a:endParaRPr lang="en-GB" altLang="da-DK" sz="2000" dirty="0">
              <a:solidFill>
                <a:srgbClr val="000000"/>
              </a:solidFill>
            </a:endParaRPr>
          </a:p>
          <a:p>
            <a:r>
              <a:rPr lang="en-GB" altLang="da-DK" sz="2400" b="1" dirty="0">
                <a:solidFill>
                  <a:srgbClr val="000000"/>
                </a:solidFill>
              </a:rPr>
              <a:t>Database</a:t>
            </a:r>
            <a:br>
              <a:rPr lang="en-GB" altLang="da-DK" sz="2400" dirty="0">
                <a:solidFill>
                  <a:srgbClr val="000000"/>
                </a:solidFill>
              </a:rPr>
            </a:br>
            <a:r>
              <a:rPr lang="en-GB" altLang="da-DK" sz="2400" dirty="0">
                <a:solidFill>
                  <a:srgbClr val="000000"/>
                </a:solidFill>
              </a:rPr>
              <a:t>A collection of related data.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77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pPr eaLnBrk="1" hangingPunct="1"/>
            <a:endParaRPr lang="en-GB" altLang="da-DK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373616" cy="4886002"/>
          </a:xfrm>
        </p:spPr>
        <p:txBody>
          <a:bodyPr/>
          <a:lstStyle/>
          <a:p>
            <a:endParaRPr lang="da-DK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6632"/>
            <a:ext cx="5472608" cy="633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528" y="404664"/>
            <a:ext cx="3744094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b="1">
                <a:solidFill>
                  <a:srgbClr val="000000"/>
                </a:solidFill>
              </a:rPr>
              <a:t>Sample DB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b="1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b="1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Concepts:</a:t>
            </a:r>
          </a:p>
          <a:p>
            <a:pPr marL="594000" lvl="1" indent="-284400">
              <a:defRPr/>
            </a:pPr>
            <a:r>
              <a:rPr lang="en-GB">
                <a:solidFill>
                  <a:srgbClr val="000000"/>
                </a:solidFill>
              </a:rPr>
              <a:t>Tables</a:t>
            </a:r>
          </a:p>
          <a:p>
            <a:pPr marL="594000" lvl="1" indent="-284400">
              <a:defRPr/>
            </a:pPr>
            <a:r>
              <a:rPr lang="en-GB">
                <a:solidFill>
                  <a:srgbClr val="000000"/>
                </a:solidFill>
              </a:rPr>
              <a:t>Columns</a:t>
            </a:r>
          </a:p>
          <a:p>
            <a:pPr marL="594000" lvl="1" indent="-284400">
              <a:defRPr/>
            </a:pPr>
            <a:r>
              <a:rPr lang="en-GB">
                <a:solidFill>
                  <a:srgbClr val="000000"/>
                </a:solidFill>
              </a:rPr>
              <a:t>Rows</a:t>
            </a:r>
          </a:p>
          <a:p>
            <a:pPr marL="594000" lvl="1" indent="-284400">
              <a:defRPr/>
            </a:pPr>
            <a:r>
              <a:rPr lang="en-GB">
                <a:solidFill>
                  <a:srgbClr val="000000"/>
                </a:solidFill>
              </a:rPr>
              <a:t>Primary keys</a:t>
            </a:r>
          </a:p>
          <a:p>
            <a:pPr marL="594000" lvl="1" indent="-284400">
              <a:defRPr/>
            </a:pPr>
            <a:r>
              <a:rPr lang="en-GB">
                <a:solidFill>
                  <a:srgbClr val="000000"/>
                </a:solidFill>
              </a:rPr>
              <a:t>Foreign keys</a:t>
            </a:r>
          </a:p>
          <a:p>
            <a:pPr marL="594000" lvl="1" indent="-284400">
              <a:buFontTx/>
              <a:buNone/>
              <a:defRPr/>
            </a:pPr>
            <a:endParaRPr lang="en-GB">
              <a:solidFill>
                <a:srgbClr val="000000"/>
              </a:solidFill>
            </a:endParaRPr>
          </a:p>
          <a:p>
            <a:pPr marL="828000" lvl="2" indent="-284400">
              <a:defRPr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GB" altLang="da-DK" dirty="0"/>
              <a:t>Typical DBMS Functionality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80920" cy="468052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da-DK" sz="2800" b="1" dirty="0">
                <a:solidFill>
                  <a:srgbClr val="000000"/>
                </a:solidFill>
              </a:rPr>
              <a:t>Define a database </a:t>
            </a:r>
            <a:r>
              <a:rPr lang="en-GB" altLang="da-DK" sz="2800" dirty="0">
                <a:solidFill>
                  <a:srgbClr val="000000"/>
                </a:solidFill>
              </a:rPr>
              <a:t>:</a:t>
            </a:r>
            <a:br>
              <a:rPr lang="en-GB" altLang="da-DK" sz="2800" dirty="0">
                <a:solidFill>
                  <a:srgbClr val="000000"/>
                </a:solidFill>
              </a:rPr>
            </a:br>
            <a:r>
              <a:rPr lang="en-GB" altLang="da-DK" sz="2800" dirty="0">
                <a:solidFill>
                  <a:srgbClr val="000000"/>
                </a:solidFill>
              </a:rPr>
              <a:t>in terms of data types, structures and constraints</a:t>
            </a:r>
            <a:br>
              <a:rPr lang="en-GB" altLang="da-DK" sz="2800" dirty="0">
                <a:solidFill>
                  <a:srgbClr val="000000"/>
                </a:solidFill>
              </a:rPr>
            </a:br>
            <a:endParaRPr lang="en-GB" altLang="da-DK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da-DK" sz="2800" b="1" dirty="0">
                <a:solidFill>
                  <a:srgbClr val="000000"/>
                </a:solidFill>
              </a:rPr>
              <a:t>Manipulating the database</a:t>
            </a:r>
            <a:r>
              <a:rPr lang="en-GB" altLang="da-DK" sz="2800" dirty="0">
                <a:solidFill>
                  <a:srgbClr val="000000"/>
                </a:solidFill>
              </a:rPr>
              <a:t> :</a:t>
            </a:r>
            <a:br>
              <a:rPr lang="en-GB" altLang="da-DK" sz="2800" dirty="0">
                <a:solidFill>
                  <a:srgbClr val="000000"/>
                </a:solidFill>
              </a:rPr>
            </a:br>
            <a:r>
              <a:rPr lang="en-GB" altLang="da-DK" sz="2800" dirty="0">
                <a:solidFill>
                  <a:srgbClr val="000000"/>
                </a:solidFill>
              </a:rPr>
              <a:t>querying, generating reports, insertions, deletions and modifications to its content</a:t>
            </a:r>
            <a:br>
              <a:rPr lang="en-GB" altLang="da-DK" sz="2800" dirty="0">
                <a:solidFill>
                  <a:srgbClr val="000000"/>
                </a:solidFill>
              </a:rPr>
            </a:br>
            <a:endParaRPr lang="en-GB" altLang="da-DK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da-DK" sz="2800" b="1" dirty="0">
                <a:solidFill>
                  <a:srgbClr val="000000"/>
                </a:solidFill>
              </a:rPr>
              <a:t>Concurrent Processing and Sharing</a:t>
            </a:r>
            <a:r>
              <a:rPr lang="en-GB" altLang="da-DK" sz="2800" dirty="0">
                <a:solidFill>
                  <a:srgbClr val="000000"/>
                </a:solidFill>
              </a:rPr>
              <a:t> by a set of users and programs – yet, keeping all data valid and consistent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da-DK" sz="2800" dirty="0">
                <a:solidFill>
                  <a:srgbClr val="000000"/>
                </a:solidFill>
              </a:rPr>
              <a:t> 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da-DK" b="1" dirty="0">
                <a:solidFill>
                  <a:srgbClr val="000000"/>
                </a:solidFill>
              </a:rPr>
              <a:t>Prevent unauthorized access</a:t>
            </a:r>
          </a:p>
          <a:p>
            <a:pPr eaLnBrk="1" hangingPunct="1">
              <a:lnSpc>
                <a:spcPct val="90000"/>
              </a:lnSpc>
            </a:pPr>
            <a:endParaRPr lang="en-GB" altLang="da-DK" sz="2800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1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7"/>
          <p:cNvSpPr>
            <a:spLocks noChangeArrowheads="1"/>
          </p:cNvSpPr>
          <p:nvPr/>
        </p:nvSpPr>
        <p:spPr bwMode="auto">
          <a:xfrm>
            <a:off x="539750" y="836613"/>
            <a:ext cx="7920038" cy="54721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altLang="da-DK" dirty="0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1476375" y="4941888"/>
            <a:ext cx="2879725" cy="10795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da-DK" dirty="0"/>
              <a:t>Stored database definition</a:t>
            </a:r>
          </a:p>
          <a:p>
            <a:pPr algn="ctr" eaLnBrk="1" hangingPunct="1"/>
            <a:r>
              <a:rPr lang="en-GB" altLang="da-DK" dirty="0"/>
              <a:t>Meta data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5148263" y="4868863"/>
            <a:ext cx="2736850" cy="115252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da-DK" dirty="0"/>
              <a:t>Stored</a:t>
            </a:r>
          </a:p>
          <a:p>
            <a:pPr algn="ctr" eaLnBrk="1" hangingPunct="1"/>
            <a:r>
              <a:rPr lang="en-GB" altLang="da-DK" dirty="0"/>
              <a:t>database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403350" y="2781300"/>
            <a:ext cx="6408738" cy="165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GB" altLang="da-DK" dirty="0"/>
              <a:t>DBMS</a:t>
            </a:r>
          </a:p>
          <a:p>
            <a:pPr eaLnBrk="1" hangingPunct="1"/>
            <a:r>
              <a:rPr lang="en-GB" altLang="da-DK" dirty="0"/>
              <a:t>Software</a:t>
            </a:r>
          </a:p>
          <a:p>
            <a:pPr eaLnBrk="1" hangingPunct="1"/>
            <a:endParaRPr lang="en-GB" altLang="da-DK" dirty="0"/>
          </a:p>
          <a:p>
            <a:pPr eaLnBrk="1" hangingPunct="1"/>
            <a:endParaRPr lang="en-GB" altLang="da-DK" dirty="0"/>
          </a:p>
          <a:p>
            <a:pPr eaLnBrk="1" hangingPunct="1"/>
            <a:endParaRPr lang="en-GB" altLang="da-DK" dirty="0"/>
          </a:p>
          <a:p>
            <a:pPr eaLnBrk="1" hangingPunct="1"/>
            <a:endParaRPr lang="en-GB" altLang="da-DK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627313" y="3068638"/>
            <a:ext cx="4032250" cy="3603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da-DK" dirty="0"/>
              <a:t>Software to process queries/programs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484438" y="3933825"/>
            <a:ext cx="4319587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da-DK" dirty="0"/>
              <a:t>Software to </a:t>
            </a:r>
            <a:r>
              <a:rPr lang="en-GB" altLang="da-DK"/>
              <a:t>access stored </a:t>
            </a:r>
            <a:r>
              <a:rPr lang="en-GB" altLang="da-DK" dirty="0"/>
              <a:t>data</a:t>
            </a:r>
          </a:p>
        </p:txBody>
      </p:sp>
      <p:sp>
        <p:nvSpPr>
          <p:cNvPr id="11273" name="Rectangle 14"/>
          <p:cNvSpPr>
            <a:spLocks noChangeArrowheads="1"/>
          </p:cNvSpPr>
          <p:nvPr/>
        </p:nvSpPr>
        <p:spPr bwMode="auto">
          <a:xfrm>
            <a:off x="2700338" y="1196975"/>
            <a:ext cx="3673475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da-DK" dirty="0"/>
              <a:t>Application programs/</a:t>
            </a:r>
          </a:p>
          <a:p>
            <a:pPr algn="ctr" eaLnBrk="1" hangingPunct="1"/>
            <a:r>
              <a:rPr lang="en-GB" altLang="da-DK" dirty="0"/>
              <a:t>Queries from SQL Management Tool</a:t>
            </a:r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684213" y="908050"/>
            <a:ext cx="116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Lucida Grande"/>
              <a:buChar char="⋅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altLang="da-DK" sz="1800" dirty="0">
                <a:latin typeface="Arial" pitchFamily="34" charset="0"/>
              </a:rPr>
              <a:t>Database</a:t>
            </a:r>
          </a:p>
          <a:p>
            <a:pPr eaLnBrk="1" hangingPunct="1"/>
            <a:r>
              <a:rPr lang="en-GB" altLang="da-DK" sz="1800" dirty="0">
                <a:latin typeface="Arial" pitchFamily="34" charset="0"/>
              </a:rPr>
              <a:t>System</a:t>
            </a:r>
          </a:p>
        </p:txBody>
      </p:sp>
      <p:sp>
        <p:nvSpPr>
          <p:cNvPr id="11275" name="Rectangle 18"/>
          <p:cNvSpPr>
            <a:spLocks noChangeArrowheads="1"/>
          </p:cNvSpPr>
          <p:nvPr/>
        </p:nvSpPr>
        <p:spPr bwMode="auto">
          <a:xfrm>
            <a:off x="2987675" y="188913"/>
            <a:ext cx="3024188" cy="431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da-DK" dirty="0"/>
              <a:t>User/programmers</a:t>
            </a:r>
          </a:p>
        </p:txBody>
      </p:sp>
      <p:sp>
        <p:nvSpPr>
          <p:cNvPr id="11276" name="Line 20"/>
          <p:cNvSpPr>
            <a:spLocks noChangeShapeType="1"/>
          </p:cNvSpPr>
          <p:nvPr/>
        </p:nvSpPr>
        <p:spPr bwMode="auto">
          <a:xfrm>
            <a:off x="4500563" y="62071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1277" name="Line 21"/>
          <p:cNvSpPr>
            <a:spLocks noChangeShapeType="1"/>
          </p:cNvSpPr>
          <p:nvPr/>
        </p:nvSpPr>
        <p:spPr bwMode="auto">
          <a:xfrm>
            <a:off x="4500563" y="21336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1278" name="Line 22"/>
          <p:cNvSpPr>
            <a:spLocks noChangeShapeType="1"/>
          </p:cNvSpPr>
          <p:nvPr/>
        </p:nvSpPr>
        <p:spPr bwMode="auto">
          <a:xfrm>
            <a:off x="4500563" y="34290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1279" name="Line 23"/>
          <p:cNvSpPr>
            <a:spLocks noChangeShapeType="1"/>
          </p:cNvSpPr>
          <p:nvPr/>
        </p:nvSpPr>
        <p:spPr bwMode="auto">
          <a:xfrm flipH="1">
            <a:off x="3348038" y="4221163"/>
            <a:ext cx="792162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1280" name="Line 24"/>
          <p:cNvSpPr>
            <a:spLocks noChangeShapeType="1"/>
          </p:cNvSpPr>
          <p:nvPr/>
        </p:nvSpPr>
        <p:spPr bwMode="auto">
          <a:xfrm>
            <a:off x="5148263" y="4221163"/>
            <a:ext cx="936625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85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776864" cy="424847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da-DK" u="sng" dirty="0">
                <a:solidFill>
                  <a:srgbClr val="00B050"/>
                </a:solidFill>
              </a:rPr>
              <a:t>Self-describing nature of a database system:</a:t>
            </a:r>
            <a:br>
              <a:rPr lang="en-US" altLang="da-DK" dirty="0">
                <a:solidFill>
                  <a:srgbClr val="000000"/>
                </a:solidFill>
              </a:rPr>
            </a:br>
            <a:r>
              <a:rPr lang="en-US" altLang="da-DK" dirty="0">
                <a:solidFill>
                  <a:srgbClr val="000000"/>
                </a:solidFill>
              </a:rPr>
              <a:t>A DBMS </a:t>
            </a:r>
            <a:r>
              <a:rPr lang="en-US" altLang="da-DK" b="1" dirty="0">
                <a:solidFill>
                  <a:srgbClr val="000000"/>
                </a:solidFill>
              </a:rPr>
              <a:t>catalog</a:t>
            </a:r>
            <a:r>
              <a:rPr lang="en-US" altLang="da-DK" dirty="0">
                <a:solidFill>
                  <a:srgbClr val="000000"/>
                </a:solidFill>
              </a:rPr>
              <a:t> stores the </a:t>
            </a:r>
            <a:r>
              <a:rPr lang="en-US" altLang="da-DK" i="1" dirty="0">
                <a:solidFill>
                  <a:srgbClr val="000000"/>
                </a:solidFill>
              </a:rPr>
              <a:t>description</a:t>
            </a:r>
            <a:r>
              <a:rPr lang="en-US" altLang="da-DK" dirty="0">
                <a:solidFill>
                  <a:srgbClr val="000000"/>
                </a:solidFill>
              </a:rPr>
              <a:t>  of the database. The description is called </a:t>
            </a:r>
            <a:r>
              <a:rPr lang="en-US" altLang="da-DK" b="1" dirty="0">
                <a:solidFill>
                  <a:srgbClr val="000000"/>
                </a:solidFill>
              </a:rPr>
              <a:t>meta-data</a:t>
            </a:r>
            <a:r>
              <a:rPr lang="en-US" altLang="da-DK" dirty="0">
                <a:solidFill>
                  <a:srgbClr val="000000"/>
                </a:solidFill>
              </a:rPr>
              <a:t>). This allows the DBMS software to work with different databases.</a:t>
            </a:r>
          </a:p>
          <a:p>
            <a:pPr marL="0" indent="0" eaLnBrk="1" hangingPunct="1">
              <a:buNone/>
            </a:pPr>
            <a:endParaRPr lang="en-US" altLang="da-DK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da-DK" u="sng" dirty="0">
                <a:solidFill>
                  <a:srgbClr val="00B050"/>
                </a:solidFill>
              </a:rPr>
              <a:t>Insulation between programs and data:</a:t>
            </a:r>
            <a:br>
              <a:rPr lang="en-US" altLang="da-DK" dirty="0">
                <a:solidFill>
                  <a:srgbClr val="000000"/>
                </a:solidFill>
              </a:rPr>
            </a:br>
            <a:r>
              <a:rPr lang="en-US" altLang="da-DK" dirty="0">
                <a:solidFill>
                  <a:srgbClr val="000000"/>
                </a:solidFill>
              </a:rPr>
              <a:t>Called </a:t>
            </a:r>
            <a:r>
              <a:rPr lang="en-US" altLang="da-DK" b="1" dirty="0">
                <a:solidFill>
                  <a:srgbClr val="000000"/>
                </a:solidFill>
              </a:rPr>
              <a:t>program-data independence</a:t>
            </a:r>
            <a:r>
              <a:rPr lang="en-US" altLang="da-DK" dirty="0">
                <a:solidFill>
                  <a:srgbClr val="000000"/>
                </a:solidFill>
              </a:rPr>
              <a:t>. Allows changing data storage structures and operations without having to change the DBMS access programs.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Main Characteristics of the Database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80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Main Characteristics of the Database Approach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312099" cy="388843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da-DK" u="sng" dirty="0">
                <a:solidFill>
                  <a:srgbClr val="00B050"/>
                </a:solidFill>
              </a:rPr>
              <a:t>Data Abstraction:</a:t>
            </a:r>
            <a:r>
              <a:rPr lang="en-US" altLang="da-DK" dirty="0">
                <a:solidFill>
                  <a:srgbClr val="00B050"/>
                </a:solidFill>
              </a:rPr>
              <a:t> </a:t>
            </a:r>
            <a:br>
              <a:rPr lang="en-US" altLang="da-DK" dirty="0">
                <a:solidFill>
                  <a:srgbClr val="00B050"/>
                </a:solidFill>
              </a:rPr>
            </a:br>
            <a:r>
              <a:rPr lang="en-US" altLang="da-DK" dirty="0">
                <a:solidFill>
                  <a:srgbClr val="000000"/>
                </a:solidFill>
              </a:rPr>
              <a:t>A </a:t>
            </a:r>
            <a:r>
              <a:rPr lang="en-US" altLang="da-DK" b="1" dirty="0">
                <a:solidFill>
                  <a:srgbClr val="000000"/>
                </a:solidFill>
              </a:rPr>
              <a:t>data model</a:t>
            </a:r>
            <a:r>
              <a:rPr lang="en-US" altLang="da-DK" dirty="0">
                <a:solidFill>
                  <a:srgbClr val="000000"/>
                </a:solidFill>
              </a:rPr>
              <a:t> is used to hide storage details and present the users with a </a:t>
            </a:r>
            <a:r>
              <a:rPr lang="en-US" altLang="da-DK" i="1" dirty="0">
                <a:solidFill>
                  <a:srgbClr val="000000"/>
                </a:solidFill>
              </a:rPr>
              <a:t>conceptual view</a:t>
            </a:r>
            <a:r>
              <a:rPr lang="en-US" altLang="da-DK" dirty="0">
                <a:solidFill>
                  <a:srgbClr val="000000"/>
                </a:solidFill>
              </a:rPr>
              <a:t>  of the database.</a:t>
            </a:r>
          </a:p>
          <a:p>
            <a:pPr eaLnBrk="1" hangingPunct="1"/>
            <a:endParaRPr lang="en-US" altLang="da-DK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da-DK" u="sng" dirty="0">
                <a:solidFill>
                  <a:srgbClr val="00B050"/>
                </a:solidFill>
              </a:rPr>
              <a:t>Support of multiple views of the data:</a:t>
            </a:r>
            <a:br>
              <a:rPr lang="en-US" altLang="da-DK" dirty="0">
                <a:solidFill>
                  <a:srgbClr val="00B050"/>
                </a:solidFill>
              </a:rPr>
            </a:br>
            <a:r>
              <a:rPr lang="en-US" altLang="da-DK" dirty="0">
                <a:solidFill>
                  <a:srgbClr val="000000"/>
                </a:solidFill>
              </a:rPr>
              <a:t>Each user may see a different view of the database, which describes </a:t>
            </a:r>
            <a:r>
              <a:rPr lang="en-US" altLang="da-DK" i="1" dirty="0">
                <a:solidFill>
                  <a:srgbClr val="000000"/>
                </a:solidFill>
              </a:rPr>
              <a:t>only</a:t>
            </a:r>
            <a:r>
              <a:rPr lang="en-US" altLang="da-DK" dirty="0">
                <a:solidFill>
                  <a:srgbClr val="000000"/>
                </a:solidFill>
              </a:rPr>
              <a:t>  the data of interest to that user.</a:t>
            </a:r>
          </a:p>
          <a:p>
            <a:pPr eaLnBrk="1" hangingPunct="1"/>
            <a:endParaRPr lang="en-US" altLang="da-DK" dirty="0">
              <a:solidFill>
                <a:srgbClr val="000000"/>
              </a:solidFill>
            </a:endParaRPr>
          </a:p>
          <a:p>
            <a:pPr eaLnBrk="1" hangingPunct="1"/>
            <a:endParaRPr lang="en-US" altLang="da-DK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293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700808"/>
            <a:ext cx="8363272" cy="39604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da-DK" sz="2800" u="sng" dirty="0">
                <a:solidFill>
                  <a:srgbClr val="00B050"/>
                </a:solidFill>
              </a:rPr>
              <a:t>Sharing of data and multiuser transaction processing : </a:t>
            </a:r>
            <a:r>
              <a:rPr lang="en-US" altLang="da-DK" sz="2800" dirty="0">
                <a:solidFill>
                  <a:srgbClr val="000000"/>
                </a:solidFill>
              </a:rPr>
              <a:t>Allowing a set of concurrent users to retrieve and to update the  database.</a:t>
            </a:r>
            <a:br>
              <a:rPr lang="en-US" altLang="da-DK" sz="2800" dirty="0">
                <a:solidFill>
                  <a:srgbClr val="000000"/>
                </a:solidFill>
              </a:rPr>
            </a:br>
            <a:r>
              <a:rPr lang="en-US" altLang="da-DK" sz="2800" dirty="0">
                <a:solidFill>
                  <a:srgbClr val="000000"/>
                </a:solidFill>
              </a:rPr>
              <a:t>Concurrency control within the DBMS guarantees that each </a:t>
            </a:r>
            <a:r>
              <a:rPr lang="en-US" altLang="da-DK" sz="2800" b="1" dirty="0">
                <a:solidFill>
                  <a:srgbClr val="000000"/>
                </a:solidFill>
              </a:rPr>
              <a:t>transaction</a:t>
            </a:r>
            <a:r>
              <a:rPr lang="en-US" altLang="da-DK" sz="2800" dirty="0">
                <a:solidFill>
                  <a:srgbClr val="000000"/>
                </a:solidFill>
              </a:rPr>
              <a:t> is correctly executed or completely aborted.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26876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Main Characteristics of the Database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662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Relational Databases: </a:t>
            </a:r>
            <a:r>
              <a:rPr lang="en-GB" dirty="0">
                <a:solidFill>
                  <a:srgbClr val="00B050"/>
                </a:solidFill>
              </a:rPr>
              <a:t>Pros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Pros</a:t>
            </a:r>
            <a:r>
              <a:rPr lang="en-GB" dirty="0"/>
              <a:t>: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Existed for a long time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Based on a solid theoretical model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Many good and well tested tools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Experience-proven technology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Good performance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Handles </a:t>
            </a:r>
            <a:r>
              <a:rPr lang="en-GB" b="1" u="sng" dirty="0">
                <a:solidFill>
                  <a:srgbClr val="00B050"/>
                </a:solidFill>
              </a:rPr>
              <a:t>consistency</a:t>
            </a:r>
            <a:r>
              <a:rPr lang="en-GB" b="1" dirty="0">
                <a:solidFill>
                  <a:srgbClr val="00B050"/>
                </a:solidFill>
              </a:rPr>
              <a:t> well (no redundancy)</a:t>
            </a:r>
          </a:p>
          <a:p>
            <a:pPr lvl="1"/>
            <a:r>
              <a:rPr lang="en-GB" b="1" u="sng" dirty="0">
                <a:solidFill>
                  <a:srgbClr val="00B050"/>
                </a:solidFill>
              </a:rPr>
              <a:t>Transactions supported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Flexible queries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Handles many to may relations well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628800"/>
            <a:ext cx="4258816" cy="226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500" dirty="0">
                <a:solidFill>
                  <a:srgbClr val="0070C0"/>
                </a:solidFill>
              </a:rPr>
              <a:t>Cons:</a:t>
            </a:r>
          </a:p>
          <a:p>
            <a:pPr lvl="1"/>
            <a:r>
              <a:rPr lang="en-GB" sz="2200" dirty="0">
                <a:solidFill>
                  <a:srgbClr val="0070C0"/>
                </a:solidFill>
              </a:rPr>
              <a:t>Doesn’t scale well for very large data sets (“Big Data”)</a:t>
            </a:r>
          </a:p>
          <a:p>
            <a:pPr lvl="1"/>
            <a:r>
              <a:rPr lang="en-GB" sz="2200" dirty="0">
                <a:solidFill>
                  <a:srgbClr val="0070C0"/>
                </a:solidFill>
              </a:rPr>
              <a:t>Rigid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35467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DB2962096BC849873DBD15A9AB8E90" ma:contentTypeVersion="0" ma:contentTypeDescription="Opret et nyt dokument." ma:contentTypeScope="" ma:versionID="2a1c93583a913c746a60a9f940682f8b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2aa509dc9ff36b3eff1545f903c8933b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3QZJDHEEAQRU-2776-294</_dlc_DocId>
    <_dlc_DocIdUrl xmlns="23cadae7-ae43-4b44-be68-e0ff5e97caf6">
      <Url>http://ecampus.ucn.dk/my-ecampus/holdsites/ec-dmab0914/_layouts/DocIdRedir.aspx?ID=3QZJDHEEAQRU-2776-294</Url>
      <Description>3QZJDHEEAQRU-2776-294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32B65-45B6-41DB-8731-E2E146FE2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B3A621-05CB-4EA5-A8A7-A63E43EC45B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D335FBF-4893-48CA-B9AD-7B381B50DE9D}">
  <ds:schemaRefs>
    <ds:schemaRef ds:uri="http://www.w3.org/XML/1998/namespace"/>
    <ds:schemaRef ds:uri="http://purl.org/dc/elements/1.1/"/>
    <ds:schemaRef ds:uri="http://schemas.microsoft.com/office/2006/documentManagement/types"/>
    <ds:schemaRef ds:uri="23cadae7-ae43-4b44-be68-e0ff5e97caf6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5851A3A4-E5C6-45DB-A127-9350821B1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184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Databases</vt:lpstr>
      <vt:lpstr>Basic Definitions</vt:lpstr>
      <vt:lpstr>PowerPoint Presentation</vt:lpstr>
      <vt:lpstr>Typical DBMS Functionality</vt:lpstr>
      <vt:lpstr>PowerPoint Presentation</vt:lpstr>
      <vt:lpstr>Main Characteristics of the Database Approach</vt:lpstr>
      <vt:lpstr>Main Characteristics of the Database Approach</vt:lpstr>
      <vt:lpstr>Main Characteristics of the Database Approach</vt:lpstr>
      <vt:lpstr>Relational Databases: Pros and Cons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Introduction to RDB and RDBMS</dc:title>
  <dc:creator>Finn Ebertsen Nordbjerg</dc:creator>
  <cp:lastModifiedBy>István Knoll</cp:lastModifiedBy>
  <cp:revision>58</cp:revision>
  <dcterms:created xsi:type="dcterms:W3CDTF">2015-01-30T08:28:02Z</dcterms:created>
  <dcterms:modified xsi:type="dcterms:W3CDTF">2018-02-11T19:15:48Z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2bc5d78a-ee06-400d-aace-acaf5a1bf9e5</vt:lpwstr>
  </property>
  <property fmtid="{D5CDD505-2E9C-101B-9397-08002B2CF9AE}" pid="3" name="ContentTypeId">
    <vt:lpwstr>0x0101004FDB2962096BC849873DBD15A9AB8E90</vt:lpwstr>
  </property>
</Properties>
</file>