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2" r:id="rId3"/>
    <p:sldId id="309" r:id="rId4"/>
    <p:sldId id="338" r:id="rId5"/>
    <p:sldId id="314" r:id="rId6"/>
    <p:sldId id="329" r:id="rId7"/>
    <p:sldId id="315" r:id="rId8"/>
    <p:sldId id="316" r:id="rId9"/>
    <p:sldId id="339" r:id="rId10"/>
    <p:sldId id="318" r:id="rId11"/>
    <p:sldId id="340" r:id="rId12"/>
    <p:sldId id="345" r:id="rId13"/>
    <p:sldId id="317" r:id="rId14"/>
    <p:sldId id="321" r:id="rId15"/>
    <p:sldId id="322" r:id="rId16"/>
    <p:sldId id="323" r:id="rId17"/>
    <p:sldId id="341" r:id="rId18"/>
    <p:sldId id="325" r:id="rId19"/>
    <p:sldId id="326" r:id="rId20"/>
    <p:sldId id="324" r:id="rId21"/>
    <p:sldId id="327" r:id="rId22"/>
    <p:sldId id="328" r:id="rId23"/>
    <p:sldId id="346" r:id="rId24"/>
    <p:sldId id="331" r:id="rId25"/>
    <p:sldId id="332" r:id="rId26"/>
    <p:sldId id="334" r:id="rId27"/>
    <p:sldId id="335" r:id="rId28"/>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336" autoAdjust="0"/>
  </p:normalViewPr>
  <p:slideViewPr>
    <p:cSldViewPr>
      <p:cViewPr varScale="1">
        <p:scale>
          <a:sx n="107" d="100"/>
          <a:sy n="107" d="100"/>
        </p:scale>
        <p:origin x="1118"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0F950-689C-4CAC-A879-A0B5A31AD8F4}" type="datetimeFigureOut">
              <a:rPr lang="da-DK" smtClean="0"/>
              <a:t>11-02-2018</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AA0A3-BD1B-4B1A-AA1E-EDAF6BDBF159}" type="slidenum">
              <a:rPr lang="da-DK" smtClean="0"/>
              <a:t>‹#›</a:t>
            </a:fld>
            <a:endParaRPr lang="da-DK"/>
          </a:p>
        </p:txBody>
      </p:sp>
    </p:spTree>
    <p:extLst>
      <p:ext uri="{BB962C8B-B14F-4D97-AF65-F5344CB8AC3E}">
        <p14:creationId xmlns:p14="http://schemas.microsoft.com/office/powerpoint/2010/main" val="73631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73519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err="1"/>
              <a:t>Fig</a:t>
            </a:r>
            <a:r>
              <a:rPr lang="da-DK" dirty="0"/>
              <a:t> 6.1</a:t>
            </a:r>
          </a:p>
        </p:txBody>
      </p:sp>
      <p:sp>
        <p:nvSpPr>
          <p:cNvPr id="4" name="Pladsholder til dato 3"/>
          <p:cNvSpPr>
            <a:spLocks noGrp="1"/>
          </p:cNvSpPr>
          <p:nvPr>
            <p:ph type="dt" idx="10"/>
          </p:nvPr>
        </p:nvSpPr>
        <p:spPr/>
        <p:txBody>
          <a:bodyPr/>
          <a:lstStyle/>
          <a:p>
            <a:fld id="{3E657B54-38B4-4363-93C2-08B41571C437}" type="datetime1">
              <a:rPr lang="en-US" smtClean="0"/>
              <a:pPr/>
              <a:t>2018-02-11</a:t>
            </a:fld>
            <a:endParaRPr lang="en-US"/>
          </a:p>
        </p:txBody>
      </p:sp>
      <p:sp>
        <p:nvSpPr>
          <p:cNvPr id="5" name="Pladsholder til diasnummer 4"/>
          <p:cNvSpPr>
            <a:spLocks noGrp="1"/>
          </p:cNvSpPr>
          <p:nvPr>
            <p:ph type="sldNum" sz="quarter" idx="11"/>
          </p:nvPr>
        </p:nvSpPr>
        <p:spPr/>
        <p:txBody>
          <a:bodyPr/>
          <a:lstStyle/>
          <a:p>
            <a:fld id="{03725F7E-E8D9-4C69-90C6-EC0F66D288F8}" type="slidenum">
              <a:rPr lang="en-US" smtClean="0"/>
              <a:pPr/>
              <a:t>13</a:t>
            </a:fld>
            <a:endParaRPr lang="en-US"/>
          </a:p>
        </p:txBody>
      </p:sp>
    </p:spTree>
    <p:extLst>
      <p:ext uri="{BB962C8B-B14F-4D97-AF65-F5344CB8AC3E}">
        <p14:creationId xmlns:p14="http://schemas.microsoft.com/office/powerpoint/2010/main" val="6440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a:t>Figur 6.4 a and</a:t>
            </a:r>
            <a:r>
              <a:rPr lang="da-DK" baseline="0" dirty="0"/>
              <a:t> b</a:t>
            </a:r>
            <a:endParaRPr lang="da-DK" dirty="0"/>
          </a:p>
        </p:txBody>
      </p:sp>
      <p:sp>
        <p:nvSpPr>
          <p:cNvPr id="4" name="Pladsholder til dato 3"/>
          <p:cNvSpPr>
            <a:spLocks noGrp="1"/>
          </p:cNvSpPr>
          <p:nvPr>
            <p:ph type="dt" idx="10"/>
          </p:nvPr>
        </p:nvSpPr>
        <p:spPr/>
        <p:txBody>
          <a:bodyPr/>
          <a:lstStyle/>
          <a:p>
            <a:fld id="{3E657B54-38B4-4363-93C2-08B41571C437}" type="datetime1">
              <a:rPr lang="en-US" smtClean="0"/>
              <a:pPr/>
              <a:t>2018-02-11</a:t>
            </a:fld>
            <a:endParaRPr lang="en-US"/>
          </a:p>
        </p:txBody>
      </p:sp>
      <p:sp>
        <p:nvSpPr>
          <p:cNvPr id="5" name="Pladsholder til diasnummer 4"/>
          <p:cNvSpPr>
            <a:spLocks noGrp="1"/>
          </p:cNvSpPr>
          <p:nvPr>
            <p:ph type="sldNum" sz="quarter" idx="11"/>
          </p:nvPr>
        </p:nvSpPr>
        <p:spPr/>
        <p:txBody>
          <a:bodyPr/>
          <a:lstStyle/>
          <a:p>
            <a:fld id="{03725F7E-E8D9-4C69-90C6-EC0F66D288F8}" type="slidenum">
              <a:rPr lang="en-US" smtClean="0"/>
              <a:pPr/>
              <a:t>20</a:t>
            </a:fld>
            <a:endParaRPr lang="en-US"/>
          </a:p>
        </p:txBody>
      </p:sp>
    </p:spTree>
    <p:extLst>
      <p:ext uri="{BB962C8B-B14F-4D97-AF65-F5344CB8AC3E}">
        <p14:creationId xmlns:p14="http://schemas.microsoft.com/office/powerpoint/2010/main" val="186904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a:t>Figur 6.5</a:t>
            </a:r>
          </a:p>
        </p:txBody>
      </p:sp>
      <p:sp>
        <p:nvSpPr>
          <p:cNvPr id="4" name="Pladsholder til dato 3"/>
          <p:cNvSpPr>
            <a:spLocks noGrp="1"/>
          </p:cNvSpPr>
          <p:nvPr>
            <p:ph type="dt" idx="10"/>
          </p:nvPr>
        </p:nvSpPr>
        <p:spPr/>
        <p:txBody>
          <a:bodyPr/>
          <a:lstStyle/>
          <a:p>
            <a:fld id="{3E657B54-38B4-4363-93C2-08B41571C437}" type="datetime1">
              <a:rPr lang="en-US" smtClean="0"/>
              <a:pPr/>
              <a:t>2018-02-11</a:t>
            </a:fld>
            <a:endParaRPr lang="en-US"/>
          </a:p>
        </p:txBody>
      </p:sp>
      <p:sp>
        <p:nvSpPr>
          <p:cNvPr id="5" name="Pladsholder til diasnummer 4"/>
          <p:cNvSpPr>
            <a:spLocks noGrp="1"/>
          </p:cNvSpPr>
          <p:nvPr>
            <p:ph type="sldNum" sz="quarter" idx="11"/>
          </p:nvPr>
        </p:nvSpPr>
        <p:spPr/>
        <p:txBody>
          <a:bodyPr/>
          <a:lstStyle/>
          <a:p>
            <a:fld id="{03725F7E-E8D9-4C69-90C6-EC0F66D288F8}" type="slidenum">
              <a:rPr lang="en-US" smtClean="0"/>
              <a:pPr/>
              <a:t>22</a:t>
            </a:fld>
            <a:endParaRPr lang="en-US"/>
          </a:p>
        </p:txBody>
      </p:sp>
    </p:spTree>
    <p:extLst>
      <p:ext uri="{BB962C8B-B14F-4D97-AF65-F5344CB8AC3E}">
        <p14:creationId xmlns:p14="http://schemas.microsoft.com/office/powerpoint/2010/main" val="47370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a-DK"/>
          </a:p>
        </p:txBody>
      </p:sp>
      <p:sp>
        <p:nvSpPr>
          <p:cNvPr id="4" name="Date Placeholder 3"/>
          <p:cNvSpPr>
            <a:spLocks noGrp="1"/>
          </p:cNvSpPr>
          <p:nvPr>
            <p:ph type="dt" sz="half" idx="10"/>
          </p:nvPr>
        </p:nvSpPr>
        <p:spPr/>
        <p:txBody>
          <a:bodyPr/>
          <a:lstStyle/>
          <a:p>
            <a:r>
              <a:rPr lang="da-DK"/>
              <a:t>23-01-2016</a:t>
            </a:r>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269604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r>
              <a:rPr lang="da-DK"/>
              <a:t>23-01-2016</a:t>
            </a:r>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258901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r>
              <a:rPr lang="da-DK"/>
              <a:t>23-01-2016</a:t>
            </a:r>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216585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r>
              <a:rPr lang="da-DK"/>
              <a:t>23-01-2016</a:t>
            </a:r>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205711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da-DK"/>
              <a:t>23-01-2016</a:t>
            </a:r>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316705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r>
              <a:rPr lang="da-DK"/>
              <a:t>23-01-2016</a:t>
            </a:r>
          </a:p>
        </p:txBody>
      </p:sp>
      <p:sp>
        <p:nvSpPr>
          <p:cNvPr id="6" name="Footer Placeholder 5"/>
          <p:cNvSpPr>
            <a:spLocks noGrp="1"/>
          </p:cNvSpPr>
          <p:nvPr>
            <p:ph type="ftr" sz="quarter" idx="11"/>
          </p:nvPr>
        </p:nvSpPr>
        <p:spPr/>
        <p:txBody>
          <a:bodyPr/>
          <a:lstStyle/>
          <a:p>
            <a:r>
              <a:rPr lang="en-US"/>
              <a:t>Databases - Relational Algebra</a:t>
            </a:r>
            <a:endParaRPr lang="da-DK"/>
          </a:p>
        </p:txBody>
      </p:sp>
      <p:sp>
        <p:nvSpPr>
          <p:cNvPr id="7" name="Slide Number Placeholder 6"/>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243248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r>
              <a:rPr lang="da-DK"/>
              <a:t>23-01-2016</a:t>
            </a:r>
          </a:p>
        </p:txBody>
      </p:sp>
      <p:sp>
        <p:nvSpPr>
          <p:cNvPr id="8" name="Footer Placeholder 7"/>
          <p:cNvSpPr>
            <a:spLocks noGrp="1"/>
          </p:cNvSpPr>
          <p:nvPr>
            <p:ph type="ftr" sz="quarter" idx="11"/>
          </p:nvPr>
        </p:nvSpPr>
        <p:spPr/>
        <p:txBody>
          <a:bodyPr/>
          <a:lstStyle/>
          <a:p>
            <a:r>
              <a:rPr lang="en-US"/>
              <a:t>Databases - Relational Algebra</a:t>
            </a:r>
            <a:endParaRPr lang="da-DK"/>
          </a:p>
        </p:txBody>
      </p:sp>
      <p:sp>
        <p:nvSpPr>
          <p:cNvPr id="9" name="Slide Number Placeholder 8"/>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300243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r>
              <a:rPr lang="da-DK"/>
              <a:t>23-01-2016</a:t>
            </a:r>
          </a:p>
        </p:txBody>
      </p:sp>
      <p:sp>
        <p:nvSpPr>
          <p:cNvPr id="4" name="Footer Placeholder 3"/>
          <p:cNvSpPr>
            <a:spLocks noGrp="1"/>
          </p:cNvSpPr>
          <p:nvPr>
            <p:ph type="ftr" sz="quarter" idx="11"/>
          </p:nvPr>
        </p:nvSpPr>
        <p:spPr/>
        <p:txBody>
          <a:bodyPr/>
          <a:lstStyle/>
          <a:p>
            <a:r>
              <a:rPr lang="en-US"/>
              <a:t>Databases - Relational Algebra</a:t>
            </a:r>
            <a:endParaRPr lang="da-DK"/>
          </a:p>
        </p:txBody>
      </p:sp>
      <p:sp>
        <p:nvSpPr>
          <p:cNvPr id="5" name="Slide Number Placeholder 4"/>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395792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a-DK"/>
              <a:t>23-01-2016</a:t>
            </a:r>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321792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da-DK"/>
              <a:t>23-01-2016</a:t>
            </a:r>
          </a:p>
        </p:txBody>
      </p:sp>
      <p:sp>
        <p:nvSpPr>
          <p:cNvPr id="6" name="Footer Placeholder 5"/>
          <p:cNvSpPr>
            <a:spLocks noGrp="1"/>
          </p:cNvSpPr>
          <p:nvPr>
            <p:ph type="ftr" sz="quarter" idx="11"/>
          </p:nvPr>
        </p:nvSpPr>
        <p:spPr/>
        <p:txBody>
          <a:bodyPr/>
          <a:lstStyle/>
          <a:p>
            <a:r>
              <a:rPr lang="en-US"/>
              <a:t>Databases - Relational Algebra</a:t>
            </a:r>
            <a:endParaRPr lang="da-DK"/>
          </a:p>
        </p:txBody>
      </p:sp>
      <p:sp>
        <p:nvSpPr>
          <p:cNvPr id="7" name="Slide Number Placeholder 6"/>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303778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da-DK"/>
              <a:t>23-01-2016</a:t>
            </a:r>
          </a:p>
        </p:txBody>
      </p:sp>
      <p:sp>
        <p:nvSpPr>
          <p:cNvPr id="6" name="Footer Placeholder 5"/>
          <p:cNvSpPr>
            <a:spLocks noGrp="1"/>
          </p:cNvSpPr>
          <p:nvPr>
            <p:ph type="ftr" sz="quarter" idx="11"/>
          </p:nvPr>
        </p:nvSpPr>
        <p:spPr/>
        <p:txBody>
          <a:bodyPr/>
          <a:lstStyle/>
          <a:p>
            <a:r>
              <a:rPr lang="en-US"/>
              <a:t>Databases - Relational Algebra</a:t>
            </a:r>
            <a:endParaRPr lang="da-DK"/>
          </a:p>
        </p:txBody>
      </p:sp>
      <p:sp>
        <p:nvSpPr>
          <p:cNvPr id="7" name="Slide Number Placeholder 6"/>
          <p:cNvSpPr>
            <a:spLocks noGrp="1"/>
          </p:cNvSpPr>
          <p:nvPr>
            <p:ph type="sldNum" sz="quarter" idx="12"/>
          </p:nvPr>
        </p:nvSpPr>
        <p:spPr/>
        <p:txBody>
          <a:bodyPr/>
          <a:lstStyle/>
          <a:p>
            <a:fld id="{3918F30E-62CE-4DF4-A5BC-71A090DA5468}" type="slidenum">
              <a:rPr lang="da-DK" smtClean="0"/>
              <a:t>‹#›</a:t>
            </a:fld>
            <a:endParaRPr lang="da-DK"/>
          </a:p>
        </p:txBody>
      </p:sp>
    </p:spTree>
    <p:extLst>
      <p:ext uri="{BB962C8B-B14F-4D97-AF65-F5344CB8AC3E}">
        <p14:creationId xmlns:p14="http://schemas.microsoft.com/office/powerpoint/2010/main" val="44973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a-DK"/>
              <a:t>23-01-2016</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Databases - Relational Algebra</a:t>
            </a:r>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8F30E-62CE-4DF4-A5BC-71A090DA5468}" type="slidenum">
              <a:rPr lang="da-DK" smtClean="0"/>
              <a:t>‹#›</a:t>
            </a:fld>
            <a:endParaRPr lang="da-DK"/>
          </a:p>
        </p:txBody>
      </p:sp>
    </p:spTree>
    <p:extLst>
      <p:ext uri="{BB962C8B-B14F-4D97-AF65-F5344CB8AC3E}">
        <p14:creationId xmlns:p14="http://schemas.microsoft.com/office/powerpoint/2010/main" val="230831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8615"/>
          </a:xfrm>
        </p:spPr>
        <p:txBody>
          <a:bodyPr>
            <a:normAutofit/>
          </a:bodyPr>
          <a:lstStyle/>
          <a:p>
            <a:r>
              <a:rPr lang="en-GB" dirty="0"/>
              <a:t>Session 02</a:t>
            </a:r>
            <a:br>
              <a:rPr lang="en-GB" dirty="0"/>
            </a:br>
            <a:endParaRPr lang="en-GB" dirty="0"/>
          </a:p>
        </p:txBody>
      </p:sp>
      <p:sp>
        <p:nvSpPr>
          <p:cNvPr id="3" name="Subtitle 2"/>
          <p:cNvSpPr>
            <a:spLocks noGrp="1"/>
          </p:cNvSpPr>
          <p:nvPr>
            <p:ph type="subTitle" idx="1"/>
          </p:nvPr>
        </p:nvSpPr>
        <p:spPr>
          <a:xfrm>
            <a:off x="1331640" y="3789040"/>
            <a:ext cx="6400800" cy="1273696"/>
          </a:xfrm>
        </p:spPr>
        <p:txBody>
          <a:bodyPr/>
          <a:lstStyle/>
          <a:p>
            <a:r>
              <a:rPr lang="en-GB" b="1" dirty="0"/>
              <a:t>Relational Algebra</a:t>
            </a:r>
            <a:br>
              <a:rPr lang="en-GB" dirty="0"/>
            </a:b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918F30E-62CE-4DF4-A5BC-71A090DA5468}" type="slidenum">
              <a:rPr lang="en-GB" smtClean="0"/>
              <a:t>1</a:t>
            </a:fld>
            <a:endParaRPr lang="en-GB" dirty="0"/>
          </a:p>
        </p:txBody>
      </p:sp>
      <p:sp>
        <p:nvSpPr>
          <p:cNvPr id="4" name="Date Placeholder 3"/>
          <p:cNvSpPr>
            <a:spLocks noGrp="1"/>
          </p:cNvSpPr>
          <p:nvPr>
            <p:ph type="dt" sz="half" idx="10"/>
          </p:nvPr>
        </p:nvSpPr>
        <p:spPr/>
        <p:txBody>
          <a:bodyPr/>
          <a:lstStyle/>
          <a:p>
            <a:endParaRPr lang="en-GB" dirty="0"/>
          </a:p>
        </p:txBody>
      </p:sp>
    </p:spTree>
    <p:extLst>
      <p:ext uri="{BB962C8B-B14F-4D97-AF65-F5344CB8AC3E}">
        <p14:creationId xmlns:p14="http://schemas.microsoft.com/office/powerpoint/2010/main" val="122384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258763"/>
            <a:ext cx="7772400" cy="766762"/>
          </a:xfrm>
        </p:spPr>
        <p:txBody>
          <a:bodyPr/>
          <a:lstStyle/>
          <a:p>
            <a:r>
              <a:rPr lang="en-US" sz="3200" dirty="0"/>
              <a:t>Unary Relational Operations</a:t>
            </a:r>
          </a:p>
        </p:txBody>
      </p:sp>
      <p:sp>
        <p:nvSpPr>
          <p:cNvPr id="227331" name="Rectangle 3"/>
          <p:cNvSpPr>
            <a:spLocks noGrp="1" noChangeArrowheads="1"/>
          </p:cNvSpPr>
          <p:nvPr>
            <p:ph idx="1"/>
          </p:nvPr>
        </p:nvSpPr>
        <p:spPr>
          <a:xfrm>
            <a:off x="323850" y="1268760"/>
            <a:ext cx="8712646" cy="4608512"/>
          </a:xfrm>
        </p:spPr>
        <p:txBody>
          <a:bodyPr/>
          <a:lstStyle/>
          <a:p>
            <a:pPr>
              <a:lnSpc>
                <a:spcPct val="80000"/>
              </a:lnSpc>
            </a:pPr>
            <a:r>
              <a:rPr lang="en-US" sz="2400" b="1" dirty="0"/>
              <a:t>PROJECT Operation</a:t>
            </a:r>
          </a:p>
          <a:p>
            <a:pPr>
              <a:lnSpc>
                <a:spcPct val="80000"/>
              </a:lnSpc>
              <a:buFont typeface="Wingdings" pitchFamily="2" charset="2"/>
              <a:buNone/>
            </a:pPr>
            <a:endParaRPr lang="en-US" sz="800" dirty="0"/>
          </a:p>
          <a:p>
            <a:pPr>
              <a:lnSpc>
                <a:spcPct val="80000"/>
              </a:lnSpc>
              <a:buFont typeface="Wingdings" pitchFamily="2" charset="2"/>
              <a:buNone/>
            </a:pPr>
            <a:r>
              <a:rPr lang="en-US" sz="1600" dirty="0"/>
              <a:t>	</a:t>
            </a:r>
            <a:r>
              <a:rPr lang="en-US" sz="2000" dirty="0"/>
              <a:t>This operation selects certain </a:t>
            </a:r>
            <a:r>
              <a:rPr lang="en-US" sz="2000" i="1" dirty="0"/>
              <a:t>columns</a:t>
            </a:r>
            <a:r>
              <a:rPr lang="en-US" sz="2000" dirty="0"/>
              <a:t> from the table and discards the rest.</a:t>
            </a:r>
          </a:p>
          <a:p>
            <a:pPr>
              <a:lnSpc>
                <a:spcPct val="80000"/>
              </a:lnSpc>
              <a:buFont typeface="Wingdings" pitchFamily="2" charset="2"/>
              <a:buNone/>
            </a:pPr>
            <a:r>
              <a:rPr lang="en-US" sz="2000" dirty="0"/>
              <a:t>	The PROJECT creates a vertical partitioning</a:t>
            </a:r>
          </a:p>
          <a:p>
            <a:pPr>
              <a:lnSpc>
                <a:spcPct val="80000"/>
              </a:lnSpc>
              <a:buFont typeface="Wingdings" pitchFamily="2" charset="2"/>
              <a:buNone/>
            </a:pPr>
            <a:r>
              <a:rPr lang="en-US" sz="2000" dirty="0"/>
              <a:t>	- one with the needed columns (attributes) containing results of the operation - other containing the discarded Columns.</a:t>
            </a:r>
          </a:p>
          <a:p>
            <a:pPr>
              <a:lnSpc>
                <a:spcPct val="80000"/>
              </a:lnSpc>
              <a:buFont typeface="Wingdings" pitchFamily="2" charset="2"/>
              <a:buNone/>
            </a:pPr>
            <a:r>
              <a:rPr lang="en-US" sz="800" dirty="0"/>
              <a:t>	</a:t>
            </a:r>
          </a:p>
          <a:p>
            <a:pPr>
              <a:lnSpc>
                <a:spcPct val="80000"/>
              </a:lnSpc>
              <a:buFont typeface="Wingdings" pitchFamily="2" charset="2"/>
              <a:buNone/>
            </a:pPr>
            <a:r>
              <a:rPr lang="en-US" sz="1400" dirty="0"/>
              <a:t>	</a:t>
            </a:r>
            <a:r>
              <a:rPr lang="en-US" sz="2000" dirty="0"/>
              <a:t>The general form of the project operation is </a:t>
            </a:r>
            <a:r>
              <a:rPr lang="el-GR" sz="2400" dirty="0"/>
              <a:t>π</a:t>
            </a:r>
            <a:r>
              <a:rPr lang="en-US" sz="2000" baseline="-25000" dirty="0"/>
              <a:t>&lt;attribute list&gt;</a:t>
            </a:r>
            <a:r>
              <a:rPr lang="en-US" sz="2000" dirty="0"/>
              <a:t>(R)</a:t>
            </a:r>
          </a:p>
          <a:p>
            <a:pPr>
              <a:lnSpc>
                <a:spcPct val="80000"/>
              </a:lnSpc>
              <a:buFont typeface="Wingdings" pitchFamily="2" charset="2"/>
              <a:buNone/>
            </a:pPr>
            <a:r>
              <a:rPr lang="en-US" sz="2000" dirty="0"/>
              <a:t>	where </a:t>
            </a:r>
            <a:r>
              <a:rPr lang="el-GR" sz="2400" dirty="0"/>
              <a:t>π</a:t>
            </a:r>
            <a:r>
              <a:rPr lang="en-US" sz="2000" dirty="0"/>
              <a:t> (pi) is the symbol used to represent the project operation and &lt;attribute list&gt; is the desired list of attributes from the attributes of relation R. </a:t>
            </a:r>
          </a:p>
          <a:p>
            <a:pPr>
              <a:lnSpc>
                <a:spcPct val="80000"/>
              </a:lnSpc>
              <a:buFont typeface="Wingdings" pitchFamily="2" charset="2"/>
              <a:buNone/>
            </a:pPr>
            <a:endParaRPr lang="en-US" sz="1000" dirty="0"/>
          </a:p>
          <a:p>
            <a:pPr>
              <a:lnSpc>
                <a:spcPct val="80000"/>
              </a:lnSpc>
              <a:buFont typeface="Wingdings" pitchFamily="2" charset="2"/>
              <a:buNone/>
            </a:pPr>
            <a:r>
              <a:rPr lang="en-US" sz="2000" dirty="0"/>
              <a:t>	</a:t>
            </a:r>
            <a:br>
              <a:rPr lang="en-US" sz="2000" dirty="0"/>
            </a:br>
            <a:r>
              <a:rPr lang="en-US" sz="2000" dirty="0">
                <a:solidFill>
                  <a:srgbClr val="00B050"/>
                </a:solidFill>
              </a:rPr>
              <a:t>The project operation </a:t>
            </a:r>
            <a:r>
              <a:rPr lang="en-US" sz="2000" i="1" dirty="0">
                <a:solidFill>
                  <a:srgbClr val="00B050"/>
                </a:solidFill>
              </a:rPr>
              <a:t>removes any duplicate tuples,</a:t>
            </a:r>
            <a:br>
              <a:rPr lang="en-US" sz="2000" dirty="0">
                <a:solidFill>
                  <a:srgbClr val="00B050"/>
                </a:solidFill>
              </a:rPr>
            </a:br>
            <a:r>
              <a:rPr lang="en-US" sz="2000" dirty="0">
                <a:solidFill>
                  <a:srgbClr val="00B050"/>
                </a:solidFill>
              </a:rPr>
              <a:t>so the result of the project operation is a set of tuples and hence a valid relation.</a:t>
            </a:r>
            <a:endParaRPr lang="en-US" sz="1400" dirty="0">
              <a:solidFill>
                <a:srgbClr val="00B050"/>
              </a:solidFill>
            </a:endParaRPr>
          </a:p>
          <a:p>
            <a:pPr>
              <a:lnSpc>
                <a:spcPct val="80000"/>
              </a:lnSpc>
              <a:buFont typeface="Wingdings" pitchFamily="2" charset="2"/>
              <a:buNone/>
            </a:pPr>
            <a:endParaRPr lang="en-US" sz="1400" dirty="0">
              <a:solidFill>
                <a:srgbClr val="FF0066"/>
              </a:solidFill>
            </a:endParaRPr>
          </a:p>
          <a:p>
            <a:pPr>
              <a:lnSpc>
                <a:spcPct val="80000"/>
              </a:lnSpc>
              <a:buFont typeface="Wingdings" pitchFamily="2" charset="2"/>
              <a:buNone/>
            </a:pPr>
            <a:endParaRPr lang="en-US" sz="1400" dirty="0">
              <a:solidFill>
                <a:srgbClr val="FF0066"/>
              </a:solidFill>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10</a:t>
            </a:fld>
            <a:endParaRPr lang="da-DK"/>
          </a:p>
        </p:txBody>
      </p:sp>
    </p:spTree>
    <p:extLst>
      <p:ext uri="{BB962C8B-B14F-4D97-AF65-F5344CB8AC3E}">
        <p14:creationId xmlns:p14="http://schemas.microsoft.com/office/powerpoint/2010/main" val="50449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258763"/>
            <a:ext cx="7772400" cy="766762"/>
          </a:xfrm>
        </p:spPr>
        <p:txBody>
          <a:bodyPr/>
          <a:lstStyle/>
          <a:p>
            <a:r>
              <a:rPr lang="en-US" sz="3200" dirty="0"/>
              <a:t>Unary Relational Operations</a:t>
            </a:r>
          </a:p>
        </p:txBody>
      </p:sp>
      <p:sp>
        <p:nvSpPr>
          <p:cNvPr id="227331" name="Rectangle 3"/>
          <p:cNvSpPr>
            <a:spLocks noGrp="1" noChangeArrowheads="1"/>
          </p:cNvSpPr>
          <p:nvPr>
            <p:ph idx="1"/>
          </p:nvPr>
        </p:nvSpPr>
        <p:spPr>
          <a:xfrm>
            <a:off x="323850" y="1268760"/>
            <a:ext cx="8439150" cy="4608512"/>
          </a:xfrm>
        </p:spPr>
        <p:txBody>
          <a:bodyPr/>
          <a:lstStyle/>
          <a:p>
            <a:pPr>
              <a:lnSpc>
                <a:spcPct val="80000"/>
              </a:lnSpc>
            </a:pPr>
            <a:r>
              <a:rPr lang="en-US" sz="2400" b="1" dirty="0"/>
              <a:t>PROJECT Operation</a:t>
            </a:r>
          </a:p>
          <a:p>
            <a:pPr>
              <a:lnSpc>
                <a:spcPct val="80000"/>
              </a:lnSpc>
              <a:buFont typeface="Wingdings" pitchFamily="2" charset="2"/>
              <a:buNone/>
            </a:pPr>
            <a:endParaRPr lang="en-US" sz="800" dirty="0"/>
          </a:p>
          <a:p>
            <a:pPr>
              <a:lnSpc>
                <a:spcPct val="80000"/>
              </a:lnSpc>
              <a:buFont typeface="Wingdings" pitchFamily="2" charset="2"/>
              <a:buNone/>
            </a:pPr>
            <a:r>
              <a:rPr lang="en-US" sz="1600" dirty="0"/>
              <a:t>	</a:t>
            </a:r>
            <a:r>
              <a:rPr lang="en-US" sz="800" dirty="0"/>
              <a:t>	</a:t>
            </a:r>
          </a:p>
          <a:p>
            <a:pPr>
              <a:lnSpc>
                <a:spcPct val="80000"/>
              </a:lnSpc>
              <a:buFont typeface="Wingdings" pitchFamily="2" charset="2"/>
              <a:buNone/>
            </a:pPr>
            <a:r>
              <a:rPr lang="en-US" sz="1400" dirty="0"/>
              <a:t>	</a:t>
            </a:r>
            <a:r>
              <a:rPr lang="en-US" sz="2000" b="1" dirty="0"/>
              <a:t>Example:</a:t>
            </a:r>
            <a:r>
              <a:rPr lang="en-US" sz="2000" dirty="0"/>
              <a:t> To list each employee’s first and last name and salary, the following is used:</a:t>
            </a:r>
          </a:p>
          <a:p>
            <a:pPr lvl="1">
              <a:lnSpc>
                <a:spcPct val="80000"/>
              </a:lnSpc>
              <a:buSzPct val="150000"/>
              <a:buFontTx/>
              <a:buNone/>
            </a:pPr>
            <a:r>
              <a:rPr lang="en-US" sz="700" dirty="0"/>
              <a:t>		</a:t>
            </a:r>
            <a:r>
              <a:rPr lang="en-US" sz="1600" dirty="0"/>
              <a:t>	</a:t>
            </a:r>
            <a:r>
              <a:rPr lang="el-GR" sz="2400" dirty="0"/>
              <a:t>π</a:t>
            </a:r>
            <a:r>
              <a:rPr lang="en-US" sz="1800" b="1" baseline="-25000" dirty="0"/>
              <a:t>LNAME, FNAME,SALARY</a:t>
            </a:r>
            <a:r>
              <a:rPr lang="en-US" sz="2000" b="1" dirty="0"/>
              <a:t>(EMPLOYEE)</a:t>
            </a:r>
          </a:p>
          <a:p>
            <a:pPr lvl="1">
              <a:lnSpc>
                <a:spcPct val="80000"/>
              </a:lnSpc>
              <a:buSzPct val="150000"/>
              <a:buFontTx/>
              <a:buNone/>
            </a:pPr>
            <a:endParaRPr lang="en-US" sz="1400" dirty="0">
              <a:solidFill>
                <a:srgbClr val="FF0066"/>
              </a:solidFill>
            </a:endParaRPr>
          </a:p>
          <a:p>
            <a:pPr>
              <a:lnSpc>
                <a:spcPct val="80000"/>
              </a:lnSpc>
              <a:buFont typeface="Wingdings" pitchFamily="2" charset="2"/>
              <a:buNone/>
            </a:pPr>
            <a:endParaRPr lang="en-US" sz="1400" dirty="0">
              <a:solidFill>
                <a:srgbClr val="FF0066"/>
              </a:solidFill>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11</a:t>
            </a:fld>
            <a:endParaRPr lang="da-DK"/>
          </a:p>
        </p:txBody>
      </p:sp>
    </p:spTree>
    <p:extLst>
      <p:ext uri="{BB962C8B-B14F-4D97-AF65-F5344CB8AC3E}">
        <p14:creationId xmlns:p14="http://schemas.microsoft.com/office/powerpoint/2010/main" val="107819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0"/>
            <a:ext cx="7774632" cy="1196752"/>
          </a:xfrm>
        </p:spPr>
        <p:txBody>
          <a:bodyPr>
            <a:normAutofit/>
          </a:bodyPr>
          <a:lstStyle/>
          <a:p>
            <a:r>
              <a:rPr lang="en-US" sz="3200" dirty="0"/>
              <a:t>Sequences of operations</a:t>
            </a:r>
            <a:br>
              <a:rPr lang="en-US" sz="3200" dirty="0"/>
            </a:br>
            <a:r>
              <a:rPr lang="en-US" sz="3200" dirty="0"/>
              <a:t>Rename operation</a:t>
            </a:r>
          </a:p>
        </p:txBody>
      </p:sp>
      <p:sp>
        <p:nvSpPr>
          <p:cNvPr id="227331" name="Rectangle 3"/>
          <p:cNvSpPr>
            <a:spLocks noGrp="1" noChangeArrowheads="1"/>
          </p:cNvSpPr>
          <p:nvPr>
            <p:ph idx="1"/>
          </p:nvPr>
        </p:nvSpPr>
        <p:spPr>
          <a:xfrm>
            <a:off x="323528" y="1412776"/>
            <a:ext cx="8439472" cy="4464496"/>
          </a:xfrm>
        </p:spPr>
        <p:txBody>
          <a:bodyPr/>
          <a:lstStyle/>
          <a:p>
            <a:pPr lvl="1">
              <a:lnSpc>
                <a:spcPct val="80000"/>
              </a:lnSpc>
              <a:buSzPct val="150000"/>
              <a:buFontTx/>
              <a:buNone/>
            </a:pPr>
            <a:endParaRPr lang="en-US" sz="700" dirty="0"/>
          </a:p>
          <a:p>
            <a:pPr lvl="1">
              <a:lnSpc>
                <a:spcPct val="80000"/>
              </a:lnSpc>
              <a:buSzPct val="150000"/>
              <a:buFontTx/>
              <a:buNone/>
            </a:pPr>
            <a:endParaRPr lang="en-US" sz="700" dirty="0"/>
          </a:p>
          <a:p>
            <a:pPr lvl="1">
              <a:lnSpc>
                <a:spcPct val="80000"/>
              </a:lnSpc>
              <a:buSzPct val="150000"/>
              <a:buFontTx/>
              <a:buNone/>
            </a:pPr>
            <a:endParaRPr lang="en-US" sz="700" dirty="0"/>
          </a:p>
          <a:p>
            <a:pPr lvl="1">
              <a:lnSpc>
                <a:spcPct val="80000"/>
              </a:lnSpc>
              <a:buSzPct val="150000"/>
              <a:buFontTx/>
              <a:buNone/>
            </a:pPr>
            <a:endParaRPr lang="en-US" sz="700" dirty="0"/>
          </a:p>
          <a:p>
            <a:pPr lvl="1">
              <a:lnSpc>
                <a:spcPct val="80000"/>
              </a:lnSpc>
              <a:buSzPct val="150000"/>
              <a:buNone/>
            </a:pPr>
            <a:r>
              <a:rPr lang="da-DK" sz="2400" b="1" dirty="0"/>
              <a:t>DEPT5_EMPS</a:t>
            </a:r>
            <a:r>
              <a:rPr lang="da-DK" sz="2400" dirty="0"/>
              <a:t>  ← </a:t>
            </a:r>
            <a:r>
              <a:rPr lang="en-US" sz="3200" dirty="0">
                <a:sym typeface="Symbol"/>
              </a:rPr>
              <a:t></a:t>
            </a:r>
            <a:r>
              <a:rPr lang="en-US" sz="1600" dirty="0"/>
              <a:t>DNO = 5</a:t>
            </a:r>
            <a:r>
              <a:rPr lang="en-US" sz="1800" dirty="0"/>
              <a:t> </a:t>
            </a:r>
            <a:r>
              <a:rPr lang="en-US" sz="2400" dirty="0"/>
              <a:t>(EMPLOYEE)</a:t>
            </a:r>
            <a:endParaRPr lang="da-DK" sz="2400" dirty="0"/>
          </a:p>
          <a:p>
            <a:pPr lvl="1">
              <a:lnSpc>
                <a:spcPct val="80000"/>
              </a:lnSpc>
              <a:buSzPct val="150000"/>
              <a:buFontTx/>
              <a:buNone/>
            </a:pPr>
            <a:r>
              <a:rPr lang="da-DK" sz="2400" dirty="0"/>
              <a:t>RESULT</a:t>
            </a:r>
            <a:r>
              <a:rPr lang="da-DK" sz="3200" dirty="0"/>
              <a:t> ← </a:t>
            </a:r>
            <a:r>
              <a:rPr lang="el-GR" sz="3200" dirty="0"/>
              <a:t>π</a:t>
            </a:r>
            <a:r>
              <a:rPr lang="en-US" sz="1800" b="1" baseline="-25000" dirty="0"/>
              <a:t>LNAME, FNAME,SALARY</a:t>
            </a:r>
            <a:r>
              <a:rPr lang="en-US" sz="2000" b="1" dirty="0"/>
              <a:t>(</a:t>
            </a:r>
            <a:r>
              <a:rPr lang="da-DK" sz="2400" b="1" dirty="0"/>
              <a:t>DEPT5_EMPS</a:t>
            </a:r>
            <a:r>
              <a:rPr lang="en-US" sz="2000" b="1" dirty="0"/>
              <a:t>)</a:t>
            </a:r>
          </a:p>
          <a:p>
            <a:pPr lvl="1">
              <a:lnSpc>
                <a:spcPct val="80000"/>
              </a:lnSpc>
              <a:buSzPct val="150000"/>
              <a:buFontTx/>
              <a:buNone/>
            </a:pPr>
            <a:endParaRPr lang="en-US" sz="1400" dirty="0">
              <a:solidFill>
                <a:srgbClr val="FF0066"/>
              </a:solidFill>
            </a:endParaRPr>
          </a:p>
          <a:p>
            <a:pPr>
              <a:lnSpc>
                <a:spcPct val="80000"/>
              </a:lnSpc>
              <a:buFont typeface="Wingdings" pitchFamily="2" charset="2"/>
              <a:buNone/>
            </a:pPr>
            <a:endParaRPr lang="en-US" sz="1400" dirty="0">
              <a:solidFill>
                <a:srgbClr val="FF0066"/>
              </a:solidFill>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12</a:t>
            </a:fld>
            <a:endParaRPr lang="da-DK"/>
          </a:p>
        </p:txBody>
      </p:sp>
    </p:spTree>
    <p:extLst>
      <p:ext uri="{BB962C8B-B14F-4D97-AF65-F5344CB8AC3E}">
        <p14:creationId xmlns:p14="http://schemas.microsoft.com/office/powerpoint/2010/main" val="251700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054100" y="274320"/>
            <a:ext cx="7173913" cy="932180"/>
          </a:xfrm>
        </p:spPr>
        <p:txBody>
          <a:bodyPr/>
          <a:lstStyle/>
          <a:p>
            <a:r>
              <a:rPr lang="en-US" sz="3200" dirty="0"/>
              <a:t>Unary Relational Operations</a:t>
            </a:r>
          </a:p>
        </p:txBody>
      </p:sp>
      <p:sp>
        <p:nvSpPr>
          <p:cNvPr id="225286" name="Rectangle 6"/>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da-DK"/>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09688"/>
            <a:ext cx="8585553" cy="521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dirty="0"/>
              <a:t>Databases - Relational Algebra</a:t>
            </a:r>
            <a:endParaRPr lang="da-DK" dirty="0"/>
          </a:p>
        </p:txBody>
      </p:sp>
      <p:sp>
        <p:nvSpPr>
          <p:cNvPr id="4" name="Slide Number Placeholder 3"/>
          <p:cNvSpPr>
            <a:spLocks noGrp="1"/>
          </p:cNvSpPr>
          <p:nvPr>
            <p:ph type="sldNum" sz="quarter" idx="12"/>
          </p:nvPr>
        </p:nvSpPr>
        <p:spPr/>
        <p:txBody>
          <a:bodyPr/>
          <a:lstStyle/>
          <a:p>
            <a:fld id="{3918F30E-62CE-4DF4-A5BC-71A090DA5468}" type="slidenum">
              <a:rPr lang="da-DK" smtClean="0"/>
              <a:t>13</a:t>
            </a:fld>
            <a:endParaRPr lang="da-DK"/>
          </a:p>
        </p:txBody>
      </p:sp>
    </p:spTree>
    <p:extLst>
      <p:ext uri="{BB962C8B-B14F-4D97-AF65-F5344CB8AC3E}">
        <p14:creationId xmlns:p14="http://schemas.microsoft.com/office/powerpoint/2010/main" val="155525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
        <p:nvSpPr>
          <p:cNvPr id="185347" name="Rectangle 3"/>
          <p:cNvSpPr>
            <a:spLocks noGrp="1" noChangeArrowheads="1"/>
          </p:cNvSpPr>
          <p:nvPr>
            <p:ph idx="1"/>
          </p:nvPr>
        </p:nvSpPr>
        <p:spPr>
          <a:xfrm>
            <a:off x="1115616" y="1916832"/>
            <a:ext cx="6120680" cy="3096344"/>
          </a:xfrm>
        </p:spPr>
        <p:txBody>
          <a:bodyPr>
            <a:normAutofit/>
          </a:bodyPr>
          <a:lstStyle/>
          <a:p>
            <a:pPr>
              <a:lnSpc>
                <a:spcPct val="80000"/>
              </a:lnSpc>
            </a:pPr>
            <a:r>
              <a:rPr lang="en-US" dirty="0"/>
              <a:t>Set operations:</a:t>
            </a:r>
          </a:p>
          <a:p>
            <a:pPr lvl="1">
              <a:lnSpc>
                <a:spcPct val="80000"/>
              </a:lnSpc>
            </a:pPr>
            <a:r>
              <a:rPr lang="en-US" dirty="0"/>
              <a:t>Union: R </a:t>
            </a:r>
            <a:r>
              <a:rPr lang="en-US" dirty="0">
                <a:sym typeface="Symbol"/>
              </a:rPr>
              <a:t> S</a:t>
            </a:r>
          </a:p>
          <a:p>
            <a:pPr lvl="1">
              <a:lnSpc>
                <a:spcPct val="80000"/>
              </a:lnSpc>
            </a:pPr>
            <a:r>
              <a:rPr lang="en-US" dirty="0">
                <a:sym typeface="Symbol"/>
              </a:rPr>
              <a:t>Intersection: S  S</a:t>
            </a:r>
          </a:p>
          <a:p>
            <a:pPr lvl="1">
              <a:lnSpc>
                <a:spcPct val="80000"/>
              </a:lnSpc>
            </a:pPr>
            <a:r>
              <a:rPr lang="en-US" dirty="0">
                <a:sym typeface="Symbol"/>
              </a:rPr>
              <a:t>Set difference R \ S</a:t>
            </a:r>
            <a:br>
              <a:rPr lang="en-US" dirty="0">
                <a:sym typeface="Symbol"/>
              </a:rPr>
            </a:br>
            <a:r>
              <a:rPr lang="en-US" dirty="0">
                <a:sym typeface="Symbol"/>
              </a:rPr>
              <a:t>(or MINUS): R – S</a:t>
            </a:r>
          </a:p>
          <a:p>
            <a:pPr lvl="1">
              <a:lnSpc>
                <a:spcPct val="80000"/>
              </a:lnSpc>
            </a:pPr>
            <a:r>
              <a:rPr lang="en-US" dirty="0">
                <a:sym typeface="Symbol"/>
              </a:rPr>
              <a:t>Cartesian (or cross) product: R  S</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14</a:t>
            </a:fld>
            <a:endParaRPr lang="da-DK"/>
          </a:p>
        </p:txBody>
      </p:sp>
    </p:spTree>
    <p:extLst>
      <p:ext uri="{BB962C8B-B14F-4D97-AF65-F5344CB8AC3E}">
        <p14:creationId xmlns:p14="http://schemas.microsoft.com/office/powerpoint/2010/main" val="114621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sp>
        <p:nvSpPr>
          <p:cNvPr id="244739" name="Rectangle 3"/>
          <p:cNvSpPr>
            <a:spLocks noGrp="1" noChangeArrowheads="1"/>
          </p:cNvSpPr>
          <p:nvPr>
            <p:ph idx="1"/>
          </p:nvPr>
        </p:nvSpPr>
        <p:spPr>
          <a:xfrm>
            <a:off x="406400" y="1389063"/>
            <a:ext cx="8547100" cy="4999037"/>
          </a:xfrm>
        </p:spPr>
        <p:txBody>
          <a:bodyPr/>
          <a:lstStyle/>
          <a:p>
            <a:pPr>
              <a:lnSpc>
                <a:spcPct val="80000"/>
              </a:lnSpc>
            </a:pPr>
            <a:r>
              <a:rPr lang="en-US" sz="2400" b="1" dirty="0"/>
              <a:t>Type Compatibility</a:t>
            </a:r>
          </a:p>
          <a:p>
            <a:pPr>
              <a:lnSpc>
                <a:spcPct val="80000"/>
              </a:lnSpc>
              <a:buFont typeface="Wingdings" pitchFamily="2" charset="2"/>
              <a:buNone/>
            </a:pPr>
            <a:endParaRPr lang="en-US" sz="900" b="1" dirty="0">
              <a:latin typeface="Times New Roman" pitchFamily="18" charset="0"/>
            </a:endParaRPr>
          </a:p>
          <a:p>
            <a:pPr lvl="1">
              <a:lnSpc>
                <a:spcPct val="80000"/>
              </a:lnSpc>
            </a:pPr>
            <a:r>
              <a:rPr lang="en-US" sz="2400" dirty="0"/>
              <a:t>The operand relations R</a:t>
            </a:r>
            <a:r>
              <a:rPr lang="en-US" sz="2400" baseline="-25000" dirty="0"/>
              <a:t>1</a:t>
            </a:r>
            <a:r>
              <a:rPr lang="en-US" sz="2400" dirty="0"/>
              <a:t>(A</a:t>
            </a:r>
            <a:r>
              <a:rPr lang="en-US" sz="2400" baseline="-25000" dirty="0"/>
              <a:t>1</a:t>
            </a:r>
            <a:r>
              <a:rPr lang="en-US" sz="2400" dirty="0"/>
              <a:t>, A</a:t>
            </a:r>
            <a:r>
              <a:rPr lang="en-US" sz="2400" baseline="-25000" dirty="0"/>
              <a:t>2</a:t>
            </a:r>
            <a:r>
              <a:rPr lang="en-US" sz="2400" dirty="0"/>
              <a:t>, ..., A</a:t>
            </a:r>
            <a:r>
              <a:rPr lang="en-US" sz="2400" baseline="-25000" dirty="0"/>
              <a:t>n</a:t>
            </a:r>
            <a:r>
              <a:rPr lang="en-US" sz="2400" dirty="0"/>
              <a:t>) and R</a:t>
            </a:r>
            <a:r>
              <a:rPr lang="en-US" sz="2400" baseline="-25000" dirty="0"/>
              <a:t>2</a:t>
            </a:r>
            <a:r>
              <a:rPr lang="en-US" sz="2400" dirty="0"/>
              <a:t>(B</a:t>
            </a:r>
            <a:r>
              <a:rPr lang="en-US" sz="2400" baseline="-25000" dirty="0"/>
              <a:t>1</a:t>
            </a:r>
            <a:r>
              <a:rPr lang="en-US" sz="2400" dirty="0"/>
              <a:t>, B</a:t>
            </a:r>
            <a:r>
              <a:rPr lang="en-US" sz="2400" baseline="-25000" dirty="0"/>
              <a:t>2</a:t>
            </a:r>
            <a:r>
              <a:rPr lang="en-US" sz="2400" dirty="0"/>
              <a:t>, ..., </a:t>
            </a:r>
            <a:r>
              <a:rPr lang="en-US" sz="2400" dirty="0" err="1"/>
              <a:t>B</a:t>
            </a:r>
            <a:r>
              <a:rPr lang="en-US" sz="2400" baseline="-25000" dirty="0" err="1"/>
              <a:t>n</a:t>
            </a:r>
            <a:r>
              <a:rPr lang="en-US" sz="2400" dirty="0"/>
              <a:t>) must have the same number of attributes, and the domains of corresponding attributes must be compatible; that is, </a:t>
            </a:r>
            <a:r>
              <a:rPr lang="en-US" sz="2400" dirty="0" err="1"/>
              <a:t>dom</a:t>
            </a:r>
            <a:r>
              <a:rPr lang="en-US" sz="2400" dirty="0"/>
              <a:t>(A</a:t>
            </a:r>
            <a:r>
              <a:rPr lang="en-US" sz="2400" baseline="-25000" dirty="0"/>
              <a:t>i</a:t>
            </a:r>
            <a:r>
              <a:rPr lang="en-US" sz="2400" dirty="0"/>
              <a:t>)=</a:t>
            </a:r>
            <a:r>
              <a:rPr lang="en-US" sz="2400" dirty="0" err="1"/>
              <a:t>dom</a:t>
            </a:r>
            <a:r>
              <a:rPr lang="en-US" sz="2400" dirty="0"/>
              <a:t>(B</a:t>
            </a:r>
            <a:r>
              <a:rPr lang="en-US" sz="2400" baseline="-25000" dirty="0"/>
              <a:t>i</a:t>
            </a:r>
            <a:r>
              <a:rPr lang="en-US" sz="2400" dirty="0"/>
              <a:t>) for i=1, 2, ..., n. </a:t>
            </a:r>
          </a:p>
          <a:p>
            <a:pPr lvl="1">
              <a:lnSpc>
                <a:spcPct val="80000"/>
              </a:lnSpc>
            </a:pPr>
            <a:endParaRPr lang="en-US" sz="2400" dirty="0"/>
          </a:p>
          <a:p>
            <a:pPr lvl="1">
              <a:lnSpc>
                <a:spcPct val="80000"/>
              </a:lnSpc>
              <a:buFontTx/>
              <a:buNone/>
            </a:pPr>
            <a:endParaRPr lang="en-US" sz="2400" dirty="0"/>
          </a:p>
          <a:p>
            <a:pPr lvl="1">
              <a:lnSpc>
                <a:spcPct val="80000"/>
              </a:lnSpc>
            </a:pPr>
            <a:r>
              <a:rPr lang="en-US" sz="2400" dirty="0">
                <a:solidFill>
                  <a:srgbClr val="000000"/>
                </a:solidFill>
                <a:cs typeface="Times New Roman" pitchFamily="18" charset="0"/>
              </a:rPr>
              <a:t>The resulting relation for R</a:t>
            </a:r>
            <a:r>
              <a:rPr lang="en-US" sz="2400" baseline="-25000" dirty="0">
                <a:cs typeface="Times New Roman" pitchFamily="18" charset="0"/>
              </a:rPr>
              <a:t>1</a:t>
            </a:r>
            <a:r>
              <a:rPr lang="en-US" sz="2400" dirty="0">
                <a:latin typeface="Symbol" pitchFamily="18" charset="2"/>
              </a:rPr>
              <a:t></a:t>
            </a:r>
            <a:r>
              <a:rPr lang="en-US" sz="2400" dirty="0"/>
              <a:t>R</a:t>
            </a:r>
            <a:r>
              <a:rPr lang="en-US" sz="2400" baseline="-25000" dirty="0"/>
              <a:t>2</a:t>
            </a:r>
            <a:r>
              <a:rPr lang="en-US" sz="2400" dirty="0">
                <a:solidFill>
                  <a:srgbClr val="000000"/>
                </a:solidFill>
                <a:cs typeface="Times New Roman" pitchFamily="18" charset="0"/>
              </a:rPr>
              <a:t>, R</a:t>
            </a:r>
            <a:r>
              <a:rPr lang="en-US" sz="2400" baseline="-25000" dirty="0">
                <a:cs typeface="Times New Roman" pitchFamily="18" charset="0"/>
              </a:rPr>
              <a:t>1</a:t>
            </a:r>
            <a:r>
              <a:rPr lang="en-US" sz="2400" dirty="0">
                <a:solidFill>
                  <a:srgbClr val="000000"/>
                </a:solidFill>
                <a:cs typeface="Times New Roman" pitchFamily="18" charset="0"/>
              </a:rPr>
              <a:t> </a:t>
            </a:r>
            <a:r>
              <a:rPr lang="en-US" sz="2400" dirty="0">
                <a:latin typeface="Symbol" pitchFamily="18" charset="2"/>
              </a:rPr>
              <a:t></a:t>
            </a:r>
            <a:r>
              <a:rPr lang="en-US" sz="2400" dirty="0">
                <a:solidFill>
                  <a:srgbClr val="000000"/>
                </a:solidFill>
                <a:cs typeface="Times New Roman" pitchFamily="18" charset="0"/>
              </a:rPr>
              <a:t> R</a:t>
            </a:r>
            <a:r>
              <a:rPr lang="en-US" sz="2400" baseline="-25000" dirty="0">
                <a:cs typeface="Times New Roman" pitchFamily="18" charset="0"/>
              </a:rPr>
              <a:t>2</a:t>
            </a:r>
            <a:r>
              <a:rPr lang="en-US" sz="2400" dirty="0">
                <a:solidFill>
                  <a:srgbClr val="000000"/>
                </a:solidFill>
                <a:cs typeface="Times New Roman" pitchFamily="18" charset="0"/>
              </a:rPr>
              <a:t>, or R</a:t>
            </a:r>
            <a:r>
              <a:rPr lang="en-US" sz="2400" baseline="-25000" dirty="0">
                <a:cs typeface="Times New Roman" pitchFamily="18" charset="0"/>
              </a:rPr>
              <a:t>1</a:t>
            </a:r>
            <a:r>
              <a:rPr lang="en-US" sz="2400" dirty="0">
                <a:solidFill>
                  <a:srgbClr val="000000"/>
                </a:solidFill>
                <a:cs typeface="Times New Roman" pitchFamily="18" charset="0"/>
              </a:rPr>
              <a:t>-R</a:t>
            </a:r>
            <a:r>
              <a:rPr lang="en-US" sz="2400" baseline="-25000" dirty="0">
                <a:cs typeface="Times New Roman" pitchFamily="18" charset="0"/>
              </a:rPr>
              <a:t>2</a:t>
            </a:r>
            <a:r>
              <a:rPr lang="en-US" sz="2400" dirty="0">
                <a:solidFill>
                  <a:srgbClr val="000000"/>
                </a:solidFill>
                <a:cs typeface="Times New Roman" pitchFamily="18" charset="0"/>
              </a:rPr>
              <a:t>  has the same attribute names as the </a:t>
            </a:r>
            <a:r>
              <a:rPr lang="en-US" sz="2400" i="1" dirty="0">
                <a:solidFill>
                  <a:srgbClr val="000000"/>
                </a:solidFill>
                <a:cs typeface="Times New Roman" pitchFamily="18" charset="0"/>
              </a:rPr>
              <a:t>first</a:t>
            </a:r>
            <a:r>
              <a:rPr lang="en-US" sz="2400" dirty="0">
                <a:solidFill>
                  <a:srgbClr val="000000"/>
                </a:solidFill>
                <a:cs typeface="Times New Roman" pitchFamily="18" charset="0"/>
              </a:rPr>
              <a:t>  operand relation R</a:t>
            </a:r>
            <a:r>
              <a:rPr lang="en-US" sz="2400" baseline="-25000" dirty="0">
                <a:solidFill>
                  <a:srgbClr val="000000"/>
                </a:solidFill>
                <a:cs typeface="Times New Roman" pitchFamily="18" charset="0"/>
              </a:rPr>
              <a:t>1</a:t>
            </a:r>
            <a:r>
              <a:rPr lang="en-US" sz="2400" dirty="0">
                <a:solidFill>
                  <a:srgbClr val="000000"/>
                </a:solidFill>
                <a:cs typeface="Times New Roman" pitchFamily="18" charset="0"/>
              </a:rPr>
              <a:t> (by convention).</a:t>
            </a:r>
            <a:r>
              <a:rPr lang="en-US" sz="2400" dirty="0"/>
              <a:t> </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15</a:t>
            </a:fld>
            <a:endParaRPr lang="da-DK"/>
          </a:p>
        </p:txBody>
      </p:sp>
    </p:spTree>
    <p:extLst>
      <p:ext uri="{BB962C8B-B14F-4D97-AF65-F5344CB8AC3E}">
        <p14:creationId xmlns:p14="http://schemas.microsoft.com/office/powerpoint/2010/main" val="157505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72816"/>
            <a:ext cx="8219256" cy="4353347"/>
          </a:xfrm>
        </p:spPr>
        <p:txBody>
          <a:bodyPr>
            <a:normAutofit/>
          </a:bodyPr>
          <a:lstStyle/>
          <a:p>
            <a:pPr marL="57150" indent="0">
              <a:lnSpc>
                <a:spcPct val="80000"/>
              </a:lnSpc>
              <a:buNone/>
            </a:pPr>
            <a:r>
              <a:rPr lang="en-US" dirty="0"/>
              <a:t>UNION Operation: </a:t>
            </a:r>
            <a:r>
              <a:rPr lang="en-US" dirty="0">
                <a:sym typeface="Symbol"/>
              </a:rPr>
              <a:t></a:t>
            </a:r>
            <a:endParaRPr lang="en-US" b="1" dirty="0"/>
          </a:p>
          <a:p>
            <a:pPr>
              <a:lnSpc>
                <a:spcPct val="80000"/>
              </a:lnSpc>
              <a:buFont typeface="Wingdings" pitchFamily="2" charset="2"/>
              <a:buNone/>
            </a:pPr>
            <a:r>
              <a:rPr lang="en-US" sz="2000" b="1" dirty="0"/>
              <a:t>	</a:t>
            </a:r>
            <a:r>
              <a:rPr lang="en-US" sz="2000" dirty="0"/>
              <a:t>The result of this operation, denoted by R </a:t>
            </a:r>
            <a:r>
              <a:rPr lang="en-US" sz="2000" dirty="0">
                <a:sym typeface="Symbol"/>
              </a:rPr>
              <a:t></a:t>
            </a:r>
            <a:r>
              <a:rPr lang="en-US" sz="2800" dirty="0"/>
              <a:t> </a:t>
            </a:r>
            <a:r>
              <a:rPr lang="en-US" sz="2000" dirty="0"/>
              <a:t>S, is a relation that includes all tuples that are either in R or in S or in both R and S.</a:t>
            </a:r>
            <a:br>
              <a:rPr lang="en-US" sz="2000" dirty="0"/>
            </a:br>
            <a:br>
              <a:rPr lang="en-US" sz="2000" dirty="0"/>
            </a:br>
            <a:r>
              <a:rPr lang="en-US" sz="2000" dirty="0"/>
              <a:t>Duplicate tuples are eliminated. </a:t>
            </a:r>
            <a:endParaRPr lang="en-US" sz="2000" b="1" dirty="0"/>
          </a:p>
          <a:p>
            <a:pPr>
              <a:lnSpc>
                <a:spcPct val="80000"/>
              </a:lnSpc>
              <a:buFont typeface="Wingdings" pitchFamily="2" charset="2"/>
              <a:buNone/>
            </a:pPr>
            <a:r>
              <a:rPr lang="en-US" sz="900" dirty="0"/>
              <a:t>	</a:t>
            </a:r>
            <a:endParaRPr lang="en-US" sz="2000" dirty="0"/>
          </a:p>
        </p:txBody>
      </p:sp>
      <p:sp>
        <p:nvSpPr>
          <p:cNvPr id="4" name="Date Placeholder 3"/>
          <p:cNvSpPr>
            <a:spLocks noGrp="1"/>
          </p:cNvSpPr>
          <p:nvPr>
            <p:ph type="dt" sz="half" idx="10"/>
          </p:nvPr>
        </p:nvSpPr>
        <p:spPr/>
        <p:txBody>
          <a:bodyPr/>
          <a:lstStyle/>
          <a:p>
            <a:endParaRPr lang="da-DK" dirty="0"/>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16</a:t>
            </a:fld>
            <a:endParaRPr lang="da-DK"/>
          </a:p>
        </p:txBody>
      </p:sp>
      <p:sp>
        <p:nvSpPr>
          <p:cNvPr id="9"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Tree>
    <p:extLst>
      <p:ext uri="{BB962C8B-B14F-4D97-AF65-F5344CB8AC3E}">
        <p14:creationId xmlns:p14="http://schemas.microsoft.com/office/powerpoint/2010/main" val="185400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628800"/>
                <a:ext cx="8352928" cy="4968552"/>
              </a:xfrm>
            </p:spPr>
            <p:txBody>
              <a:bodyPr>
                <a:normAutofit/>
              </a:bodyPr>
              <a:lstStyle/>
              <a:p>
                <a:pPr marL="57150" indent="0">
                  <a:lnSpc>
                    <a:spcPct val="80000"/>
                  </a:lnSpc>
                  <a:buNone/>
                </a:pPr>
                <a:r>
                  <a:rPr lang="en-US" sz="2400" dirty="0"/>
                  <a:t>UNION Operation: </a:t>
                </a:r>
                <a:r>
                  <a:rPr lang="en-US" sz="2400" dirty="0">
                    <a:sym typeface="Symbol"/>
                  </a:rPr>
                  <a:t></a:t>
                </a:r>
                <a:endParaRPr lang="en-US" sz="2400" b="1" dirty="0"/>
              </a:p>
              <a:p>
                <a:pPr>
                  <a:lnSpc>
                    <a:spcPct val="80000"/>
                  </a:lnSpc>
                  <a:buFont typeface="Wingdings" pitchFamily="2" charset="2"/>
                  <a:buNone/>
                </a:pPr>
                <a:r>
                  <a:rPr lang="en-US" sz="900" dirty="0"/>
                  <a:t>	</a:t>
                </a:r>
              </a:p>
              <a:p>
                <a:pPr>
                  <a:lnSpc>
                    <a:spcPct val="80000"/>
                  </a:lnSpc>
                  <a:buFont typeface="Wingdings" pitchFamily="2" charset="2"/>
                  <a:buNone/>
                </a:pPr>
                <a:r>
                  <a:rPr lang="en-US" sz="2000" dirty="0"/>
                  <a:t>	</a:t>
                </a:r>
                <a:r>
                  <a:rPr lang="en-US" sz="2000" b="1" dirty="0"/>
                  <a:t>Example:</a:t>
                </a:r>
                <a:br>
                  <a:rPr lang="en-US" sz="2000" dirty="0"/>
                </a:br>
                <a:r>
                  <a:rPr lang="en-US" sz="2000" dirty="0"/>
                  <a:t>To retrieve the social security numbers of all employees who either work in department 5</a:t>
                </a:r>
                <a:br>
                  <a:rPr lang="en-US" sz="2000" dirty="0"/>
                </a:br>
                <a:r>
                  <a:rPr lang="en-US" sz="2000" dirty="0"/>
                  <a:t>or directly supervise an employee who works in department 5,</a:t>
                </a:r>
                <a:br>
                  <a:rPr lang="en-US" sz="2000" dirty="0"/>
                </a:br>
                <a:r>
                  <a:rPr lang="en-US" sz="2000" dirty="0"/>
                  <a:t>we can use the union operation as follows:</a:t>
                </a:r>
              </a:p>
              <a:p>
                <a:pPr>
                  <a:lnSpc>
                    <a:spcPct val="80000"/>
                  </a:lnSpc>
                  <a:buFont typeface="Wingdings" pitchFamily="2" charset="2"/>
                  <a:buNone/>
                </a:pPr>
                <a:r>
                  <a:rPr lang="en-US" sz="2000" dirty="0"/>
                  <a:t>	</a:t>
                </a:r>
                <a:r>
                  <a:rPr lang="en-US" sz="1800" b="1" dirty="0"/>
                  <a:t>DEP5_EMPS </a:t>
                </a:r>
                <a:r>
                  <a:rPr lang="en-US" sz="1800" b="1" dirty="0">
                    <a:sym typeface="Symbol" pitchFamily="18" charset="2"/>
                  </a:rPr>
                  <a:t></a:t>
                </a:r>
                <a:r>
                  <a:rPr lang="en-US" sz="2000" b="1" dirty="0">
                    <a:sym typeface="Symbol" pitchFamily="18" charset="2"/>
                  </a:rPr>
                  <a:t> </a:t>
                </a:r>
                <a14:m>
                  <m:oMath xmlns:m="http://schemas.openxmlformats.org/officeDocument/2006/math">
                    <m:r>
                      <a:rPr lang="en-US" sz="2800" b="1" i="1" dirty="0">
                        <a:latin typeface="Cambria Math"/>
                        <a:sym typeface="Symbol"/>
                      </a:rPr>
                      <m:t></m:t>
                    </m:r>
                  </m:oMath>
                </a14:m>
                <a:r>
                  <a:rPr lang="en-US" sz="1800" b="1" baseline="-25000" dirty="0"/>
                  <a:t>DNO=5</a:t>
                </a:r>
                <a:r>
                  <a:rPr lang="en-US" sz="1600" b="1" dirty="0"/>
                  <a:t> </a:t>
                </a:r>
                <a:r>
                  <a:rPr lang="en-US" sz="1800" b="1" dirty="0"/>
                  <a:t>(EMPLOYEE)</a:t>
                </a:r>
              </a:p>
              <a:p>
                <a:pPr>
                  <a:lnSpc>
                    <a:spcPct val="80000"/>
                  </a:lnSpc>
                  <a:buFont typeface="Wingdings" pitchFamily="2" charset="2"/>
                  <a:buNone/>
                </a:pPr>
                <a:r>
                  <a:rPr lang="en-US" sz="900" b="1" dirty="0"/>
                  <a:t>	</a:t>
                </a:r>
                <a:r>
                  <a:rPr lang="en-US" sz="1800" b="1" dirty="0">
                    <a:solidFill>
                      <a:srgbClr val="0070C0"/>
                    </a:solidFill>
                  </a:rPr>
                  <a:t>RESULT1</a:t>
                </a:r>
                <a:r>
                  <a:rPr lang="en-US" sz="1800" b="1" dirty="0"/>
                  <a:t> </a:t>
                </a:r>
                <a:r>
                  <a:rPr lang="en-US" sz="1800" b="1" dirty="0">
                    <a:sym typeface="Symbol" pitchFamily="18" charset="2"/>
                  </a:rPr>
                  <a:t></a:t>
                </a:r>
                <a:r>
                  <a:rPr lang="en-US" sz="2000" b="1" dirty="0">
                    <a:sym typeface="Symbol" pitchFamily="18" charset="2"/>
                  </a:rPr>
                  <a:t> </a:t>
                </a:r>
                <a:r>
                  <a:rPr lang="el-GR" sz="2800" b="1" dirty="0"/>
                  <a:t>π</a:t>
                </a:r>
                <a:r>
                  <a:rPr lang="en-US" sz="2000" b="1" dirty="0"/>
                  <a:t> </a:t>
                </a:r>
                <a:r>
                  <a:rPr lang="en-US" sz="1800" b="1" baseline="-25000" dirty="0"/>
                  <a:t>SSN</a:t>
                </a:r>
                <a:r>
                  <a:rPr lang="en-US" sz="1800" b="1" dirty="0"/>
                  <a:t>(DEP5_EMPS)</a:t>
                </a:r>
              </a:p>
              <a:p>
                <a:pPr>
                  <a:lnSpc>
                    <a:spcPct val="80000"/>
                  </a:lnSpc>
                  <a:buFont typeface="Wingdings" pitchFamily="2" charset="2"/>
                  <a:buNone/>
                </a:pPr>
                <a:endParaRPr lang="en-US" sz="1800" b="1" dirty="0"/>
              </a:p>
              <a:p>
                <a:pPr>
                  <a:lnSpc>
                    <a:spcPct val="80000"/>
                  </a:lnSpc>
                  <a:buFont typeface="Wingdings" pitchFamily="2" charset="2"/>
                  <a:buNone/>
                </a:pPr>
                <a:r>
                  <a:rPr lang="en-US" sz="2000" b="1" dirty="0"/>
                  <a:t>	</a:t>
                </a:r>
                <a:r>
                  <a:rPr lang="en-US" sz="1800" b="1" dirty="0">
                    <a:solidFill>
                      <a:srgbClr val="92D050"/>
                    </a:solidFill>
                  </a:rPr>
                  <a:t>RESULT2</a:t>
                </a:r>
                <a:r>
                  <a:rPr lang="en-US" sz="1800" b="1" dirty="0"/>
                  <a:t>(SSN) </a:t>
                </a:r>
                <a:r>
                  <a:rPr lang="en-US" sz="1800" b="1" dirty="0">
                    <a:sym typeface="Symbol" pitchFamily="18" charset="2"/>
                  </a:rPr>
                  <a:t></a:t>
                </a:r>
                <a:r>
                  <a:rPr lang="en-US" sz="2000" b="1" dirty="0">
                    <a:sym typeface="Symbol" pitchFamily="18" charset="2"/>
                  </a:rPr>
                  <a:t> </a:t>
                </a:r>
                <a:r>
                  <a:rPr lang="el-GR" sz="2400" b="1" dirty="0"/>
                  <a:t>π</a:t>
                </a:r>
                <a:r>
                  <a:rPr lang="el-GR" sz="1800" b="1" dirty="0"/>
                  <a:t> </a:t>
                </a:r>
                <a:r>
                  <a:rPr lang="en-US" sz="1800" b="1" baseline="-25000" dirty="0"/>
                  <a:t>SUPERSSN</a:t>
                </a:r>
                <a:r>
                  <a:rPr lang="en-US" sz="1800" b="1" dirty="0"/>
                  <a:t>(DEP5_EMPS)</a:t>
                </a:r>
              </a:p>
              <a:p>
                <a:pPr>
                  <a:lnSpc>
                    <a:spcPct val="80000"/>
                  </a:lnSpc>
                  <a:buFont typeface="Wingdings" pitchFamily="2" charset="2"/>
                  <a:buNone/>
                </a:pPr>
                <a:endParaRPr lang="en-US" sz="1800" b="1" dirty="0"/>
              </a:p>
              <a:p>
                <a:pPr>
                  <a:lnSpc>
                    <a:spcPct val="80000"/>
                  </a:lnSpc>
                  <a:buFont typeface="Wingdings" pitchFamily="2" charset="2"/>
                  <a:buNone/>
                </a:pPr>
                <a:r>
                  <a:rPr lang="en-US" sz="1800" b="1" dirty="0"/>
                  <a:t>	RESULT </a:t>
                </a:r>
                <a:r>
                  <a:rPr lang="en-US" sz="1800" b="1" dirty="0">
                    <a:sym typeface="Symbol" pitchFamily="18" charset="2"/>
                  </a:rPr>
                  <a:t> </a:t>
                </a:r>
                <a:r>
                  <a:rPr lang="en-US" sz="1800" b="1" dirty="0">
                    <a:solidFill>
                      <a:srgbClr val="0070C0"/>
                    </a:solidFill>
                    <a:sym typeface="Symbol" pitchFamily="18" charset="2"/>
                  </a:rPr>
                  <a:t>RESULT</a:t>
                </a:r>
                <a:r>
                  <a:rPr lang="en-US" sz="1800" b="1" dirty="0">
                    <a:solidFill>
                      <a:srgbClr val="0070C0"/>
                    </a:solidFill>
                  </a:rPr>
                  <a:t>1</a:t>
                </a:r>
                <a:r>
                  <a:rPr lang="en-US" sz="2000" b="1" dirty="0">
                    <a:solidFill>
                      <a:srgbClr val="0070C0"/>
                    </a:solidFill>
                  </a:rPr>
                  <a:t> </a:t>
                </a:r>
                <a:r>
                  <a:rPr lang="en-US" sz="2000" b="1" dirty="0">
                    <a:sym typeface="Symbol"/>
                  </a:rPr>
                  <a:t></a:t>
                </a:r>
                <a:r>
                  <a:rPr lang="en-US" sz="2000" b="1" dirty="0"/>
                  <a:t> </a:t>
                </a:r>
                <a:r>
                  <a:rPr lang="en-US" sz="1800" b="1" dirty="0">
                    <a:solidFill>
                      <a:srgbClr val="92D050"/>
                    </a:solidFill>
                  </a:rPr>
                  <a:t>RESULT2</a:t>
                </a:r>
              </a:p>
              <a:p>
                <a:pPr>
                  <a:lnSpc>
                    <a:spcPct val="80000"/>
                  </a:lnSpc>
                  <a:buFont typeface="Wingdings" pitchFamily="2" charset="2"/>
                  <a:buNone/>
                </a:pPr>
                <a:r>
                  <a:rPr lang="en-US" sz="900" dirty="0"/>
                  <a:t>	</a:t>
                </a:r>
              </a:p>
              <a:p>
                <a:pPr>
                  <a:lnSpc>
                    <a:spcPct val="80000"/>
                  </a:lnSpc>
                  <a:buFont typeface="Wingdings" pitchFamily="2" charset="2"/>
                  <a:buNone/>
                </a:pPr>
                <a:r>
                  <a:rPr lang="en-US" sz="2000" dirty="0"/>
                  <a:t>	The union operation produces the tuples that are in either</a:t>
                </a:r>
                <a:r>
                  <a:rPr lang="en-US" sz="2000" dirty="0">
                    <a:solidFill>
                      <a:srgbClr val="0070C0"/>
                    </a:solidFill>
                  </a:rPr>
                  <a:t> RESULT1 </a:t>
                </a:r>
                <a:r>
                  <a:rPr lang="en-US" sz="2000" dirty="0"/>
                  <a:t>or </a:t>
                </a:r>
                <a:r>
                  <a:rPr lang="en-US" sz="2000" dirty="0">
                    <a:solidFill>
                      <a:srgbClr val="92D050"/>
                    </a:solidFill>
                  </a:rPr>
                  <a:t>RESULT2</a:t>
                </a:r>
                <a:r>
                  <a:rPr lang="en-US" sz="2000" dirty="0"/>
                  <a:t> or both. The two operands must be “type compatible”.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628800"/>
                <a:ext cx="8352928" cy="4968552"/>
              </a:xfrm>
              <a:blipFill rotWithShape="1">
                <a:blip r:embed="rId2"/>
                <a:stretch>
                  <a:fillRect l="-511" t="-2577" r="-292"/>
                </a:stretch>
              </a:blipFill>
            </p:spPr>
            <p:txBody>
              <a:bodyPr/>
              <a:lstStyle/>
              <a:p>
                <a:r>
                  <a:rPr lang="da-DK">
                    <a:noFill/>
                  </a:rPr>
                  <a:t> </a:t>
                </a:r>
              </a:p>
            </p:txBody>
          </p:sp>
        </mc:Fallback>
      </mc:AlternateContent>
      <p:sp>
        <p:nvSpPr>
          <p:cNvPr id="4" name="Date Placeholder 3"/>
          <p:cNvSpPr>
            <a:spLocks noGrp="1"/>
          </p:cNvSpPr>
          <p:nvPr>
            <p:ph type="dt" sz="half" idx="10"/>
          </p:nvPr>
        </p:nvSpPr>
        <p:spPr/>
        <p:txBody>
          <a:bodyPr/>
          <a:lstStyle/>
          <a:p>
            <a:endParaRPr lang="da-DK" dirty="0"/>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17</a:t>
            </a:fld>
            <a:endParaRPr lang="da-DK"/>
          </a:p>
        </p:txBody>
      </p:sp>
      <p:sp>
        <p:nvSpPr>
          <p:cNvPr id="9"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Tree>
    <p:extLst>
      <p:ext uri="{BB962C8B-B14F-4D97-AF65-F5344CB8AC3E}">
        <p14:creationId xmlns:p14="http://schemas.microsoft.com/office/powerpoint/2010/main" val="23670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a:xfrm>
            <a:off x="406400" y="1389063"/>
            <a:ext cx="8547100" cy="4999037"/>
          </a:xfrm>
        </p:spPr>
        <p:txBody>
          <a:bodyPr/>
          <a:lstStyle/>
          <a:p>
            <a:r>
              <a:rPr lang="en-US" sz="2400" dirty="0">
                <a:latin typeface="+mj-lt"/>
              </a:rPr>
              <a:t>INTERSECTION OPERATION: </a:t>
            </a:r>
            <a:r>
              <a:rPr lang="en-US" sz="2800" dirty="0">
                <a:latin typeface="+mj-lt"/>
                <a:sym typeface="Symbol"/>
              </a:rPr>
              <a:t></a:t>
            </a:r>
            <a:endParaRPr lang="en-US" sz="2400" dirty="0">
              <a:latin typeface="+mj-lt"/>
            </a:endParaRPr>
          </a:p>
          <a:p>
            <a:endParaRPr lang="en-US" sz="1000" b="1" dirty="0">
              <a:latin typeface="+mj-lt"/>
            </a:endParaRPr>
          </a:p>
          <a:p>
            <a:pPr>
              <a:buFont typeface="Wingdings" pitchFamily="2" charset="2"/>
              <a:buNone/>
            </a:pPr>
            <a:r>
              <a:rPr lang="en-US" sz="2000" dirty="0">
                <a:latin typeface="+mj-lt"/>
              </a:rPr>
              <a:t>	The result of this operation, denoted by R </a:t>
            </a:r>
            <a:r>
              <a:rPr lang="en-US" sz="2400" b="1" dirty="0">
                <a:latin typeface="+mj-lt"/>
                <a:sym typeface="Symbol"/>
              </a:rPr>
              <a:t></a:t>
            </a:r>
            <a:r>
              <a:rPr lang="en-US" sz="2400" dirty="0">
                <a:latin typeface="+mj-lt"/>
              </a:rPr>
              <a:t> </a:t>
            </a:r>
            <a:r>
              <a:rPr lang="en-US" sz="2000" dirty="0">
                <a:latin typeface="+mj-lt"/>
              </a:rPr>
              <a:t>S, is a relation that includes all tuples that are in both R and S. The two operands must be "type compatible"</a:t>
            </a:r>
          </a:p>
          <a:p>
            <a:pPr>
              <a:buFont typeface="Wingdings" pitchFamily="2" charset="2"/>
              <a:buNone/>
            </a:pPr>
            <a:endParaRPr lang="en-US" sz="1000" dirty="0">
              <a:latin typeface="+mj-lt"/>
            </a:endParaRPr>
          </a:p>
          <a:p>
            <a:pPr>
              <a:buFont typeface="Wingdings" pitchFamily="2" charset="2"/>
              <a:buNone/>
            </a:pPr>
            <a:r>
              <a:rPr lang="en-US" sz="2000" dirty="0">
                <a:latin typeface="+mj-lt"/>
              </a:rPr>
              <a:t>	</a:t>
            </a:r>
            <a:r>
              <a:rPr lang="en-US" sz="2000" b="1" dirty="0">
                <a:latin typeface="+mj-lt"/>
              </a:rPr>
              <a:t>Example:</a:t>
            </a:r>
            <a:r>
              <a:rPr lang="en-US" sz="2000" dirty="0">
                <a:latin typeface="+mj-lt"/>
              </a:rPr>
              <a:t> The result of the intersection operation (figure below) includes only those who are both students and instructors.</a:t>
            </a:r>
          </a:p>
          <a:p>
            <a:pPr>
              <a:buFont typeface="Wingdings" pitchFamily="2" charset="2"/>
              <a:buNone/>
            </a:pPr>
            <a:endParaRPr lang="en-US" sz="2000" dirty="0">
              <a:latin typeface="+mj-lt"/>
            </a:endParaRPr>
          </a:p>
          <a:p>
            <a:pPr>
              <a:buFont typeface="Wingdings" pitchFamily="2" charset="2"/>
              <a:buNone/>
            </a:pPr>
            <a:r>
              <a:rPr lang="en-US" dirty="0">
                <a:latin typeface="+mj-lt"/>
              </a:rPr>
              <a:t>		</a:t>
            </a:r>
          </a:p>
        </p:txBody>
      </p:sp>
      <p:pic>
        <p:nvPicPr>
          <p:cNvPr id="7" name="Billede 6" descr="figur6.4c.PNG"/>
          <p:cNvPicPr>
            <a:picLocks noChangeAspect="1"/>
          </p:cNvPicPr>
          <p:nvPr/>
        </p:nvPicPr>
        <p:blipFill>
          <a:blip r:embed="rId2" cstate="print"/>
          <a:stretch>
            <a:fillRect/>
          </a:stretch>
        </p:blipFill>
        <p:spPr>
          <a:xfrm>
            <a:off x="5364088" y="4149080"/>
            <a:ext cx="2520280" cy="1286558"/>
          </a:xfrm>
          <a:prstGeom prst="rect">
            <a:avLst/>
          </a:prstGeom>
        </p:spPr>
      </p:pic>
      <p:sp>
        <p:nvSpPr>
          <p:cNvPr id="6"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
        <p:nvSpPr>
          <p:cNvPr id="3" name="Date Placeholder 2"/>
          <p:cNvSpPr>
            <a:spLocks noGrp="1"/>
          </p:cNvSpPr>
          <p:nvPr>
            <p:ph type="dt" sz="half" idx="10"/>
          </p:nvPr>
        </p:nvSpPr>
        <p:spPr/>
        <p:txBody>
          <a:bodyPr/>
          <a:lstStyle/>
          <a:p>
            <a:endParaRPr lang="da-DK" dirty="0"/>
          </a:p>
        </p:txBody>
      </p:sp>
      <p:sp>
        <p:nvSpPr>
          <p:cNvPr id="4" name="Footer Placeholder 3"/>
          <p:cNvSpPr>
            <a:spLocks noGrp="1"/>
          </p:cNvSpPr>
          <p:nvPr>
            <p:ph type="ftr" sz="quarter" idx="11"/>
          </p:nvPr>
        </p:nvSpPr>
        <p:spPr/>
        <p:txBody>
          <a:bodyPr/>
          <a:lstStyle/>
          <a:p>
            <a:r>
              <a:rPr lang="en-US"/>
              <a:t>Databases - Relational Algebra</a:t>
            </a:r>
            <a:endParaRPr lang="da-DK"/>
          </a:p>
        </p:txBody>
      </p:sp>
      <p:sp>
        <p:nvSpPr>
          <p:cNvPr id="5" name="Slide Number Placeholder 4"/>
          <p:cNvSpPr>
            <a:spLocks noGrp="1"/>
          </p:cNvSpPr>
          <p:nvPr>
            <p:ph type="sldNum" sz="quarter" idx="12"/>
          </p:nvPr>
        </p:nvSpPr>
        <p:spPr/>
        <p:txBody>
          <a:bodyPr/>
          <a:lstStyle/>
          <a:p>
            <a:fld id="{3918F30E-62CE-4DF4-A5BC-71A090DA5468}" type="slidenum">
              <a:rPr lang="da-DK" smtClean="0"/>
              <a:t>18</a:t>
            </a:fld>
            <a:endParaRPr lang="da-DK"/>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4" y="3851357"/>
            <a:ext cx="3944491" cy="2239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17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a:xfrm>
            <a:off x="406400" y="1389063"/>
            <a:ext cx="8547100" cy="4999037"/>
          </a:xfrm>
        </p:spPr>
        <p:txBody>
          <a:bodyPr/>
          <a:lstStyle/>
          <a:p>
            <a:r>
              <a:rPr lang="en-US" sz="2400" b="1" dirty="0"/>
              <a:t>Set Difference (or MINUS) Operation</a:t>
            </a:r>
          </a:p>
          <a:p>
            <a:pPr>
              <a:buFont typeface="Wingdings" pitchFamily="2" charset="2"/>
              <a:buNone/>
            </a:pPr>
            <a:r>
              <a:rPr lang="en-US" sz="900" dirty="0"/>
              <a:t>	</a:t>
            </a:r>
          </a:p>
          <a:p>
            <a:pPr>
              <a:buFont typeface="Wingdings" pitchFamily="2" charset="2"/>
              <a:buNone/>
            </a:pPr>
            <a:r>
              <a:rPr lang="en-US" sz="900" dirty="0"/>
              <a:t>	</a:t>
            </a:r>
            <a:r>
              <a:rPr lang="en-US" sz="2000" dirty="0"/>
              <a:t>The result of this operation, denoted by R \ S (or R – S), is a relation that includes all tuples that are in R but not in S. The two operands must be "type compatible”. </a:t>
            </a:r>
          </a:p>
          <a:p>
            <a:pPr>
              <a:buFont typeface="Wingdings" pitchFamily="2" charset="2"/>
              <a:buNone/>
            </a:pPr>
            <a:r>
              <a:rPr lang="en-US" sz="1000" dirty="0"/>
              <a:t>	</a:t>
            </a:r>
          </a:p>
          <a:p>
            <a:pPr>
              <a:buFont typeface="Wingdings" pitchFamily="2" charset="2"/>
              <a:buNone/>
            </a:pPr>
            <a:r>
              <a:rPr lang="en-US" sz="2000" dirty="0"/>
              <a:t>	</a:t>
            </a:r>
            <a:r>
              <a:rPr lang="en-US" sz="2000" b="1" dirty="0"/>
              <a:t>Example:</a:t>
            </a:r>
            <a:r>
              <a:rPr lang="en-US" sz="2000" dirty="0"/>
              <a:t> The figure shows the names of students who are not instructors, and the names of instructors who are not students.</a:t>
            </a:r>
          </a:p>
          <a:p>
            <a:pPr>
              <a:buFont typeface="Wingdings" pitchFamily="2" charset="2"/>
              <a:buNone/>
            </a:pPr>
            <a:endParaRPr lang="en-US" sz="4000" dirty="0">
              <a:solidFill>
                <a:srgbClr val="FF0066"/>
              </a:solidFill>
              <a:latin typeface="Times New Roman" pitchFamily="18" charset="0"/>
            </a:endParaRPr>
          </a:p>
          <a:p>
            <a:pPr>
              <a:buFont typeface="Wingdings" pitchFamily="2" charset="2"/>
              <a:buNone/>
            </a:pPr>
            <a:endParaRPr lang="en-US" dirty="0"/>
          </a:p>
        </p:txBody>
      </p:sp>
      <p:sp>
        <p:nvSpPr>
          <p:cNvPr id="206857" name="Text Box 9"/>
          <p:cNvSpPr txBox="1">
            <a:spLocks noChangeArrowheads="1"/>
          </p:cNvSpPr>
          <p:nvPr/>
        </p:nvSpPr>
        <p:spPr bwMode="auto">
          <a:xfrm>
            <a:off x="5077748" y="3982440"/>
            <a:ext cx="2522537" cy="304800"/>
          </a:xfrm>
          <a:prstGeom prst="rect">
            <a:avLst/>
          </a:prstGeom>
          <a:noFill/>
          <a:ln w="9525">
            <a:noFill/>
            <a:miter lim="800000"/>
            <a:headEnd/>
            <a:tailEnd/>
          </a:ln>
          <a:effectLst/>
        </p:spPr>
        <p:txBody>
          <a:bodyPr>
            <a:spAutoFit/>
          </a:bodyPr>
          <a:lstStyle/>
          <a:p>
            <a:pPr>
              <a:spcBef>
                <a:spcPct val="50000"/>
              </a:spcBef>
            </a:pPr>
            <a:r>
              <a:rPr lang="en-US" sz="1400" dirty="0"/>
              <a:t>STUDENT-INSTRUCTOR</a:t>
            </a:r>
          </a:p>
        </p:txBody>
      </p:sp>
      <p:sp>
        <p:nvSpPr>
          <p:cNvPr id="206858" name="Text Box 10"/>
          <p:cNvSpPr txBox="1">
            <a:spLocks noChangeArrowheads="1"/>
          </p:cNvSpPr>
          <p:nvPr/>
        </p:nvSpPr>
        <p:spPr bwMode="auto">
          <a:xfrm>
            <a:off x="7060997" y="3982440"/>
            <a:ext cx="2190750" cy="304800"/>
          </a:xfrm>
          <a:prstGeom prst="rect">
            <a:avLst/>
          </a:prstGeom>
          <a:noFill/>
          <a:ln w="9525">
            <a:noFill/>
            <a:miter lim="800000"/>
            <a:headEnd/>
            <a:tailEnd/>
          </a:ln>
          <a:effectLst/>
        </p:spPr>
        <p:txBody>
          <a:bodyPr>
            <a:spAutoFit/>
          </a:bodyPr>
          <a:lstStyle/>
          <a:p>
            <a:pPr>
              <a:spcBef>
                <a:spcPct val="50000"/>
              </a:spcBef>
            </a:pPr>
            <a:r>
              <a:rPr lang="en-US" sz="1400" dirty="0"/>
              <a:t>INSTRUCTOR-STUDENT</a:t>
            </a:r>
          </a:p>
        </p:txBody>
      </p:sp>
      <p:pic>
        <p:nvPicPr>
          <p:cNvPr id="206859" name="Picture 11"/>
          <p:cNvPicPr>
            <a:picLocks noChangeAspect="1" noChangeArrowheads="1"/>
          </p:cNvPicPr>
          <p:nvPr/>
        </p:nvPicPr>
        <p:blipFill>
          <a:blip r:embed="rId2" cstate="print"/>
          <a:srcRect l="29185" t="56131" r="50204" b="816"/>
          <a:stretch>
            <a:fillRect/>
          </a:stretch>
        </p:blipFill>
        <p:spPr bwMode="auto">
          <a:xfrm>
            <a:off x="5076056" y="4260850"/>
            <a:ext cx="1743075" cy="1254125"/>
          </a:xfrm>
          <a:prstGeom prst="rect">
            <a:avLst/>
          </a:prstGeom>
          <a:noFill/>
          <a:ln w="9525">
            <a:noFill/>
            <a:miter lim="800000"/>
            <a:headEnd/>
            <a:tailEnd/>
          </a:ln>
          <a:effectLst/>
        </p:spPr>
      </p:pic>
      <p:pic>
        <p:nvPicPr>
          <p:cNvPr id="206861" name="Picture 13"/>
          <p:cNvPicPr>
            <a:picLocks noChangeAspect="1" noChangeArrowheads="1"/>
          </p:cNvPicPr>
          <p:nvPr/>
        </p:nvPicPr>
        <p:blipFill>
          <a:blip r:embed="rId2" cstate="print"/>
          <a:srcRect l="54187" t="56131" r="24396" b="9427"/>
          <a:stretch>
            <a:fillRect/>
          </a:stretch>
        </p:blipFill>
        <p:spPr bwMode="auto">
          <a:xfrm>
            <a:off x="7020272" y="4260850"/>
            <a:ext cx="1811338" cy="1003300"/>
          </a:xfrm>
          <a:prstGeom prst="rect">
            <a:avLst/>
          </a:prstGeom>
          <a:noFill/>
          <a:ln w="9525">
            <a:noFill/>
            <a:miter lim="800000"/>
            <a:headEnd/>
            <a:tailEnd/>
          </a:ln>
          <a:effectLst/>
        </p:spPr>
      </p:pic>
      <p:sp>
        <p:nvSpPr>
          <p:cNvPr id="10"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
        <p:nvSpPr>
          <p:cNvPr id="3" name="Date Placeholder 2"/>
          <p:cNvSpPr>
            <a:spLocks noGrp="1"/>
          </p:cNvSpPr>
          <p:nvPr>
            <p:ph type="dt" sz="half" idx="10"/>
          </p:nvPr>
        </p:nvSpPr>
        <p:spPr/>
        <p:txBody>
          <a:bodyPr/>
          <a:lstStyle/>
          <a:p>
            <a:endParaRPr lang="da-DK" dirty="0"/>
          </a:p>
        </p:txBody>
      </p:sp>
      <p:sp>
        <p:nvSpPr>
          <p:cNvPr id="4" name="Footer Placeholder 3"/>
          <p:cNvSpPr>
            <a:spLocks noGrp="1"/>
          </p:cNvSpPr>
          <p:nvPr>
            <p:ph type="ftr" sz="quarter" idx="11"/>
          </p:nvPr>
        </p:nvSpPr>
        <p:spPr/>
        <p:txBody>
          <a:bodyPr/>
          <a:lstStyle/>
          <a:p>
            <a:r>
              <a:rPr lang="en-US"/>
              <a:t>Databases - Relational Algebra</a:t>
            </a:r>
            <a:endParaRPr lang="da-DK"/>
          </a:p>
        </p:txBody>
      </p:sp>
      <p:sp>
        <p:nvSpPr>
          <p:cNvPr id="5" name="Slide Number Placeholder 4"/>
          <p:cNvSpPr>
            <a:spLocks noGrp="1"/>
          </p:cNvSpPr>
          <p:nvPr>
            <p:ph type="sldNum" sz="quarter" idx="12"/>
          </p:nvPr>
        </p:nvSpPr>
        <p:spPr/>
        <p:txBody>
          <a:bodyPr/>
          <a:lstStyle/>
          <a:p>
            <a:fld id="{3918F30E-62CE-4DF4-A5BC-71A090DA5468}" type="slidenum">
              <a:rPr lang="da-DK" smtClean="0"/>
              <a:t>19</a:t>
            </a:fld>
            <a:endParaRPr lang="da-DK"/>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4" y="3851357"/>
            <a:ext cx="3944491" cy="2239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06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p:txBody>
          <a:bodyPr/>
          <a:lstStyle/>
          <a:p>
            <a:pPr marL="457200" lvl="1" indent="0">
              <a:buNone/>
            </a:pPr>
            <a:endParaRPr lang="en-GB" dirty="0"/>
          </a:p>
          <a:p>
            <a:r>
              <a:rPr lang="en-GB" dirty="0"/>
              <a:t>A relation is a set of tuples</a:t>
            </a:r>
          </a:p>
          <a:p>
            <a:pPr marL="457200" lvl="1" indent="0">
              <a:buNone/>
            </a:pPr>
            <a:endParaRPr lang="en-GB" dirty="0"/>
          </a:p>
          <a:p>
            <a:r>
              <a:rPr lang="en-GB" dirty="0"/>
              <a:t>Formal manipulation language:</a:t>
            </a:r>
          </a:p>
          <a:p>
            <a:pPr lvl="1"/>
            <a:r>
              <a:rPr lang="en-GB" dirty="0"/>
              <a:t>Relational algebra</a:t>
            </a:r>
          </a:p>
          <a:p>
            <a:pPr lvl="2"/>
            <a:r>
              <a:rPr lang="en-GB" dirty="0"/>
              <a:t>Developed before SQL</a:t>
            </a:r>
          </a:p>
          <a:p>
            <a:pPr lvl="2"/>
            <a:r>
              <a:rPr lang="en-GB" dirty="0"/>
              <a:t>SQL is partly based on concepts from relational algebra</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918F30E-62CE-4DF4-A5BC-71A090DA5468}" type="slidenum">
              <a:rPr lang="en-GB" smtClean="0"/>
              <a:t>2</a:t>
            </a:fld>
            <a:endParaRPr lang="en-GB"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332656"/>
            <a:ext cx="17335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857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1" y="1504950"/>
            <a:ext cx="6840761" cy="458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20</a:t>
            </a:fld>
            <a:endParaRPr lang="da-DK"/>
          </a:p>
        </p:txBody>
      </p:sp>
    </p:spTree>
    <p:extLst>
      <p:ext uri="{BB962C8B-B14F-4D97-AF65-F5344CB8AC3E}">
        <p14:creationId xmlns:p14="http://schemas.microsoft.com/office/powerpoint/2010/main" val="154958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406400" y="1389063"/>
            <a:ext cx="8558088" cy="5280297"/>
          </a:xfrm>
        </p:spPr>
        <p:txBody>
          <a:bodyPr>
            <a:normAutofit lnSpcReduction="10000"/>
          </a:bodyPr>
          <a:lstStyle/>
          <a:p>
            <a:pPr>
              <a:lnSpc>
                <a:spcPct val="80000"/>
              </a:lnSpc>
            </a:pPr>
            <a:r>
              <a:rPr lang="en-US" sz="2400" b="1" dirty="0"/>
              <a:t>CARTESIAN (or cross product) Operation</a:t>
            </a:r>
          </a:p>
          <a:p>
            <a:pPr>
              <a:lnSpc>
                <a:spcPct val="80000"/>
              </a:lnSpc>
              <a:buFont typeface="Wingdings" pitchFamily="2" charset="2"/>
              <a:buNone/>
            </a:pPr>
            <a:endParaRPr lang="en-US" sz="1400" b="1" dirty="0">
              <a:latin typeface="Times New Roman" pitchFamily="18" charset="0"/>
            </a:endParaRPr>
          </a:p>
          <a:p>
            <a:pPr lvl="1">
              <a:lnSpc>
                <a:spcPct val="80000"/>
              </a:lnSpc>
            </a:pPr>
            <a:r>
              <a:rPr lang="en-US" sz="2000" dirty="0"/>
              <a:t>This operation is used to combine tuples from two relations in a combinatorial fashion.</a:t>
            </a:r>
            <a:br>
              <a:rPr lang="en-US" sz="2000" dirty="0"/>
            </a:br>
            <a:r>
              <a:rPr lang="en-US" sz="2000" dirty="0"/>
              <a:t>In general, the result of R(A</a:t>
            </a:r>
            <a:r>
              <a:rPr lang="en-US" sz="2400" baseline="-25000" dirty="0"/>
              <a:t>1</a:t>
            </a:r>
            <a:r>
              <a:rPr lang="en-US" sz="2000" dirty="0"/>
              <a:t>, A</a:t>
            </a:r>
            <a:r>
              <a:rPr lang="en-US" sz="2400" baseline="-25000" dirty="0"/>
              <a:t>2</a:t>
            </a:r>
            <a:r>
              <a:rPr lang="en-US" sz="2000" dirty="0"/>
              <a:t>, . . ., A</a:t>
            </a:r>
            <a:r>
              <a:rPr lang="en-US" sz="2400" baseline="-25000" dirty="0"/>
              <a:t>n</a:t>
            </a:r>
            <a:r>
              <a:rPr lang="en-US" sz="2000" dirty="0"/>
              <a:t>) x S(B</a:t>
            </a:r>
            <a:r>
              <a:rPr lang="en-US" sz="2400" baseline="-25000" dirty="0"/>
              <a:t>1</a:t>
            </a:r>
            <a:r>
              <a:rPr lang="en-US" sz="2000" dirty="0"/>
              <a:t>, B</a:t>
            </a:r>
            <a:r>
              <a:rPr lang="en-US" sz="2400" baseline="-25000" dirty="0"/>
              <a:t>2</a:t>
            </a:r>
            <a:r>
              <a:rPr lang="en-US" sz="2000" dirty="0"/>
              <a:t>, . . ., </a:t>
            </a:r>
            <a:r>
              <a:rPr lang="en-US" sz="2000" dirty="0" err="1"/>
              <a:t>B</a:t>
            </a:r>
            <a:r>
              <a:rPr lang="en-US" sz="2400" baseline="-25000" dirty="0" err="1"/>
              <a:t>m</a:t>
            </a:r>
            <a:r>
              <a:rPr lang="en-US" sz="2000" dirty="0"/>
              <a:t>) is a relation Q with degree n + m attributes Q(A</a:t>
            </a:r>
            <a:r>
              <a:rPr lang="en-US" sz="2400" baseline="-25000" dirty="0"/>
              <a:t>1</a:t>
            </a:r>
            <a:r>
              <a:rPr lang="en-US" sz="2000" dirty="0"/>
              <a:t>, A</a:t>
            </a:r>
            <a:r>
              <a:rPr lang="en-US" sz="2400" baseline="-25000" dirty="0"/>
              <a:t>2</a:t>
            </a:r>
            <a:r>
              <a:rPr lang="en-US" sz="2000" dirty="0"/>
              <a:t>, . . ., A</a:t>
            </a:r>
            <a:r>
              <a:rPr lang="en-US" sz="2400" baseline="-25000" dirty="0"/>
              <a:t>n</a:t>
            </a:r>
            <a:r>
              <a:rPr lang="en-US" sz="2000" dirty="0"/>
              <a:t>, B</a:t>
            </a:r>
            <a:r>
              <a:rPr lang="en-US" sz="2400" baseline="-25000" dirty="0"/>
              <a:t>1</a:t>
            </a:r>
            <a:r>
              <a:rPr lang="en-US" sz="2000" dirty="0"/>
              <a:t>, B</a:t>
            </a:r>
            <a:r>
              <a:rPr lang="en-US" sz="2400" baseline="-25000" dirty="0"/>
              <a:t>2</a:t>
            </a:r>
            <a:r>
              <a:rPr lang="en-US" sz="2000" dirty="0"/>
              <a:t>, . . ., </a:t>
            </a:r>
            <a:r>
              <a:rPr lang="en-US" sz="2000" dirty="0" err="1"/>
              <a:t>B</a:t>
            </a:r>
            <a:r>
              <a:rPr lang="en-US" sz="2400" baseline="-25000" dirty="0" err="1"/>
              <a:t>m</a:t>
            </a:r>
            <a:r>
              <a:rPr lang="en-US" sz="2000" dirty="0"/>
              <a:t>), in that order.</a:t>
            </a:r>
            <a:br>
              <a:rPr lang="en-US" sz="2000" dirty="0"/>
            </a:br>
            <a:r>
              <a:rPr lang="en-US" sz="2000" dirty="0"/>
              <a:t>The resulting relation Q has one tuple for each combination of tuples—one from R and one from S. </a:t>
            </a:r>
          </a:p>
          <a:p>
            <a:pPr lvl="1">
              <a:lnSpc>
                <a:spcPct val="80000"/>
              </a:lnSpc>
            </a:pPr>
            <a:r>
              <a:rPr lang="en-US" sz="2000" dirty="0"/>
              <a:t>Hence, if R has </a:t>
            </a:r>
            <a:r>
              <a:rPr lang="en-US" sz="2000" dirty="0" err="1"/>
              <a:t>n</a:t>
            </a:r>
            <a:r>
              <a:rPr lang="en-US" sz="2000" baseline="-25000" dirty="0" err="1"/>
              <a:t>R</a:t>
            </a:r>
            <a:r>
              <a:rPr lang="en-US" sz="2000" dirty="0"/>
              <a:t> tuples (denoted as |R| = </a:t>
            </a:r>
            <a:r>
              <a:rPr lang="en-US" sz="2000" dirty="0" err="1"/>
              <a:t>n</a:t>
            </a:r>
            <a:r>
              <a:rPr lang="en-US" sz="2000" baseline="-25000" dirty="0" err="1"/>
              <a:t>R</a:t>
            </a:r>
            <a:r>
              <a:rPr lang="en-US" sz="2000" dirty="0"/>
              <a:t> ), and S has </a:t>
            </a:r>
            <a:r>
              <a:rPr lang="en-US" sz="2000" dirty="0" err="1"/>
              <a:t>n</a:t>
            </a:r>
            <a:r>
              <a:rPr lang="en-US" sz="2000" baseline="-25000" dirty="0" err="1"/>
              <a:t>S</a:t>
            </a:r>
            <a:r>
              <a:rPr lang="en-US" sz="2000" dirty="0"/>
              <a:t> tuples, then</a:t>
            </a:r>
          </a:p>
          <a:p>
            <a:pPr lvl="1">
              <a:lnSpc>
                <a:spcPct val="80000"/>
              </a:lnSpc>
              <a:buFontTx/>
              <a:buNone/>
            </a:pPr>
            <a:r>
              <a:rPr lang="en-US" sz="2000" dirty="0"/>
              <a:t>	 | R x S | will have     </a:t>
            </a:r>
            <a:r>
              <a:rPr lang="en-US" sz="2000" dirty="0" err="1"/>
              <a:t>n</a:t>
            </a:r>
            <a:r>
              <a:rPr lang="en-US" sz="2000" baseline="-25000" dirty="0" err="1"/>
              <a:t>R</a:t>
            </a:r>
            <a:r>
              <a:rPr lang="en-US" sz="2000" dirty="0"/>
              <a:t> </a:t>
            </a:r>
            <a:r>
              <a:rPr lang="en-US" sz="2400" dirty="0"/>
              <a:t>*</a:t>
            </a:r>
            <a:r>
              <a:rPr lang="en-US" sz="2000" dirty="0"/>
              <a:t> </a:t>
            </a:r>
            <a:r>
              <a:rPr lang="en-US" sz="2000" dirty="0" err="1"/>
              <a:t>n</a:t>
            </a:r>
            <a:r>
              <a:rPr lang="en-US" sz="2000" baseline="-25000" dirty="0" err="1"/>
              <a:t>S</a:t>
            </a:r>
            <a:r>
              <a:rPr lang="en-US" sz="2000" dirty="0"/>
              <a:t> tuples.</a:t>
            </a:r>
          </a:p>
          <a:p>
            <a:pPr lvl="1">
              <a:lnSpc>
                <a:spcPct val="80000"/>
              </a:lnSpc>
            </a:pPr>
            <a:r>
              <a:rPr lang="en-US" sz="2000" dirty="0"/>
              <a:t>The two operands do NOT have to be "type compatible”</a:t>
            </a:r>
          </a:p>
          <a:p>
            <a:pPr>
              <a:lnSpc>
                <a:spcPct val="80000"/>
              </a:lnSpc>
              <a:buFont typeface="Wingdings" pitchFamily="2" charset="2"/>
              <a:buNone/>
            </a:pPr>
            <a:r>
              <a:rPr lang="en-US" sz="1000" dirty="0">
                <a:latin typeface="Times New Roman" pitchFamily="18" charset="0"/>
              </a:rPr>
              <a:t> </a:t>
            </a:r>
          </a:p>
          <a:p>
            <a:pPr>
              <a:lnSpc>
                <a:spcPct val="80000"/>
              </a:lnSpc>
              <a:buFont typeface="Wingdings" pitchFamily="2" charset="2"/>
              <a:buNone/>
            </a:pPr>
            <a:r>
              <a:rPr lang="en-US" sz="2000" dirty="0"/>
              <a:t>	 </a:t>
            </a:r>
            <a:r>
              <a:rPr lang="en-US" sz="2400" b="1" dirty="0"/>
              <a:t>Example:</a:t>
            </a:r>
          </a:p>
          <a:p>
            <a:pPr>
              <a:lnSpc>
                <a:spcPct val="80000"/>
              </a:lnSpc>
              <a:buFont typeface="Wingdings" pitchFamily="2" charset="2"/>
              <a:buNone/>
            </a:pPr>
            <a:endParaRPr lang="en-US" sz="1200" b="1" dirty="0">
              <a:latin typeface="Times New Roman" pitchFamily="18" charset="0"/>
            </a:endParaRPr>
          </a:p>
          <a:p>
            <a:pPr lvl="1">
              <a:lnSpc>
                <a:spcPct val="80000"/>
              </a:lnSpc>
              <a:buFontTx/>
              <a:buNone/>
            </a:pPr>
            <a:r>
              <a:rPr lang="en-US" sz="2000" b="1" dirty="0"/>
              <a:t>FEMALE_EMPS </a:t>
            </a:r>
            <a:r>
              <a:rPr lang="en-US" sz="2000" b="1" dirty="0">
                <a:sym typeface="Symbol" pitchFamily="18" charset="2"/>
              </a:rPr>
              <a:t> </a:t>
            </a:r>
            <a:r>
              <a:rPr lang="en-US" sz="2400" b="1" dirty="0">
                <a:latin typeface="Symbol" pitchFamily="18" charset="2"/>
              </a:rPr>
              <a:t></a:t>
            </a:r>
            <a:r>
              <a:rPr lang="en-US" sz="2000" b="1" dirty="0"/>
              <a:t> </a:t>
            </a:r>
            <a:r>
              <a:rPr lang="en-US" sz="2400" baseline="-25000" dirty="0"/>
              <a:t>SEX=’F’</a:t>
            </a:r>
            <a:r>
              <a:rPr lang="en-US" sz="2000" b="1" dirty="0"/>
              <a:t>(EMPLOYEE)</a:t>
            </a:r>
          </a:p>
          <a:p>
            <a:pPr lvl="1">
              <a:lnSpc>
                <a:spcPct val="70000"/>
              </a:lnSpc>
              <a:buFontTx/>
              <a:buNone/>
            </a:pPr>
            <a:r>
              <a:rPr lang="en-US" sz="2000" b="1" dirty="0"/>
              <a:t>EMPNAMES </a:t>
            </a:r>
            <a:r>
              <a:rPr lang="en-US" sz="2000" b="1" dirty="0">
                <a:sym typeface="Symbol" pitchFamily="18" charset="2"/>
              </a:rPr>
              <a:t> </a:t>
            </a:r>
            <a:r>
              <a:rPr lang="en-US" sz="2400" b="1" dirty="0">
                <a:latin typeface="Symbol" pitchFamily="18" charset="2"/>
              </a:rPr>
              <a:t></a:t>
            </a:r>
            <a:r>
              <a:rPr lang="en-US" sz="2000" b="1" dirty="0"/>
              <a:t> </a:t>
            </a:r>
            <a:r>
              <a:rPr lang="en-US" sz="2400" baseline="-25000" dirty="0"/>
              <a:t>FNAME, LNAME, SSN</a:t>
            </a:r>
            <a:r>
              <a:rPr lang="en-US" sz="2000" b="1" dirty="0"/>
              <a:t> (FEMALE_EMPS)</a:t>
            </a:r>
          </a:p>
          <a:p>
            <a:pPr lvl="1">
              <a:lnSpc>
                <a:spcPct val="70000"/>
              </a:lnSpc>
              <a:buFontTx/>
              <a:buNone/>
            </a:pPr>
            <a:r>
              <a:rPr lang="en-US" sz="2000" b="1" dirty="0"/>
              <a:t>EMP_DEPENDENTS </a:t>
            </a:r>
            <a:r>
              <a:rPr lang="en-US" sz="2000" b="1" dirty="0">
                <a:sym typeface="Symbol" pitchFamily="18" charset="2"/>
              </a:rPr>
              <a:t> </a:t>
            </a:r>
            <a:r>
              <a:rPr lang="en-US" sz="2000" b="1" dirty="0"/>
              <a:t>EMPNAMES x DEPENDENT</a:t>
            </a:r>
          </a:p>
          <a:p>
            <a:pPr lvl="1">
              <a:lnSpc>
                <a:spcPct val="70000"/>
              </a:lnSpc>
              <a:buFontTx/>
              <a:buNone/>
            </a:pPr>
            <a:r>
              <a:rPr lang="en-US" sz="2000" b="1" dirty="0"/>
              <a:t>ACTUAL_DEPENDENTS </a:t>
            </a:r>
            <a:r>
              <a:rPr lang="en-US" sz="2000" b="1" dirty="0">
                <a:sym typeface="Symbol" pitchFamily="18" charset="2"/>
              </a:rPr>
              <a:t> </a:t>
            </a:r>
            <a:r>
              <a:rPr lang="en-US" sz="2400" b="1" dirty="0">
                <a:latin typeface="Symbol" pitchFamily="18" charset="2"/>
              </a:rPr>
              <a:t></a:t>
            </a:r>
            <a:r>
              <a:rPr lang="en-US" sz="2000" b="1" dirty="0"/>
              <a:t> </a:t>
            </a:r>
            <a:r>
              <a:rPr lang="en-US" sz="2400" baseline="-25000" dirty="0"/>
              <a:t>SSN=ESSN</a:t>
            </a:r>
            <a:r>
              <a:rPr lang="en-US" sz="2000" b="1" dirty="0"/>
              <a:t>(EMP_DEPENDENTS)</a:t>
            </a:r>
          </a:p>
          <a:p>
            <a:pPr lvl="1">
              <a:lnSpc>
                <a:spcPct val="70000"/>
              </a:lnSpc>
              <a:buNone/>
            </a:pPr>
            <a:r>
              <a:rPr lang="en-US" sz="2000" b="1" dirty="0"/>
              <a:t>RESULT </a:t>
            </a:r>
            <a:r>
              <a:rPr lang="en-US" sz="2000" b="1" dirty="0">
                <a:sym typeface="Symbol" pitchFamily="18" charset="2"/>
              </a:rPr>
              <a:t> </a:t>
            </a:r>
            <a:r>
              <a:rPr lang="en-US" sz="2400" b="1" dirty="0">
                <a:latin typeface="Symbol" pitchFamily="18" charset="2"/>
              </a:rPr>
              <a:t></a:t>
            </a:r>
            <a:r>
              <a:rPr lang="en-US" sz="2000" b="1" dirty="0"/>
              <a:t> </a:t>
            </a:r>
            <a:r>
              <a:rPr lang="en-US" sz="2400" baseline="-25000" dirty="0"/>
              <a:t>FNAME, LNAME, DEPENDENT_NAME</a:t>
            </a:r>
            <a:r>
              <a:rPr lang="en-US" sz="2000" b="1" dirty="0"/>
              <a:t>(ACTUAL_DEPENDENTS)</a:t>
            </a:r>
          </a:p>
          <a:p>
            <a:pPr lvl="1">
              <a:lnSpc>
                <a:spcPct val="70000"/>
              </a:lnSpc>
              <a:buFontTx/>
              <a:buNone/>
            </a:pPr>
            <a:endParaRPr lang="en-US" sz="2000" b="1" dirty="0"/>
          </a:p>
          <a:p>
            <a:pPr>
              <a:lnSpc>
                <a:spcPct val="80000"/>
              </a:lnSpc>
              <a:buFont typeface="Wingdings" pitchFamily="2" charset="2"/>
              <a:buNone/>
            </a:pPr>
            <a:endParaRPr lang="en-US" sz="2000" b="1" dirty="0">
              <a:solidFill>
                <a:srgbClr val="FF0066"/>
              </a:solidFill>
              <a:latin typeface="Times New Roman" pitchFamily="18" charset="0"/>
            </a:endParaRPr>
          </a:p>
        </p:txBody>
      </p:sp>
      <p:sp>
        <p:nvSpPr>
          <p:cNvPr id="5"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
        <p:nvSpPr>
          <p:cNvPr id="3" name="Date Placeholder 2"/>
          <p:cNvSpPr>
            <a:spLocks noGrp="1"/>
          </p:cNvSpPr>
          <p:nvPr>
            <p:ph type="dt" sz="half" idx="10"/>
          </p:nvPr>
        </p:nvSpPr>
        <p:spPr/>
        <p:txBody>
          <a:bodyPr/>
          <a:lstStyle/>
          <a:p>
            <a:endParaRPr lang="da-DK" dirty="0"/>
          </a:p>
        </p:txBody>
      </p:sp>
      <p:sp>
        <p:nvSpPr>
          <p:cNvPr id="4" name="Footer Placeholder 3"/>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3918F30E-62CE-4DF4-A5BC-71A090DA5468}" type="slidenum">
              <a:rPr lang="da-DK" smtClean="0"/>
              <a:t>21</a:t>
            </a:fld>
            <a:endParaRPr lang="da-DK"/>
          </a:p>
        </p:txBody>
      </p:sp>
    </p:spTree>
    <p:extLst>
      <p:ext uri="{BB962C8B-B14F-4D97-AF65-F5344CB8AC3E}">
        <p14:creationId xmlns:p14="http://schemas.microsoft.com/office/powerpoint/2010/main" val="21289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8" name="Rectangle 1030"/>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da-DK"/>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990962"/>
            <a:ext cx="5832648" cy="569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250825" y="303213"/>
            <a:ext cx="8534400" cy="842962"/>
          </a:xfrm>
        </p:spPr>
        <p:txBody>
          <a:bodyPr>
            <a:normAutofit fontScale="90000"/>
          </a:bodyPr>
          <a:lstStyle/>
          <a:p>
            <a:r>
              <a:rPr lang="en-US" sz="3200" dirty="0"/>
              <a:t>Relational Algebra Operations From</a:t>
            </a:r>
            <a:br>
              <a:rPr lang="en-US" sz="3200" dirty="0"/>
            </a:br>
            <a:r>
              <a:rPr lang="en-US" sz="3200" dirty="0"/>
              <a:t>Set Theory </a:t>
            </a:r>
          </a:p>
        </p:txBody>
      </p:sp>
      <p:sp>
        <p:nvSpPr>
          <p:cNvPr id="3" name="Date Placeholder 2"/>
          <p:cNvSpPr>
            <a:spLocks noGrp="1"/>
          </p:cNvSpPr>
          <p:nvPr>
            <p:ph type="dt" sz="half" idx="10"/>
          </p:nvPr>
        </p:nvSpPr>
        <p:spPr/>
        <p:txBody>
          <a:bodyPr/>
          <a:lstStyle/>
          <a:p>
            <a:endParaRPr lang="da-DK" dirty="0"/>
          </a:p>
        </p:txBody>
      </p:sp>
      <p:sp>
        <p:nvSpPr>
          <p:cNvPr id="4" name="Footer Placeholder 3"/>
          <p:cNvSpPr>
            <a:spLocks noGrp="1"/>
          </p:cNvSpPr>
          <p:nvPr>
            <p:ph type="ftr" sz="quarter" idx="11"/>
          </p:nvPr>
        </p:nvSpPr>
        <p:spPr/>
        <p:txBody>
          <a:bodyPr/>
          <a:lstStyle/>
          <a:p>
            <a:endParaRPr lang="da-DK" dirty="0"/>
          </a:p>
        </p:txBody>
      </p:sp>
      <p:sp>
        <p:nvSpPr>
          <p:cNvPr id="5" name="Slide Number Placeholder 4"/>
          <p:cNvSpPr>
            <a:spLocks noGrp="1"/>
          </p:cNvSpPr>
          <p:nvPr>
            <p:ph type="sldNum" sz="quarter" idx="12"/>
          </p:nvPr>
        </p:nvSpPr>
        <p:spPr/>
        <p:txBody>
          <a:bodyPr/>
          <a:lstStyle/>
          <a:p>
            <a:fld id="{3918F30E-62CE-4DF4-A5BC-71A090DA5468}" type="slidenum">
              <a:rPr lang="da-DK" smtClean="0"/>
              <a:t>22</a:t>
            </a:fld>
            <a:endParaRPr lang="da-DK"/>
          </a:p>
        </p:txBody>
      </p:sp>
      <p:sp>
        <p:nvSpPr>
          <p:cNvPr id="2" name="Rektangel 1"/>
          <p:cNvSpPr/>
          <p:nvPr/>
        </p:nvSpPr>
        <p:spPr>
          <a:xfrm>
            <a:off x="4860032" y="1412388"/>
            <a:ext cx="5436096" cy="5309146"/>
          </a:xfrm>
          <a:prstGeom prst="rect">
            <a:avLst/>
          </a:prstGeom>
        </p:spPr>
        <p:txBody>
          <a:bodyPr wrap="square">
            <a:spAutoFit/>
          </a:bodyPr>
          <a:lstStyle/>
          <a:p>
            <a:pPr lvl="1">
              <a:lnSpc>
                <a:spcPct val="80000"/>
              </a:lnSpc>
              <a:buFontTx/>
              <a:buNone/>
            </a:pPr>
            <a:r>
              <a:rPr lang="en-US" sz="1200" b="1" dirty="0"/>
              <a:t>FEMALE_EMPS </a:t>
            </a:r>
            <a:r>
              <a:rPr lang="en-US" sz="1200" b="1" dirty="0">
                <a:sym typeface="Symbol" pitchFamily="18" charset="2"/>
              </a:rPr>
              <a:t> </a:t>
            </a:r>
            <a:r>
              <a:rPr lang="en-US" sz="1200" b="1" dirty="0">
                <a:latin typeface="Symbol" pitchFamily="18" charset="2"/>
              </a:rPr>
              <a:t></a:t>
            </a:r>
            <a:r>
              <a:rPr lang="en-US" sz="1200" b="1" dirty="0"/>
              <a:t> </a:t>
            </a:r>
            <a:r>
              <a:rPr lang="en-US" sz="1200" baseline="-25000" dirty="0"/>
              <a:t>SEX=’F’</a:t>
            </a:r>
            <a:r>
              <a:rPr lang="en-US" sz="1200" b="1" dirty="0"/>
              <a:t>(EMPLOYEE)</a:t>
            </a:r>
          </a:p>
          <a:p>
            <a:pPr lvl="1">
              <a:lnSpc>
                <a:spcPct val="80000"/>
              </a:lnSpc>
              <a:buFontTx/>
              <a:buNone/>
            </a:pPr>
            <a:endParaRPr lang="en-US" sz="1200" b="1" dirty="0"/>
          </a:p>
          <a:p>
            <a:pPr lvl="1">
              <a:lnSpc>
                <a:spcPct val="80000"/>
              </a:lnSpc>
              <a:buFontTx/>
              <a:buNone/>
            </a:pPr>
            <a:endParaRPr lang="en-US" sz="1200" b="1" dirty="0"/>
          </a:p>
          <a:p>
            <a:pPr lvl="1">
              <a:lnSpc>
                <a:spcPct val="80000"/>
              </a:lnSpc>
              <a:buFontTx/>
              <a:buNone/>
            </a:pPr>
            <a:endParaRPr lang="en-US" sz="1200" b="1" dirty="0"/>
          </a:p>
          <a:p>
            <a:pPr lvl="1">
              <a:lnSpc>
                <a:spcPct val="80000"/>
              </a:lnSpc>
              <a:buFontTx/>
              <a:buNone/>
            </a:pPr>
            <a:endParaRPr lang="en-US" sz="1200" b="1" dirty="0"/>
          </a:p>
          <a:p>
            <a:pPr lvl="1">
              <a:lnSpc>
                <a:spcPct val="70000"/>
              </a:lnSpc>
              <a:buFontTx/>
              <a:buNone/>
            </a:pPr>
            <a:r>
              <a:rPr lang="en-US" sz="1200" b="1" dirty="0"/>
              <a:t>EMPNAMES </a:t>
            </a:r>
            <a:r>
              <a:rPr lang="en-US" sz="1200" b="1" dirty="0">
                <a:sym typeface="Symbol" pitchFamily="18" charset="2"/>
              </a:rPr>
              <a:t> </a:t>
            </a:r>
            <a:r>
              <a:rPr lang="en-US" sz="1400" b="1" dirty="0">
                <a:latin typeface="Symbol" pitchFamily="18" charset="2"/>
              </a:rPr>
              <a:t></a:t>
            </a:r>
            <a:r>
              <a:rPr lang="en-US" sz="1200" b="1" dirty="0"/>
              <a:t> </a:t>
            </a:r>
            <a:r>
              <a:rPr lang="en-US" sz="1400" baseline="-25000" dirty="0"/>
              <a:t>FNAME, LNAME, SSN</a:t>
            </a:r>
            <a:r>
              <a:rPr lang="en-US" sz="1200" b="1" dirty="0"/>
              <a:t> (FEMALE_EMPS)</a:t>
            </a:r>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r>
              <a:rPr lang="en-US" sz="1200" b="1" dirty="0"/>
              <a:t>EMP_DEPENDENTS </a:t>
            </a:r>
            <a:r>
              <a:rPr lang="en-US" sz="1200" b="1" dirty="0">
                <a:sym typeface="Symbol" pitchFamily="18" charset="2"/>
              </a:rPr>
              <a:t> </a:t>
            </a:r>
            <a:r>
              <a:rPr lang="en-US" sz="1200" b="1" dirty="0"/>
              <a:t>EMPNAMES x DEPENDENT</a:t>
            </a:r>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endParaRPr lang="en-US" sz="1200" b="1" dirty="0"/>
          </a:p>
          <a:p>
            <a:pPr lvl="1">
              <a:lnSpc>
                <a:spcPct val="70000"/>
              </a:lnSpc>
              <a:buFontTx/>
              <a:buNone/>
            </a:pPr>
            <a:r>
              <a:rPr lang="en-US" sz="1200" b="1" dirty="0"/>
              <a:t>ACTUAL_DEPENDENTS </a:t>
            </a:r>
            <a:r>
              <a:rPr lang="en-US" sz="1200" b="1" dirty="0">
                <a:sym typeface="Symbol" pitchFamily="18" charset="2"/>
              </a:rPr>
              <a:t> </a:t>
            </a:r>
            <a:r>
              <a:rPr lang="en-US" sz="1400" b="1" dirty="0">
                <a:latin typeface="Symbol" pitchFamily="18" charset="2"/>
              </a:rPr>
              <a:t></a:t>
            </a:r>
            <a:r>
              <a:rPr lang="en-US" sz="1200" b="1" dirty="0"/>
              <a:t> </a:t>
            </a:r>
            <a:r>
              <a:rPr lang="en-US" sz="1400" baseline="-25000" dirty="0"/>
              <a:t>SSN=ESSN</a:t>
            </a:r>
            <a:r>
              <a:rPr lang="en-US" sz="1200" b="1" dirty="0"/>
              <a:t>(EMP_DEPENDENTS)</a:t>
            </a:r>
          </a:p>
          <a:p>
            <a:pPr lvl="1">
              <a:lnSpc>
                <a:spcPct val="70000"/>
              </a:lnSpc>
              <a:buFontTx/>
              <a:buNone/>
            </a:pPr>
            <a:endParaRPr lang="en-US" sz="1200" b="1" dirty="0"/>
          </a:p>
          <a:p>
            <a:pPr lvl="1">
              <a:lnSpc>
                <a:spcPct val="70000"/>
              </a:lnSpc>
              <a:buFontTx/>
              <a:buNone/>
            </a:pPr>
            <a:endParaRPr lang="en-US" sz="1200" b="1" dirty="0"/>
          </a:p>
          <a:p>
            <a:pPr lvl="1">
              <a:lnSpc>
                <a:spcPct val="70000"/>
              </a:lnSpc>
              <a:buNone/>
            </a:pPr>
            <a:r>
              <a:rPr lang="en-US" sz="1100" b="1" dirty="0"/>
              <a:t>RESULT </a:t>
            </a:r>
            <a:r>
              <a:rPr lang="en-US" sz="1100" b="1" dirty="0">
                <a:sym typeface="Symbol" pitchFamily="18" charset="2"/>
              </a:rPr>
              <a:t> </a:t>
            </a:r>
            <a:r>
              <a:rPr lang="en-US" sz="1100" b="1" dirty="0">
                <a:latin typeface="Symbol" pitchFamily="18" charset="2"/>
              </a:rPr>
              <a:t></a:t>
            </a:r>
            <a:r>
              <a:rPr lang="en-US" sz="1100" b="1" dirty="0"/>
              <a:t> </a:t>
            </a:r>
            <a:r>
              <a:rPr lang="en-US" sz="1100" baseline="-25000" dirty="0"/>
              <a:t>FNAME, LNAME, DEPENDENT_NAME</a:t>
            </a:r>
            <a:r>
              <a:rPr lang="en-US" sz="1100" b="1" dirty="0"/>
              <a:t>(ACTUAL_DEPENDENTS)</a:t>
            </a:r>
          </a:p>
          <a:p>
            <a:pPr lvl="1">
              <a:lnSpc>
                <a:spcPct val="80000"/>
              </a:lnSpc>
              <a:buFontTx/>
              <a:buNone/>
            </a:pPr>
            <a:endParaRPr lang="en-US" sz="1200" b="1" dirty="0"/>
          </a:p>
        </p:txBody>
      </p:sp>
    </p:spTree>
    <p:extLst>
      <p:ext uri="{BB962C8B-B14F-4D97-AF65-F5344CB8AC3E}">
        <p14:creationId xmlns:p14="http://schemas.microsoft.com/office/powerpoint/2010/main" val="98167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250825" y="303213"/>
            <a:ext cx="8534400" cy="842962"/>
          </a:xfrm>
        </p:spPr>
        <p:txBody>
          <a:bodyPr/>
          <a:lstStyle/>
          <a:p>
            <a:r>
              <a:rPr lang="en-US" sz="3200"/>
              <a:t>Binary Relational Operations</a:t>
            </a:r>
          </a:p>
        </p:txBody>
      </p:sp>
      <p:sp>
        <p:nvSpPr>
          <p:cNvPr id="208899" name="Rectangle 3"/>
          <p:cNvSpPr>
            <a:spLocks noGrp="1" noChangeArrowheads="1"/>
          </p:cNvSpPr>
          <p:nvPr>
            <p:ph idx="1"/>
          </p:nvPr>
        </p:nvSpPr>
        <p:spPr>
          <a:xfrm>
            <a:off x="250825" y="1146175"/>
            <a:ext cx="8702675" cy="5019129"/>
          </a:xfrm>
        </p:spPr>
        <p:txBody>
          <a:bodyPr/>
          <a:lstStyle/>
          <a:p>
            <a:r>
              <a:rPr lang="en-US" sz="2800" b="1" dirty="0"/>
              <a:t>JOIN Operation</a:t>
            </a:r>
            <a:br>
              <a:rPr lang="en-US" sz="2800" b="1" dirty="0"/>
            </a:br>
            <a:endParaRPr lang="en-US" sz="2800" b="1" dirty="0"/>
          </a:p>
          <a:p>
            <a:pPr lvl="1"/>
            <a:r>
              <a:rPr lang="en-US" sz="2400" dirty="0"/>
              <a:t>The general form of a join operation on two relations R(A</a:t>
            </a:r>
            <a:r>
              <a:rPr lang="en-US" sz="2400" baseline="-25000" dirty="0"/>
              <a:t>1</a:t>
            </a:r>
            <a:r>
              <a:rPr lang="en-US" sz="2400" dirty="0"/>
              <a:t>, A</a:t>
            </a:r>
            <a:r>
              <a:rPr lang="en-US" sz="2400" baseline="-25000" dirty="0"/>
              <a:t>2</a:t>
            </a:r>
            <a:r>
              <a:rPr lang="en-US" sz="2400" dirty="0"/>
              <a:t>, . . ., A</a:t>
            </a:r>
            <a:r>
              <a:rPr lang="en-US" sz="2400" baseline="-25000" dirty="0"/>
              <a:t>n</a:t>
            </a:r>
            <a:r>
              <a:rPr lang="en-US" sz="2400" dirty="0"/>
              <a:t>) and S(B</a:t>
            </a:r>
            <a:r>
              <a:rPr lang="en-US" sz="2400" baseline="-25000" dirty="0"/>
              <a:t>1</a:t>
            </a:r>
            <a:r>
              <a:rPr lang="en-US" sz="2400" dirty="0"/>
              <a:t>, B</a:t>
            </a:r>
            <a:r>
              <a:rPr lang="en-US" sz="2400" baseline="-25000" dirty="0"/>
              <a:t>2</a:t>
            </a:r>
            <a:r>
              <a:rPr lang="en-US" sz="2400" dirty="0"/>
              <a:t>, . . ., </a:t>
            </a:r>
            <a:r>
              <a:rPr lang="en-US" sz="2400" dirty="0" err="1"/>
              <a:t>B</a:t>
            </a:r>
            <a:r>
              <a:rPr lang="en-US" sz="2400" baseline="-25000" dirty="0" err="1"/>
              <a:t>m</a:t>
            </a:r>
            <a:r>
              <a:rPr lang="en-US" sz="2400" dirty="0"/>
              <a:t>) is:</a:t>
            </a:r>
          </a:p>
          <a:p>
            <a:pPr>
              <a:buFont typeface="Wingdings" pitchFamily="2" charset="2"/>
              <a:buNone/>
            </a:pPr>
            <a:r>
              <a:rPr lang="en-US" sz="2400" dirty="0"/>
              <a:t>		R     </a:t>
            </a:r>
            <a:r>
              <a:rPr lang="en-US" sz="2400" baseline="-25000" dirty="0"/>
              <a:t>&lt;join condition&gt; </a:t>
            </a:r>
            <a:r>
              <a:rPr lang="en-US" sz="2400" dirty="0"/>
              <a:t>S</a:t>
            </a:r>
            <a:br>
              <a:rPr lang="en-US" sz="2400" dirty="0"/>
            </a:br>
            <a:endParaRPr lang="en-US" sz="2400" dirty="0"/>
          </a:p>
          <a:p>
            <a:pPr>
              <a:buFont typeface="Wingdings" pitchFamily="2" charset="2"/>
              <a:buNone/>
            </a:pPr>
            <a:r>
              <a:rPr lang="en-US" sz="2400" dirty="0"/>
              <a:t>		where R and S can be any relations that result from general 	</a:t>
            </a:r>
            <a:r>
              <a:rPr lang="en-US" sz="2400" i="1" dirty="0"/>
              <a:t>relational algebra expressions.</a:t>
            </a:r>
            <a:endParaRPr lang="en-US" sz="2400" dirty="0">
              <a:solidFill>
                <a:srgbClr val="FF0066"/>
              </a:solidFill>
            </a:endParaRPr>
          </a:p>
          <a:p>
            <a:pPr>
              <a:buFont typeface="Wingdings" pitchFamily="2" charset="2"/>
              <a:buNone/>
            </a:pPr>
            <a:endParaRPr lang="en-US" sz="2400" dirty="0">
              <a:latin typeface="Times New Roman" pitchFamily="18" charset="0"/>
            </a:endParaRPr>
          </a:p>
        </p:txBody>
      </p:sp>
      <p:grpSp>
        <p:nvGrpSpPr>
          <p:cNvPr id="3" name="Group 14"/>
          <p:cNvGrpSpPr>
            <a:grpSpLocks/>
          </p:cNvGrpSpPr>
          <p:nvPr/>
        </p:nvGrpSpPr>
        <p:grpSpPr bwMode="auto">
          <a:xfrm>
            <a:off x="1502071" y="2996952"/>
            <a:ext cx="219075" cy="174625"/>
            <a:chOff x="377" y="2904"/>
            <a:chExt cx="154" cy="110"/>
          </a:xfrm>
        </p:grpSpPr>
        <p:sp>
          <p:nvSpPr>
            <p:cNvPr id="208911" name="Line 1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da-DK"/>
            </a:p>
          </p:txBody>
        </p:sp>
        <p:sp>
          <p:nvSpPr>
            <p:cNvPr id="208912" name="Line 1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da-DK"/>
            </a:p>
          </p:txBody>
        </p:sp>
        <p:sp>
          <p:nvSpPr>
            <p:cNvPr id="208913" name="Line 1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da-DK"/>
            </a:p>
          </p:txBody>
        </p:sp>
        <p:sp>
          <p:nvSpPr>
            <p:cNvPr id="208914" name="Line 1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da-DK"/>
            </a:p>
          </p:txBody>
        </p:sp>
      </p:grpSp>
      <p:sp>
        <p:nvSpPr>
          <p:cNvPr id="2" name="Date Placeholder 1"/>
          <p:cNvSpPr>
            <a:spLocks noGrp="1"/>
          </p:cNvSpPr>
          <p:nvPr>
            <p:ph type="dt" sz="half" idx="10"/>
          </p:nvPr>
        </p:nvSpPr>
        <p:spPr/>
        <p:txBody>
          <a:bodyPr/>
          <a:lstStyle/>
          <a:p>
            <a:endParaRPr lang="da-DK" dirty="0"/>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23</a:t>
            </a:fld>
            <a:endParaRPr lang="da-DK"/>
          </a:p>
        </p:txBody>
      </p:sp>
    </p:spTree>
    <p:extLst>
      <p:ext uri="{BB962C8B-B14F-4D97-AF65-F5344CB8AC3E}">
        <p14:creationId xmlns:p14="http://schemas.microsoft.com/office/powerpoint/2010/main" val="3923954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1026"/>
          <p:cNvSpPr>
            <a:spLocks noGrp="1" noChangeArrowheads="1"/>
          </p:cNvSpPr>
          <p:nvPr>
            <p:ph type="title"/>
          </p:nvPr>
        </p:nvSpPr>
        <p:spPr>
          <a:xfrm>
            <a:off x="903288" y="304800"/>
            <a:ext cx="7173912" cy="838200"/>
          </a:xfrm>
        </p:spPr>
        <p:txBody>
          <a:bodyPr/>
          <a:lstStyle/>
          <a:p>
            <a:r>
              <a:rPr lang="en-US" sz="3200" dirty="0"/>
              <a:t>Binary Relational Operations</a:t>
            </a:r>
          </a:p>
        </p:txBody>
      </p:sp>
      <p:sp>
        <p:nvSpPr>
          <p:cNvPr id="234499" name="Rectangle 1027"/>
          <p:cNvSpPr>
            <a:spLocks noGrp="1" noChangeArrowheads="1"/>
          </p:cNvSpPr>
          <p:nvPr>
            <p:ph idx="1"/>
          </p:nvPr>
        </p:nvSpPr>
        <p:spPr>
          <a:xfrm>
            <a:off x="317500" y="1143000"/>
            <a:ext cx="8661400" cy="5232400"/>
          </a:xfrm>
        </p:spPr>
        <p:txBody>
          <a:bodyPr/>
          <a:lstStyle/>
          <a:p>
            <a:pPr>
              <a:buFont typeface="Wingdings" pitchFamily="2" charset="2"/>
              <a:buNone/>
            </a:pPr>
            <a:r>
              <a:rPr lang="en-US" sz="3600" b="1" dirty="0"/>
              <a:t>	</a:t>
            </a:r>
            <a:r>
              <a:rPr lang="en-US" sz="2800" b="1" dirty="0"/>
              <a:t>Example:</a:t>
            </a:r>
            <a:r>
              <a:rPr lang="en-US" sz="2800" dirty="0"/>
              <a:t> Suppose that we want to retrieve the name of the manager of each department. To get the manager’s name, we need to combine each DEPARTMENT tuple with the EMPLOYEE tuple whose SSN value matches the MGRSSN value in the department tuple. We do this by using the join           operation.</a:t>
            </a:r>
          </a:p>
          <a:p>
            <a:pPr>
              <a:buFont typeface="Wingdings" pitchFamily="2" charset="2"/>
              <a:buNone/>
            </a:pPr>
            <a:r>
              <a:rPr lang="en-US" sz="4000" dirty="0"/>
              <a:t>	</a:t>
            </a:r>
            <a:r>
              <a:rPr lang="en-US" sz="2400" b="1" dirty="0"/>
              <a:t>DEPT_MGR </a:t>
            </a:r>
            <a:r>
              <a:rPr lang="en-US" sz="2400" b="1" dirty="0">
                <a:sym typeface="Symbol" pitchFamily="18" charset="2"/>
              </a:rPr>
              <a:t></a:t>
            </a:r>
            <a:r>
              <a:rPr lang="en-US" sz="2400" b="1" dirty="0"/>
              <a:t> DEPARTMENT            </a:t>
            </a:r>
            <a:r>
              <a:rPr lang="en-US" sz="2400" b="1" baseline="-40000" dirty="0"/>
              <a:t>MGRSSN=SSN</a:t>
            </a:r>
            <a:r>
              <a:rPr lang="en-US" sz="2400" b="1" baseline="-25000" dirty="0"/>
              <a:t> </a:t>
            </a:r>
            <a:r>
              <a:rPr lang="en-US" sz="2400" b="1" dirty="0"/>
              <a:t>EMPLOYEE</a:t>
            </a:r>
          </a:p>
          <a:p>
            <a:pPr>
              <a:buFont typeface="Wingdings" pitchFamily="2" charset="2"/>
              <a:buNone/>
            </a:pPr>
            <a:endParaRPr lang="en-US" sz="2800" dirty="0">
              <a:solidFill>
                <a:srgbClr val="FF0066"/>
              </a:solidFill>
              <a:latin typeface="Times New Roman" pitchFamily="18" charset="0"/>
            </a:endParaRPr>
          </a:p>
          <a:p>
            <a:endParaRPr lang="en-US" sz="3600" dirty="0"/>
          </a:p>
        </p:txBody>
      </p:sp>
      <p:grpSp>
        <p:nvGrpSpPr>
          <p:cNvPr id="2" name="Group 1028"/>
          <p:cNvGrpSpPr>
            <a:grpSpLocks/>
          </p:cNvGrpSpPr>
          <p:nvPr/>
        </p:nvGrpSpPr>
        <p:grpSpPr bwMode="auto">
          <a:xfrm>
            <a:off x="2915816" y="3625224"/>
            <a:ext cx="380667" cy="174625"/>
            <a:chOff x="377" y="2904"/>
            <a:chExt cx="154" cy="110"/>
          </a:xfrm>
        </p:grpSpPr>
        <p:sp>
          <p:nvSpPr>
            <p:cNvPr id="234501" name="Line 1029"/>
            <p:cNvSpPr>
              <a:spLocks noChangeShapeType="1"/>
            </p:cNvSpPr>
            <p:nvPr/>
          </p:nvSpPr>
          <p:spPr bwMode="auto">
            <a:xfrm>
              <a:off x="381" y="2904"/>
              <a:ext cx="0" cy="110"/>
            </a:xfrm>
            <a:prstGeom prst="line">
              <a:avLst/>
            </a:prstGeom>
            <a:noFill/>
            <a:ln w="22225">
              <a:solidFill>
                <a:schemeClr val="tx1"/>
              </a:solidFill>
              <a:round/>
              <a:headEnd/>
              <a:tailEnd/>
            </a:ln>
            <a:effectLst/>
          </p:spPr>
          <p:txBody>
            <a:bodyPr wrap="none" anchor="ctr"/>
            <a:lstStyle/>
            <a:p>
              <a:endParaRPr lang="da-DK"/>
            </a:p>
          </p:txBody>
        </p:sp>
        <p:sp>
          <p:nvSpPr>
            <p:cNvPr id="234502" name="Line 1030"/>
            <p:cNvSpPr>
              <a:spLocks noChangeShapeType="1"/>
            </p:cNvSpPr>
            <p:nvPr/>
          </p:nvSpPr>
          <p:spPr bwMode="auto">
            <a:xfrm>
              <a:off x="527" y="2904"/>
              <a:ext cx="0" cy="110"/>
            </a:xfrm>
            <a:prstGeom prst="line">
              <a:avLst/>
            </a:prstGeom>
            <a:noFill/>
            <a:ln w="22225">
              <a:solidFill>
                <a:schemeClr val="tx1"/>
              </a:solidFill>
              <a:round/>
              <a:headEnd/>
              <a:tailEnd/>
            </a:ln>
            <a:effectLst/>
          </p:spPr>
          <p:txBody>
            <a:bodyPr wrap="none" anchor="ctr"/>
            <a:lstStyle/>
            <a:p>
              <a:endParaRPr lang="da-DK"/>
            </a:p>
          </p:txBody>
        </p:sp>
        <p:sp>
          <p:nvSpPr>
            <p:cNvPr id="234503" name="Line 1031"/>
            <p:cNvSpPr>
              <a:spLocks noChangeShapeType="1"/>
            </p:cNvSpPr>
            <p:nvPr/>
          </p:nvSpPr>
          <p:spPr bwMode="auto">
            <a:xfrm>
              <a:off x="385" y="2904"/>
              <a:ext cx="138" cy="110"/>
            </a:xfrm>
            <a:prstGeom prst="line">
              <a:avLst/>
            </a:prstGeom>
            <a:noFill/>
            <a:ln w="22225">
              <a:solidFill>
                <a:schemeClr val="tx1"/>
              </a:solidFill>
              <a:round/>
              <a:headEnd/>
              <a:tailEnd/>
            </a:ln>
            <a:effectLst/>
          </p:spPr>
          <p:txBody>
            <a:bodyPr wrap="none" anchor="ctr"/>
            <a:lstStyle/>
            <a:p>
              <a:endParaRPr lang="da-DK"/>
            </a:p>
          </p:txBody>
        </p:sp>
        <p:sp>
          <p:nvSpPr>
            <p:cNvPr id="234504" name="Line 1032"/>
            <p:cNvSpPr>
              <a:spLocks noChangeShapeType="1"/>
            </p:cNvSpPr>
            <p:nvPr/>
          </p:nvSpPr>
          <p:spPr bwMode="auto">
            <a:xfrm flipH="1">
              <a:off x="377" y="2904"/>
              <a:ext cx="154" cy="110"/>
            </a:xfrm>
            <a:prstGeom prst="line">
              <a:avLst/>
            </a:prstGeom>
            <a:noFill/>
            <a:ln w="22225">
              <a:solidFill>
                <a:schemeClr val="tx1"/>
              </a:solidFill>
              <a:round/>
              <a:headEnd/>
              <a:tailEnd/>
            </a:ln>
            <a:effectLst/>
          </p:spPr>
          <p:txBody>
            <a:bodyPr wrap="none" anchor="ctr"/>
            <a:lstStyle/>
            <a:p>
              <a:endParaRPr lang="da-DK"/>
            </a:p>
          </p:txBody>
        </p:sp>
      </p:gr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581128"/>
            <a:ext cx="6192688"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028"/>
          <p:cNvGrpSpPr>
            <a:grpSpLocks/>
          </p:cNvGrpSpPr>
          <p:nvPr/>
        </p:nvGrpSpPr>
        <p:grpSpPr bwMode="auto">
          <a:xfrm>
            <a:off x="4805324" y="4221088"/>
            <a:ext cx="360040" cy="246633"/>
            <a:chOff x="377" y="2904"/>
            <a:chExt cx="154" cy="110"/>
          </a:xfrm>
        </p:grpSpPr>
        <p:sp>
          <p:nvSpPr>
            <p:cNvPr id="16" name="Line 1029"/>
            <p:cNvSpPr>
              <a:spLocks noChangeShapeType="1"/>
            </p:cNvSpPr>
            <p:nvPr/>
          </p:nvSpPr>
          <p:spPr bwMode="auto">
            <a:xfrm>
              <a:off x="381" y="2904"/>
              <a:ext cx="0" cy="110"/>
            </a:xfrm>
            <a:prstGeom prst="line">
              <a:avLst/>
            </a:prstGeom>
            <a:noFill/>
            <a:ln w="22225">
              <a:solidFill>
                <a:schemeClr val="tx1"/>
              </a:solidFill>
              <a:round/>
              <a:headEnd/>
              <a:tailEnd/>
            </a:ln>
            <a:effectLst/>
          </p:spPr>
          <p:txBody>
            <a:bodyPr wrap="none" anchor="ctr"/>
            <a:lstStyle/>
            <a:p>
              <a:endParaRPr lang="da-DK"/>
            </a:p>
          </p:txBody>
        </p:sp>
        <p:sp>
          <p:nvSpPr>
            <p:cNvPr id="17" name="Line 1030"/>
            <p:cNvSpPr>
              <a:spLocks noChangeShapeType="1"/>
            </p:cNvSpPr>
            <p:nvPr/>
          </p:nvSpPr>
          <p:spPr bwMode="auto">
            <a:xfrm>
              <a:off x="527" y="2904"/>
              <a:ext cx="0" cy="110"/>
            </a:xfrm>
            <a:prstGeom prst="line">
              <a:avLst/>
            </a:prstGeom>
            <a:noFill/>
            <a:ln w="22225">
              <a:solidFill>
                <a:schemeClr val="tx1"/>
              </a:solidFill>
              <a:round/>
              <a:headEnd/>
              <a:tailEnd/>
            </a:ln>
            <a:effectLst/>
          </p:spPr>
          <p:txBody>
            <a:bodyPr wrap="none" anchor="ctr"/>
            <a:lstStyle/>
            <a:p>
              <a:endParaRPr lang="da-DK"/>
            </a:p>
          </p:txBody>
        </p:sp>
        <p:sp>
          <p:nvSpPr>
            <p:cNvPr id="18" name="Line 1031"/>
            <p:cNvSpPr>
              <a:spLocks noChangeShapeType="1"/>
            </p:cNvSpPr>
            <p:nvPr/>
          </p:nvSpPr>
          <p:spPr bwMode="auto">
            <a:xfrm>
              <a:off x="385" y="2904"/>
              <a:ext cx="138" cy="110"/>
            </a:xfrm>
            <a:prstGeom prst="line">
              <a:avLst/>
            </a:prstGeom>
            <a:noFill/>
            <a:ln w="22225">
              <a:solidFill>
                <a:schemeClr val="tx1"/>
              </a:solidFill>
              <a:round/>
              <a:headEnd/>
              <a:tailEnd/>
            </a:ln>
            <a:effectLst/>
          </p:spPr>
          <p:txBody>
            <a:bodyPr wrap="none" anchor="ctr"/>
            <a:lstStyle/>
            <a:p>
              <a:endParaRPr lang="da-DK"/>
            </a:p>
          </p:txBody>
        </p:sp>
        <p:sp>
          <p:nvSpPr>
            <p:cNvPr id="19" name="Line 1032"/>
            <p:cNvSpPr>
              <a:spLocks noChangeShapeType="1"/>
            </p:cNvSpPr>
            <p:nvPr/>
          </p:nvSpPr>
          <p:spPr bwMode="auto">
            <a:xfrm flipH="1">
              <a:off x="377" y="2904"/>
              <a:ext cx="154" cy="110"/>
            </a:xfrm>
            <a:prstGeom prst="line">
              <a:avLst/>
            </a:prstGeom>
            <a:noFill/>
            <a:ln w="22225">
              <a:solidFill>
                <a:schemeClr val="tx1"/>
              </a:solidFill>
              <a:round/>
              <a:headEnd/>
              <a:tailEnd/>
            </a:ln>
            <a:effectLst/>
          </p:spPr>
          <p:txBody>
            <a:bodyPr wrap="none" anchor="ctr"/>
            <a:lstStyle/>
            <a:p>
              <a:endParaRPr lang="da-DK"/>
            </a:p>
          </p:txBody>
        </p:sp>
      </p:grpSp>
      <p:sp>
        <p:nvSpPr>
          <p:cNvPr id="4" name="Date Placeholder 3"/>
          <p:cNvSpPr>
            <a:spLocks noGrp="1"/>
          </p:cNvSpPr>
          <p:nvPr>
            <p:ph type="dt" sz="half" idx="10"/>
          </p:nvPr>
        </p:nvSpPr>
        <p:spPr/>
        <p:txBody>
          <a:bodyPr/>
          <a:lstStyle/>
          <a:p>
            <a:r>
              <a:rPr lang="da-DK"/>
              <a:t>23-01-2016</a:t>
            </a:r>
          </a:p>
        </p:txBody>
      </p:sp>
      <p:sp>
        <p:nvSpPr>
          <p:cNvPr id="5" name="Footer Placeholder 4"/>
          <p:cNvSpPr>
            <a:spLocks noGrp="1"/>
          </p:cNvSpPr>
          <p:nvPr>
            <p:ph type="ftr" sz="quarter" idx="11"/>
          </p:nvPr>
        </p:nvSpPr>
        <p:spPr/>
        <p:txBody>
          <a:bodyPr/>
          <a:lstStyle/>
          <a:p>
            <a:r>
              <a:rPr lang="en-US"/>
              <a:t>Databases - Relational Algebra</a:t>
            </a:r>
            <a:endParaRPr lang="da-DK"/>
          </a:p>
        </p:txBody>
      </p:sp>
      <p:sp>
        <p:nvSpPr>
          <p:cNvPr id="6" name="Slide Number Placeholder 5"/>
          <p:cNvSpPr>
            <a:spLocks noGrp="1"/>
          </p:cNvSpPr>
          <p:nvPr>
            <p:ph type="sldNum" sz="quarter" idx="12"/>
          </p:nvPr>
        </p:nvSpPr>
        <p:spPr/>
        <p:txBody>
          <a:bodyPr/>
          <a:lstStyle/>
          <a:p>
            <a:fld id="{3918F30E-62CE-4DF4-A5BC-71A090DA5468}" type="slidenum">
              <a:rPr lang="da-DK" smtClean="0"/>
              <a:t>24</a:t>
            </a:fld>
            <a:endParaRPr lang="da-DK"/>
          </a:p>
        </p:txBody>
      </p:sp>
    </p:spTree>
    <p:extLst>
      <p:ext uri="{BB962C8B-B14F-4D97-AF65-F5344CB8AC3E}">
        <p14:creationId xmlns:p14="http://schemas.microsoft.com/office/powerpoint/2010/main" val="749171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50825" y="303213"/>
            <a:ext cx="8534400" cy="842962"/>
          </a:xfrm>
        </p:spPr>
        <p:txBody>
          <a:bodyPr/>
          <a:lstStyle/>
          <a:p>
            <a:r>
              <a:rPr lang="en-US" sz="3200" dirty="0"/>
              <a:t>Binary Relational Operations</a:t>
            </a:r>
          </a:p>
        </p:txBody>
      </p:sp>
      <p:sp>
        <p:nvSpPr>
          <p:cNvPr id="210947" name="Rectangle 3"/>
          <p:cNvSpPr>
            <a:spLocks noGrp="1" noChangeArrowheads="1"/>
          </p:cNvSpPr>
          <p:nvPr>
            <p:ph idx="1"/>
          </p:nvPr>
        </p:nvSpPr>
        <p:spPr>
          <a:xfrm>
            <a:off x="406400" y="1384300"/>
            <a:ext cx="8547100" cy="4564980"/>
          </a:xfrm>
        </p:spPr>
        <p:txBody>
          <a:bodyPr/>
          <a:lstStyle/>
          <a:p>
            <a:pPr>
              <a:lnSpc>
                <a:spcPct val="80000"/>
              </a:lnSpc>
            </a:pPr>
            <a:r>
              <a:rPr lang="en-US" sz="2000" b="1" dirty="0"/>
              <a:t>EQUIJOIN Operation  </a:t>
            </a:r>
          </a:p>
          <a:p>
            <a:pPr>
              <a:lnSpc>
                <a:spcPct val="80000"/>
              </a:lnSpc>
              <a:buFont typeface="Wingdings" pitchFamily="2" charset="2"/>
              <a:buNone/>
            </a:pPr>
            <a:endParaRPr lang="en-US" sz="700" b="1" dirty="0"/>
          </a:p>
          <a:p>
            <a:pPr>
              <a:lnSpc>
                <a:spcPct val="80000"/>
              </a:lnSpc>
              <a:buFont typeface="Wingdings" pitchFamily="2" charset="2"/>
              <a:buNone/>
            </a:pPr>
            <a:r>
              <a:rPr lang="en-US" sz="1000" dirty="0"/>
              <a:t>	</a:t>
            </a:r>
            <a:r>
              <a:rPr lang="en-US" sz="1800" dirty="0"/>
              <a:t>The most common use of join involves join conditions with equality comparisons only. Such a join, where the only comparison operator used is =, is called an EQUIJOIN.</a:t>
            </a:r>
            <a:br>
              <a:rPr lang="en-US" sz="1800" dirty="0"/>
            </a:br>
            <a:r>
              <a:rPr lang="en-US" sz="1800" dirty="0"/>
              <a:t>In the result of an EQUIJOIN we always have one or more pairs of attributes (whose names need not be  identical) that have </a:t>
            </a:r>
            <a:r>
              <a:rPr lang="en-US" sz="1800" i="1" dirty="0"/>
              <a:t>identical values</a:t>
            </a:r>
            <a:r>
              <a:rPr lang="en-US" sz="1800" dirty="0"/>
              <a:t> in every tuple. </a:t>
            </a:r>
          </a:p>
          <a:p>
            <a:pPr>
              <a:lnSpc>
                <a:spcPct val="80000"/>
              </a:lnSpc>
              <a:buFont typeface="Wingdings" pitchFamily="2" charset="2"/>
              <a:buNone/>
            </a:pPr>
            <a:r>
              <a:rPr lang="en-US" sz="1800" dirty="0"/>
              <a:t>	The JOIN seen in the previous example was EQUIJOIN.</a:t>
            </a:r>
          </a:p>
          <a:p>
            <a:pPr>
              <a:lnSpc>
                <a:spcPct val="80000"/>
              </a:lnSpc>
              <a:buFont typeface="Wingdings" pitchFamily="2" charset="2"/>
              <a:buNone/>
            </a:pPr>
            <a:endParaRPr lang="en-US" sz="1800" dirty="0"/>
          </a:p>
          <a:p>
            <a:pPr>
              <a:lnSpc>
                <a:spcPct val="80000"/>
              </a:lnSpc>
              <a:buFont typeface="Wingdings" pitchFamily="2" charset="2"/>
              <a:buNone/>
            </a:pPr>
            <a:endParaRPr lang="en-US" sz="1400" b="1" dirty="0"/>
          </a:p>
          <a:p>
            <a:pPr>
              <a:lnSpc>
                <a:spcPct val="80000"/>
              </a:lnSpc>
            </a:pPr>
            <a:r>
              <a:rPr lang="en-US" sz="2000" b="1" dirty="0"/>
              <a:t>NATURAL JOIN Operation *</a:t>
            </a:r>
          </a:p>
          <a:p>
            <a:pPr>
              <a:lnSpc>
                <a:spcPct val="80000"/>
              </a:lnSpc>
              <a:buFont typeface="Wingdings" pitchFamily="2" charset="2"/>
              <a:buNone/>
            </a:pPr>
            <a:endParaRPr lang="en-US" sz="800" b="1" dirty="0"/>
          </a:p>
          <a:p>
            <a:pPr>
              <a:lnSpc>
                <a:spcPct val="80000"/>
              </a:lnSpc>
              <a:buFont typeface="Wingdings" pitchFamily="2" charset="2"/>
              <a:buNone/>
            </a:pPr>
            <a:r>
              <a:rPr lang="en-US" sz="1400" dirty="0"/>
              <a:t>	</a:t>
            </a:r>
            <a:r>
              <a:rPr lang="en-US" sz="1800" dirty="0"/>
              <a:t>Because one of each pair of attributes with identical values is superfluous, a new operation called natural join—denoted by ‘*’ — was created to get rid of the second (superfluous) attribute in an EQUIJOIN condition.</a:t>
            </a:r>
          </a:p>
          <a:p>
            <a:pPr>
              <a:lnSpc>
                <a:spcPct val="80000"/>
              </a:lnSpc>
              <a:buFont typeface="Wingdings" pitchFamily="2" charset="2"/>
              <a:buNone/>
            </a:pPr>
            <a:r>
              <a:rPr lang="en-US" sz="1800" dirty="0"/>
              <a:t>	The standard definition of natural join requires that the two join attributes, or each pair of corresponding join attributes, have the </a:t>
            </a:r>
            <a:r>
              <a:rPr lang="en-US" sz="1800" b="1" dirty="0"/>
              <a:t>same name</a:t>
            </a:r>
            <a:r>
              <a:rPr lang="en-US" sz="1800" dirty="0"/>
              <a:t> in both relations.</a:t>
            </a:r>
            <a:br>
              <a:rPr lang="en-US" sz="1800" dirty="0"/>
            </a:br>
            <a:r>
              <a:rPr lang="en-US" sz="1800" dirty="0"/>
              <a:t>If this is not the case, a renaming operation must be applied first.</a:t>
            </a:r>
            <a:r>
              <a:rPr lang="en-US" sz="1400" dirty="0"/>
              <a:t> </a:t>
            </a:r>
          </a:p>
          <a:p>
            <a:pPr>
              <a:lnSpc>
                <a:spcPct val="80000"/>
              </a:lnSpc>
              <a:buFont typeface="Wingdings" pitchFamily="2" charset="2"/>
              <a:buNone/>
            </a:pPr>
            <a:r>
              <a:rPr lang="en-US" sz="1400" dirty="0">
                <a:latin typeface="Times New Roman" pitchFamily="18" charset="0"/>
              </a:rPr>
              <a:t>	</a:t>
            </a:r>
            <a:endParaRPr lang="en-US" sz="1400" dirty="0">
              <a:solidFill>
                <a:srgbClr val="FF0066"/>
              </a:solidFill>
              <a:latin typeface="Times New Roman" pitchFamily="18" charset="0"/>
            </a:endParaRPr>
          </a:p>
          <a:p>
            <a:pPr>
              <a:lnSpc>
                <a:spcPct val="80000"/>
              </a:lnSpc>
              <a:buFont typeface="Wingdings" pitchFamily="2" charset="2"/>
              <a:buNone/>
            </a:pPr>
            <a:r>
              <a:rPr lang="en-US" sz="1000" dirty="0">
                <a:solidFill>
                  <a:srgbClr val="FF0066"/>
                </a:solidFill>
                <a:latin typeface="Times New Roman" pitchFamily="18" charset="0"/>
              </a:rPr>
              <a:t>	                    	</a:t>
            </a:r>
            <a:endParaRPr lang="en-US" sz="700" dirty="0">
              <a:solidFill>
                <a:srgbClr val="FF0066"/>
              </a:solidFill>
              <a:latin typeface="Times New Roman" pitchFamily="18" charset="0"/>
            </a:endParaRPr>
          </a:p>
          <a:p>
            <a:pPr>
              <a:lnSpc>
                <a:spcPct val="80000"/>
              </a:lnSpc>
              <a:buFont typeface="Wingdings" pitchFamily="2" charset="2"/>
              <a:buNone/>
            </a:pPr>
            <a:endParaRPr lang="en-US" sz="700" dirty="0">
              <a:solidFill>
                <a:srgbClr val="FF0066"/>
              </a:solidFill>
              <a:latin typeface="Times New Roman" pitchFamily="18" charset="0"/>
            </a:endParaRPr>
          </a:p>
          <a:p>
            <a:pPr>
              <a:lnSpc>
                <a:spcPct val="80000"/>
              </a:lnSpc>
              <a:buFont typeface="Wingdings" pitchFamily="2" charset="2"/>
              <a:buNone/>
            </a:pPr>
            <a:endParaRPr lang="en-US" sz="700" dirty="0">
              <a:solidFill>
                <a:srgbClr val="FF0066"/>
              </a:solidFill>
              <a:latin typeface="Times New Roman" pitchFamily="18" charset="0"/>
            </a:endParaRPr>
          </a:p>
          <a:p>
            <a:pPr>
              <a:lnSpc>
                <a:spcPct val="80000"/>
              </a:lnSpc>
              <a:buFont typeface="Wingdings" pitchFamily="2" charset="2"/>
              <a:buNone/>
            </a:pPr>
            <a:endParaRPr lang="en-US" sz="700" dirty="0">
              <a:solidFill>
                <a:srgbClr val="FF0066"/>
              </a:solidFill>
              <a:latin typeface="Times New Roman" pitchFamily="18" charset="0"/>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25</a:t>
            </a:fld>
            <a:endParaRPr lang="da-DK"/>
          </a:p>
        </p:txBody>
      </p:sp>
    </p:spTree>
    <p:extLst>
      <p:ext uri="{BB962C8B-B14F-4D97-AF65-F5344CB8AC3E}">
        <p14:creationId xmlns:p14="http://schemas.microsoft.com/office/powerpoint/2010/main" val="281626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250825" y="44624"/>
            <a:ext cx="8534400" cy="842962"/>
          </a:xfrm>
        </p:spPr>
        <p:txBody>
          <a:bodyPr/>
          <a:lstStyle/>
          <a:p>
            <a:r>
              <a:rPr lang="en-US" sz="3200" dirty="0"/>
              <a:t>Recap of Relational Algebra Operations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52" y="870943"/>
            <a:ext cx="8951148"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26</a:t>
            </a:fld>
            <a:endParaRPr lang="da-DK"/>
          </a:p>
        </p:txBody>
      </p:sp>
    </p:spTree>
    <p:extLst>
      <p:ext uri="{BB962C8B-B14F-4D97-AF65-F5344CB8AC3E}">
        <p14:creationId xmlns:p14="http://schemas.microsoft.com/office/powerpoint/2010/main" val="351796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250825" y="303213"/>
            <a:ext cx="8534400" cy="649287"/>
          </a:xfrm>
        </p:spPr>
        <p:txBody>
          <a:bodyPr/>
          <a:lstStyle/>
          <a:p>
            <a:r>
              <a:rPr lang="en-US" sz="3200"/>
              <a:t>Additional Relational Operations</a:t>
            </a:r>
          </a:p>
        </p:txBody>
      </p:sp>
      <p:sp>
        <p:nvSpPr>
          <p:cNvPr id="252931" name="Rectangle 3"/>
          <p:cNvSpPr>
            <a:spLocks noGrp="1" noChangeArrowheads="1"/>
          </p:cNvSpPr>
          <p:nvPr>
            <p:ph idx="1"/>
          </p:nvPr>
        </p:nvSpPr>
        <p:spPr>
          <a:xfrm>
            <a:off x="406400" y="1460500"/>
            <a:ext cx="8378825" cy="4775200"/>
          </a:xfrm>
        </p:spPr>
        <p:txBody>
          <a:bodyPr/>
          <a:lstStyle/>
          <a:p>
            <a:r>
              <a:rPr lang="en-US" sz="2400" b="1" dirty="0"/>
              <a:t>Aggregate Functions and Grouping</a:t>
            </a:r>
          </a:p>
          <a:p>
            <a:endParaRPr lang="en-US" sz="1000" b="1" dirty="0">
              <a:latin typeface="Times New Roman" pitchFamily="18" charset="0"/>
            </a:endParaRPr>
          </a:p>
          <a:p>
            <a:pPr lvl="1"/>
            <a:r>
              <a:rPr lang="en-US" sz="2000" dirty="0"/>
              <a:t>A type of request that cannot be expressed in the basic relational algebra is to specify mathematical </a:t>
            </a:r>
            <a:r>
              <a:rPr lang="en-US" sz="2000" b="1" dirty="0"/>
              <a:t>aggregate functions</a:t>
            </a:r>
            <a:r>
              <a:rPr lang="en-US" sz="2000" dirty="0"/>
              <a:t> on collections of values from the database. </a:t>
            </a:r>
          </a:p>
          <a:p>
            <a:pPr lvl="1"/>
            <a:endParaRPr lang="en-US" sz="1200" dirty="0"/>
          </a:p>
          <a:p>
            <a:pPr lvl="1"/>
            <a:r>
              <a:rPr lang="en-US" sz="2000" dirty="0"/>
              <a:t>Examples of such functions include retrieving the average or total salary of all employees or the total number of employee tuples. These functions are used in simple statistical queries that summarize information from the database tuples.</a:t>
            </a:r>
          </a:p>
          <a:p>
            <a:pPr lvl="1"/>
            <a:endParaRPr lang="en-US" sz="1200" dirty="0"/>
          </a:p>
          <a:p>
            <a:pPr lvl="1"/>
            <a:r>
              <a:rPr lang="en-US" sz="2000" dirty="0"/>
              <a:t>Common functions applied to collections of numeric values include SUM, AVERAGE, MAXIMUM, and MINIMUM. The COUNT function is used for counting tuples or values.</a:t>
            </a:r>
          </a:p>
          <a:p>
            <a:pPr>
              <a:buFont typeface="Wingdings" pitchFamily="2" charset="2"/>
              <a:buNone/>
            </a:pPr>
            <a:r>
              <a:rPr lang="en-US" sz="1200" dirty="0">
                <a:latin typeface="Times New Roman" pitchFamily="18" charset="0"/>
              </a:rPr>
              <a:t>	</a:t>
            </a: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27</a:t>
            </a:fld>
            <a:endParaRPr lang="da-DK"/>
          </a:p>
        </p:txBody>
      </p:sp>
    </p:spTree>
    <p:extLst>
      <p:ext uri="{BB962C8B-B14F-4D97-AF65-F5344CB8AC3E}">
        <p14:creationId xmlns:p14="http://schemas.microsoft.com/office/powerpoint/2010/main" val="160119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algebra</a:t>
            </a:r>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918F30E-62CE-4DF4-A5BC-71A090DA5468}" type="slidenum">
              <a:rPr lang="en-GB" smtClean="0"/>
              <a:t>3</a:t>
            </a:fld>
            <a:endParaRPr lang="en-GB" dirty="0"/>
          </a:p>
        </p:txBody>
      </p:sp>
      <p:sp>
        <p:nvSpPr>
          <p:cNvPr id="3" name="Pladsholder til indhold 2"/>
          <p:cNvSpPr>
            <a:spLocks noGrp="1"/>
          </p:cNvSpPr>
          <p:nvPr>
            <p:ph idx="1"/>
          </p:nvPr>
        </p:nvSpPr>
        <p:spPr/>
        <p:txBody>
          <a:bodyPr/>
          <a:lstStyle/>
          <a:p>
            <a:pPr marL="0" indent="0">
              <a:buNone/>
            </a:pPr>
            <a:r>
              <a:rPr lang="da-DK" i="1" dirty="0" err="1"/>
              <a:t>Importance</a:t>
            </a:r>
            <a:br>
              <a:rPr lang="da-DK" dirty="0"/>
            </a:br>
            <a:endParaRPr lang="da-DK" dirty="0"/>
          </a:p>
          <a:p>
            <a:pPr marL="514350" indent="-514350">
              <a:buFont typeface="+mj-lt"/>
              <a:buAutoNum type="arabicPeriod"/>
            </a:pPr>
            <a:r>
              <a:rPr lang="da-DK" dirty="0"/>
              <a:t>Formal </a:t>
            </a:r>
            <a:r>
              <a:rPr lang="da-DK" dirty="0" err="1"/>
              <a:t>foundation</a:t>
            </a:r>
            <a:r>
              <a:rPr lang="da-DK" dirty="0"/>
              <a:t> for </a:t>
            </a:r>
            <a:r>
              <a:rPr lang="da-DK" dirty="0" err="1"/>
              <a:t>relational</a:t>
            </a:r>
            <a:r>
              <a:rPr lang="da-DK" dirty="0"/>
              <a:t> model operations</a:t>
            </a:r>
          </a:p>
          <a:p>
            <a:pPr marL="514350" indent="-514350">
              <a:buFont typeface="+mj-lt"/>
              <a:buAutoNum type="arabicPeriod"/>
            </a:pPr>
            <a:r>
              <a:rPr lang="da-DK" dirty="0"/>
              <a:t>Basis for </a:t>
            </a:r>
            <a:r>
              <a:rPr lang="da-DK" dirty="0" err="1"/>
              <a:t>implementing</a:t>
            </a:r>
            <a:r>
              <a:rPr lang="da-DK" dirty="0"/>
              <a:t> and </a:t>
            </a:r>
            <a:r>
              <a:rPr lang="da-DK" dirty="0" err="1"/>
              <a:t>optimizing</a:t>
            </a:r>
            <a:r>
              <a:rPr lang="da-DK" dirty="0"/>
              <a:t> </a:t>
            </a:r>
            <a:r>
              <a:rPr lang="da-DK" dirty="0" err="1"/>
              <a:t>queries</a:t>
            </a:r>
            <a:r>
              <a:rPr lang="da-DK" dirty="0"/>
              <a:t> in the </a:t>
            </a:r>
            <a:r>
              <a:rPr lang="da-DK" dirty="0" err="1"/>
              <a:t>query</a:t>
            </a:r>
            <a:r>
              <a:rPr lang="da-DK" dirty="0"/>
              <a:t> </a:t>
            </a:r>
            <a:r>
              <a:rPr lang="da-DK" dirty="0" err="1"/>
              <a:t>processing</a:t>
            </a:r>
            <a:endParaRPr lang="da-DK" dirty="0"/>
          </a:p>
          <a:p>
            <a:pPr marL="514350" indent="-514350">
              <a:buFont typeface="+mj-lt"/>
              <a:buAutoNum type="arabicPeriod"/>
            </a:pPr>
            <a:r>
              <a:rPr lang="da-DK" dirty="0" err="1"/>
              <a:t>Some</a:t>
            </a:r>
            <a:r>
              <a:rPr lang="da-DK" dirty="0"/>
              <a:t> </a:t>
            </a:r>
            <a:r>
              <a:rPr lang="da-DK" dirty="0" err="1"/>
              <a:t>concept</a:t>
            </a:r>
            <a:r>
              <a:rPr lang="da-DK" dirty="0"/>
              <a:t> </a:t>
            </a:r>
            <a:r>
              <a:rPr lang="da-DK" dirty="0" err="1"/>
              <a:t>are</a:t>
            </a:r>
            <a:r>
              <a:rPr lang="da-DK" dirty="0"/>
              <a:t> </a:t>
            </a:r>
            <a:r>
              <a:rPr lang="da-DK" dirty="0" err="1"/>
              <a:t>incorporated</a:t>
            </a:r>
            <a:r>
              <a:rPr lang="da-DK" dirty="0"/>
              <a:t> in SQL</a:t>
            </a:r>
          </a:p>
          <a:p>
            <a:pPr marL="0" indent="0">
              <a:buNone/>
            </a:pPr>
            <a:endParaRPr lang="da-DK" dirty="0"/>
          </a:p>
        </p:txBody>
      </p:sp>
    </p:spTree>
    <p:extLst>
      <p:ext uri="{BB962C8B-B14F-4D97-AF65-F5344CB8AC3E}">
        <p14:creationId xmlns:p14="http://schemas.microsoft.com/office/powerpoint/2010/main" val="273550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004888" y="342900"/>
            <a:ext cx="7173912" cy="889000"/>
          </a:xfrm>
        </p:spPr>
        <p:txBody>
          <a:bodyPr/>
          <a:lstStyle/>
          <a:p>
            <a:r>
              <a:rPr lang="en-GB" dirty="0"/>
              <a:t>Relational Algebra</a:t>
            </a:r>
          </a:p>
        </p:txBody>
      </p:sp>
      <p:sp>
        <p:nvSpPr>
          <p:cNvPr id="250883" name="Rectangle 3"/>
          <p:cNvSpPr>
            <a:spLocks noGrp="1" noChangeArrowheads="1"/>
          </p:cNvSpPr>
          <p:nvPr>
            <p:ph idx="1"/>
          </p:nvPr>
        </p:nvSpPr>
        <p:spPr>
          <a:xfrm>
            <a:off x="755576" y="1484784"/>
            <a:ext cx="5328592" cy="4464496"/>
          </a:xfrm>
        </p:spPr>
        <p:txBody>
          <a:bodyPr>
            <a:normAutofit/>
          </a:bodyPr>
          <a:lstStyle/>
          <a:p>
            <a:pPr>
              <a:lnSpc>
                <a:spcPct val="90000"/>
              </a:lnSpc>
            </a:pPr>
            <a:r>
              <a:rPr lang="en-GB" sz="2400" dirty="0"/>
              <a:t>The </a:t>
            </a:r>
            <a:r>
              <a:rPr lang="en-GB" sz="2400" b="1" dirty="0"/>
              <a:t>algebra operations</a:t>
            </a:r>
            <a:r>
              <a:rPr lang="en-GB" sz="2400" dirty="0"/>
              <a:t> </a:t>
            </a:r>
            <a:r>
              <a:rPr lang="en-GB" sz="2400" b="1" dirty="0">
                <a:solidFill>
                  <a:srgbClr val="0070C0"/>
                </a:solidFill>
              </a:rPr>
              <a:t>produce new relations, which can be further manipulated </a:t>
            </a:r>
            <a:r>
              <a:rPr lang="en-GB" sz="2400" dirty="0"/>
              <a:t>using operations of the same algebra. </a:t>
            </a:r>
          </a:p>
          <a:p>
            <a:pPr>
              <a:lnSpc>
                <a:spcPct val="90000"/>
              </a:lnSpc>
              <a:buFont typeface="Wingdings" pitchFamily="2" charset="2"/>
              <a:buNone/>
            </a:pPr>
            <a:endParaRPr lang="en-GB" sz="2400" dirty="0"/>
          </a:p>
          <a:p>
            <a:pPr>
              <a:lnSpc>
                <a:spcPct val="90000"/>
              </a:lnSpc>
            </a:pPr>
            <a:r>
              <a:rPr lang="en-GB" sz="2400" dirty="0"/>
              <a:t>A sequence of relational algebra operations forms a </a:t>
            </a:r>
            <a:r>
              <a:rPr lang="en-GB" sz="2400" b="1" dirty="0"/>
              <a:t>relational algebra expression</a:t>
            </a:r>
            <a:r>
              <a:rPr lang="en-GB" sz="2400" dirty="0"/>
              <a:t>.</a:t>
            </a:r>
          </a:p>
        </p:txBody>
      </p:sp>
      <p:sp>
        <p:nvSpPr>
          <p:cNvPr id="2" name="Rectangle 1"/>
          <p:cNvSpPr/>
          <p:nvPr/>
        </p:nvSpPr>
        <p:spPr>
          <a:xfrm>
            <a:off x="6516216" y="1988840"/>
            <a:ext cx="936104"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Tables in</a:t>
            </a:r>
          </a:p>
        </p:txBody>
      </p:sp>
      <p:sp>
        <p:nvSpPr>
          <p:cNvPr id="5" name="Rectangle 4"/>
          <p:cNvSpPr/>
          <p:nvPr/>
        </p:nvSpPr>
        <p:spPr>
          <a:xfrm>
            <a:off x="7884368" y="1988840"/>
            <a:ext cx="936104"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Tables in</a:t>
            </a:r>
          </a:p>
        </p:txBody>
      </p:sp>
      <p:sp>
        <p:nvSpPr>
          <p:cNvPr id="3" name="Down Arrow 2"/>
          <p:cNvSpPr/>
          <p:nvPr/>
        </p:nvSpPr>
        <p:spPr>
          <a:xfrm>
            <a:off x="6984269" y="3212976"/>
            <a:ext cx="1260140" cy="1122424"/>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a:t>Rel. Op.</a:t>
            </a:r>
          </a:p>
        </p:txBody>
      </p:sp>
      <p:sp>
        <p:nvSpPr>
          <p:cNvPr id="7" name="Rectangle 6"/>
          <p:cNvSpPr/>
          <p:nvPr/>
        </p:nvSpPr>
        <p:spPr>
          <a:xfrm>
            <a:off x="7197453" y="4581128"/>
            <a:ext cx="936104"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Table out</a:t>
            </a:r>
          </a:p>
        </p:txBody>
      </p:sp>
      <p:sp>
        <p:nvSpPr>
          <p:cNvPr id="6" name="Date Placeholder 5"/>
          <p:cNvSpPr>
            <a:spLocks noGrp="1"/>
          </p:cNvSpPr>
          <p:nvPr>
            <p:ph type="dt" sz="half" idx="10"/>
          </p:nvPr>
        </p:nvSpPr>
        <p:spPr/>
        <p:txBody>
          <a:bodyPr/>
          <a:lstStyle/>
          <a:p>
            <a:endParaRPr lang="da-DK" dirty="0"/>
          </a:p>
        </p:txBody>
      </p:sp>
      <p:sp>
        <p:nvSpPr>
          <p:cNvPr id="8" name="Footer Placeholder 7"/>
          <p:cNvSpPr>
            <a:spLocks noGrp="1"/>
          </p:cNvSpPr>
          <p:nvPr>
            <p:ph type="ftr" sz="quarter" idx="11"/>
          </p:nvPr>
        </p:nvSpPr>
        <p:spPr/>
        <p:txBody>
          <a:bodyPr/>
          <a:lstStyle/>
          <a:p>
            <a:r>
              <a:rPr lang="en-US"/>
              <a:t>Databases - Relational Algebra</a:t>
            </a:r>
            <a:endParaRPr lang="da-DK"/>
          </a:p>
        </p:txBody>
      </p:sp>
      <p:sp>
        <p:nvSpPr>
          <p:cNvPr id="9" name="Slide Number Placeholder 8"/>
          <p:cNvSpPr>
            <a:spLocks noGrp="1"/>
          </p:cNvSpPr>
          <p:nvPr>
            <p:ph type="sldNum" sz="quarter" idx="12"/>
          </p:nvPr>
        </p:nvSpPr>
        <p:spPr/>
        <p:txBody>
          <a:bodyPr/>
          <a:lstStyle/>
          <a:p>
            <a:fld id="{3918F30E-62CE-4DF4-A5BC-71A090DA5468}" type="slidenum">
              <a:rPr lang="da-DK" smtClean="0"/>
              <a:t>4</a:t>
            </a:fld>
            <a:endParaRPr lang="da-DK"/>
          </a:p>
        </p:txBody>
      </p:sp>
    </p:spTree>
    <p:extLst>
      <p:ext uri="{BB962C8B-B14F-4D97-AF65-F5344CB8AC3E}">
        <p14:creationId xmlns:p14="http://schemas.microsoft.com/office/powerpoint/2010/main" val="32451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sz="3200" dirty="0"/>
              <a:t>The Relational Algebra</a:t>
            </a:r>
            <a:endParaRPr lang="da-DK" sz="3200" dirty="0"/>
          </a:p>
        </p:txBody>
      </p:sp>
      <p:sp>
        <p:nvSpPr>
          <p:cNvPr id="3" name="Pladsholder til indhold 2"/>
          <p:cNvSpPr>
            <a:spLocks noGrp="1"/>
          </p:cNvSpPr>
          <p:nvPr>
            <p:ph idx="1"/>
          </p:nvPr>
        </p:nvSpPr>
        <p:spPr/>
        <p:txBody>
          <a:bodyPr/>
          <a:lstStyle/>
          <a:p>
            <a:pPr>
              <a:lnSpc>
                <a:spcPct val="90000"/>
              </a:lnSpc>
            </a:pPr>
            <a:r>
              <a:rPr lang="en-GB" sz="2400" dirty="0"/>
              <a:t>Operates on relations, that is:</a:t>
            </a:r>
            <a:br>
              <a:rPr lang="en-GB" sz="2400" dirty="0"/>
            </a:br>
            <a:r>
              <a:rPr lang="en-GB" sz="2400" dirty="0"/>
              <a:t>input to the operations are relations (tables) and the result is a relation (table)</a:t>
            </a:r>
            <a:br>
              <a:rPr lang="en-GB" sz="2400" dirty="0"/>
            </a:br>
            <a:endParaRPr lang="en-GB" sz="2400" dirty="0"/>
          </a:p>
          <a:p>
            <a:pPr>
              <a:lnSpc>
                <a:spcPct val="90000"/>
              </a:lnSpc>
            </a:pPr>
            <a:r>
              <a:rPr lang="en-GB" sz="2400" dirty="0"/>
              <a:t>Operations:</a:t>
            </a:r>
          </a:p>
          <a:p>
            <a:pPr lvl="1">
              <a:lnSpc>
                <a:spcPct val="90000"/>
              </a:lnSpc>
            </a:pPr>
            <a:r>
              <a:rPr lang="en-GB" sz="2000" dirty="0">
                <a:solidFill>
                  <a:srgbClr val="00B050"/>
                </a:solidFill>
              </a:rPr>
              <a:t>Row selection (SELECT/RESTRICT)</a:t>
            </a:r>
          </a:p>
          <a:p>
            <a:pPr lvl="2">
              <a:lnSpc>
                <a:spcPct val="90000"/>
              </a:lnSpc>
            </a:pPr>
            <a:r>
              <a:rPr lang="en-GB" sz="1600" dirty="0">
                <a:solidFill>
                  <a:srgbClr val="00B050"/>
                </a:solidFill>
              </a:rPr>
              <a:t>Horizontal</a:t>
            </a:r>
          </a:p>
          <a:p>
            <a:pPr lvl="1">
              <a:lnSpc>
                <a:spcPct val="90000"/>
              </a:lnSpc>
            </a:pPr>
            <a:r>
              <a:rPr lang="en-GB" sz="2000" dirty="0">
                <a:solidFill>
                  <a:srgbClr val="00B050"/>
                </a:solidFill>
              </a:rPr>
              <a:t>Column selection (PROJECT)</a:t>
            </a:r>
          </a:p>
          <a:p>
            <a:pPr lvl="2">
              <a:lnSpc>
                <a:spcPct val="90000"/>
              </a:lnSpc>
            </a:pPr>
            <a:r>
              <a:rPr lang="en-GB" sz="1600" dirty="0">
                <a:solidFill>
                  <a:srgbClr val="00B050"/>
                </a:solidFill>
              </a:rPr>
              <a:t>Vertical</a:t>
            </a:r>
          </a:p>
          <a:p>
            <a:pPr lvl="1">
              <a:lnSpc>
                <a:spcPct val="90000"/>
              </a:lnSpc>
            </a:pPr>
            <a:r>
              <a:rPr lang="en-GB" sz="2000" dirty="0">
                <a:solidFill>
                  <a:srgbClr val="0070C0"/>
                </a:solidFill>
              </a:rPr>
              <a:t>Combining tables (JOIN)</a:t>
            </a:r>
          </a:p>
          <a:p>
            <a:pPr lvl="1">
              <a:lnSpc>
                <a:spcPct val="90000"/>
              </a:lnSpc>
            </a:pPr>
            <a:r>
              <a:rPr lang="en-GB" sz="2000" dirty="0">
                <a:solidFill>
                  <a:srgbClr val="0070C0"/>
                </a:solidFill>
              </a:rPr>
              <a:t>Set operations (UNION, INTERSECTION, DIFFERENCE, PRODUCT)</a:t>
            </a:r>
          </a:p>
          <a:p>
            <a:pPr marL="0" indent="0">
              <a:buNone/>
            </a:pPr>
            <a:endParaRPr lang="da-DK" dirty="0"/>
          </a:p>
        </p:txBody>
      </p:sp>
      <p:sp>
        <p:nvSpPr>
          <p:cNvPr id="5" name="Pladsholder til sidefod 4"/>
          <p:cNvSpPr>
            <a:spLocks noGrp="1"/>
          </p:cNvSpPr>
          <p:nvPr>
            <p:ph type="ftr" sz="quarter" idx="11"/>
          </p:nvPr>
        </p:nvSpPr>
        <p:spPr/>
        <p:txBody>
          <a:bodyPr/>
          <a:lstStyle/>
          <a:p>
            <a:pPr>
              <a:defRPr/>
            </a:pPr>
            <a:r>
              <a:rPr lang="da-DK"/>
              <a:t>Databases - Relational Algebra</a:t>
            </a:r>
          </a:p>
        </p:txBody>
      </p:sp>
      <p:sp>
        <p:nvSpPr>
          <p:cNvPr id="6" name="Pladsholder til diasnummer 5"/>
          <p:cNvSpPr>
            <a:spLocks noGrp="1"/>
          </p:cNvSpPr>
          <p:nvPr>
            <p:ph type="sldNum" sz="quarter" idx="12"/>
          </p:nvPr>
        </p:nvSpPr>
        <p:spPr/>
        <p:txBody>
          <a:bodyPr/>
          <a:lstStyle/>
          <a:p>
            <a:pPr>
              <a:defRPr/>
            </a:pPr>
            <a:fld id="{A4DFC2CF-2AE9-490B-96E7-128ECEC5F1D2}" type="slidenum">
              <a:rPr lang="da-DK" smtClean="0"/>
              <a:pPr>
                <a:defRPr/>
              </a:pPr>
              <a:t>5</a:t>
            </a:fld>
            <a:endParaRPr lang="da-DK"/>
          </a:p>
        </p:txBody>
      </p:sp>
      <p:sp>
        <p:nvSpPr>
          <p:cNvPr id="4" name="Date Placeholder 3"/>
          <p:cNvSpPr>
            <a:spLocks noGrp="1"/>
          </p:cNvSpPr>
          <p:nvPr>
            <p:ph type="dt" sz="half" idx="10"/>
          </p:nvPr>
        </p:nvSpPr>
        <p:spPr/>
        <p:txBody>
          <a:bodyPr/>
          <a:lstStyle/>
          <a:p>
            <a:endParaRPr lang="da-DK" dirty="0"/>
          </a:p>
        </p:txBody>
      </p:sp>
    </p:spTree>
    <p:extLst>
      <p:ext uri="{BB962C8B-B14F-4D97-AF65-F5344CB8AC3E}">
        <p14:creationId xmlns:p14="http://schemas.microsoft.com/office/powerpoint/2010/main" val="249612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dato 3"/>
          <p:cNvSpPr>
            <a:spLocks noGrp="1"/>
          </p:cNvSpPr>
          <p:nvPr>
            <p:ph type="dt" sz="quarter" idx="10"/>
          </p:nvPr>
        </p:nvSpPr>
        <p:spPr/>
        <p:txBody>
          <a:bodyPr/>
          <a:lstStyle/>
          <a:p>
            <a:pPr>
              <a:defRPr/>
            </a:pPr>
            <a:endParaRPr lang="da-DK" dirty="0"/>
          </a:p>
        </p:txBody>
      </p:sp>
      <p:sp>
        <p:nvSpPr>
          <p:cNvPr id="5" name="Pladsholder til sidefod 4"/>
          <p:cNvSpPr>
            <a:spLocks noGrp="1"/>
          </p:cNvSpPr>
          <p:nvPr>
            <p:ph type="ftr" sz="quarter" idx="11"/>
          </p:nvPr>
        </p:nvSpPr>
        <p:spPr/>
        <p:txBody>
          <a:bodyPr/>
          <a:lstStyle/>
          <a:p>
            <a:pPr>
              <a:defRPr/>
            </a:pPr>
            <a:r>
              <a:rPr lang="da-DK"/>
              <a:t>Databases - Relational Algebra</a:t>
            </a:r>
          </a:p>
        </p:txBody>
      </p:sp>
      <p:sp>
        <p:nvSpPr>
          <p:cNvPr id="6" name="Pladsholder til diasnummer 5"/>
          <p:cNvSpPr>
            <a:spLocks noGrp="1"/>
          </p:cNvSpPr>
          <p:nvPr>
            <p:ph type="sldNum" sz="quarter" idx="12"/>
          </p:nvPr>
        </p:nvSpPr>
        <p:spPr/>
        <p:txBody>
          <a:bodyPr/>
          <a:lstStyle/>
          <a:p>
            <a:pPr>
              <a:defRPr/>
            </a:pPr>
            <a:fld id="{6981B309-4392-4946-94F2-15DC17EA5C67}" type="slidenum">
              <a:rPr lang="da-DK"/>
              <a:pPr>
                <a:defRPr/>
              </a:pPr>
              <a:t>6</a:t>
            </a:fld>
            <a:endParaRPr lang="da-DK"/>
          </a:p>
        </p:txBody>
      </p:sp>
      <p:sp>
        <p:nvSpPr>
          <p:cNvPr id="25605" name="Rectangle 1026"/>
          <p:cNvSpPr>
            <a:spLocks noGrp="1" noChangeArrowheads="1"/>
          </p:cNvSpPr>
          <p:nvPr>
            <p:ph type="title"/>
          </p:nvPr>
        </p:nvSpPr>
        <p:spPr>
          <a:xfrm>
            <a:off x="684213" y="0"/>
            <a:ext cx="7772400" cy="685800"/>
          </a:xfrm>
        </p:spPr>
        <p:txBody>
          <a:bodyPr/>
          <a:lstStyle/>
          <a:p>
            <a:r>
              <a:rPr lang="en-GB" sz="3200"/>
              <a:t>Relational Algebra - Overview</a:t>
            </a:r>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00065"/>
            <a:ext cx="7488832" cy="601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9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Notation</a:t>
            </a:r>
            <a:endParaRPr lang="da-DK" dirty="0"/>
          </a:p>
        </p:txBody>
      </p:sp>
      <p:sp>
        <p:nvSpPr>
          <p:cNvPr id="3" name="Pladsholder til indhold 2"/>
          <p:cNvSpPr>
            <a:spLocks noGrp="1"/>
          </p:cNvSpPr>
          <p:nvPr>
            <p:ph idx="1"/>
          </p:nvPr>
        </p:nvSpPr>
        <p:spPr/>
        <p:txBody>
          <a:bodyPr/>
          <a:lstStyle/>
          <a:p>
            <a:pPr>
              <a:buFontTx/>
              <a:buNone/>
            </a:pPr>
            <a:r>
              <a:rPr lang="en-GB" u="sng" dirty="0"/>
              <a:t>Row selection:</a:t>
            </a:r>
            <a:r>
              <a:rPr lang="en-GB" dirty="0"/>
              <a:t> Greek letter </a:t>
            </a:r>
            <a:r>
              <a:rPr lang="en-GB" i="1" dirty="0"/>
              <a:t>sigma</a:t>
            </a:r>
            <a:r>
              <a:rPr lang="en-GB" dirty="0"/>
              <a:t>:</a:t>
            </a:r>
          </a:p>
          <a:p>
            <a:pPr>
              <a:lnSpc>
                <a:spcPct val="130000"/>
              </a:lnSpc>
              <a:buFontTx/>
              <a:buNone/>
            </a:pPr>
            <a:r>
              <a:rPr lang="en-GB" dirty="0"/>
              <a:t>		σ</a:t>
            </a:r>
            <a:r>
              <a:rPr lang="en-GB" baseline="-25000" dirty="0"/>
              <a:t>&lt;condition&gt;</a:t>
            </a:r>
            <a:r>
              <a:rPr lang="en-GB" dirty="0"/>
              <a:t>(&lt;relation-</a:t>
            </a:r>
            <a:r>
              <a:rPr lang="en-GB" dirty="0" err="1"/>
              <a:t>expr</a:t>
            </a:r>
            <a:r>
              <a:rPr lang="en-GB" dirty="0"/>
              <a:t>&gt;)</a:t>
            </a:r>
          </a:p>
          <a:p>
            <a:pPr>
              <a:lnSpc>
                <a:spcPct val="130000"/>
              </a:lnSpc>
              <a:buFontTx/>
              <a:buNone/>
            </a:pPr>
            <a:endParaRPr lang="en-GB" u="sng" dirty="0"/>
          </a:p>
          <a:p>
            <a:pPr>
              <a:lnSpc>
                <a:spcPct val="130000"/>
              </a:lnSpc>
              <a:buFontTx/>
              <a:buNone/>
            </a:pPr>
            <a:r>
              <a:rPr lang="en-GB" u="sng" dirty="0"/>
              <a:t>Column selection:</a:t>
            </a:r>
            <a:r>
              <a:rPr lang="en-GB" dirty="0"/>
              <a:t> Greek letter </a:t>
            </a:r>
            <a:r>
              <a:rPr lang="en-GB" i="1" dirty="0"/>
              <a:t>pi</a:t>
            </a:r>
            <a:r>
              <a:rPr lang="en-GB" dirty="0"/>
              <a:t>:</a:t>
            </a:r>
          </a:p>
          <a:p>
            <a:pPr>
              <a:buFontTx/>
              <a:buNone/>
            </a:pPr>
            <a:r>
              <a:rPr lang="en-GB" dirty="0"/>
              <a:t>		π</a:t>
            </a:r>
            <a:r>
              <a:rPr lang="en-GB" baseline="-25000" dirty="0"/>
              <a:t>&lt;attribute-list&gt;</a:t>
            </a:r>
            <a:r>
              <a:rPr lang="en-GB" dirty="0"/>
              <a:t>(&lt;relation-expr&gt;)</a:t>
            </a:r>
          </a:p>
        </p:txBody>
      </p:sp>
      <p:sp>
        <p:nvSpPr>
          <p:cNvPr id="5" name="Pladsholder til sidefod 4"/>
          <p:cNvSpPr>
            <a:spLocks noGrp="1"/>
          </p:cNvSpPr>
          <p:nvPr>
            <p:ph type="ftr" sz="quarter" idx="11"/>
          </p:nvPr>
        </p:nvSpPr>
        <p:spPr/>
        <p:txBody>
          <a:bodyPr/>
          <a:lstStyle/>
          <a:p>
            <a:pPr>
              <a:defRPr/>
            </a:pPr>
            <a:r>
              <a:rPr lang="da-DK"/>
              <a:t>Databases - Relational Algebra</a:t>
            </a:r>
          </a:p>
        </p:txBody>
      </p:sp>
      <p:sp>
        <p:nvSpPr>
          <p:cNvPr id="6" name="Pladsholder til diasnummer 5"/>
          <p:cNvSpPr>
            <a:spLocks noGrp="1"/>
          </p:cNvSpPr>
          <p:nvPr>
            <p:ph type="sldNum" sz="quarter" idx="12"/>
          </p:nvPr>
        </p:nvSpPr>
        <p:spPr/>
        <p:txBody>
          <a:bodyPr/>
          <a:lstStyle/>
          <a:p>
            <a:pPr>
              <a:defRPr/>
            </a:pPr>
            <a:fld id="{A4DFC2CF-2AE9-490B-96E7-128ECEC5F1D2}" type="slidenum">
              <a:rPr lang="da-DK" smtClean="0"/>
              <a:pPr>
                <a:defRPr/>
              </a:pPr>
              <a:t>7</a:t>
            </a:fld>
            <a:endParaRPr lang="da-DK"/>
          </a:p>
        </p:txBody>
      </p:sp>
      <p:sp>
        <p:nvSpPr>
          <p:cNvPr id="4" name="Date Placeholder 3"/>
          <p:cNvSpPr>
            <a:spLocks noGrp="1"/>
          </p:cNvSpPr>
          <p:nvPr>
            <p:ph type="dt" sz="half" idx="10"/>
          </p:nvPr>
        </p:nvSpPr>
        <p:spPr/>
        <p:txBody>
          <a:bodyPr/>
          <a:lstStyle/>
          <a:p>
            <a:endParaRPr lang="da-DK" dirty="0"/>
          </a:p>
        </p:txBody>
      </p:sp>
    </p:spTree>
    <p:extLst>
      <p:ext uri="{BB962C8B-B14F-4D97-AF65-F5344CB8AC3E}">
        <p14:creationId xmlns:p14="http://schemas.microsoft.com/office/powerpoint/2010/main" val="292591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258763"/>
            <a:ext cx="7772400" cy="766762"/>
          </a:xfrm>
        </p:spPr>
        <p:txBody>
          <a:bodyPr/>
          <a:lstStyle/>
          <a:p>
            <a:r>
              <a:rPr lang="en-US" sz="3200"/>
              <a:t>Unary Relational Operations</a:t>
            </a:r>
          </a:p>
        </p:txBody>
      </p:sp>
      <p:sp>
        <p:nvSpPr>
          <p:cNvPr id="251907" name="Rectangle 3"/>
          <p:cNvSpPr>
            <a:spLocks noGrp="1" noChangeArrowheads="1"/>
          </p:cNvSpPr>
          <p:nvPr>
            <p:ph idx="1"/>
          </p:nvPr>
        </p:nvSpPr>
        <p:spPr>
          <a:xfrm>
            <a:off x="323850" y="1206500"/>
            <a:ext cx="8439150" cy="5080000"/>
          </a:xfrm>
        </p:spPr>
        <p:txBody>
          <a:bodyPr/>
          <a:lstStyle/>
          <a:p>
            <a:pPr>
              <a:lnSpc>
                <a:spcPct val="80000"/>
              </a:lnSpc>
            </a:pPr>
            <a:r>
              <a:rPr lang="en-US" sz="2400" b="1" dirty="0"/>
              <a:t>SELECT Operation </a:t>
            </a:r>
          </a:p>
          <a:p>
            <a:pPr>
              <a:lnSpc>
                <a:spcPct val="80000"/>
              </a:lnSpc>
              <a:buFont typeface="Wingdings" pitchFamily="2" charset="2"/>
              <a:buNone/>
            </a:pPr>
            <a:r>
              <a:rPr lang="en-US" sz="1000" dirty="0"/>
              <a:t>	</a:t>
            </a:r>
          </a:p>
          <a:p>
            <a:pPr>
              <a:lnSpc>
                <a:spcPct val="80000"/>
              </a:lnSpc>
              <a:buFont typeface="Wingdings" pitchFamily="2" charset="2"/>
              <a:buNone/>
            </a:pPr>
            <a:endParaRPr lang="en-US" sz="1000" dirty="0"/>
          </a:p>
          <a:p>
            <a:pPr>
              <a:lnSpc>
                <a:spcPct val="80000"/>
              </a:lnSpc>
              <a:buFont typeface="Wingdings" pitchFamily="2" charset="2"/>
              <a:buNone/>
            </a:pPr>
            <a:r>
              <a:rPr lang="en-US" sz="2000" dirty="0"/>
              <a:t>	SELECT operation is used to select a </a:t>
            </a:r>
            <a:r>
              <a:rPr lang="en-US" sz="2000" i="1" dirty="0"/>
              <a:t>subset </a:t>
            </a:r>
            <a:r>
              <a:rPr lang="en-US" sz="2000" dirty="0"/>
              <a:t>of the tuples from a relation that satisfy a </a:t>
            </a:r>
            <a:r>
              <a:rPr lang="en-US" sz="2000" b="1" dirty="0"/>
              <a:t>selection condition</a:t>
            </a:r>
            <a:r>
              <a:rPr lang="en-US" sz="2000" dirty="0"/>
              <a:t>.</a:t>
            </a:r>
            <a:br>
              <a:rPr lang="en-US" sz="2000" dirty="0"/>
            </a:br>
            <a:r>
              <a:rPr lang="en-US" sz="2000" dirty="0"/>
              <a:t>It is a </a:t>
            </a:r>
            <a:r>
              <a:rPr lang="en-US" sz="2000" i="1" dirty="0"/>
              <a:t>filter</a:t>
            </a:r>
            <a:r>
              <a:rPr lang="en-US" sz="2000" dirty="0"/>
              <a:t> that keeps only those tuples that satisfy a qualifying condition – those satisfying the condition are selected while others are discarded. </a:t>
            </a:r>
          </a:p>
          <a:p>
            <a:pPr>
              <a:lnSpc>
                <a:spcPct val="80000"/>
              </a:lnSpc>
              <a:buFont typeface="Wingdings" pitchFamily="2" charset="2"/>
              <a:buNone/>
            </a:pPr>
            <a:r>
              <a:rPr lang="en-US" sz="1000" dirty="0"/>
              <a:t>	</a:t>
            </a:r>
          </a:p>
          <a:p>
            <a:pPr>
              <a:lnSpc>
                <a:spcPct val="80000"/>
              </a:lnSpc>
              <a:buFont typeface="Wingdings" pitchFamily="2" charset="2"/>
              <a:buNone/>
            </a:pPr>
            <a:endParaRPr lang="en-US" sz="1000" b="1" dirty="0"/>
          </a:p>
          <a:p>
            <a:pPr>
              <a:lnSpc>
                <a:spcPct val="80000"/>
              </a:lnSpc>
              <a:buFont typeface="Wingdings" pitchFamily="2" charset="2"/>
              <a:buNone/>
            </a:pPr>
            <a:r>
              <a:rPr lang="en-US" sz="1600" b="1" dirty="0"/>
              <a:t>	</a:t>
            </a:r>
            <a:r>
              <a:rPr lang="en-US" sz="2000" dirty="0"/>
              <a:t>In general, the select operation is denoted by </a:t>
            </a:r>
            <a:r>
              <a:rPr lang="en-US" sz="2400" b="1" dirty="0">
                <a:sym typeface="Symbol"/>
              </a:rPr>
              <a:t></a:t>
            </a:r>
            <a:r>
              <a:rPr lang="en-US" sz="2400" baseline="-16000" dirty="0"/>
              <a:t> </a:t>
            </a:r>
            <a:r>
              <a:rPr lang="en-US" sz="2000" baseline="-16000" dirty="0"/>
              <a:t>&lt;selection condition&gt;</a:t>
            </a:r>
            <a:r>
              <a:rPr lang="en-US" sz="2000" dirty="0"/>
              <a:t>(R)</a:t>
            </a:r>
            <a:br>
              <a:rPr lang="en-US" sz="2000" dirty="0"/>
            </a:br>
            <a:r>
              <a:rPr lang="en-US" sz="2000" dirty="0"/>
              <a:t>where the symbol </a:t>
            </a:r>
            <a:r>
              <a:rPr lang="en-US" sz="2400" b="1" dirty="0">
                <a:sym typeface="Symbol"/>
              </a:rPr>
              <a:t></a:t>
            </a:r>
            <a:r>
              <a:rPr lang="en-US" sz="2000" dirty="0"/>
              <a:t> (sigma) is used to denote the select operator,</a:t>
            </a:r>
            <a:br>
              <a:rPr lang="en-US" sz="2000" dirty="0"/>
            </a:br>
            <a:r>
              <a:rPr lang="en-US" sz="2000" dirty="0"/>
              <a:t>and the selection condition is a Boolean expression</a:t>
            </a:r>
            <a:br>
              <a:rPr lang="en-US" sz="2000" dirty="0"/>
            </a:br>
            <a:r>
              <a:rPr lang="en-US" sz="2000" dirty="0"/>
              <a:t>specified on the attributes of relation R</a:t>
            </a:r>
          </a:p>
          <a:p>
            <a:pPr>
              <a:lnSpc>
                <a:spcPct val="80000"/>
              </a:lnSpc>
              <a:buFont typeface="Wingdings" pitchFamily="2" charset="2"/>
              <a:buNone/>
            </a:pPr>
            <a:endParaRPr lang="en-US" sz="2000" dirty="0">
              <a:latin typeface="Times New Roman" pitchFamily="18" charset="0"/>
            </a:endParaRPr>
          </a:p>
          <a:p>
            <a:pPr>
              <a:lnSpc>
                <a:spcPct val="80000"/>
              </a:lnSpc>
              <a:buFont typeface="Wingdings" pitchFamily="2" charset="2"/>
              <a:buNone/>
            </a:pPr>
            <a:endParaRPr lang="en-US" sz="1800" dirty="0">
              <a:solidFill>
                <a:srgbClr val="FF0066"/>
              </a:solidFill>
              <a:latin typeface="Times New Roman" pitchFamily="18" charset="0"/>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8</a:t>
            </a:fld>
            <a:endParaRPr lang="da-DK"/>
          </a:p>
        </p:txBody>
      </p:sp>
    </p:spTree>
    <p:extLst>
      <p:ext uri="{BB962C8B-B14F-4D97-AF65-F5344CB8AC3E}">
        <p14:creationId xmlns:p14="http://schemas.microsoft.com/office/powerpoint/2010/main" val="175875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258763"/>
            <a:ext cx="7772400" cy="766762"/>
          </a:xfrm>
        </p:spPr>
        <p:txBody>
          <a:bodyPr/>
          <a:lstStyle/>
          <a:p>
            <a:r>
              <a:rPr lang="en-US" sz="3200"/>
              <a:t>Unary Relational Operations</a:t>
            </a:r>
          </a:p>
        </p:txBody>
      </p:sp>
      <p:sp>
        <p:nvSpPr>
          <p:cNvPr id="251907" name="Rectangle 3"/>
          <p:cNvSpPr>
            <a:spLocks noGrp="1" noChangeArrowheads="1"/>
          </p:cNvSpPr>
          <p:nvPr>
            <p:ph idx="1"/>
          </p:nvPr>
        </p:nvSpPr>
        <p:spPr>
          <a:xfrm>
            <a:off x="323528" y="1412776"/>
            <a:ext cx="8439472" cy="4873724"/>
          </a:xfrm>
        </p:spPr>
        <p:txBody>
          <a:bodyPr/>
          <a:lstStyle/>
          <a:p>
            <a:pPr>
              <a:lnSpc>
                <a:spcPct val="80000"/>
              </a:lnSpc>
            </a:pPr>
            <a:r>
              <a:rPr lang="en-US" sz="2400" b="1" dirty="0"/>
              <a:t>SELECT Operation </a:t>
            </a:r>
          </a:p>
          <a:p>
            <a:pPr>
              <a:lnSpc>
                <a:spcPct val="80000"/>
              </a:lnSpc>
              <a:buFont typeface="Wingdings" pitchFamily="2" charset="2"/>
              <a:buNone/>
            </a:pPr>
            <a:r>
              <a:rPr lang="en-US" sz="1000" dirty="0"/>
              <a:t>	</a:t>
            </a:r>
          </a:p>
          <a:p>
            <a:pPr>
              <a:lnSpc>
                <a:spcPct val="80000"/>
              </a:lnSpc>
              <a:buFont typeface="Wingdings" pitchFamily="2" charset="2"/>
              <a:buNone/>
            </a:pPr>
            <a:r>
              <a:rPr lang="en-US" sz="1000" dirty="0"/>
              <a:t>	</a:t>
            </a:r>
          </a:p>
          <a:p>
            <a:pPr>
              <a:lnSpc>
                <a:spcPct val="80000"/>
              </a:lnSpc>
              <a:buFont typeface="Wingdings" pitchFamily="2" charset="2"/>
              <a:buNone/>
            </a:pPr>
            <a:r>
              <a:rPr lang="en-US" sz="1800" dirty="0"/>
              <a:t>	</a:t>
            </a:r>
            <a:r>
              <a:rPr lang="en-US" sz="2000" b="1" dirty="0"/>
              <a:t>Example:</a:t>
            </a:r>
            <a:r>
              <a:rPr lang="en-US" sz="2000" dirty="0"/>
              <a:t> To select the EMPLOYEE tuples whose department number is four:</a:t>
            </a:r>
          </a:p>
          <a:p>
            <a:pPr>
              <a:lnSpc>
                <a:spcPct val="80000"/>
              </a:lnSpc>
              <a:buFont typeface="Wingdings" pitchFamily="2" charset="2"/>
              <a:buNone/>
            </a:pPr>
            <a:r>
              <a:rPr lang="en-US" sz="1600" b="1" dirty="0"/>
              <a:t>			</a:t>
            </a:r>
            <a:r>
              <a:rPr lang="en-US" sz="2800" b="1" dirty="0">
                <a:sym typeface="Symbol"/>
              </a:rPr>
              <a:t></a:t>
            </a:r>
            <a:r>
              <a:rPr lang="en-US" sz="1400" b="1" dirty="0"/>
              <a:t>DNO = 4</a:t>
            </a:r>
            <a:r>
              <a:rPr lang="en-US" sz="1600" b="1" dirty="0"/>
              <a:t> </a:t>
            </a:r>
            <a:r>
              <a:rPr lang="en-US" sz="2000" b="1" dirty="0"/>
              <a:t>(EMPLOYEE)</a:t>
            </a:r>
          </a:p>
          <a:p>
            <a:pPr>
              <a:lnSpc>
                <a:spcPct val="80000"/>
              </a:lnSpc>
              <a:buFont typeface="Wingdings" pitchFamily="2" charset="2"/>
              <a:buNone/>
            </a:pPr>
            <a:endParaRPr lang="en-US" sz="1800" dirty="0">
              <a:solidFill>
                <a:srgbClr val="FF0066"/>
              </a:solidFill>
              <a:latin typeface="Times New Roman" pitchFamily="18" charset="0"/>
            </a:endParaRPr>
          </a:p>
          <a:p>
            <a:pPr>
              <a:lnSpc>
                <a:spcPct val="80000"/>
              </a:lnSpc>
              <a:buFont typeface="Wingdings" pitchFamily="2" charset="2"/>
              <a:buNone/>
            </a:pPr>
            <a:r>
              <a:rPr lang="en-US" sz="1600" dirty="0"/>
              <a:t>	</a:t>
            </a:r>
            <a:r>
              <a:rPr lang="en-US" sz="1800" b="1" dirty="0"/>
              <a:t>Example:</a:t>
            </a:r>
            <a:r>
              <a:rPr lang="en-US" sz="1800" dirty="0"/>
              <a:t> To select the EMPLOYEE tuples where salary is greater than $30,000 the following notation is used: </a:t>
            </a:r>
          </a:p>
          <a:p>
            <a:pPr>
              <a:lnSpc>
                <a:spcPct val="80000"/>
              </a:lnSpc>
              <a:buFont typeface="Wingdings" pitchFamily="2" charset="2"/>
              <a:buNone/>
            </a:pPr>
            <a:r>
              <a:rPr lang="en-US" sz="1400" b="1" dirty="0"/>
              <a:t>			</a:t>
            </a:r>
            <a:r>
              <a:rPr lang="en-US" sz="2400" b="1" dirty="0">
                <a:sym typeface="Symbol"/>
              </a:rPr>
              <a:t></a:t>
            </a:r>
            <a:r>
              <a:rPr lang="en-US" sz="1200" b="1" dirty="0"/>
              <a:t>SALARY &gt; 30,000</a:t>
            </a:r>
            <a:r>
              <a:rPr lang="en-US" sz="1400" b="1" dirty="0"/>
              <a:t> </a:t>
            </a:r>
            <a:r>
              <a:rPr lang="en-US" sz="1800" b="1" dirty="0"/>
              <a:t>(EMPLOYEE)</a:t>
            </a:r>
            <a:endParaRPr lang="en-US" sz="1800" dirty="0">
              <a:latin typeface="Times New Roman" pitchFamily="18" charset="0"/>
            </a:endParaRPr>
          </a:p>
          <a:p>
            <a:pPr>
              <a:lnSpc>
                <a:spcPct val="80000"/>
              </a:lnSpc>
              <a:buFont typeface="Wingdings" pitchFamily="2" charset="2"/>
              <a:buNone/>
            </a:pPr>
            <a:endParaRPr lang="en-US" sz="1800" dirty="0">
              <a:solidFill>
                <a:srgbClr val="FF0066"/>
              </a:solidFill>
              <a:latin typeface="Times New Roman" pitchFamily="18" charset="0"/>
            </a:endParaRPr>
          </a:p>
        </p:txBody>
      </p:sp>
      <p:sp>
        <p:nvSpPr>
          <p:cNvPr id="2" name="Date Placeholder 1"/>
          <p:cNvSpPr>
            <a:spLocks noGrp="1"/>
          </p:cNvSpPr>
          <p:nvPr>
            <p:ph type="dt" sz="half" idx="10"/>
          </p:nvPr>
        </p:nvSpPr>
        <p:spPr/>
        <p:txBody>
          <a:bodyPr/>
          <a:lstStyle/>
          <a:p>
            <a:endParaRPr lang="da-DK" dirty="0"/>
          </a:p>
        </p:txBody>
      </p:sp>
      <p:sp>
        <p:nvSpPr>
          <p:cNvPr id="3" name="Footer Placeholder 2"/>
          <p:cNvSpPr>
            <a:spLocks noGrp="1"/>
          </p:cNvSpPr>
          <p:nvPr>
            <p:ph type="ftr" sz="quarter" idx="11"/>
          </p:nvPr>
        </p:nvSpPr>
        <p:spPr/>
        <p:txBody>
          <a:bodyPr/>
          <a:lstStyle/>
          <a:p>
            <a:r>
              <a:rPr lang="en-US"/>
              <a:t>Databases - Relational Algebra</a:t>
            </a:r>
            <a:endParaRPr lang="da-DK"/>
          </a:p>
        </p:txBody>
      </p:sp>
      <p:sp>
        <p:nvSpPr>
          <p:cNvPr id="4" name="Slide Number Placeholder 3"/>
          <p:cNvSpPr>
            <a:spLocks noGrp="1"/>
          </p:cNvSpPr>
          <p:nvPr>
            <p:ph type="sldNum" sz="quarter" idx="12"/>
          </p:nvPr>
        </p:nvSpPr>
        <p:spPr/>
        <p:txBody>
          <a:bodyPr/>
          <a:lstStyle/>
          <a:p>
            <a:fld id="{3918F30E-62CE-4DF4-A5BC-71A090DA5468}" type="slidenum">
              <a:rPr lang="da-DK" smtClean="0"/>
              <a:t>9</a:t>
            </a:fld>
            <a:endParaRPr lang="da-DK"/>
          </a:p>
        </p:txBody>
      </p:sp>
    </p:spTree>
    <p:extLst>
      <p:ext uri="{BB962C8B-B14F-4D97-AF65-F5344CB8AC3E}">
        <p14:creationId xmlns:p14="http://schemas.microsoft.com/office/powerpoint/2010/main" val="2086490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647</Words>
  <Application>Microsoft Office PowerPoint</Application>
  <PresentationFormat>On-screen Show (4:3)</PresentationFormat>
  <Paragraphs>272</Paragraphs>
  <Slides>27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Symbol</vt:lpstr>
      <vt:lpstr>Times New Roman</vt:lpstr>
      <vt:lpstr>Wingdings</vt:lpstr>
      <vt:lpstr>Office Theme</vt:lpstr>
      <vt:lpstr>Session 02 </vt:lpstr>
      <vt:lpstr>Relational model</vt:lpstr>
      <vt:lpstr>Relational algebra</vt:lpstr>
      <vt:lpstr>Relational Algebra</vt:lpstr>
      <vt:lpstr>The Relational Algebra</vt:lpstr>
      <vt:lpstr>Relational Algebra - Overview</vt:lpstr>
      <vt:lpstr>Notation</vt:lpstr>
      <vt:lpstr>Unary Relational Operations</vt:lpstr>
      <vt:lpstr>Unary Relational Operations</vt:lpstr>
      <vt:lpstr>Unary Relational Operations</vt:lpstr>
      <vt:lpstr>Unary Relational Operations</vt:lpstr>
      <vt:lpstr>Sequences of operations Rename operation</vt:lpstr>
      <vt:lpstr>Unary Relational Operations</vt:lpstr>
      <vt:lpstr>Relational Algebra Operations From Set Theory </vt:lpstr>
      <vt:lpstr>Relational Algebra Operations From Set Theory </vt:lpstr>
      <vt:lpstr>Relational Algebra Operations From Set Theory </vt:lpstr>
      <vt:lpstr>Relational Algebra Operations From Set Theory </vt:lpstr>
      <vt:lpstr>Relational Algebra Operations From Set Theory </vt:lpstr>
      <vt:lpstr>Relational Algebra Operations From Set Theory </vt:lpstr>
      <vt:lpstr>Relational Algebra Operations From Set Theory </vt:lpstr>
      <vt:lpstr>Relational Algebra Operations From Set Theory </vt:lpstr>
      <vt:lpstr>Relational Algebra Operations From Set Theory </vt:lpstr>
      <vt:lpstr>Binary Relational Operations</vt:lpstr>
      <vt:lpstr>Binary Relational Operations</vt:lpstr>
      <vt:lpstr>Binary Relational Operations</vt:lpstr>
      <vt:lpstr>Recap of Relational Algebra Operations</vt:lpstr>
      <vt:lpstr>Additional Relational Operations</vt:lpstr>
    </vt:vector>
  </TitlesOfParts>
  <Company>University College Nordjylland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0 Introduction to RDB and RDBMS</dc:title>
  <dc:creator>Finn Ebertsen Nordbjerg</dc:creator>
  <cp:lastModifiedBy>István Knoll</cp:lastModifiedBy>
  <cp:revision>72</cp:revision>
  <dcterms:created xsi:type="dcterms:W3CDTF">2015-01-30T08:28:02Z</dcterms:created>
  <dcterms:modified xsi:type="dcterms:W3CDTF">2018-02-11T19:20:47Z</dcterms:modified>
</cp:coreProperties>
</file>