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9"/>
  </p:notesMasterIdLst>
  <p:sldIdLst>
    <p:sldId id="256" r:id="rId6"/>
    <p:sldId id="264" r:id="rId7"/>
    <p:sldId id="317" r:id="rId8"/>
    <p:sldId id="270" r:id="rId9"/>
    <p:sldId id="282" r:id="rId10"/>
    <p:sldId id="271" r:id="rId11"/>
    <p:sldId id="294" r:id="rId12"/>
    <p:sldId id="295" r:id="rId13"/>
    <p:sldId id="316" r:id="rId14"/>
    <p:sldId id="297" r:id="rId15"/>
    <p:sldId id="299" r:id="rId16"/>
    <p:sldId id="301" r:id="rId17"/>
    <p:sldId id="319" r:id="rId18"/>
    <p:sldId id="283" r:id="rId19"/>
    <p:sldId id="315" r:id="rId20"/>
    <p:sldId id="276" r:id="rId21"/>
    <p:sldId id="313" r:id="rId22"/>
    <p:sldId id="303" r:id="rId23"/>
    <p:sldId id="304" r:id="rId24"/>
    <p:sldId id="305" r:id="rId25"/>
    <p:sldId id="306" r:id="rId26"/>
    <p:sldId id="307" r:id="rId27"/>
    <p:sldId id="284" r:id="rId2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893" autoAdjust="0"/>
  </p:normalViewPr>
  <p:slideViewPr>
    <p:cSldViewPr>
      <p:cViewPr varScale="1">
        <p:scale>
          <a:sx n="91" d="100"/>
          <a:sy n="91" d="100"/>
        </p:scale>
        <p:origin x="15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0F950-689C-4CAC-A879-A0B5A31AD8F4}" type="datetimeFigureOut">
              <a:rPr lang="da-DK" smtClean="0"/>
              <a:t>11-02-2018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AA0A3-BD1B-4B1A-AA1E-EDAF6BDBF159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631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2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95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9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8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8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8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8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8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8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28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9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9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9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94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9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94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94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7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60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901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585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11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705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48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24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92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792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77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01-02-2015/FEN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973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01-02-2015/FEN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Relational model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F30E-62CE-4DF4-A5BC-71A090DA546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3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802631"/>
          </a:xfrm>
        </p:spPr>
        <p:txBody>
          <a:bodyPr>
            <a:normAutofit/>
          </a:bodyPr>
          <a:lstStyle/>
          <a:p>
            <a:r>
              <a:rPr lang="en-GB" dirty="0"/>
              <a:t>The Relational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US" dirty="0"/>
              <a:t>an explain the basic concepts</a:t>
            </a:r>
            <a:br>
              <a:rPr lang="en-US" dirty="0"/>
            </a:br>
            <a:r>
              <a:rPr lang="en-US" dirty="0"/>
              <a:t>of the relational model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F30E-62CE-4DF4-A5BC-71A090DA546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84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551" y="1196752"/>
            <a:ext cx="7917061" cy="49685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>
                <a:highlight>
                  <a:srgbClr val="FFFF00"/>
                </a:highlight>
              </a:rPr>
              <a:t>Constraints on NULLs</a:t>
            </a:r>
          </a:p>
          <a:p>
            <a:pPr marL="0" lv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lvl="0" indent="0">
              <a:buNone/>
            </a:pPr>
            <a:r>
              <a:rPr lang="en-US" sz="2800" dirty="0"/>
              <a:t>If NULL values are disallowed then attribute value must not be NULL</a:t>
            </a:r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r>
              <a:rPr lang="en-US" sz="2800" dirty="0"/>
              <a:t>PK can’t be NULL</a:t>
            </a:r>
            <a:endParaRPr lang="da-DK" sz="3000" dirty="0"/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EF1D-4EA0-4D82-B631-7D6250771EF7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0977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551" y="1196752"/>
            <a:ext cx="7917061" cy="496855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b="1" dirty="0">
                <a:highlight>
                  <a:srgbClr val="FFFF00"/>
                </a:highlight>
              </a:rPr>
              <a:t>Referential integrity constraints</a:t>
            </a:r>
            <a:endParaRPr lang="da-DK" sz="2800" b="1" dirty="0">
              <a:highlight>
                <a:srgbClr val="FFFF00"/>
              </a:highlight>
            </a:endParaRPr>
          </a:p>
          <a:p>
            <a:pPr marL="0" lv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lvl="0" indent="0">
              <a:buNone/>
            </a:pPr>
            <a:r>
              <a:rPr lang="da-DK" sz="2800" dirty="0"/>
              <a:t>Associations </a:t>
            </a:r>
            <a:r>
              <a:rPr lang="da-DK" sz="2800" dirty="0" err="1"/>
              <a:t>between</a:t>
            </a:r>
            <a:r>
              <a:rPr lang="da-DK" sz="2800" dirty="0"/>
              <a:t> relations:</a:t>
            </a:r>
          </a:p>
          <a:p>
            <a:pPr>
              <a:lnSpc>
                <a:spcPct val="180000"/>
              </a:lnSpc>
            </a:pPr>
            <a:r>
              <a:rPr lang="en-GB" sz="2800" dirty="0"/>
              <a:t>Is represented by </a:t>
            </a:r>
            <a:r>
              <a:rPr lang="en-GB" sz="2800" i="1" dirty="0"/>
              <a:t>foreign</a:t>
            </a:r>
            <a:r>
              <a:rPr lang="en-GB" sz="2800" dirty="0"/>
              <a:t> keys</a:t>
            </a:r>
            <a:endParaRPr lang="en-GB" sz="2800" i="1" dirty="0"/>
          </a:p>
          <a:p>
            <a:pPr>
              <a:lnSpc>
                <a:spcPct val="110000"/>
              </a:lnSpc>
            </a:pPr>
            <a:r>
              <a:rPr lang="en-GB" sz="2800" dirty="0"/>
              <a:t>A foreign key is an attribute (combination) that corresponds to the primary key (combination) of some other relation.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A foreign key references a tuple in an other relations and indicates that here is more information about the entity</a:t>
            </a:r>
          </a:p>
          <a:p>
            <a:pPr marL="0" lvl="0" indent="0">
              <a:buNone/>
            </a:pPr>
            <a:endParaRPr lang="da-DK" sz="2800" dirty="0"/>
          </a:p>
          <a:p>
            <a:pPr marL="0" lvl="0" indent="0">
              <a:buNone/>
            </a:pPr>
            <a:endParaRPr lang="da-DK" sz="2800" dirty="0"/>
          </a:p>
          <a:p>
            <a:pPr marL="0" lvl="0" indent="0">
              <a:buNone/>
            </a:pPr>
            <a:endParaRPr lang="da-DK" sz="3000" dirty="0"/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EF1D-4EA0-4D82-B631-7D6250771EF7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Constraints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00" y="603659"/>
            <a:ext cx="3089529" cy="2788306"/>
            <a:chOff x="5220072" y="1432782"/>
            <a:chExt cx="3665593" cy="3148346"/>
          </a:xfrm>
        </p:grpSpPr>
        <p:grpSp>
          <p:nvGrpSpPr>
            <p:cNvPr id="9" name="Group 7"/>
            <p:cNvGrpSpPr/>
            <p:nvPr/>
          </p:nvGrpSpPr>
          <p:grpSpPr>
            <a:xfrm>
              <a:off x="5220072" y="1432782"/>
              <a:ext cx="3665593" cy="3148346"/>
              <a:chOff x="4499992" y="1628800"/>
              <a:chExt cx="4405833" cy="4054946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28800"/>
                <a:ext cx="2790825" cy="1847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2400" y="1764457"/>
                <a:ext cx="733425" cy="1838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3" name="Straight Connector 11"/>
              <p:cNvCxnSpPr/>
              <p:nvPr/>
            </p:nvCxnSpPr>
            <p:spPr>
              <a:xfrm>
                <a:off x="7452320" y="2060848"/>
                <a:ext cx="6480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6016" y="4293096"/>
                <a:ext cx="3914775" cy="1390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0" name="Straight Arrow Connector 8"/>
            <p:cNvCxnSpPr/>
            <p:nvPr/>
          </p:nvCxnSpPr>
          <p:spPr>
            <a:xfrm flipH="1">
              <a:off x="6945648" y="2150137"/>
              <a:ext cx="1634917" cy="1850924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923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551" y="1196752"/>
            <a:ext cx="7917061" cy="518457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b="1" dirty="0">
                <a:highlight>
                  <a:srgbClr val="FFFF00"/>
                </a:highlight>
              </a:rPr>
              <a:t>Referential integrity constraints</a:t>
            </a:r>
            <a:endParaRPr lang="da-DK" sz="2800" b="1" dirty="0">
              <a:highlight>
                <a:srgbClr val="FFFF00"/>
              </a:highlight>
            </a:endParaRPr>
          </a:p>
          <a:p>
            <a:pPr marL="0" lvl="0" indent="0">
              <a:buNone/>
            </a:pPr>
            <a:endParaRPr lang="en-US" sz="2800" dirty="0"/>
          </a:p>
          <a:p>
            <a:pPr marL="0" lv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lv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lv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lvl="0"/>
            <a:r>
              <a:rPr lang="en-US" sz="2800" dirty="0"/>
              <a:t>The attributes in FK must have the same domain(s) as the primary key attributes PK</a:t>
            </a:r>
            <a:br>
              <a:rPr lang="en-US" sz="2800" dirty="0"/>
            </a:br>
            <a:r>
              <a:rPr lang="en-US" sz="2800" dirty="0"/>
              <a:t>(or the domains must at least be compatible)</a:t>
            </a:r>
            <a:endParaRPr lang="da-DK" sz="2800" dirty="0"/>
          </a:p>
          <a:p>
            <a:pPr lvl="0"/>
            <a:r>
              <a:rPr lang="en-US" sz="2800" dirty="0"/>
              <a:t>A FK values must</a:t>
            </a:r>
            <a:br>
              <a:rPr lang="en-US" sz="2800" dirty="0"/>
            </a:br>
            <a:r>
              <a:rPr lang="en-US" sz="2800" dirty="0"/>
              <a:t>occur as PK in the referenced relation</a:t>
            </a:r>
            <a:br>
              <a:rPr lang="en-US" sz="2800" dirty="0"/>
            </a:br>
            <a:r>
              <a:rPr lang="en-US" sz="2800" dirty="0"/>
              <a:t>or be NULL</a:t>
            </a:r>
            <a:endParaRPr lang="da-DK" sz="2800" dirty="0"/>
          </a:p>
          <a:p>
            <a:pPr marL="0" lvl="0" indent="0">
              <a:buNone/>
            </a:pPr>
            <a:endParaRPr lang="da-DK" sz="2800" dirty="0"/>
          </a:p>
          <a:p>
            <a:pPr marL="0" lvl="0" indent="0">
              <a:buNone/>
            </a:pPr>
            <a:endParaRPr lang="da-DK" sz="3000" dirty="0"/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EF1D-4EA0-4D82-B631-7D6250771EF7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Constraints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706948" y="791747"/>
            <a:ext cx="3089529" cy="2788306"/>
            <a:chOff x="5220072" y="1432782"/>
            <a:chExt cx="3665593" cy="3148346"/>
          </a:xfrm>
        </p:grpSpPr>
        <p:grpSp>
          <p:nvGrpSpPr>
            <p:cNvPr id="9" name="Group 7"/>
            <p:cNvGrpSpPr/>
            <p:nvPr/>
          </p:nvGrpSpPr>
          <p:grpSpPr>
            <a:xfrm>
              <a:off x="5220072" y="1432782"/>
              <a:ext cx="3665593" cy="3148346"/>
              <a:chOff x="4499992" y="1628800"/>
              <a:chExt cx="4405833" cy="4054946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28800"/>
                <a:ext cx="2790825" cy="1847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72400" y="1764457"/>
                <a:ext cx="733425" cy="1838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3" name="Straight Connector 11"/>
              <p:cNvCxnSpPr/>
              <p:nvPr/>
            </p:nvCxnSpPr>
            <p:spPr>
              <a:xfrm>
                <a:off x="7452320" y="2060848"/>
                <a:ext cx="6480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6016" y="4293096"/>
                <a:ext cx="3914775" cy="13906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0" name="Straight Arrow Connector 8"/>
            <p:cNvCxnSpPr/>
            <p:nvPr/>
          </p:nvCxnSpPr>
          <p:spPr>
            <a:xfrm flipH="1">
              <a:off x="6945648" y="2150137"/>
              <a:ext cx="1634917" cy="1850924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58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551" y="1196752"/>
            <a:ext cx="7917061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We already know these FKs.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/>
              <a:t>How do they differ?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EF1D-4EA0-4D82-B631-7D6250771EF7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Constraints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48" y="2562156"/>
            <a:ext cx="6939839" cy="338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73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875"/>
            <a:ext cx="7772400" cy="468312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800" dirty="0">
                <a:solidFill>
                  <a:srgbClr val="00B050"/>
                </a:solidFill>
              </a:rPr>
              <a:t>Domain constraints</a:t>
            </a:r>
          </a:p>
          <a:p>
            <a:pPr lvl="1"/>
            <a:r>
              <a:rPr lang="en-GB" sz="2400" dirty="0"/>
              <a:t>Attributes must only hold valid values</a:t>
            </a:r>
          </a:p>
          <a:p>
            <a:pPr marL="457200" lvl="1" indent="0">
              <a:buNone/>
            </a:pPr>
            <a:endParaRPr lang="en-GB" sz="2400" dirty="0"/>
          </a:p>
          <a:p>
            <a:pPr lvl="0"/>
            <a:r>
              <a:rPr lang="en-US" sz="2800" dirty="0">
                <a:solidFill>
                  <a:srgbClr val="00B050"/>
                </a:solidFill>
              </a:rPr>
              <a:t>Key constraints</a:t>
            </a:r>
          </a:p>
          <a:p>
            <a:pPr lvl="1"/>
            <a:r>
              <a:rPr lang="en-US" sz="2000" dirty="0"/>
              <a:t>All tuples in a relation must be distinct (primary key)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lvl="0"/>
            <a:r>
              <a:rPr lang="en-US" sz="2800" dirty="0">
                <a:solidFill>
                  <a:srgbClr val="00B050"/>
                </a:solidFill>
              </a:rPr>
              <a:t>Constraints on NULLs</a:t>
            </a:r>
          </a:p>
          <a:p>
            <a:pPr lvl="1"/>
            <a:r>
              <a:rPr lang="en-US" sz="2400" dirty="0"/>
              <a:t>Attribute value must not be NULL</a:t>
            </a:r>
          </a:p>
          <a:p>
            <a:pPr marL="457200" lvl="1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lvl="0"/>
            <a:r>
              <a:rPr lang="en-US" sz="2800" dirty="0">
                <a:solidFill>
                  <a:srgbClr val="00B050"/>
                </a:solidFill>
              </a:rPr>
              <a:t>Entity integrity constraints</a:t>
            </a:r>
          </a:p>
          <a:p>
            <a:pPr lvl="1"/>
            <a:r>
              <a:rPr lang="en-GB" sz="2400" dirty="0"/>
              <a:t>Primary key attributes must not hold NULL-values</a:t>
            </a:r>
          </a:p>
          <a:p>
            <a:pPr lvl="1"/>
            <a:endParaRPr lang="en-GB" sz="2400" dirty="0"/>
          </a:p>
          <a:p>
            <a:r>
              <a:rPr lang="en-US" sz="2800" dirty="0">
                <a:solidFill>
                  <a:srgbClr val="00B050"/>
                </a:solidFill>
              </a:rPr>
              <a:t>Referential integrity constraints (foreign key constraints)</a:t>
            </a:r>
            <a:endParaRPr lang="da-DK" sz="2800" dirty="0">
              <a:solidFill>
                <a:srgbClr val="00B050"/>
              </a:solidFill>
            </a:endParaRPr>
          </a:p>
          <a:p>
            <a:pPr lvl="1"/>
            <a:r>
              <a:rPr lang="en-GB" sz="2400" dirty="0"/>
              <a:t>A foreign key must either be NULL or reference an existing primary key in the other relation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Relational model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596BD-FF07-4E32-A96D-4F152F910531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4213" y="188913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Schema-based constraints</a:t>
            </a:r>
          </a:p>
        </p:txBody>
      </p:sp>
    </p:spTree>
    <p:extLst>
      <p:ext uri="{BB962C8B-B14F-4D97-AF65-F5344CB8AC3E}">
        <p14:creationId xmlns:p14="http://schemas.microsoft.com/office/powerpoint/2010/main" val="397214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8760"/>
            <a:ext cx="7920235" cy="504055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sz="3500" b="1" dirty="0"/>
              <a:t>Demo – things go </a:t>
            </a:r>
            <a:r>
              <a:rPr lang="en-US" sz="3500" b="1" dirty="0">
                <a:solidFill>
                  <a:srgbClr val="FF0000"/>
                </a:solidFill>
              </a:rPr>
              <a:t>wrong</a:t>
            </a:r>
            <a:r>
              <a:rPr lang="en-US" sz="3500" b="1" dirty="0"/>
              <a:t>!</a:t>
            </a:r>
          </a:p>
          <a:p>
            <a:pPr lvl="0"/>
            <a:r>
              <a:rPr lang="en-US" sz="2800" dirty="0">
                <a:solidFill>
                  <a:srgbClr val="00B050"/>
                </a:solidFill>
              </a:rPr>
              <a:t>Domain constraints</a:t>
            </a:r>
          </a:p>
          <a:p>
            <a:pPr lvl="1"/>
            <a:r>
              <a:rPr lang="en-GB" sz="2400" dirty="0"/>
              <a:t>Attributes must only hold valid values</a:t>
            </a:r>
          </a:p>
          <a:p>
            <a:pPr lvl="0"/>
            <a:r>
              <a:rPr lang="en-US" sz="2800" dirty="0">
                <a:solidFill>
                  <a:srgbClr val="00B050"/>
                </a:solidFill>
              </a:rPr>
              <a:t>Key constraints</a:t>
            </a:r>
          </a:p>
          <a:p>
            <a:pPr lvl="1"/>
            <a:r>
              <a:rPr lang="en-US" sz="2000" dirty="0"/>
              <a:t>All tuples in a relation must be distinct (primary key)</a:t>
            </a:r>
            <a:endParaRPr lang="en-US" sz="2400" dirty="0">
              <a:solidFill>
                <a:srgbClr val="00B050"/>
              </a:solidFill>
            </a:endParaRPr>
          </a:p>
          <a:p>
            <a:pPr lvl="0"/>
            <a:r>
              <a:rPr lang="en-US" sz="2800" dirty="0">
                <a:solidFill>
                  <a:srgbClr val="00B050"/>
                </a:solidFill>
              </a:rPr>
              <a:t>Constraints on NULLs</a:t>
            </a:r>
          </a:p>
          <a:p>
            <a:pPr lvl="1"/>
            <a:r>
              <a:rPr lang="en-US" sz="2400" dirty="0"/>
              <a:t>Attribute value must not be NULL</a:t>
            </a:r>
            <a:endParaRPr lang="en-US" sz="2400" dirty="0">
              <a:solidFill>
                <a:srgbClr val="00B050"/>
              </a:solidFill>
            </a:endParaRPr>
          </a:p>
          <a:p>
            <a:pPr lvl="0"/>
            <a:r>
              <a:rPr lang="en-US" sz="2800" dirty="0">
                <a:solidFill>
                  <a:srgbClr val="00B050"/>
                </a:solidFill>
              </a:rPr>
              <a:t>Entity integrity constraints</a:t>
            </a:r>
          </a:p>
          <a:p>
            <a:pPr lvl="1"/>
            <a:r>
              <a:rPr lang="en-GB" sz="2400" dirty="0"/>
              <a:t>Primary key attributes must not hold NULL-values</a:t>
            </a:r>
          </a:p>
          <a:p>
            <a:r>
              <a:rPr lang="en-US" sz="2800" dirty="0">
                <a:solidFill>
                  <a:srgbClr val="00B050"/>
                </a:solidFill>
              </a:rPr>
              <a:t>Referential integrity constraints (foreign key constraints)</a:t>
            </a:r>
            <a:endParaRPr lang="da-DK" sz="2800" dirty="0">
              <a:solidFill>
                <a:srgbClr val="00B050"/>
              </a:solidFill>
            </a:endParaRPr>
          </a:p>
          <a:p>
            <a:pPr lvl="1"/>
            <a:r>
              <a:rPr lang="en-GB" sz="2400" dirty="0"/>
              <a:t>A foreign key must either be NULL or reference an existing primary key in the other relation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Relational model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596BD-FF07-4E32-A96D-4F152F910531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4213" y="188913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Schema-based constraints</a:t>
            </a:r>
          </a:p>
        </p:txBody>
      </p:sp>
    </p:spTree>
    <p:extLst>
      <p:ext uri="{BB962C8B-B14F-4D97-AF65-F5344CB8AC3E}">
        <p14:creationId xmlns:p14="http://schemas.microsoft.com/office/powerpoint/2010/main" val="71624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69313" y="1916832"/>
            <a:ext cx="8062912" cy="4022725"/>
          </a:xfrm>
        </p:spPr>
        <p:txBody>
          <a:bodyPr/>
          <a:lstStyle/>
          <a:p>
            <a:r>
              <a:rPr lang="en-US" sz="2400" dirty="0"/>
              <a:t>Schema and its current state.</a:t>
            </a:r>
          </a:p>
          <a:p>
            <a:pPr lvl="1"/>
            <a:r>
              <a:rPr lang="en-US" sz="2000" dirty="0"/>
              <a:t>A database that does not obey all the integrity constraints is in an </a:t>
            </a:r>
            <a:r>
              <a:rPr lang="en-US" sz="2000" dirty="0">
                <a:solidFill>
                  <a:srgbClr val="FF0000"/>
                </a:solidFill>
              </a:rPr>
              <a:t>invalid</a:t>
            </a:r>
            <a:r>
              <a:rPr lang="en-US" sz="2000" dirty="0"/>
              <a:t> state.</a:t>
            </a:r>
          </a:p>
          <a:p>
            <a:pPr lvl="1"/>
            <a:r>
              <a:rPr lang="en-US" sz="2000" dirty="0"/>
              <a:t>A database that satisfies all constraints is called a </a:t>
            </a:r>
            <a:r>
              <a:rPr lang="en-US" sz="2000" dirty="0">
                <a:solidFill>
                  <a:srgbClr val="00B050"/>
                </a:solidFill>
              </a:rPr>
              <a:t>valid</a:t>
            </a:r>
            <a:r>
              <a:rPr lang="en-US" sz="2000" dirty="0"/>
              <a:t> state.</a:t>
            </a:r>
            <a:endParaRPr lang="da-DK" sz="20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0F092-15B3-4EFB-9710-ED3D7297E6DD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Database vs. constraints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9226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052736"/>
            <a:ext cx="8120665" cy="4886821"/>
          </a:xfrm>
        </p:spPr>
        <p:txBody>
          <a:bodyPr/>
          <a:lstStyle/>
          <a:p>
            <a:r>
              <a:rPr lang="en-US" sz="2400" dirty="0"/>
              <a:t>Company database</a:t>
            </a:r>
          </a:p>
          <a:p>
            <a:endParaRPr lang="en-US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0F092-15B3-4EFB-9710-ED3D7297E6DD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Primary keys and foreign keys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7"/>
            <a:ext cx="7139136" cy="469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427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136903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three basic operations that can change the states of relations in the database:</a:t>
            </a:r>
          </a:p>
          <a:p>
            <a:r>
              <a:rPr lang="en-US" sz="2400" dirty="0"/>
              <a:t>Insert,</a:t>
            </a:r>
          </a:p>
          <a:p>
            <a:r>
              <a:rPr lang="en-US" sz="2400" dirty="0"/>
              <a:t>Delete</a:t>
            </a:r>
          </a:p>
          <a:p>
            <a:r>
              <a:rPr lang="en-US" sz="2400" dirty="0"/>
              <a:t>Update (or modify)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Might violate constraints</a:t>
            </a:r>
          </a:p>
          <a:p>
            <a:pPr lvl="1"/>
            <a:r>
              <a:rPr lang="en-US" sz="2000" dirty="0"/>
              <a:t>Domain constraints</a:t>
            </a:r>
          </a:p>
          <a:p>
            <a:pPr lvl="1"/>
            <a:r>
              <a:rPr lang="en-US" sz="2000" dirty="0"/>
              <a:t>Key constraint</a:t>
            </a:r>
          </a:p>
          <a:p>
            <a:pPr lvl="1"/>
            <a:r>
              <a:rPr lang="en-US" sz="2000" dirty="0"/>
              <a:t>Entity constraints</a:t>
            </a:r>
          </a:p>
          <a:p>
            <a:pPr lvl="1"/>
            <a:r>
              <a:rPr lang="en-US" sz="2000" dirty="0"/>
              <a:t>Referential integrity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0F092-15B3-4EFB-9710-ED3D7297E6DD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4213" y="1"/>
            <a:ext cx="7772400" cy="112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Update operations</a:t>
            </a:r>
            <a:br>
              <a:rPr lang="en-GB" sz="4000" dirty="0"/>
            </a:br>
            <a:r>
              <a:rPr lang="en-GB" sz="2400" dirty="0"/>
              <a:t>And dealing with constraint violations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17895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136903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Operations that can change the states of relations in the database.</a:t>
            </a:r>
          </a:p>
          <a:p>
            <a:pPr lvl="1"/>
            <a:endParaRPr lang="en-US" sz="2000" dirty="0"/>
          </a:p>
          <a:p>
            <a:r>
              <a:rPr lang="en-US" sz="2400" dirty="0"/>
              <a:t>Options when violation</a:t>
            </a:r>
          </a:p>
          <a:p>
            <a:pPr lvl="1"/>
            <a:r>
              <a:rPr lang="en-US" sz="2000" dirty="0"/>
              <a:t>Restrict (reject)</a:t>
            </a:r>
          </a:p>
          <a:p>
            <a:pPr lvl="1"/>
            <a:r>
              <a:rPr lang="en-US" sz="2000" dirty="0"/>
              <a:t>Cascade (propagate)</a:t>
            </a:r>
          </a:p>
          <a:p>
            <a:pPr lvl="1"/>
            <a:r>
              <a:rPr lang="en-US" sz="2000" dirty="0"/>
              <a:t>Set null</a:t>
            </a:r>
          </a:p>
          <a:p>
            <a:pPr lvl="1"/>
            <a:r>
              <a:rPr lang="en-US" sz="2000" dirty="0"/>
              <a:t>Set default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0F092-15B3-4EFB-9710-ED3D7297E6DD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4213" y="1"/>
            <a:ext cx="7772400" cy="112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Update operations</a:t>
            </a:r>
            <a:br>
              <a:rPr lang="en-GB" sz="4000" dirty="0"/>
            </a:br>
            <a:r>
              <a:rPr lang="en-GB" sz="2400" dirty="0"/>
              <a:t>And dealing with constraint violations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755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Model Concepts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56294"/>
            <a:ext cx="791845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388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136903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insert operation</a:t>
            </a:r>
            <a:endParaRPr lang="da-DK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da-DK" sz="2400" dirty="0"/>
          </a:p>
          <a:p>
            <a:pPr marL="0" indent="0">
              <a:buNone/>
            </a:pPr>
            <a:r>
              <a:rPr lang="en-US" sz="2400" dirty="0"/>
              <a:t>Can violate:</a:t>
            </a:r>
            <a:endParaRPr lang="da-DK" sz="2400" dirty="0"/>
          </a:p>
          <a:p>
            <a:pPr lvl="0"/>
            <a:r>
              <a:rPr lang="en-US" sz="2400" dirty="0"/>
              <a:t>Domain constraint</a:t>
            </a:r>
            <a:endParaRPr lang="da-DK" sz="2400" dirty="0"/>
          </a:p>
          <a:p>
            <a:pPr lvl="0"/>
            <a:r>
              <a:rPr lang="en-US" sz="2400" dirty="0"/>
              <a:t>Key constraint</a:t>
            </a:r>
            <a:endParaRPr lang="da-DK" sz="2400" dirty="0"/>
          </a:p>
          <a:p>
            <a:pPr lvl="0"/>
            <a:r>
              <a:rPr lang="en-US" sz="2400" dirty="0"/>
              <a:t>Entity constraint</a:t>
            </a:r>
            <a:endParaRPr lang="da-DK" sz="2400" dirty="0"/>
          </a:p>
          <a:p>
            <a:pPr lvl="0"/>
            <a:r>
              <a:rPr lang="en-US" sz="2400" dirty="0"/>
              <a:t>Referential integrity</a:t>
            </a:r>
            <a:endParaRPr lang="da-DK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da-DK" sz="2400" dirty="0"/>
          </a:p>
          <a:p>
            <a:pPr marL="0" indent="0">
              <a:buNone/>
            </a:pPr>
            <a:r>
              <a:rPr lang="en-US" sz="2400" dirty="0"/>
              <a:t>Default action: Reject</a:t>
            </a:r>
            <a:endParaRPr lang="da-DK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0F092-15B3-4EFB-9710-ED3D7297E6DD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4213" y="1"/>
            <a:ext cx="7772400" cy="112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Update operations</a:t>
            </a:r>
            <a:br>
              <a:rPr lang="en-GB" sz="4000" dirty="0"/>
            </a:br>
            <a:r>
              <a:rPr lang="en-GB" sz="2400" dirty="0"/>
              <a:t>And dealing with constraint violations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392428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136903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Delete operation</a:t>
            </a:r>
            <a:endParaRPr lang="da-DK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da-DK" sz="2400" dirty="0"/>
          </a:p>
          <a:p>
            <a:pPr marL="0" indent="0">
              <a:buNone/>
            </a:pPr>
            <a:r>
              <a:rPr lang="en-US" sz="2400" dirty="0"/>
              <a:t>Can violate:</a:t>
            </a:r>
            <a:endParaRPr lang="da-DK" sz="2400" dirty="0"/>
          </a:p>
          <a:p>
            <a:pPr lvl="0"/>
            <a:r>
              <a:rPr lang="en-US" sz="2400" dirty="0"/>
              <a:t>Referential integrity</a:t>
            </a:r>
            <a:endParaRPr lang="da-DK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da-DK" sz="2400" dirty="0"/>
          </a:p>
          <a:p>
            <a:r>
              <a:rPr lang="en-US" sz="2400" dirty="0"/>
              <a:t>Possible actions:</a:t>
            </a:r>
          </a:p>
          <a:p>
            <a:pPr lvl="1"/>
            <a:r>
              <a:rPr lang="en-US" sz="2000" dirty="0"/>
              <a:t>Restrict (reject)</a:t>
            </a:r>
          </a:p>
          <a:p>
            <a:pPr lvl="1"/>
            <a:r>
              <a:rPr lang="en-US" sz="2000" dirty="0"/>
              <a:t>Cascade (propagate)</a:t>
            </a:r>
          </a:p>
          <a:p>
            <a:pPr lvl="1"/>
            <a:r>
              <a:rPr lang="en-US" sz="2000" dirty="0"/>
              <a:t>Set null</a:t>
            </a:r>
          </a:p>
          <a:p>
            <a:pPr lvl="1"/>
            <a:r>
              <a:rPr lang="en-US" sz="2000" dirty="0"/>
              <a:t>Set default</a:t>
            </a:r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0F092-15B3-4EFB-9710-ED3D7297E6DD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4213" y="1"/>
            <a:ext cx="7772400" cy="112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Update operations</a:t>
            </a:r>
            <a:br>
              <a:rPr lang="en-GB" sz="4000" dirty="0"/>
            </a:br>
            <a:r>
              <a:rPr lang="en-GB" sz="2400" dirty="0"/>
              <a:t>And dealing with constraint violations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214089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268760"/>
            <a:ext cx="8136903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Update operation</a:t>
            </a:r>
            <a:endParaRPr lang="da-DK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Updating an attribute that is neither part of a primary key nor of a foreign key usually causes no problems</a:t>
            </a:r>
            <a:br>
              <a:rPr lang="en-US" sz="2400" dirty="0"/>
            </a:br>
            <a:r>
              <a:rPr lang="en-US" sz="2400" dirty="0"/>
              <a:t>(besides domain constraints)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But: </a:t>
            </a:r>
            <a:endParaRPr lang="da-DK" sz="2400" dirty="0"/>
          </a:p>
          <a:p>
            <a:r>
              <a:rPr lang="en-US" sz="2400" dirty="0"/>
              <a:t>Modifying PK =~ delete old, insert new</a:t>
            </a:r>
            <a:endParaRPr lang="da-DK" sz="2400" dirty="0"/>
          </a:p>
          <a:p>
            <a:r>
              <a:rPr lang="en-US" sz="2400" dirty="0"/>
              <a:t>Modifying FK can lead to violation of referential integrity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0F092-15B3-4EFB-9710-ED3D7297E6DD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4213" y="1"/>
            <a:ext cx="7772400" cy="112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Update operations</a:t>
            </a:r>
            <a:br>
              <a:rPr lang="en-GB" sz="4000" dirty="0"/>
            </a:br>
            <a:r>
              <a:rPr lang="en-GB" sz="2400" dirty="0"/>
              <a:t>And dealing with constraint violations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9D59A-D6D6-4C8F-ACFE-9ABB4D4AAB0B}"/>
              </a:ext>
            </a:extLst>
          </p:cNvPr>
          <p:cNvSpPr txBox="1"/>
          <p:nvPr/>
        </p:nvSpPr>
        <p:spPr>
          <a:xfrm rot="1453718">
            <a:off x="4686855" y="4014783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Use surrogate key!</a:t>
            </a:r>
            <a:endParaRPr lang="da-DK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3151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40768"/>
            <a:ext cx="8208911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 single transaction may involve any number of .. operations .. These retrievals and updates will together form an atomic unit of work against the database.</a:t>
            </a:r>
            <a:endParaRPr lang="da-DK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At the end of a transaction, it must leave the database in a valid state.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2000" dirty="0"/>
          </a:p>
          <a:p>
            <a:pPr marL="0" indent="0">
              <a:buNone/>
            </a:pPr>
            <a:endParaRPr lang="da-DK" sz="1200" u="sng" dirty="0"/>
          </a:p>
          <a:p>
            <a:pPr marL="0" indent="0" algn="ctr">
              <a:buNone/>
            </a:pPr>
            <a:r>
              <a:rPr lang="da-DK" sz="1200" dirty="0"/>
              <a:t>Source: http://www.softwaretestinghelp.com/database-testing-process/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0F092-15B3-4EFB-9710-ED3D7297E6DD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Transactions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Relational model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019" y="2924944"/>
            <a:ext cx="5487293" cy="305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39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dirty="0"/>
              <a:t>Relational Model Concepts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5"/>
            <a:ext cx="4248472" cy="177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ktangel 1"/>
          <p:cNvSpPr/>
          <p:nvPr/>
        </p:nvSpPr>
        <p:spPr>
          <a:xfrm>
            <a:off x="369830" y="2929711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relation is a </a:t>
            </a:r>
            <a:r>
              <a:rPr lang="en-GB" sz="2400" i="1" dirty="0"/>
              <a:t>set</a:t>
            </a:r>
            <a:r>
              <a:rPr lang="en-GB" sz="2400" dirty="0"/>
              <a:t> (mathematical) of tuples.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Data is organised in a number of tables (</a:t>
            </a:r>
            <a:r>
              <a:rPr lang="en-GB" sz="2400" i="1" dirty="0"/>
              <a:t>relations</a:t>
            </a:r>
            <a:r>
              <a:rPr lang="en-GB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Each table have a number (&gt;=1) columns  (</a:t>
            </a:r>
            <a:r>
              <a:rPr lang="en-GB" sz="2400" i="1" dirty="0"/>
              <a:t>attributes</a:t>
            </a:r>
            <a:r>
              <a:rPr lang="en-GB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Attributes have names and are defined over some </a:t>
            </a:r>
            <a:r>
              <a:rPr lang="en-GB" sz="2400" i="1" dirty="0"/>
              <a:t>domain</a:t>
            </a:r>
            <a:r>
              <a:rPr lang="en-GB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Attribute values are atomic</a:t>
            </a:r>
            <a:endParaRPr lang="en-GB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Horizontally:</a:t>
            </a:r>
            <a:r>
              <a:rPr lang="en-GB" sz="2400" i="1" dirty="0"/>
              <a:t> </a:t>
            </a:r>
            <a:r>
              <a:rPr lang="en-GB" sz="2400" dirty="0"/>
              <a:t>Attributes are ordered/unordered</a:t>
            </a:r>
            <a:br>
              <a:rPr lang="en-GB" sz="2400" dirty="0"/>
            </a:br>
            <a:r>
              <a:rPr lang="en-GB" sz="2400" dirty="0"/>
              <a:t>For convenience ordered / for more abstraction unordered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Vertically:</a:t>
            </a:r>
            <a:r>
              <a:rPr lang="en-GB" sz="2400" dirty="0"/>
              <a:t> Tuples are unordered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 table holds a number (maybe none) </a:t>
            </a:r>
            <a:r>
              <a:rPr lang="en-GB" sz="2400" i="1" dirty="0"/>
              <a:t>rows</a:t>
            </a:r>
            <a:r>
              <a:rPr lang="en-GB" sz="2400" dirty="0"/>
              <a:t> (tuples).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Tuples are unique (</a:t>
            </a:r>
            <a:r>
              <a:rPr lang="en-GB" sz="2400" dirty="0" err="1"/>
              <a:t>existense</a:t>
            </a:r>
            <a:r>
              <a:rPr lang="en-GB" sz="2400" dirty="0"/>
              <a:t> of a key is guaranteed). </a:t>
            </a:r>
          </a:p>
        </p:txBody>
      </p:sp>
    </p:spTree>
    <p:extLst>
      <p:ext uri="{BB962C8B-B14F-4D97-AF65-F5344CB8AC3E}">
        <p14:creationId xmlns:p14="http://schemas.microsoft.com/office/powerpoint/2010/main" val="372445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SUMMARY</a:t>
            </a:r>
          </a:p>
        </p:txBody>
      </p:sp>
      <p:graphicFrame>
        <p:nvGraphicFramePr>
          <p:cNvPr id="7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520303"/>
              </p:ext>
            </p:extLst>
          </p:nvPr>
        </p:nvGraphicFramePr>
        <p:xfrm>
          <a:off x="827584" y="1628798"/>
          <a:ext cx="7632848" cy="3960439"/>
        </p:xfrm>
        <a:graphic>
          <a:graphicData uri="http://schemas.openxmlformats.org/drawingml/2006/table">
            <a:tbl>
              <a:tblPr/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Informal Terms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Formal Terms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Database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of relations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Table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Relation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Possible values in a 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DFC2CF-2AE9-490B-96E7-128ECEC5F1D2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181786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-171400"/>
            <a:ext cx="7772400" cy="1258887"/>
          </a:xfrm>
        </p:spPr>
        <p:txBody>
          <a:bodyPr/>
          <a:lstStyle/>
          <a:p>
            <a:r>
              <a:rPr lang="en-GB" sz="4000" dirty="0"/>
              <a:t>NULL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989888" cy="4968552"/>
          </a:xfrm>
        </p:spPr>
        <p:txBody>
          <a:bodyPr>
            <a:normAutofit/>
          </a:bodyPr>
          <a:lstStyle/>
          <a:p>
            <a:r>
              <a:rPr lang="en-GB" sz="2400" dirty="0"/>
              <a:t>An attribute may have the value “empty”.</a:t>
            </a:r>
            <a:br>
              <a:rPr lang="en-GB" sz="2400" dirty="0"/>
            </a:br>
            <a:r>
              <a:rPr lang="en-GB" sz="2400" dirty="0"/>
              <a:t>Empty is notated </a:t>
            </a:r>
            <a:r>
              <a:rPr lang="en-GB" sz="2400" i="1" dirty="0"/>
              <a:t>NULL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Several </a:t>
            </a:r>
            <a:r>
              <a:rPr lang="en-US" sz="2400" dirty="0"/>
              <a:t>meanings for NULL values, such as:</a:t>
            </a:r>
          </a:p>
          <a:p>
            <a:pPr lvl="1"/>
            <a:r>
              <a:rPr lang="en-US" sz="2000" dirty="0"/>
              <a:t>value unknown</a:t>
            </a:r>
          </a:p>
          <a:p>
            <a:pPr lvl="1"/>
            <a:r>
              <a:rPr lang="en-US" sz="2000" dirty="0"/>
              <a:t>value exist but is not available</a:t>
            </a:r>
          </a:p>
          <a:p>
            <a:pPr lvl="1"/>
            <a:r>
              <a:rPr lang="en-US" sz="2000" dirty="0"/>
              <a:t>attribute does not apply to this tuple (also known as value undefined).</a:t>
            </a:r>
            <a:endParaRPr lang="da-DK" sz="2000" dirty="0"/>
          </a:p>
          <a:p>
            <a:endParaRPr lang="en-GB" sz="2000" dirty="0"/>
          </a:p>
          <a:p>
            <a:r>
              <a:rPr lang="en-GB" sz="2000" dirty="0"/>
              <a:t>Comparison is </a:t>
            </a:r>
            <a:r>
              <a:rPr lang="en-GB" sz="2000" dirty="0" err="1"/>
              <a:t>ambigous</a:t>
            </a:r>
            <a:r>
              <a:rPr lang="en-GB" sz="2000" dirty="0"/>
              <a:t> (NULL == NULL ?)</a:t>
            </a:r>
          </a:p>
          <a:p>
            <a:endParaRPr lang="en-GB" sz="2000" dirty="0"/>
          </a:p>
          <a:p>
            <a:r>
              <a:rPr lang="en-GB" sz="2000" dirty="0"/>
              <a:t>SQL: IS NULL / IS NOT NULL</a:t>
            </a:r>
          </a:p>
          <a:p>
            <a:endParaRPr lang="en-GB" sz="20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FF382-BBED-4408-ACA5-12B93320014A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96394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551" y="1196752"/>
            <a:ext cx="7917061" cy="4968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There are generally many restrictions or constraints on the actual values in a database state.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en-US" sz="2400" i="1" dirty="0"/>
              <a:t>Constraints on databases can generally be divided into three main categories:</a:t>
            </a:r>
            <a:endParaRPr lang="da-DK" sz="2400" i="1" dirty="0"/>
          </a:p>
          <a:p>
            <a:pPr lvl="0"/>
            <a:r>
              <a:rPr lang="en-US" sz="2400" dirty="0"/>
              <a:t>.. inherent in the data model, called :</a:t>
            </a:r>
            <a:br>
              <a:rPr lang="en-US" sz="2400" dirty="0"/>
            </a:br>
            <a:r>
              <a:rPr lang="en-US" sz="2400" b="1" dirty="0"/>
              <a:t>inherent model-based constraints</a:t>
            </a:r>
            <a:r>
              <a:rPr lang="en-US" sz="2400" dirty="0"/>
              <a:t> or implicit constraints.</a:t>
            </a:r>
            <a:endParaRPr lang="da-DK" sz="2400" dirty="0"/>
          </a:p>
          <a:p>
            <a:pPr lvl="0"/>
            <a:r>
              <a:rPr lang="en-US" sz="3000" dirty="0">
                <a:solidFill>
                  <a:srgbClr val="00B050"/>
                </a:solidFill>
              </a:rPr>
              <a:t>.. expressed in schemas of the data model (using DDL), called:</a:t>
            </a:r>
            <a:br>
              <a:rPr lang="en-US" sz="3000" dirty="0">
                <a:solidFill>
                  <a:srgbClr val="00B050"/>
                </a:solidFill>
              </a:rPr>
            </a:br>
            <a:r>
              <a:rPr lang="en-US" sz="3000" b="1" dirty="0">
                <a:solidFill>
                  <a:srgbClr val="00B050"/>
                </a:solidFill>
              </a:rPr>
              <a:t>schema-based constraints</a:t>
            </a:r>
            <a:r>
              <a:rPr lang="en-US" sz="3000" dirty="0">
                <a:solidFill>
                  <a:srgbClr val="00B050"/>
                </a:solidFill>
              </a:rPr>
              <a:t> or explicit constraints</a:t>
            </a:r>
            <a:endParaRPr lang="da-DK" sz="3000" dirty="0">
              <a:solidFill>
                <a:srgbClr val="00B050"/>
              </a:solidFill>
            </a:endParaRPr>
          </a:p>
          <a:p>
            <a:pPr lvl="0"/>
            <a:r>
              <a:rPr lang="en-US" sz="2400" dirty="0"/>
              <a:t>.. cannot be directly expressed in the schemas of the data model, and hence must be expressed and enforced by the application programs, called:</a:t>
            </a:r>
            <a:br>
              <a:rPr lang="en-US" sz="2400" dirty="0"/>
            </a:br>
            <a:r>
              <a:rPr lang="en-US" sz="2400" b="1" dirty="0"/>
              <a:t>application-based</a:t>
            </a:r>
            <a:r>
              <a:rPr lang="en-US" sz="2400" dirty="0"/>
              <a:t> or semantic </a:t>
            </a:r>
            <a:r>
              <a:rPr lang="en-US" sz="2400" b="1" dirty="0"/>
              <a:t>constraints</a:t>
            </a:r>
            <a:r>
              <a:rPr lang="en-US" sz="2400" dirty="0"/>
              <a:t> or business rules.</a:t>
            </a:r>
            <a:endParaRPr lang="da-DK" sz="2400" dirty="0"/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EF1D-4EA0-4D82-B631-7D6250771EF7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227871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551" y="1196752"/>
            <a:ext cx="7917061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The schema-based constraints include:</a:t>
            </a:r>
            <a:br>
              <a:rPr lang="en-US" sz="2600" dirty="0"/>
            </a:br>
            <a:endParaRPr lang="en-US" sz="2600" dirty="0"/>
          </a:p>
          <a:p>
            <a:pPr lvl="0"/>
            <a:r>
              <a:rPr lang="en-US" sz="2600" dirty="0"/>
              <a:t>Domain constraints</a:t>
            </a:r>
          </a:p>
          <a:p>
            <a:pPr lvl="0"/>
            <a:r>
              <a:rPr lang="en-US" sz="2600" dirty="0"/>
              <a:t>Key constraints</a:t>
            </a:r>
          </a:p>
          <a:p>
            <a:pPr lvl="0"/>
            <a:r>
              <a:rPr lang="en-US" sz="2600" dirty="0"/>
              <a:t>Constraints on NULLs</a:t>
            </a:r>
          </a:p>
          <a:p>
            <a:pPr lvl="0"/>
            <a:r>
              <a:rPr lang="en-US" sz="2600" dirty="0"/>
              <a:t>Entity integrity constraints</a:t>
            </a:r>
          </a:p>
          <a:p>
            <a:pPr lvl="0"/>
            <a:r>
              <a:rPr lang="en-US" sz="2600" dirty="0"/>
              <a:t>Referential integrity constraints</a:t>
            </a:r>
            <a:endParaRPr lang="da-DK" sz="2600" dirty="0"/>
          </a:p>
          <a:p>
            <a:endParaRPr lang="da-DK" sz="2600" dirty="0"/>
          </a:p>
          <a:p>
            <a:pPr marL="0" indent="0">
              <a:lnSpc>
                <a:spcPct val="90000"/>
              </a:lnSpc>
              <a:buNone/>
            </a:pPr>
            <a:endParaRPr lang="en-GB" sz="26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EF1D-4EA0-4D82-B631-7D6250771EF7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20918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551" y="1196752"/>
            <a:ext cx="7917061" cy="4968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Domain constraints</a:t>
            </a:r>
          </a:p>
          <a:p>
            <a:pPr marL="0" indent="0">
              <a:buNone/>
            </a:pPr>
            <a:endParaRPr lang="en-US" sz="2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/>
              <a:t>.. the value of each attribute A must be an atomic value from the domain(A).</a:t>
            </a: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Domains typically associated with data types – other possible:</a:t>
            </a:r>
            <a:endParaRPr lang="da-DK" sz="2400" dirty="0"/>
          </a:p>
          <a:p>
            <a:pPr lvl="0"/>
            <a:r>
              <a:rPr lang="en-US" sz="2800" dirty="0"/>
              <a:t>Subrange of values</a:t>
            </a:r>
            <a:endParaRPr lang="da-DK" sz="2800" dirty="0"/>
          </a:p>
          <a:p>
            <a:pPr lvl="0"/>
            <a:r>
              <a:rPr lang="en-US" sz="2800" dirty="0"/>
              <a:t>Enumerated data type</a:t>
            </a:r>
            <a:endParaRPr lang="da-DK" sz="2800" dirty="0"/>
          </a:p>
          <a:p>
            <a:pPr marL="0" indent="0">
              <a:buNone/>
            </a:pPr>
            <a:endParaRPr lang="da-DK" sz="3000" dirty="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EF1D-4EA0-4D82-B631-7D6250771EF7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419570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9551" y="1196752"/>
            <a:ext cx="7917061" cy="496855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2800" b="1" dirty="0"/>
              <a:t>Key constraints</a:t>
            </a:r>
            <a:br>
              <a:rPr lang="en-US" sz="2800" b="1" dirty="0"/>
            </a:br>
            <a:endParaRPr lang="en-US" sz="2800" b="1" dirty="0"/>
          </a:p>
          <a:p>
            <a:pPr marL="0" indent="0">
              <a:buNone/>
            </a:pPr>
            <a:r>
              <a:rPr lang="en-US" dirty="0"/>
              <a:t>All tuples in a relation must be distinct.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Uniqueness constraint ensured by keys:</a:t>
            </a:r>
            <a:endParaRPr lang="da-DK" dirty="0"/>
          </a:p>
          <a:p>
            <a:pPr lvl="0"/>
            <a:r>
              <a:rPr lang="en-US" dirty="0" err="1"/>
              <a:t>Superkey</a:t>
            </a:r>
            <a:r>
              <a:rPr lang="en-US" dirty="0"/>
              <a:t> (no two distinct tuples can have the same value for SK).</a:t>
            </a:r>
            <a:endParaRPr lang="da-DK" dirty="0"/>
          </a:p>
          <a:p>
            <a:pPr lvl="0"/>
            <a:r>
              <a:rPr lang="en-US" dirty="0"/>
              <a:t>Key  (a minimal </a:t>
            </a:r>
            <a:r>
              <a:rPr lang="en-US" dirty="0" err="1"/>
              <a:t>superkey</a:t>
            </a:r>
            <a:r>
              <a:rPr lang="en-US" dirty="0"/>
              <a:t>), thus: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Unique and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Minimal</a:t>
            </a:r>
            <a:endParaRPr lang="da-DK" dirty="0"/>
          </a:p>
          <a:p>
            <a:pPr lvl="0"/>
            <a:r>
              <a:rPr lang="en-US" dirty="0"/>
              <a:t>Candidate keys – if relation has more keys</a:t>
            </a:r>
            <a:endParaRPr lang="da-DK" dirty="0"/>
          </a:p>
          <a:p>
            <a:pPr lvl="0"/>
            <a:r>
              <a:rPr lang="en-US" b="1" dirty="0">
                <a:highlight>
                  <a:srgbClr val="FFFF00"/>
                </a:highlight>
              </a:rPr>
              <a:t>Primary key </a:t>
            </a:r>
            <a:r>
              <a:rPr lang="en-US" dirty="0"/>
              <a:t>– candidate key designated as primary key.</a:t>
            </a:r>
            <a:endParaRPr lang="da-DK" dirty="0"/>
          </a:p>
          <a:p>
            <a:pPr lvl="1"/>
            <a:r>
              <a:rPr lang="en-US" dirty="0"/>
              <a:t>Other candidate keys are designated as unique.</a:t>
            </a:r>
            <a:endParaRPr lang="da-DK" dirty="0"/>
          </a:p>
          <a:p>
            <a:pPr marL="0" lvl="0" indent="0">
              <a:buNone/>
            </a:pPr>
            <a:endParaRPr lang="da-DK" sz="3000" dirty="0">
              <a:solidFill>
                <a:srgbClr val="00B05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2400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CFEF1D-4EA0-4D82-B631-7D6250771EF7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Relational model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4213" y="1"/>
            <a:ext cx="7772400" cy="1052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GB" sz="4000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17867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DB2962096BC849873DBD15A9AB8E90" ma:contentTypeVersion="0" ma:contentTypeDescription="Opret et nyt dokument." ma:contentTypeScope="" ma:versionID="2a1c93583a913c746a60a9f940682f8b">
  <xsd:schema xmlns:xsd="http://www.w3.org/2001/XMLSchema" xmlns:xs="http://www.w3.org/2001/XMLSchema" xmlns:p="http://schemas.microsoft.com/office/2006/metadata/properties" xmlns:ns2="23cadae7-ae43-4b44-be68-e0ff5e97caf6" targetNamespace="http://schemas.microsoft.com/office/2006/metadata/properties" ma:root="true" ma:fieldsID="2aa509dc9ff36b3eff1545f903c8933b" ns2:_="">
    <xsd:import namespace="23cadae7-ae43-4b44-be68-e0ff5e97caf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adae7-ae43-4b44-be68-e0ff5e97caf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ærdi for dokument-id" ma:description="Værdien af det dokument-id, der er tildelt dette element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 link til dette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cadae7-ae43-4b44-be68-e0ff5e97caf6">3QZJDHEEAQRU-2776-292</_dlc_DocId>
    <_dlc_DocIdUrl xmlns="23cadae7-ae43-4b44-be68-e0ff5e97caf6">
      <Url>http://ecampus.ucn.dk/my-ecampus/holdsites/ec-dmab0914/_layouts/DocIdRedir.aspx?ID=3QZJDHEEAQRU-2776-292</Url>
      <Description>3QZJDHEEAQRU-2776-292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F313A99-3EDF-4C32-B23C-BDA1222B82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cadae7-ae43-4b44-be68-e0ff5e97ca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A6545C-F7B3-423D-ABE6-FFD84DEA9599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23cadae7-ae43-4b44-be68-e0ff5e97caf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5FD4C9-95BC-46BF-A8B5-DD9B9A6DC31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3DC4B06-739F-4E4C-A386-1186A0A58E6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697</Words>
  <Application>Microsoft Office PowerPoint</Application>
  <PresentationFormat>On-screen Show (4:3)</PresentationFormat>
  <Paragraphs>240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The Relational Model</vt:lpstr>
      <vt:lpstr>Relational Model Concepts</vt:lpstr>
      <vt:lpstr>Relational Model Concepts</vt:lpstr>
      <vt:lpstr>DEFINITION SUMMARY</vt:lpstr>
      <vt:lpstr>NULL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Nordjylland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Introduction to RDB and RDBMS</dc:title>
  <dc:creator>Finn Ebertsen Nordbjerg</dc:creator>
  <cp:lastModifiedBy>István Knoll</cp:lastModifiedBy>
  <cp:revision>68</cp:revision>
  <dcterms:created xsi:type="dcterms:W3CDTF">2015-01-30T08:28:02Z</dcterms:created>
  <dcterms:modified xsi:type="dcterms:W3CDTF">2018-02-11T20:09:41Z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0aa5f5d9-c146-4646-99ea-c01665c42155</vt:lpwstr>
  </property>
  <property fmtid="{D5CDD505-2E9C-101B-9397-08002B2CF9AE}" pid="3" name="ContentTypeId">
    <vt:lpwstr>0x0101004FDB2962096BC849873DBD15A9AB8E90</vt:lpwstr>
  </property>
</Properties>
</file>