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sldIdLst>
    <p:sldId id="256" r:id="rId6"/>
    <p:sldId id="304" r:id="rId7"/>
    <p:sldId id="305" r:id="rId8"/>
    <p:sldId id="306" r:id="rId9"/>
    <p:sldId id="307" r:id="rId10"/>
    <p:sldId id="344" r:id="rId11"/>
    <p:sldId id="347" r:id="rId12"/>
    <p:sldId id="351" r:id="rId13"/>
    <p:sldId id="350" r:id="rId14"/>
    <p:sldId id="349" r:id="rId15"/>
    <p:sldId id="311" r:id="rId16"/>
    <p:sldId id="314" r:id="rId17"/>
    <p:sldId id="315" r:id="rId18"/>
    <p:sldId id="341" r:id="rId19"/>
  </p:sldIdLst>
  <p:sldSz cx="9144000" cy="6858000" type="screen4x3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3" autoAdjust="0"/>
  </p:normalViewPr>
  <p:slideViewPr>
    <p:cSldViewPr>
      <p:cViewPr varScale="1">
        <p:scale>
          <a:sx n="104" d="100"/>
          <a:sy n="104" d="100"/>
        </p:scale>
        <p:origin x="121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5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10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4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\\ecampus.ucn.dk\DavWWWRoot\my-ecampus\holdsites\ec-dmab0914\Materiale\2.%20Semester\Programmering\Session03\CompanyCascadeExercis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658615"/>
          </a:xfrm>
        </p:spPr>
        <p:txBody>
          <a:bodyPr>
            <a:normAutofit/>
          </a:bodyPr>
          <a:lstStyle/>
          <a:p>
            <a:r>
              <a:rPr lang="en-GB" dirty="0"/>
              <a:t>Session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273696"/>
          </a:xfrm>
        </p:spPr>
        <p:txBody>
          <a:bodyPr/>
          <a:lstStyle/>
          <a:p>
            <a:r>
              <a:rPr lang="en-GB" b="1" dirty="0"/>
              <a:t>SQL Intro</a:t>
            </a:r>
          </a:p>
          <a:p>
            <a:r>
              <a:rPr lang="en-GB" b="1" dirty="0"/>
              <a:t>DDL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Databases - SQL1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F0C71-4E44-42BD-BCF6-0E0B309EB15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GB" sz="3600" dirty="0"/>
              <a:t>SQL2 - DDL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9865096" cy="51125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600" dirty="0"/>
              <a:t>Example from </a:t>
            </a:r>
            <a:r>
              <a:rPr lang="en-GB" sz="2600" dirty="0" err="1"/>
              <a:t>CreateTablesCompany</a:t>
            </a:r>
            <a:r>
              <a:rPr lang="en-GB" sz="26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a-DK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a-DK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plocation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a-DK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a-DK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a-DK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da-DK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(</a:t>
            </a:r>
            <a:r>
              <a:rPr lang="en-US" sz="1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dnum</a:t>
            </a: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Department(</a:t>
            </a:r>
            <a:r>
              <a:rPr lang="en-US" sz="1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on delete set default</a:t>
            </a:r>
            <a:endParaRPr lang="da-DK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on update cascade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8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696200" cy="4248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Order</a:t>
            </a:r>
          </a:p>
          <a:p>
            <a:pPr>
              <a:lnSpc>
                <a:spcPct val="90000"/>
              </a:lnSpc>
            </a:pPr>
            <a:r>
              <a:rPr lang="en-GB" sz="2400" dirty="0" err="1"/>
              <a:t>Orderline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Product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Domain Model!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02D28-9F0F-4F24-BDDC-43475224ED5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8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>
                <a:solidFill>
                  <a:srgbClr val="0070C0"/>
                </a:solidFill>
              </a:rPr>
              <a:t>Demo:  Create tables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Databases - SQL1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03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01543" y="451263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Constraints 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7772400" cy="4114800"/>
          </a:xfrm>
        </p:spPr>
        <p:txBody>
          <a:bodyPr/>
          <a:lstStyle/>
          <a:p>
            <a:pPr eaLnBrk="1" hangingPunct="1"/>
            <a:r>
              <a:rPr lang="en-GB" sz="2400" i="1" dirty="0"/>
              <a:t>On attributes</a:t>
            </a:r>
          </a:p>
          <a:p>
            <a:pPr lvl="1" eaLnBrk="1" hangingPunct="1"/>
            <a:r>
              <a:rPr lang="en-GB" sz="2400" i="1" dirty="0"/>
              <a:t>not null</a:t>
            </a:r>
            <a:r>
              <a:rPr lang="en-GB" sz="2400" dirty="0"/>
              <a:t> </a:t>
            </a:r>
          </a:p>
          <a:p>
            <a:pPr lvl="1" eaLnBrk="1" hangingPunct="1"/>
            <a:r>
              <a:rPr lang="en-GB" sz="2400" dirty="0"/>
              <a:t>default  1</a:t>
            </a:r>
          </a:p>
          <a:p>
            <a:pPr lvl="1" eaLnBrk="1" hangingPunct="1"/>
            <a:r>
              <a:rPr lang="en-GB" sz="2400" dirty="0"/>
              <a:t>check (</a:t>
            </a:r>
            <a:r>
              <a:rPr lang="en-GB" sz="2400" dirty="0" err="1"/>
              <a:t>dno</a:t>
            </a:r>
            <a:r>
              <a:rPr lang="en-GB" sz="2400" dirty="0"/>
              <a:t> &gt; 0 and </a:t>
            </a:r>
            <a:r>
              <a:rPr lang="en-GB" sz="2400" dirty="0" err="1"/>
              <a:t>dno</a:t>
            </a:r>
            <a:r>
              <a:rPr lang="en-GB" sz="2400" dirty="0"/>
              <a:t> &lt; 20)</a:t>
            </a:r>
          </a:p>
          <a:p>
            <a:pPr lvl="1" eaLnBrk="1" hangingPunct="1"/>
            <a:r>
              <a:rPr lang="en-GB" sz="2400" i="1" dirty="0"/>
              <a:t>unique</a:t>
            </a:r>
            <a:r>
              <a:rPr lang="en-GB" sz="2400" dirty="0"/>
              <a:t> </a:t>
            </a:r>
          </a:p>
          <a:p>
            <a:pPr lvl="1" eaLnBrk="1" hangingPunct="1"/>
            <a:r>
              <a:rPr lang="en-GB" sz="2400" i="1" dirty="0"/>
              <a:t>primary key (defines the PK, implicit not null)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Databases - SQL1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89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Referential integrity constraints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00808"/>
            <a:ext cx="7772400" cy="3699852"/>
          </a:xfrm>
        </p:spPr>
        <p:txBody>
          <a:bodyPr/>
          <a:lstStyle/>
          <a:p>
            <a:pPr eaLnBrk="1" hangingPunct="1"/>
            <a:r>
              <a:rPr lang="en-GB" sz="2800" dirty="0"/>
              <a:t>Foreign key</a:t>
            </a:r>
          </a:p>
          <a:p>
            <a:pPr lvl="1" eaLnBrk="1" hangingPunct="1"/>
            <a:r>
              <a:rPr lang="en-GB" sz="2400" dirty="0"/>
              <a:t>foreign key(</a:t>
            </a:r>
            <a:r>
              <a:rPr lang="en-GB" sz="2400" dirty="0" err="1"/>
              <a:t>dno</a:t>
            </a:r>
            <a:r>
              <a:rPr lang="en-GB" sz="2400" dirty="0"/>
              <a:t>) references </a:t>
            </a:r>
            <a:r>
              <a:rPr lang="en-GB" sz="2400" dirty="0" err="1"/>
              <a:t>deparment</a:t>
            </a:r>
            <a:r>
              <a:rPr lang="en-GB" sz="2400" dirty="0"/>
              <a:t>(</a:t>
            </a:r>
            <a:r>
              <a:rPr lang="en-GB" sz="2400" dirty="0" err="1"/>
              <a:t>dnumber</a:t>
            </a:r>
            <a:r>
              <a:rPr lang="en-GB" sz="2400" dirty="0"/>
              <a:t>)</a:t>
            </a:r>
          </a:p>
          <a:p>
            <a:pPr lvl="1" eaLnBrk="1" hangingPunct="1"/>
            <a:endParaRPr lang="en-GB" sz="2400" dirty="0"/>
          </a:p>
          <a:p>
            <a:pPr eaLnBrk="1" hangingPunct="1"/>
            <a:r>
              <a:rPr lang="en-GB" sz="2800" dirty="0"/>
              <a:t>Cascade</a:t>
            </a:r>
          </a:p>
          <a:p>
            <a:pPr lvl="1" eaLnBrk="1" hangingPunct="1"/>
            <a:r>
              <a:rPr lang="en-GB" sz="2400" dirty="0"/>
              <a:t>foreign key(</a:t>
            </a:r>
            <a:r>
              <a:rPr lang="en-GB" sz="2400" dirty="0" err="1"/>
              <a:t>superssn</a:t>
            </a:r>
            <a:r>
              <a:rPr lang="en-GB" sz="2400" dirty="0"/>
              <a:t>) references Employee(</a:t>
            </a:r>
            <a:r>
              <a:rPr lang="en-GB" sz="2400" dirty="0" err="1"/>
              <a:t>ssn</a:t>
            </a:r>
            <a:r>
              <a:rPr lang="en-GB" sz="2400" dirty="0"/>
              <a:t>) on update cascade</a:t>
            </a:r>
          </a:p>
          <a:p>
            <a:pPr eaLnBrk="1" hangingPunct="1">
              <a:buFontTx/>
              <a:buNone/>
            </a:pPr>
            <a:endParaRPr lang="en-GB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Databases - SQL1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29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dirty="0"/>
              <a:t>Do the </a:t>
            </a:r>
            <a:r>
              <a:rPr lang="en-GB" sz="2800" dirty="0">
                <a:hlinkClick r:id="rId2" action="ppaction://hlinkfile"/>
              </a:rPr>
              <a:t>CompanyCascadeExercise.pdf</a:t>
            </a:r>
            <a:r>
              <a:rPr lang="en-GB" sz="2800" dirty="0"/>
              <a:t>.</a:t>
            </a: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Databases - SQL1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2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Intended Learning Outcomes (ILOs) Session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9"/>
            <a:ext cx="7632848" cy="4248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sz="2400" dirty="0"/>
          </a:p>
          <a:p>
            <a:pPr marL="0" lvl="0" indent="0">
              <a:buNone/>
            </a:pPr>
            <a:r>
              <a:rPr lang="en-GB" sz="2400" b="1" dirty="0"/>
              <a:t>SQL:</a:t>
            </a:r>
          </a:p>
          <a:p>
            <a:pPr lvl="0"/>
            <a:r>
              <a:rPr lang="en-GB" sz="2400" b="1" dirty="0"/>
              <a:t>Can create a database with tables and constraints using SQL scripts</a:t>
            </a:r>
          </a:p>
          <a:p>
            <a:pPr lvl="0"/>
            <a:endParaRPr lang="en-GB" sz="2400" b="1" dirty="0"/>
          </a:p>
          <a:p>
            <a:pPr lvl="0"/>
            <a:endParaRPr lang="en-GB" sz="2400" b="1" dirty="0"/>
          </a:p>
          <a:p>
            <a:pPr lvl="0"/>
            <a:endParaRPr lang="en-GB" sz="2400" b="1" dirty="0"/>
          </a:p>
          <a:p>
            <a:pPr marL="0" lvl="0" indent="0">
              <a:buNone/>
            </a:pPr>
            <a:r>
              <a:rPr lang="en-GB" sz="2400" dirty="0"/>
              <a:t>Create databases and tables with attributes and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Databases - SQL1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8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Databases - SQL1</a:t>
            </a:r>
            <a:endParaRPr lang="en-GB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5152A-B6CE-428E-8D6B-782E6D44973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6752"/>
          </a:xfrm>
        </p:spPr>
        <p:txBody>
          <a:bodyPr/>
          <a:lstStyle/>
          <a:p>
            <a:r>
              <a:rPr lang="en-GB" sz="3600" dirty="0"/>
              <a:t>Realisation of the Relational Model</a:t>
            </a:r>
            <a:endParaRPr lang="en-GB" sz="2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846640" cy="43868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DBMS (RDBMS) is SQL-based</a:t>
            </a:r>
            <a:br>
              <a:rPr lang="en-GB" sz="3600" dirty="0"/>
            </a:br>
            <a:r>
              <a:rPr lang="en-GB" sz="2000" dirty="0"/>
              <a:t>(SQL = </a:t>
            </a:r>
            <a:r>
              <a:rPr lang="en-GB" sz="2000" i="1" dirty="0"/>
              <a:t>Structured Query Language</a:t>
            </a:r>
            <a:r>
              <a:rPr lang="en-GB" sz="2000" dirty="0"/>
              <a:t>)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SQL includes e.g.</a:t>
            </a:r>
          </a:p>
          <a:p>
            <a:pPr lvl="1"/>
            <a:r>
              <a:rPr lang="en-GB" sz="2400" b="1" dirty="0">
                <a:solidFill>
                  <a:srgbClr val="0070C0"/>
                </a:solidFill>
              </a:rPr>
              <a:t>DDL</a:t>
            </a:r>
          </a:p>
          <a:p>
            <a:pPr lvl="2"/>
            <a:r>
              <a:rPr lang="en-GB" b="1" dirty="0">
                <a:solidFill>
                  <a:srgbClr val="0070C0"/>
                </a:solidFill>
              </a:rPr>
              <a:t>Data Definition Language</a:t>
            </a: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DML</a:t>
            </a:r>
          </a:p>
          <a:p>
            <a:pPr lvl="2"/>
            <a:r>
              <a:rPr lang="en-GB" dirty="0">
                <a:solidFill>
                  <a:srgbClr val="00B050"/>
                </a:solidFill>
              </a:rPr>
              <a:t>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9293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Databases - SQL1</a:t>
            </a:r>
            <a:endParaRPr lang="en-GB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59B04-A8D7-4B5F-A2F9-0D20975409D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914400"/>
          </a:xfrm>
        </p:spPr>
        <p:txBody>
          <a:bodyPr/>
          <a:lstStyle/>
          <a:p>
            <a:r>
              <a:rPr lang="en-GB" sz="3600" dirty="0"/>
              <a:t>SQL-Versions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3"/>
            <a:ext cx="7846640" cy="4752527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SQL has been implemented by many different DBMS-manufactures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SQL is to a large extend the same for most DBMSs – close to a de facto standard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Standards:</a:t>
            </a:r>
            <a:br>
              <a:rPr lang="en-GB" sz="2000" dirty="0"/>
            </a:br>
            <a:r>
              <a:rPr lang="en-GB" sz="2000" dirty="0"/>
              <a:t>SQL86 (SQL1), SQL89 (SQL1½), SQL92 (SQL2), SQL3 (SQL9x/SQL2000? - eventually SQL-99)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SQL2 (with not standard extensions) is still the most common standard.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SQL-99 (Huge - released in 2002)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Now SQL:2011 (partly supported by MS SQL Server 2014)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Most manufactures have their own extensions (and omissions) to the standard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Core specifications / specialized extensions</a:t>
            </a:r>
          </a:p>
        </p:txBody>
      </p:sp>
    </p:spTree>
    <p:extLst>
      <p:ext uri="{BB962C8B-B14F-4D97-AF65-F5344CB8AC3E}">
        <p14:creationId xmlns:p14="http://schemas.microsoft.com/office/powerpoint/2010/main" val="18506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Databases - SQL1</a:t>
            </a:r>
            <a:endParaRPr lang="en-GB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F0C71-4E44-42BD-BCF6-0E0B309EB15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GB" sz="3600" dirty="0"/>
              <a:t>SQL2 - DDL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846640" cy="46085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800" dirty="0">
                <a:solidFill>
                  <a:srgbClr val="0070C0"/>
                </a:solidFill>
              </a:rPr>
              <a:t>Supports domains: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Basic types, INT, CHAR, strings etc.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Date-Time</a:t>
            </a:r>
          </a:p>
          <a:p>
            <a:pPr lvl="1">
              <a:lnSpc>
                <a:spcPct val="80000"/>
              </a:lnSpc>
            </a:pPr>
            <a:endParaRPr lang="en-GB" sz="2400" dirty="0"/>
          </a:p>
          <a:p>
            <a:pPr lvl="1">
              <a:lnSpc>
                <a:spcPct val="80000"/>
              </a:lnSpc>
            </a:pPr>
            <a:endParaRPr lang="en-GB" sz="2400" dirty="0"/>
          </a:p>
          <a:p>
            <a:pPr lvl="1">
              <a:lnSpc>
                <a:spcPct val="80000"/>
              </a:lnSpc>
            </a:pPr>
            <a:endParaRPr lang="en-GB" sz="24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Programmer defined types: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sz="2000" dirty="0"/>
              <a:t>CREATE DOMAIN </a:t>
            </a:r>
            <a:r>
              <a:rPr lang="en-GB" sz="2000" dirty="0" err="1"/>
              <a:t>cprType</a:t>
            </a:r>
            <a:r>
              <a:rPr lang="en-GB" sz="2000" dirty="0"/>
              <a:t> AS CHAR(10);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sz="2000" dirty="0"/>
              <a:t>CREATE DOMAIN </a:t>
            </a:r>
            <a:r>
              <a:rPr lang="en-GB" sz="2000" dirty="0" err="1"/>
              <a:t>postalType</a:t>
            </a:r>
            <a:r>
              <a:rPr lang="en-GB" sz="2000" dirty="0"/>
              <a:t> AS CHAR(4); </a:t>
            </a:r>
            <a:r>
              <a:rPr lang="en-GB" sz="2000" dirty="0">
                <a:solidFill>
                  <a:srgbClr val="0070C0"/>
                </a:solidFill>
              </a:rPr>
              <a:t>-- CHECK(…)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  <a:p>
            <a:pPr lvl="1"/>
            <a:r>
              <a:rPr lang="en-US" sz="2400" dirty="0"/>
              <a:t>In MS MSQL:</a:t>
            </a:r>
            <a:br>
              <a:rPr lang="en-US" sz="2400" dirty="0"/>
            </a:br>
            <a:r>
              <a:rPr lang="en-US" sz="2400" dirty="0">
                <a:solidFill>
                  <a:srgbClr val="00B050"/>
                </a:solidFill>
              </a:rPr>
              <a:t>CREATE TYPE </a:t>
            </a:r>
            <a:r>
              <a:rPr lang="en-US" sz="2400" dirty="0" err="1">
                <a:solidFill>
                  <a:srgbClr val="00B050"/>
                </a:solidFill>
              </a:rPr>
              <a:t>postalType</a:t>
            </a:r>
            <a:r>
              <a:rPr lang="en-US" sz="2400" dirty="0">
                <a:solidFill>
                  <a:srgbClr val="00B050"/>
                </a:solidFill>
              </a:rPr>
              <a:t> 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FROM char(4) NOT NULL ;</a:t>
            </a:r>
            <a:endParaRPr lang="da-DK" sz="24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>
                <a:solidFill>
                  <a:srgbClr val="00B050"/>
                </a:solidFill>
              </a:rPr>
              <a:t>MS SQL Data Types: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/>
              <a:t>https://msdn.microsoft.com/da-dk/library/ms187752.aspx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291011" y="2775867"/>
            <a:ext cx="2592288" cy="360561"/>
          </a:xfrm>
          <a:prstGeom prst="wedgeRoundRectCallout">
            <a:avLst>
              <a:gd name="adj1" fmla="val -53450"/>
              <a:gd name="adj2" fmla="val 12848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GB" sz="1600" dirty="0">
                <a:latin typeface="Comic Sans MS" pitchFamily="66" charset="0"/>
              </a:rPr>
              <a:t>Not in MS SQL Server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923928" y="2276872"/>
            <a:ext cx="2592288" cy="360561"/>
          </a:xfrm>
          <a:prstGeom prst="wedgeRoundRectCallout">
            <a:avLst>
              <a:gd name="adj1" fmla="val -102739"/>
              <a:gd name="adj2" fmla="val -9025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GB" sz="1600" dirty="0">
                <a:latin typeface="Comic Sans MS" pitchFamily="66" charset="0"/>
              </a:rPr>
              <a:t>Careful: DBMS specific</a:t>
            </a:r>
          </a:p>
        </p:txBody>
      </p:sp>
    </p:spTree>
    <p:extLst>
      <p:ext uri="{BB962C8B-B14F-4D97-AF65-F5344CB8AC3E}">
        <p14:creationId xmlns:p14="http://schemas.microsoft.com/office/powerpoint/2010/main" val="23411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autoUpdateAnimBg="0"/>
      <p:bldP spid="819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Databases - SQL1</a:t>
            </a:r>
            <a:endParaRPr lang="en-GB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F0C71-4E44-42BD-BCF6-0E0B309EB15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GB" sz="3600" dirty="0"/>
              <a:t>SQL2 - DDL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846640" cy="46085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800" dirty="0">
                <a:solidFill>
                  <a:srgbClr val="0070C0"/>
                </a:solidFill>
              </a:rPr>
              <a:t>MS SQL more specific domains: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/>
              <a:t>From table definition: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balance decimal(10,2) not null,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check (balance &gt;= 0),</a:t>
            </a:r>
            <a:endParaRPr lang="da-DK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rgbClr val="00B050"/>
                </a:solidFill>
              </a:rPr>
              <a:t>inRate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int</a:t>
            </a:r>
            <a:r>
              <a:rPr lang="en-US" sz="2800" dirty="0">
                <a:solidFill>
                  <a:srgbClr val="00B050"/>
                </a:solidFill>
              </a:rPr>
              <a:t> not null,</a:t>
            </a:r>
            <a:endParaRPr lang="da-DK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check (</a:t>
            </a:r>
            <a:r>
              <a:rPr lang="en-US" sz="2800" dirty="0" err="1">
                <a:solidFill>
                  <a:srgbClr val="00B050"/>
                </a:solidFill>
              </a:rPr>
              <a:t>inRate</a:t>
            </a:r>
            <a:r>
              <a:rPr lang="en-US" sz="2800" dirty="0">
                <a:solidFill>
                  <a:srgbClr val="00B050"/>
                </a:solidFill>
              </a:rPr>
              <a:t> between 0 and 100),</a:t>
            </a:r>
            <a:endParaRPr lang="da-DK" sz="28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4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Databases - SQL1</a:t>
            </a:r>
            <a:endParaRPr lang="en-GB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F0C71-4E44-42BD-BCF6-0E0B309EB15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GB" sz="3600" dirty="0"/>
              <a:t>SQL2 - DDL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846640" cy="4608512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800" dirty="0"/>
              <a:t>Example from </a:t>
            </a:r>
            <a:r>
              <a:rPr lang="en-GB" sz="2800" dirty="0" err="1"/>
              <a:t>CreateTablesCompany</a:t>
            </a:r>
            <a:r>
              <a:rPr lang="en-GB" sz="28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Department</a:t>
            </a:r>
          </a:p>
          <a:p>
            <a:pPr marL="0" indent="0">
              <a:buNone/>
            </a:pP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a-DK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a-DK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mgr_ssn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a-DK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mgr_start_date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2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F0C71-4E44-42BD-BCF6-0E0B309EB15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GB" sz="3600" dirty="0"/>
              <a:t>SQL2 - DDL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424936" cy="51125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600" dirty="0"/>
              <a:t>Example from </a:t>
            </a:r>
            <a:r>
              <a:rPr lang="en-GB" sz="2600" dirty="0" err="1"/>
              <a:t>CreateTablesCompany</a:t>
            </a:r>
            <a:r>
              <a:rPr lang="en-GB" sz="26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a-DK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a-DK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plocation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a-DK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a-DK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a-DK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da-DK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dnum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							Department(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0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F0C71-4E44-42BD-BCF6-0E0B309EB15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GB" sz="3600" dirty="0"/>
              <a:t>SQL2 - DDL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424936" cy="51125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600" dirty="0"/>
              <a:t>Relationship from Project to Department: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04864"/>
            <a:ext cx="832837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57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B2962096BC849873DBD15A9AB8E90" ma:contentTypeVersion="0" ma:contentTypeDescription="Opret et nyt dokument." ma:contentTypeScope="" ma:versionID="2a1c93583a913c746a60a9f940682f8b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2aa509dc9ff36b3eff1545f903c8933b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3QZJDHEEAQRU-2776-319</_dlc_DocId>
    <_dlc_DocIdUrl xmlns="23cadae7-ae43-4b44-be68-e0ff5e97caf6">
      <Url>http://ecampus.ucn.dk/my-ecampus/holdsites/ec-dmab0914/_layouts/DocIdRedir.aspx?ID=3QZJDHEEAQRU-2776-319</Url>
      <Description>3QZJDHEEAQRU-2776-319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7CE6CB0-3BF5-4DD9-9A8F-F35ECFBCFB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7A4A9A-9BA6-465F-9CE3-BA81806E6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45FF91-EA01-4021-B257-2740B0886A15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23cadae7-ae43-4b44-be68-e0ff5e97caf6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D93A2E84-355E-4117-AD11-00A5896324B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455</Words>
  <Application>Microsoft Office PowerPoint</Application>
  <PresentationFormat>On-screen Show (4:3)</PresentationFormat>
  <Paragraphs>141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Comic Sans MS</vt:lpstr>
      <vt:lpstr>Courier New</vt:lpstr>
      <vt:lpstr>Office Theme</vt:lpstr>
      <vt:lpstr>Session 02</vt:lpstr>
      <vt:lpstr>Intended Learning Outcomes (ILOs) Session 02</vt:lpstr>
      <vt:lpstr>Realisation of the Relational Model</vt:lpstr>
      <vt:lpstr>SQL-Versions</vt:lpstr>
      <vt:lpstr>SQL2 - DDL</vt:lpstr>
      <vt:lpstr>SQL2 - DDL</vt:lpstr>
      <vt:lpstr>SQL2 - DDL</vt:lpstr>
      <vt:lpstr>SQL2 - DDL</vt:lpstr>
      <vt:lpstr>SQL2 - DDL</vt:lpstr>
      <vt:lpstr>SQL2 - DDL</vt:lpstr>
      <vt:lpstr>Demo:  Create tables</vt:lpstr>
      <vt:lpstr>Constraints  </vt:lpstr>
      <vt:lpstr>Referential integrity constraints</vt:lpstr>
      <vt:lpstr>Exercise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István Knoll</cp:lastModifiedBy>
  <cp:revision>95</cp:revision>
  <cp:lastPrinted>2016-08-26T11:52:57Z</cp:lastPrinted>
  <dcterms:created xsi:type="dcterms:W3CDTF">2015-01-30T08:28:02Z</dcterms:created>
  <dcterms:modified xsi:type="dcterms:W3CDTF">2018-02-11T20:12:24Z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832c8043-734b-411c-99d8-5cc57c6fb1ef</vt:lpwstr>
  </property>
  <property fmtid="{D5CDD505-2E9C-101B-9397-08002B2CF9AE}" pid="3" name="ContentTypeId">
    <vt:lpwstr>0x0101004FDB2962096BC849873DBD15A9AB8E90</vt:lpwstr>
  </property>
</Properties>
</file>