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9"/>
  </p:notesMasterIdLst>
  <p:sldIdLst>
    <p:sldId id="256" r:id="rId6"/>
    <p:sldId id="304" r:id="rId7"/>
    <p:sldId id="305" r:id="rId8"/>
    <p:sldId id="346" r:id="rId9"/>
    <p:sldId id="318" r:id="rId10"/>
    <p:sldId id="319" r:id="rId11"/>
    <p:sldId id="320" r:id="rId12"/>
    <p:sldId id="321" r:id="rId13"/>
    <p:sldId id="322" r:id="rId14"/>
    <p:sldId id="323" r:id="rId15"/>
    <p:sldId id="325" r:id="rId16"/>
    <p:sldId id="326" r:id="rId17"/>
    <p:sldId id="347" r:id="rId18"/>
    <p:sldId id="345" r:id="rId19"/>
    <p:sldId id="328" r:id="rId20"/>
    <p:sldId id="348" r:id="rId21"/>
    <p:sldId id="329" r:id="rId22"/>
    <p:sldId id="330" r:id="rId23"/>
    <p:sldId id="349" r:id="rId24"/>
    <p:sldId id="333" r:id="rId25"/>
    <p:sldId id="334" r:id="rId26"/>
    <p:sldId id="335" r:id="rId27"/>
    <p:sldId id="336" r:id="rId28"/>
  </p:sldIdLst>
  <p:sldSz cx="9144000" cy="6858000" type="screen4x3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336" autoAdjust="0"/>
  </p:normalViewPr>
  <p:slideViewPr>
    <p:cSldViewPr>
      <p:cViewPr varScale="1">
        <p:scale>
          <a:sx n="107" d="100"/>
          <a:sy n="107" d="100"/>
        </p:scale>
        <p:origin x="111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0F950-689C-4CAC-A879-A0B5A31AD8F4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AA0A3-BD1B-4B1A-AA1E-EDAF6BDBF15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631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27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02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604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901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585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711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705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248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24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792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92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778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23-01-2016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973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23-01-2016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Databases - SQL1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831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658615"/>
          </a:xfrm>
        </p:spPr>
        <p:txBody>
          <a:bodyPr>
            <a:normAutofit/>
          </a:bodyPr>
          <a:lstStyle/>
          <a:p>
            <a:r>
              <a:rPr lang="en-GB" dirty="0"/>
              <a:t>Session 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1273696"/>
          </a:xfrm>
        </p:spPr>
        <p:txBody>
          <a:bodyPr/>
          <a:lstStyle/>
          <a:p>
            <a:r>
              <a:rPr lang="en-GB" b="1" dirty="0"/>
              <a:t>SQL Intro</a:t>
            </a:r>
          </a:p>
          <a:p>
            <a:r>
              <a:rPr lang="en-GB" b="1" dirty="0"/>
              <a:t>DML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Databases - SQL1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1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84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8077200" cy="5715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Select-From-Where Statements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628800"/>
            <a:ext cx="7730032" cy="384329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dirty="0"/>
              <a:t>Basic template:</a:t>
            </a:r>
          </a:p>
          <a:p>
            <a:pPr eaLnBrk="1" hangingPunct="1">
              <a:buFontTx/>
              <a:buNone/>
            </a:pPr>
            <a:endParaRPr lang="en-GB" dirty="0"/>
          </a:p>
          <a:p>
            <a:pPr eaLnBrk="1" hangingPunct="1">
              <a:buFontTx/>
              <a:buNone/>
            </a:pPr>
            <a:r>
              <a:rPr lang="en-GB" b="1" dirty="0">
                <a:solidFill>
                  <a:srgbClr val="00B050"/>
                </a:solidFill>
              </a:rPr>
              <a:t>	</a:t>
            </a:r>
            <a:r>
              <a:rPr lang="en-GB" sz="2400" b="1" dirty="0">
                <a:solidFill>
                  <a:srgbClr val="00B050"/>
                </a:solidFill>
              </a:rPr>
              <a:t>SELECT &lt;</a:t>
            </a:r>
            <a:r>
              <a:rPr lang="en-GB" sz="2400" b="1" dirty="0" err="1">
                <a:solidFill>
                  <a:srgbClr val="00B050"/>
                </a:solidFill>
              </a:rPr>
              <a:t>attributerlist</a:t>
            </a:r>
            <a:r>
              <a:rPr lang="en-GB" sz="2400" b="1" dirty="0">
                <a:solidFill>
                  <a:srgbClr val="00B050"/>
                </a:solidFill>
              </a:rPr>
              <a:t>&gt;</a:t>
            </a:r>
          </a:p>
          <a:p>
            <a:pPr eaLnBrk="1" hangingPunct="1">
              <a:buFontTx/>
              <a:buNone/>
            </a:pPr>
            <a:r>
              <a:rPr lang="en-GB" sz="2400" b="1" dirty="0">
                <a:solidFill>
                  <a:srgbClr val="00B050"/>
                </a:solidFill>
              </a:rPr>
              <a:t>	FROM &lt;tables&gt;</a:t>
            </a:r>
          </a:p>
          <a:p>
            <a:pPr eaLnBrk="1" hangingPunct="1">
              <a:buFontTx/>
              <a:buNone/>
            </a:pPr>
            <a:r>
              <a:rPr lang="en-GB" sz="2400" b="1" dirty="0">
                <a:solidFill>
                  <a:srgbClr val="00B050"/>
                </a:solidFill>
              </a:rPr>
              <a:t>	WHERE &lt;condition&gt;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56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* in SELECT clauses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847013" cy="338615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dirty="0"/>
          </a:p>
          <a:p>
            <a:pPr eaLnBrk="1" hangingPunct="1">
              <a:buFontTx/>
              <a:buNone/>
            </a:pPr>
            <a:r>
              <a:rPr lang="en-GB" dirty="0"/>
              <a:t>	</a:t>
            </a:r>
            <a:r>
              <a:rPr lang="en-GB" sz="2800" dirty="0"/>
              <a:t>	</a:t>
            </a:r>
            <a:r>
              <a:rPr lang="en-GB" sz="2800" dirty="0">
                <a:latin typeface="Courier New" pitchFamily="49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GB" sz="2800" dirty="0">
                <a:latin typeface="Courier New" pitchFamily="49" charset="0"/>
              </a:rPr>
              <a:t>		FROM Employee</a:t>
            </a:r>
          </a:p>
          <a:p>
            <a:pPr eaLnBrk="1" hangingPunct="1">
              <a:buFontTx/>
              <a:buNone/>
            </a:pPr>
            <a:r>
              <a:rPr lang="en-GB" sz="2800" dirty="0">
                <a:latin typeface="Courier New" pitchFamily="49" charset="0"/>
              </a:rPr>
              <a:t>		WHERE </a:t>
            </a:r>
            <a:r>
              <a:rPr lang="en-GB" sz="2800" dirty="0" err="1">
                <a:latin typeface="Courier New" pitchFamily="49" charset="0"/>
              </a:rPr>
              <a:t>ssn</a:t>
            </a:r>
            <a:r>
              <a:rPr lang="en-GB" sz="2800" dirty="0">
                <a:latin typeface="Courier New" pitchFamily="49" charset="0"/>
              </a:rPr>
              <a:t> = ‘123456789’;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52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7772400" cy="1196752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Renaming Attributes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916113"/>
            <a:ext cx="84582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dirty="0"/>
          </a:p>
          <a:p>
            <a:pPr eaLnBrk="1" hangingPunct="1">
              <a:buFontTx/>
              <a:buNone/>
            </a:pPr>
            <a:r>
              <a:rPr lang="en-GB" dirty="0"/>
              <a:t>		</a:t>
            </a:r>
            <a:r>
              <a:rPr lang="en-GB" sz="2800" dirty="0">
                <a:latin typeface="Courier New" pitchFamily="49" charset="0"/>
              </a:rPr>
              <a:t>SELECT </a:t>
            </a:r>
            <a:r>
              <a:rPr lang="en-GB" sz="2800" dirty="0" err="1">
                <a:latin typeface="Courier New" pitchFamily="49" charset="0"/>
              </a:rPr>
              <a:t>fname</a:t>
            </a:r>
            <a:r>
              <a:rPr lang="en-GB" sz="2800" dirty="0">
                <a:latin typeface="Courier New" pitchFamily="49" charset="0"/>
              </a:rPr>
              <a:t> </a:t>
            </a:r>
            <a:r>
              <a:rPr lang="en-GB" sz="2800" dirty="0">
                <a:highlight>
                  <a:srgbClr val="FFFF00"/>
                </a:highlight>
                <a:latin typeface="Courier New" pitchFamily="49" charset="0"/>
              </a:rPr>
              <a:t>AS </a:t>
            </a:r>
            <a:r>
              <a:rPr lang="en-GB" sz="2800" dirty="0" err="1">
                <a:highlight>
                  <a:srgbClr val="FFFF00"/>
                </a:highlight>
                <a:latin typeface="Courier New" pitchFamily="49" charset="0"/>
              </a:rPr>
              <a:t>firstName</a:t>
            </a:r>
            <a:endParaRPr lang="en-GB" sz="2800" dirty="0">
              <a:highlight>
                <a:srgbClr val="FFFF00"/>
              </a:highlight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2800" dirty="0">
                <a:latin typeface="Courier New" pitchFamily="49" charset="0"/>
              </a:rPr>
              <a:t>		FROM employee</a:t>
            </a:r>
          </a:p>
          <a:p>
            <a:pPr eaLnBrk="1" hangingPunct="1">
              <a:buFontTx/>
              <a:buNone/>
            </a:pPr>
            <a:r>
              <a:rPr lang="en-GB" sz="2800" dirty="0">
                <a:latin typeface="Courier New" pitchFamily="49" charset="0"/>
              </a:rPr>
              <a:t>		WHERE </a:t>
            </a:r>
            <a:r>
              <a:rPr lang="en-GB" sz="2800" dirty="0" err="1">
                <a:latin typeface="Courier New" pitchFamily="49" charset="0"/>
              </a:rPr>
              <a:t>ssn</a:t>
            </a:r>
            <a:r>
              <a:rPr lang="en-GB" sz="2800" dirty="0">
                <a:latin typeface="Courier New" pitchFamily="49" charset="0"/>
              </a:rPr>
              <a:t> = ‘123456789’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54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7772400" cy="1196752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Renaming and concatenating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4" y="1916113"/>
            <a:ext cx="9145711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dirty="0"/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SELECT </a:t>
            </a:r>
            <a:r>
              <a:rPr lang="en-US" sz="2400" i="1" dirty="0" err="1">
                <a:highlight>
                  <a:srgbClr val="FFFF00"/>
                </a:highlight>
                <a:latin typeface="Courier New" pitchFamily="49" charset="0"/>
              </a:rPr>
              <a:t>fname</a:t>
            </a:r>
            <a:r>
              <a:rPr lang="en-US" sz="2400" i="1" dirty="0">
                <a:highlight>
                  <a:srgbClr val="FFFF00"/>
                </a:highlight>
                <a:latin typeface="Courier New" pitchFamily="49" charset="0"/>
              </a:rPr>
              <a:t> + ' ' + </a:t>
            </a:r>
            <a:r>
              <a:rPr lang="en-US" sz="2400" i="1" dirty="0" err="1">
                <a:highlight>
                  <a:srgbClr val="FFFF00"/>
                </a:highlight>
                <a:latin typeface="Courier New" pitchFamily="49" charset="0"/>
              </a:rPr>
              <a:t>lname</a:t>
            </a:r>
            <a:r>
              <a:rPr lang="en-US" sz="2400" i="1" dirty="0">
                <a:latin typeface="Courier New" pitchFamily="49" charset="0"/>
              </a:rPr>
              <a:t> AS </a:t>
            </a:r>
            <a:r>
              <a:rPr lang="en-US" sz="2400" i="1" dirty="0" err="1">
                <a:latin typeface="Courier New" pitchFamily="49" charset="0"/>
              </a:rPr>
              <a:t>employeeName</a:t>
            </a:r>
            <a:endParaRPr lang="en-US" sz="2400" i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FROM employee</a:t>
            </a:r>
            <a:r>
              <a:rPr lang="en-GB" sz="2400" dirty="0">
                <a:latin typeface="Courier New" pitchFamily="49" charset="0"/>
              </a:rPr>
              <a:t>employee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34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7772400" cy="1124744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Avoid duplicates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1519" y="1196752"/>
            <a:ext cx="8457505" cy="4834161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dirty="0"/>
          </a:p>
          <a:p>
            <a:pPr marL="0" indent="0">
              <a:buNone/>
            </a:pPr>
            <a:r>
              <a:rPr lang="da-DK" sz="2800" dirty="0" err="1"/>
              <a:t>select</a:t>
            </a:r>
            <a:r>
              <a:rPr lang="da-DK" sz="2800" dirty="0"/>
              <a:t> </a:t>
            </a:r>
            <a:r>
              <a:rPr lang="da-DK" sz="2800" b="1" dirty="0" err="1"/>
              <a:t>distinct</a:t>
            </a:r>
            <a:r>
              <a:rPr lang="da-DK" sz="2800" dirty="0"/>
              <a:t> </a:t>
            </a:r>
            <a:r>
              <a:rPr lang="da-DK" sz="2800" dirty="0" err="1"/>
              <a:t>dno</a:t>
            </a:r>
            <a:endParaRPr lang="da-DK" sz="2800" dirty="0"/>
          </a:p>
          <a:p>
            <a:pPr marL="0" indent="0">
              <a:buNone/>
            </a:pPr>
            <a:r>
              <a:rPr lang="da-DK" sz="2800" dirty="0"/>
              <a:t>from </a:t>
            </a:r>
            <a:r>
              <a:rPr lang="da-DK" sz="2800" dirty="0" err="1"/>
              <a:t>Employee</a:t>
            </a:r>
            <a:endParaRPr lang="da-DK" sz="2800" dirty="0"/>
          </a:p>
          <a:p>
            <a:pPr marL="0" indent="0">
              <a:buNone/>
            </a:pPr>
            <a:endParaRPr lang="da-DK" sz="2800" dirty="0"/>
          </a:p>
          <a:p>
            <a:pPr marL="0" indent="0">
              <a:buNone/>
            </a:pPr>
            <a:endParaRPr lang="da-DK" sz="2800" dirty="0"/>
          </a:p>
          <a:p>
            <a:pPr marL="0" indent="0">
              <a:buNone/>
            </a:pPr>
            <a:r>
              <a:rPr lang="da-DK" sz="2800" dirty="0" err="1"/>
              <a:t>select</a:t>
            </a:r>
            <a:r>
              <a:rPr lang="da-DK" sz="2800" dirty="0"/>
              <a:t> </a:t>
            </a:r>
            <a:r>
              <a:rPr lang="da-DK" sz="2800" dirty="0" err="1"/>
              <a:t>dno</a:t>
            </a:r>
            <a:endParaRPr lang="da-DK" sz="2800" dirty="0"/>
          </a:p>
          <a:p>
            <a:pPr marL="0" indent="0">
              <a:buNone/>
            </a:pPr>
            <a:r>
              <a:rPr lang="da-DK" sz="2800" dirty="0"/>
              <a:t>from </a:t>
            </a:r>
            <a:r>
              <a:rPr lang="da-DK" sz="2800" dirty="0" err="1"/>
              <a:t>Employee</a:t>
            </a:r>
            <a:endParaRPr lang="da-DK" sz="2800" dirty="0"/>
          </a:p>
          <a:p>
            <a:pPr marL="0" indent="0">
              <a:buNone/>
            </a:pPr>
            <a:endParaRPr lang="da-DK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14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35" y="1762531"/>
            <a:ext cx="674162" cy="124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274" y="3789040"/>
            <a:ext cx="584083" cy="2652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29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Comparing NULL to Values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2132856"/>
            <a:ext cx="8153400" cy="3348766"/>
          </a:xfrm>
        </p:spPr>
        <p:txBody>
          <a:bodyPr/>
          <a:lstStyle/>
          <a:p>
            <a:pPr eaLnBrk="1" hangingPunct="1"/>
            <a:r>
              <a:rPr lang="en-GB" sz="2800" dirty="0"/>
              <a:t>The logic of conditions in SQL is really 3-valued logic: </a:t>
            </a:r>
            <a:r>
              <a:rPr lang="en-GB" sz="2800" dirty="0">
                <a:highlight>
                  <a:srgbClr val="FFFF00"/>
                </a:highlight>
              </a:rPr>
              <a:t>TRUE, FALSE, UNKNOWN</a:t>
            </a:r>
            <a:r>
              <a:rPr lang="en-GB" sz="2800" dirty="0"/>
              <a:t>.</a:t>
            </a:r>
          </a:p>
          <a:p>
            <a:pPr eaLnBrk="1" hangingPunct="1"/>
            <a:r>
              <a:rPr lang="en-GB" sz="2800" dirty="0"/>
              <a:t>When any value is compared with NULL, the truth value is UNKNOWN.</a:t>
            </a:r>
          </a:p>
          <a:p>
            <a:pPr eaLnBrk="1" hangingPunct="1"/>
            <a:r>
              <a:rPr lang="en-GB" sz="2800" dirty="0"/>
              <a:t>But a query only produces a tuple in the answer</a:t>
            </a:r>
            <a:br>
              <a:rPr lang="en-GB" sz="2800" dirty="0"/>
            </a:br>
            <a:r>
              <a:rPr lang="en-GB" sz="2800" dirty="0"/>
              <a:t>if its truth value for the WHERE clause is TRUE</a:t>
            </a:r>
            <a:br>
              <a:rPr lang="en-GB" sz="2800" dirty="0"/>
            </a:br>
            <a:r>
              <a:rPr lang="en-GB" sz="2800" dirty="0"/>
              <a:t>(not FALSE or UNKNOWN).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212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Comparing NULL to Values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2204864"/>
            <a:ext cx="7754982" cy="3276758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GB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 eaLnBrk="1" hangingPunct="1">
              <a:buNone/>
            </a:pPr>
            <a:endParaRPr lang="en-GB" sz="28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GB" sz="2800" dirty="0"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GB" sz="2800" dirty="0"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GB" sz="2800" dirty="0"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GB" sz="2800" dirty="0"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en-GB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16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399029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267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701356" y="0"/>
            <a:ext cx="7772400" cy="1052736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Use: is or is not null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700808"/>
            <a:ext cx="7772400" cy="3699852"/>
          </a:xfrm>
        </p:spPr>
        <p:txBody>
          <a:bodyPr>
            <a:normAutofit lnSpcReduction="10000"/>
          </a:bodyPr>
          <a:lstStyle/>
          <a:p>
            <a:pPr lvl="2" eaLnBrk="1" hangingPunct="1">
              <a:buFontTx/>
              <a:buNone/>
            </a:pPr>
            <a:r>
              <a:rPr lang="en-GB" sz="2800" dirty="0"/>
              <a:t>select </a:t>
            </a:r>
            <a:r>
              <a:rPr lang="en-GB" sz="2800" dirty="0" err="1"/>
              <a:t>Fname</a:t>
            </a:r>
            <a:r>
              <a:rPr lang="en-GB" sz="2800" dirty="0"/>
              <a:t>, </a:t>
            </a:r>
            <a:r>
              <a:rPr lang="en-GB" sz="2800" dirty="0" err="1"/>
              <a:t>lname</a:t>
            </a:r>
            <a:endParaRPr lang="en-GB" sz="2800" dirty="0"/>
          </a:p>
          <a:p>
            <a:pPr lvl="2" eaLnBrk="1" hangingPunct="1">
              <a:buFontTx/>
              <a:buNone/>
            </a:pPr>
            <a:r>
              <a:rPr lang="en-GB" sz="2800" dirty="0"/>
              <a:t>from employee</a:t>
            </a:r>
          </a:p>
          <a:p>
            <a:pPr lvl="2" eaLnBrk="1" hangingPunct="1">
              <a:buFontTx/>
              <a:buNone/>
            </a:pPr>
            <a:r>
              <a:rPr lang="en-GB" sz="2800" dirty="0"/>
              <a:t>where </a:t>
            </a:r>
            <a:r>
              <a:rPr lang="en-GB" sz="2800" dirty="0" err="1"/>
              <a:t>superssn</a:t>
            </a:r>
            <a:r>
              <a:rPr lang="en-GB" sz="2800" dirty="0"/>
              <a:t> </a:t>
            </a:r>
            <a:r>
              <a:rPr lang="en-GB" sz="2800" dirty="0">
                <a:highlight>
                  <a:srgbClr val="FFFF00"/>
                </a:highlight>
              </a:rPr>
              <a:t>is null</a:t>
            </a:r>
          </a:p>
          <a:p>
            <a:pPr lvl="2" eaLnBrk="1" hangingPunct="1">
              <a:buFontTx/>
              <a:buNone/>
            </a:pPr>
            <a:endParaRPr lang="en-GB" sz="2800" dirty="0"/>
          </a:p>
          <a:p>
            <a:pPr lvl="2" eaLnBrk="1" hangingPunct="1">
              <a:buFontTx/>
              <a:buNone/>
            </a:pPr>
            <a:endParaRPr lang="en-GB" sz="2800" dirty="0"/>
          </a:p>
          <a:p>
            <a:pPr lvl="2" eaLnBrk="1" hangingPunct="1">
              <a:buFontTx/>
              <a:buNone/>
            </a:pPr>
            <a:r>
              <a:rPr lang="en-GB" sz="2800" dirty="0"/>
              <a:t>Instead of  ‘=‘ or ‘!=‘ (in standard SQL ‘&lt;&gt;’)</a:t>
            </a:r>
          </a:p>
          <a:p>
            <a:pPr lvl="2" eaLnBrk="1" hangingPunct="1">
              <a:buFontTx/>
              <a:buNone/>
            </a:pPr>
            <a:r>
              <a:rPr lang="en-GB" sz="2800" dirty="0"/>
              <a:t>Since </a:t>
            </a:r>
            <a:r>
              <a:rPr lang="en-GB" sz="2800" dirty="0" err="1"/>
              <a:t>sql</a:t>
            </a:r>
            <a:r>
              <a:rPr lang="en-GB" sz="2800" dirty="0"/>
              <a:t> considers each null value as being distinct from every other null value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69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err="1"/>
              <a:t>Multirelation</a:t>
            </a:r>
            <a:r>
              <a:rPr lang="en-GB" dirty="0"/>
              <a:t> Queries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916832"/>
            <a:ext cx="7772400" cy="3556976"/>
          </a:xfrm>
        </p:spPr>
        <p:txBody>
          <a:bodyPr/>
          <a:lstStyle/>
          <a:p>
            <a:pPr eaLnBrk="1" hangingPunct="1"/>
            <a:r>
              <a:rPr lang="en-GB" sz="2800" dirty="0"/>
              <a:t>Interesting queries often combine data from more than one relation.</a:t>
            </a:r>
          </a:p>
          <a:p>
            <a:pPr eaLnBrk="1" hangingPunct="1"/>
            <a:r>
              <a:rPr lang="en-GB" sz="2800" dirty="0"/>
              <a:t>We can address several relations in one query by listing them all in the FROM clause.</a:t>
            </a:r>
          </a:p>
          <a:p>
            <a:pPr eaLnBrk="1" hangingPunct="1"/>
            <a:r>
              <a:rPr lang="en-GB" sz="2800" dirty="0"/>
              <a:t>Distinguish attributes of the same name by “&lt;relation&gt;.&lt;attribute&gt;”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86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7772400" cy="123448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Example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12777"/>
            <a:ext cx="6768752" cy="4635598"/>
          </a:xfrm>
        </p:spPr>
        <p:txBody>
          <a:bodyPr/>
          <a:lstStyle/>
          <a:p>
            <a:pPr>
              <a:buNone/>
            </a:pPr>
            <a:r>
              <a:rPr lang="en-GB" dirty="0"/>
              <a:t>Use</a:t>
            </a:r>
          </a:p>
          <a:p>
            <a:pPr>
              <a:buNone/>
            </a:pPr>
            <a:r>
              <a:rPr lang="en-GB" sz="2400" dirty="0"/>
              <a:t>“&lt;relation&gt;.&lt;attribute&gt;”</a:t>
            </a:r>
          </a:p>
          <a:p>
            <a:pPr eaLnBrk="1" hangingPunct="1">
              <a:buFontTx/>
              <a:buNone/>
            </a:pPr>
            <a:endParaRPr lang="en-GB" sz="2400" dirty="0"/>
          </a:p>
          <a:p>
            <a:pPr eaLnBrk="1" hangingPunct="1">
              <a:buFontTx/>
              <a:buNone/>
            </a:pPr>
            <a:endParaRPr lang="en-GB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19</a:t>
            </a:fld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9" y="2571279"/>
            <a:ext cx="724280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FADE4C-B594-4783-AEFE-75A61A85C028}"/>
              </a:ext>
            </a:extLst>
          </p:cNvPr>
          <p:cNvSpPr/>
          <p:nvPr/>
        </p:nvSpPr>
        <p:spPr>
          <a:xfrm>
            <a:off x="4283968" y="2924944"/>
            <a:ext cx="2736304" cy="432048"/>
          </a:xfrm>
          <a:prstGeom prst="roundRect">
            <a:avLst/>
          </a:prstGeom>
          <a:noFill/>
          <a:ln w="1174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6AB248-1EF8-4A11-B447-0CBB2A1929FD}"/>
              </a:ext>
            </a:extLst>
          </p:cNvPr>
          <p:cNvSpPr/>
          <p:nvPr/>
        </p:nvSpPr>
        <p:spPr>
          <a:xfrm>
            <a:off x="6251848" y="2518296"/>
            <a:ext cx="817197" cy="432048"/>
          </a:xfrm>
          <a:prstGeom prst="roundRect">
            <a:avLst/>
          </a:prstGeom>
          <a:noFill/>
          <a:ln w="1174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733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Intended Learning Outcomes (ILOs) Session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060849"/>
            <a:ext cx="7560840" cy="38884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GB" sz="2400" dirty="0"/>
          </a:p>
          <a:p>
            <a:pPr marL="0" lvl="0" indent="0">
              <a:buNone/>
            </a:pPr>
            <a:r>
              <a:rPr lang="en-GB" sz="2400" b="1" dirty="0"/>
              <a:t>SQL:</a:t>
            </a:r>
          </a:p>
          <a:p>
            <a:pPr lvl="0"/>
            <a:r>
              <a:rPr lang="en-GB" sz="2400" b="1" dirty="0"/>
              <a:t>Can populate the database using insert scripts</a:t>
            </a:r>
          </a:p>
          <a:p>
            <a:pPr lvl="0"/>
            <a:r>
              <a:rPr lang="en-GB" sz="2400" b="1" dirty="0"/>
              <a:t>Can do SQL queries and updates on the database.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877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772400" cy="1189856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Explicit Tuple-Variables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772816"/>
            <a:ext cx="7772400" cy="4343400"/>
          </a:xfrm>
        </p:spPr>
        <p:txBody>
          <a:bodyPr/>
          <a:lstStyle/>
          <a:p>
            <a:pPr eaLnBrk="1" hangingPunct="1"/>
            <a:r>
              <a:rPr lang="en-GB" sz="2800" dirty="0"/>
              <a:t>Sometimes, a query needs to use two copies of the same relation.</a:t>
            </a:r>
          </a:p>
          <a:p>
            <a:pPr eaLnBrk="1" hangingPunct="1"/>
            <a:r>
              <a:rPr lang="en-GB" sz="2800" dirty="0"/>
              <a:t>Distinguish copies by following the relation name by the name of a tuple-variable, in the FROM clause.</a:t>
            </a:r>
          </a:p>
          <a:p>
            <a:pPr eaLnBrk="1" hangingPunct="1"/>
            <a:r>
              <a:rPr lang="en-GB" sz="2800" dirty="0"/>
              <a:t>It’s always an option to rename relations this way, even when not essential.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380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772400" cy="60392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398904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400" dirty="0" err="1"/>
              <a:t>Foreach</a:t>
            </a:r>
            <a:r>
              <a:rPr lang="en-GB" sz="2400" dirty="0"/>
              <a:t> employee select the name from the employee and his supervisor</a:t>
            </a:r>
          </a:p>
          <a:p>
            <a:pPr eaLnBrk="1" hangingPunct="1">
              <a:buFontTx/>
              <a:buNone/>
            </a:pPr>
            <a:endParaRPr lang="en-GB" sz="2000" dirty="0"/>
          </a:p>
          <a:p>
            <a:pPr eaLnBrk="1" hangingPunct="1">
              <a:buFontTx/>
              <a:buNone/>
            </a:pPr>
            <a:r>
              <a:rPr lang="en-GB" sz="2400" b="1" dirty="0">
                <a:latin typeface="Courier New" pitchFamily="49" charset="0"/>
              </a:rPr>
              <a:t>select </a:t>
            </a:r>
            <a:r>
              <a:rPr lang="en-GB" sz="2400" b="1" dirty="0" err="1">
                <a:latin typeface="Courier New" pitchFamily="49" charset="0"/>
              </a:rPr>
              <a:t>e.fname</a:t>
            </a:r>
            <a:r>
              <a:rPr lang="en-GB" sz="2400" b="1" dirty="0">
                <a:latin typeface="Courier New" pitchFamily="49" charset="0"/>
              </a:rPr>
              <a:t>, </a:t>
            </a:r>
            <a:r>
              <a:rPr lang="en-GB" sz="2400" b="1" dirty="0" err="1">
                <a:latin typeface="Courier New" pitchFamily="49" charset="0"/>
              </a:rPr>
              <a:t>e.lname</a:t>
            </a:r>
            <a:r>
              <a:rPr lang="en-GB" sz="2400" b="1" dirty="0">
                <a:latin typeface="Courier New" pitchFamily="49" charset="0"/>
              </a:rPr>
              <a:t>, </a:t>
            </a:r>
            <a:r>
              <a:rPr lang="en-GB" sz="2400" b="1" dirty="0" err="1">
                <a:latin typeface="Courier New" pitchFamily="49" charset="0"/>
              </a:rPr>
              <a:t>s.fname</a:t>
            </a:r>
            <a:r>
              <a:rPr lang="en-GB" sz="2400" b="1" dirty="0">
                <a:latin typeface="Courier New" pitchFamily="49" charset="0"/>
              </a:rPr>
              <a:t>, </a:t>
            </a:r>
            <a:r>
              <a:rPr lang="en-GB" sz="2400" b="1" dirty="0" err="1">
                <a:latin typeface="Courier New" pitchFamily="49" charset="0"/>
              </a:rPr>
              <a:t>s.lname</a:t>
            </a:r>
            <a:endParaRPr lang="en-GB" sz="24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2400" b="1" dirty="0">
                <a:latin typeface="Courier New" pitchFamily="49" charset="0"/>
              </a:rPr>
              <a:t>from employee e, employee s</a:t>
            </a:r>
          </a:p>
          <a:p>
            <a:pPr eaLnBrk="1" hangingPunct="1">
              <a:buFontTx/>
              <a:buNone/>
            </a:pPr>
            <a:r>
              <a:rPr lang="en-GB" sz="2400" b="1" dirty="0">
                <a:latin typeface="Courier New" pitchFamily="49" charset="0"/>
              </a:rPr>
              <a:t>where </a:t>
            </a:r>
            <a:r>
              <a:rPr lang="en-GB" sz="2400" b="1" dirty="0" err="1">
                <a:latin typeface="Courier New" pitchFamily="49" charset="0"/>
              </a:rPr>
              <a:t>e.superssn</a:t>
            </a:r>
            <a:r>
              <a:rPr lang="en-GB" sz="2400" b="1" dirty="0">
                <a:latin typeface="Courier New" pitchFamily="49" charset="0"/>
              </a:rPr>
              <a:t> = </a:t>
            </a:r>
            <a:r>
              <a:rPr lang="en-GB" sz="2400" b="1" dirty="0" err="1">
                <a:latin typeface="Courier New" pitchFamily="49" charset="0"/>
              </a:rPr>
              <a:t>s.ssn</a:t>
            </a:r>
            <a:r>
              <a:rPr lang="en-GB" sz="2400" b="1" dirty="0">
                <a:latin typeface="Courier New" pitchFamily="49" charset="0"/>
              </a:rPr>
              <a:t>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21</a:t>
            </a:fld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F5AA2C-7FBD-4B8E-8025-293BA2FF382D}"/>
              </a:ext>
            </a:extLst>
          </p:cNvPr>
          <p:cNvSpPr/>
          <p:nvPr/>
        </p:nvSpPr>
        <p:spPr>
          <a:xfrm>
            <a:off x="3275856" y="3212976"/>
            <a:ext cx="504056" cy="432048"/>
          </a:xfrm>
          <a:prstGeom prst="roundRect">
            <a:avLst/>
          </a:prstGeom>
          <a:noFill/>
          <a:ln w="1174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CCE321-83C0-420D-B809-D1C59F286691}"/>
              </a:ext>
            </a:extLst>
          </p:cNvPr>
          <p:cNvSpPr/>
          <p:nvPr/>
        </p:nvSpPr>
        <p:spPr>
          <a:xfrm>
            <a:off x="5436096" y="3212976"/>
            <a:ext cx="504056" cy="432048"/>
          </a:xfrm>
          <a:prstGeom prst="roundRect">
            <a:avLst/>
          </a:prstGeom>
          <a:noFill/>
          <a:ln w="1174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2222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20688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Important Points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772816"/>
            <a:ext cx="8496944" cy="4267200"/>
          </a:xfrm>
        </p:spPr>
        <p:txBody>
          <a:bodyPr/>
          <a:lstStyle/>
          <a:p>
            <a:pPr eaLnBrk="1" hangingPunct="1"/>
            <a:r>
              <a:rPr lang="en-GB" sz="2800" dirty="0"/>
              <a:t>Conditions in the WHERE clause can use AND, OR, NOT</a:t>
            </a:r>
          </a:p>
          <a:p>
            <a:pPr marL="0" indent="0" eaLnBrk="1" hangingPunct="1">
              <a:buNone/>
            </a:pPr>
            <a:endParaRPr lang="en-GB" sz="2800" dirty="0"/>
          </a:p>
          <a:p>
            <a:pPr eaLnBrk="1" hangingPunct="1"/>
            <a:r>
              <a:rPr lang="en-GB" sz="2800" dirty="0"/>
              <a:t>SQL is </a:t>
            </a:r>
            <a:r>
              <a:rPr lang="en-GB" sz="2800" i="1" dirty="0">
                <a:highlight>
                  <a:srgbClr val="FFFF00"/>
                </a:highlight>
              </a:rPr>
              <a:t>case-insensitive</a:t>
            </a:r>
            <a:r>
              <a:rPr lang="en-GB" sz="2800" dirty="0"/>
              <a:t>.  In general, upper and lower case characters are the same, except inside quoted strings.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537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20688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Patterns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916832"/>
            <a:ext cx="7772400" cy="4267200"/>
          </a:xfrm>
        </p:spPr>
        <p:txBody>
          <a:bodyPr/>
          <a:lstStyle/>
          <a:p>
            <a:pPr eaLnBrk="1" hangingPunct="1"/>
            <a:r>
              <a:rPr lang="en-GB" sz="2800" dirty="0"/>
              <a:t>WHERE clauses can have conditions in which a string is compared with a pattern, to see if it matches.</a:t>
            </a:r>
          </a:p>
          <a:p>
            <a:pPr eaLnBrk="1" hangingPunct="1"/>
            <a:r>
              <a:rPr lang="en-GB" sz="2800" dirty="0"/>
              <a:t>General form:     &lt;Attribute&gt; LIKE &lt;pattern&gt; or &lt;Attribute&gt; NOT LIKE &lt;pattern&gt;</a:t>
            </a:r>
          </a:p>
          <a:p>
            <a:pPr eaLnBrk="1" hangingPunct="1"/>
            <a:r>
              <a:rPr lang="en-GB" sz="2800" dirty="0"/>
              <a:t>Pattern is a quoted string with </a:t>
            </a:r>
            <a:r>
              <a:rPr lang="en-GB" dirty="0"/>
              <a:t>%</a:t>
            </a:r>
          </a:p>
          <a:p>
            <a:pPr lvl="1"/>
            <a:r>
              <a:rPr lang="en-GB" sz="2400" dirty="0">
                <a:highlight>
                  <a:srgbClr val="FFFF00"/>
                </a:highlight>
              </a:rPr>
              <a:t> name like ‘%john%’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64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E5152A-B6CE-428E-8D6B-782E6D449733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6752"/>
          </a:xfrm>
        </p:spPr>
        <p:txBody>
          <a:bodyPr/>
          <a:lstStyle/>
          <a:p>
            <a:r>
              <a:rPr lang="en-GB" sz="3600" dirty="0"/>
              <a:t>Realisation of the Relational Model</a:t>
            </a:r>
            <a:endParaRPr lang="en-GB" sz="2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7846640" cy="438680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DBMS (RDBMS) is SQL-based</a:t>
            </a:r>
            <a:br>
              <a:rPr lang="en-GB" sz="3600" dirty="0"/>
            </a:br>
            <a:r>
              <a:rPr lang="en-GB" sz="2000" dirty="0"/>
              <a:t>(SQL = </a:t>
            </a:r>
            <a:r>
              <a:rPr lang="en-GB" sz="2000" i="1" dirty="0"/>
              <a:t>Structured Query Language</a:t>
            </a:r>
            <a:r>
              <a:rPr lang="en-GB" sz="2000" dirty="0"/>
              <a:t>)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SQL includes e.g.</a:t>
            </a:r>
          </a:p>
          <a:p>
            <a:pPr lvl="1"/>
            <a:r>
              <a:rPr lang="en-GB" sz="2400" dirty="0">
                <a:solidFill>
                  <a:srgbClr val="0070C0"/>
                </a:solidFill>
              </a:rPr>
              <a:t>DDL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Data Definition Language</a:t>
            </a:r>
          </a:p>
          <a:p>
            <a:pPr lvl="1"/>
            <a:r>
              <a:rPr lang="en-GB" sz="2400" b="1" dirty="0">
                <a:solidFill>
                  <a:srgbClr val="00B050"/>
                </a:solidFill>
              </a:rPr>
              <a:t>DML</a:t>
            </a:r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Data Manipulation Language</a:t>
            </a:r>
          </a:p>
        </p:txBody>
      </p:sp>
    </p:spTree>
    <p:extLst>
      <p:ext uri="{BB962C8B-B14F-4D97-AF65-F5344CB8AC3E}">
        <p14:creationId xmlns:p14="http://schemas.microsoft.com/office/powerpoint/2010/main" val="29293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E5152A-B6CE-428E-8D6B-782E6D449733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6752"/>
          </a:xfrm>
        </p:spPr>
        <p:txBody>
          <a:bodyPr/>
          <a:lstStyle/>
          <a:p>
            <a:r>
              <a:rPr lang="en-GB" sz="3600" dirty="0">
                <a:solidFill>
                  <a:srgbClr val="0070C0"/>
                </a:solidFill>
              </a:rPr>
              <a:t>CRUD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7846640" cy="4386808"/>
          </a:xfrm>
        </p:spPr>
        <p:txBody>
          <a:bodyPr>
            <a:normAutofit lnSpcReduction="10000"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DML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Data Manipulation Language</a:t>
            </a:r>
            <a:br>
              <a:rPr lang="en-GB" b="1" dirty="0">
                <a:solidFill>
                  <a:srgbClr val="00B050"/>
                </a:solidFill>
              </a:rPr>
            </a:br>
            <a:r>
              <a:rPr lang="en-GB" sz="2000" b="1" dirty="0">
                <a:solidFill>
                  <a:srgbClr val="00B050"/>
                </a:solidFill>
              </a:rPr>
              <a:t>Change content of database</a:t>
            </a:r>
            <a:br>
              <a:rPr lang="en-GB" sz="2000" b="1" dirty="0">
                <a:solidFill>
                  <a:srgbClr val="00B050"/>
                </a:solidFill>
              </a:rPr>
            </a:br>
            <a:r>
              <a:rPr lang="en-GB" sz="2000" b="1" dirty="0">
                <a:solidFill>
                  <a:srgbClr val="00B050"/>
                </a:solidFill>
              </a:rPr>
              <a:t>Read from database </a:t>
            </a:r>
          </a:p>
          <a:p>
            <a:pPr lvl="1"/>
            <a:endParaRPr lang="en-GB" b="1" dirty="0">
              <a:solidFill>
                <a:srgbClr val="00B050"/>
              </a:solidFill>
            </a:endParaRPr>
          </a:p>
          <a:p>
            <a:r>
              <a:rPr lang="en-GB" b="1" dirty="0">
                <a:solidFill>
                  <a:srgbClr val="0070C0"/>
                </a:solidFill>
              </a:rPr>
              <a:t>Create</a:t>
            </a:r>
            <a:r>
              <a:rPr lang="en-GB" b="1" dirty="0">
                <a:solidFill>
                  <a:srgbClr val="00B050"/>
                </a:solidFill>
              </a:rPr>
              <a:t> (insert)</a:t>
            </a:r>
          </a:p>
          <a:p>
            <a:r>
              <a:rPr lang="en-GB" b="1" dirty="0">
                <a:solidFill>
                  <a:srgbClr val="0070C0"/>
                </a:solidFill>
              </a:rPr>
              <a:t>Read</a:t>
            </a:r>
            <a:r>
              <a:rPr lang="en-GB" b="1" dirty="0">
                <a:solidFill>
                  <a:srgbClr val="00B050"/>
                </a:solidFill>
              </a:rPr>
              <a:t> (select – where - ..)</a:t>
            </a:r>
          </a:p>
          <a:p>
            <a:r>
              <a:rPr lang="en-GB" b="1" dirty="0">
                <a:solidFill>
                  <a:srgbClr val="0070C0"/>
                </a:solidFill>
              </a:rPr>
              <a:t>Update</a:t>
            </a:r>
            <a:r>
              <a:rPr lang="en-GB" b="1" dirty="0">
                <a:solidFill>
                  <a:srgbClr val="00B050"/>
                </a:solidFill>
              </a:rPr>
              <a:t> (update)</a:t>
            </a:r>
          </a:p>
          <a:p>
            <a:r>
              <a:rPr lang="en-GB" b="1" dirty="0">
                <a:solidFill>
                  <a:srgbClr val="0070C0"/>
                </a:solidFill>
              </a:rPr>
              <a:t>Delete</a:t>
            </a:r>
            <a:r>
              <a:rPr lang="en-GB" b="1" dirty="0">
                <a:solidFill>
                  <a:srgbClr val="00B050"/>
                </a:solidFill>
              </a:rPr>
              <a:t> (delete)</a:t>
            </a:r>
          </a:p>
          <a:p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0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6672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SQL - DML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772816"/>
            <a:ext cx="7772400" cy="4114800"/>
          </a:xfrm>
        </p:spPr>
        <p:txBody>
          <a:bodyPr/>
          <a:lstStyle/>
          <a:p>
            <a:pPr eaLnBrk="1" hangingPunct="1"/>
            <a:r>
              <a:rPr lang="en-GB" sz="2800" dirty="0"/>
              <a:t>Change content</a:t>
            </a:r>
          </a:p>
          <a:p>
            <a:pPr lvl="1" eaLnBrk="1" hangingPunct="1"/>
            <a:r>
              <a:rPr lang="en-GB" sz="2800" dirty="0"/>
              <a:t>insert into …, </a:t>
            </a:r>
          </a:p>
          <a:p>
            <a:pPr lvl="1" eaLnBrk="1" hangingPunct="1"/>
            <a:r>
              <a:rPr lang="en-GB" sz="2800" dirty="0"/>
              <a:t>update ... set ... where ...,</a:t>
            </a:r>
            <a:br>
              <a:rPr lang="en-GB" sz="2800" dirty="0"/>
            </a:br>
            <a:endParaRPr lang="en-GB" sz="2800" dirty="0"/>
          </a:p>
          <a:p>
            <a:pPr lvl="1" eaLnBrk="1" hangingPunct="1"/>
            <a:r>
              <a:rPr lang="en-GB" sz="2800" dirty="0"/>
              <a:t>delete from … where ...</a:t>
            </a:r>
            <a:br>
              <a:rPr lang="en-GB" sz="2800" dirty="0"/>
            </a:br>
            <a:endParaRPr lang="en-GB" sz="2800" dirty="0"/>
          </a:p>
          <a:p>
            <a:pPr eaLnBrk="1" hangingPunct="1"/>
            <a:r>
              <a:rPr lang="en-GB" sz="2800" dirty="0"/>
              <a:t>Read (query on the data)</a:t>
            </a:r>
          </a:p>
          <a:p>
            <a:pPr lvl="1" eaLnBrk="1" hangingPunct="1"/>
            <a:r>
              <a:rPr lang="en-GB" sz="2800" dirty="0"/>
              <a:t>select ... from ... where ...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84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dirty="0"/>
          </a:p>
          <a:p>
            <a:pPr eaLnBrk="1" hangingPunct="1">
              <a:buFontTx/>
              <a:buNone/>
            </a:pPr>
            <a:endParaRPr lang="en-GB" b="1" dirty="0"/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642910" y="1714488"/>
            <a:ext cx="7772400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insert into employee values ('James','E','Borg','888665555','19371110','450 		Stone, Houston,TX','M',55000,null,1);</a:t>
            </a:r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r>
              <a:rPr lang="en-US" dirty="0"/>
              <a:t>insert into </a:t>
            </a:r>
            <a:r>
              <a:rPr lang="en-US" dirty="0" err="1"/>
              <a:t>SaleOrder</a:t>
            </a:r>
            <a:r>
              <a:rPr lang="en-US" dirty="0"/>
              <a:t> (</a:t>
            </a:r>
            <a:r>
              <a:rPr lang="en-US" dirty="0" err="1"/>
              <a:t>id,customerName</a:t>
            </a:r>
            <a:r>
              <a:rPr lang="en-US" dirty="0"/>
              <a:t>) values(1, 'Bill Gates');</a:t>
            </a:r>
            <a:endParaRPr lang="da-DK" dirty="0"/>
          </a:p>
          <a:p>
            <a:pPr>
              <a:spcBef>
                <a:spcPct val="50000"/>
              </a:spcBef>
            </a:pPr>
            <a:endParaRPr lang="en-GB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6672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INSERT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27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1617440" y="2060848"/>
            <a:ext cx="6194920" cy="4032448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GB" sz="2400" b="1" dirty="0"/>
              <a:t>update</a:t>
            </a:r>
            <a:r>
              <a:rPr lang="en-GB" sz="2400" dirty="0"/>
              <a:t> employee</a:t>
            </a:r>
          </a:p>
          <a:p>
            <a:pPr eaLnBrk="1" hangingPunct="1">
              <a:buFontTx/>
              <a:buNone/>
            </a:pPr>
            <a:r>
              <a:rPr lang="en-GB" sz="2400" b="1" dirty="0"/>
              <a:t>    set</a:t>
            </a:r>
            <a:r>
              <a:rPr lang="en-GB" sz="2400" dirty="0"/>
              <a:t>  salary =  25000</a:t>
            </a:r>
          </a:p>
          <a:p>
            <a:pPr eaLnBrk="1" hangingPunct="1">
              <a:buFontTx/>
              <a:buNone/>
            </a:pPr>
            <a:r>
              <a:rPr lang="en-GB" sz="2400" b="1" dirty="0"/>
              <a:t>    where </a:t>
            </a:r>
            <a:r>
              <a:rPr lang="en-GB" sz="2400" b="1" dirty="0" err="1"/>
              <a:t>ssn</a:t>
            </a:r>
            <a:r>
              <a:rPr lang="en-GB" sz="2400" dirty="0"/>
              <a:t> = ’123456789’</a:t>
            </a:r>
            <a:br>
              <a:rPr lang="en-GB" sz="2400" dirty="0"/>
            </a:br>
            <a:endParaRPr lang="en-GB" sz="2400" dirty="0"/>
          </a:p>
          <a:p>
            <a:pPr eaLnBrk="1" hangingPunct="1">
              <a:buFontTx/>
              <a:buNone/>
            </a:pPr>
            <a:r>
              <a:rPr lang="en-GB" sz="2400" b="1" dirty="0"/>
              <a:t>update</a:t>
            </a:r>
            <a:r>
              <a:rPr lang="en-GB" sz="2400" dirty="0"/>
              <a:t> employee</a:t>
            </a:r>
          </a:p>
          <a:p>
            <a:pPr eaLnBrk="1" hangingPunct="1">
              <a:buFontTx/>
              <a:buNone/>
            </a:pPr>
            <a:r>
              <a:rPr lang="en-GB" sz="2400" dirty="0"/>
              <a:t>     </a:t>
            </a:r>
            <a:r>
              <a:rPr lang="en-GB" sz="2400" b="1" dirty="0"/>
              <a:t>set</a:t>
            </a:r>
            <a:r>
              <a:rPr lang="en-GB" sz="2400" dirty="0"/>
              <a:t> salary = salary * 1.2</a:t>
            </a:r>
          </a:p>
          <a:p>
            <a:pPr eaLnBrk="1" hangingPunct="1">
              <a:buFontTx/>
              <a:buNone/>
            </a:pPr>
            <a:r>
              <a:rPr lang="en-GB" sz="2400" dirty="0"/>
              <a:t>     where salary &gt;= 30000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b="1" dirty="0"/>
              <a:t>update</a:t>
            </a:r>
            <a:r>
              <a:rPr lang="en-GB" sz="2400" dirty="0"/>
              <a:t> employee</a:t>
            </a:r>
          </a:p>
          <a:p>
            <a:pPr>
              <a:buNone/>
            </a:pPr>
            <a:r>
              <a:rPr lang="en-GB" sz="2400" dirty="0"/>
              <a:t>     </a:t>
            </a:r>
            <a:r>
              <a:rPr lang="en-GB" sz="2400" b="1" dirty="0"/>
              <a:t>set</a:t>
            </a:r>
            <a:r>
              <a:rPr lang="en-GB" sz="2400" dirty="0"/>
              <a:t> salary = 10000000</a:t>
            </a:r>
          </a:p>
          <a:p>
            <a:pPr eaLnBrk="1" hangingPunct="1">
              <a:buFontTx/>
              <a:buNone/>
            </a:pPr>
            <a:endParaRPr lang="en-GB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476672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UPDATE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0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/>
              <a:t>Delete, deletes  tuples from the database if they </a:t>
            </a:r>
            <a:r>
              <a:rPr lang="en-GB" sz="2800" dirty="0" err="1"/>
              <a:t>fulfill</a:t>
            </a:r>
            <a:r>
              <a:rPr lang="en-GB" sz="2800" dirty="0"/>
              <a:t> the where condition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Deleting a tuple with a referential integrity constraints defined with cascade, can delete tuples in other tables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If there is no where condition, all tuples from the table are deleted</a:t>
            </a:r>
          </a:p>
          <a:p>
            <a:pPr eaLnBrk="1" hangingPunct="1">
              <a:lnSpc>
                <a:spcPct val="90000"/>
              </a:lnSpc>
            </a:pPr>
            <a:endParaRPr lang="en-GB" sz="2800" b="1" dirty="0"/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 </a:t>
            </a:r>
            <a:r>
              <a:rPr lang="en-GB" sz="2800" b="1" dirty="0">
                <a:solidFill>
                  <a:srgbClr val="FF0000"/>
                </a:solidFill>
              </a:rPr>
              <a:t>delete from department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6672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DELETE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62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35729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800" b="1" dirty="0"/>
              <a:t>delete from</a:t>
            </a:r>
            <a:r>
              <a:rPr lang="en-GB" sz="2800" dirty="0"/>
              <a:t> employee </a:t>
            </a:r>
          </a:p>
          <a:p>
            <a:pPr eaLnBrk="1" hangingPunct="1">
              <a:buFontTx/>
              <a:buNone/>
            </a:pPr>
            <a:r>
              <a:rPr lang="en-GB" sz="2800" b="1" dirty="0"/>
              <a:t>   where </a:t>
            </a:r>
            <a:r>
              <a:rPr lang="en-GB" sz="2800" dirty="0" err="1"/>
              <a:t>ssn</a:t>
            </a:r>
            <a:r>
              <a:rPr lang="en-GB" sz="2800" dirty="0"/>
              <a:t> = ”123456789”</a:t>
            </a:r>
          </a:p>
          <a:p>
            <a:pPr eaLnBrk="1" hangingPunct="1">
              <a:buFontTx/>
              <a:buNone/>
            </a:pPr>
            <a:endParaRPr lang="en-GB" sz="2800" dirty="0"/>
          </a:p>
          <a:p>
            <a:pPr>
              <a:buNone/>
            </a:pPr>
            <a:r>
              <a:rPr lang="en-GB" sz="2800" b="1" dirty="0"/>
              <a:t>delete from</a:t>
            </a:r>
            <a:r>
              <a:rPr lang="en-GB" sz="2800" dirty="0"/>
              <a:t> employee </a:t>
            </a:r>
          </a:p>
          <a:p>
            <a:pPr>
              <a:buNone/>
            </a:pPr>
            <a:r>
              <a:rPr lang="en-GB" sz="2800" b="1" dirty="0"/>
              <a:t>   where </a:t>
            </a:r>
            <a:r>
              <a:rPr lang="en-GB" sz="2800" dirty="0" err="1"/>
              <a:t>dno</a:t>
            </a:r>
            <a:r>
              <a:rPr lang="en-GB" sz="2800" dirty="0"/>
              <a:t> = 3</a:t>
            </a:r>
          </a:p>
          <a:p>
            <a:pPr eaLnBrk="1" hangingPunct="1">
              <a:buFontTx/>
              <a:buNone/>
            </a:pPr>
            <a:endParaRPr lang="en-GB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6672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DELETE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84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DB2962096BC849873DBD15A9AB8E90" ma:contentTypeVersion="0" ma:contentTypeDescription="Opret et nyt dokument." ma:contentTypeScope="" ma:versionID="2a1c93583a913c746a60a9f940682f8b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2aa509dc9ff36b3eff1545f903c8933b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ærdi for dokument-id" ma:description="Værdien af det dokument-id, der er tildelt dette element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 link til dette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cadae7-ae43-4b44-be68-e0ff5e97caf6">3QZJDHEEAQRU-2776-319</_dlc_DocId>
    <_dlc_DocIdUrl xmlns="23cadae7-ae43-4b44-be68-e0ff5e97caf6">
      <Url>http://ecampus.ucn.dk/my-ecampus/holdsites/ec-dmab0914/_layouts/DocIdRedir.aspx?ID=3QZJDHEEAQRU-2776-319</Url>
      <Description>3QZJDHEEAQRU-2776-319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7CE6CB0-3BF5-4DD9-9A8F-F35ECFBCFB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7A4A9A-9BA6-465F-9CE3-BA81806E61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45FF91-EA01-4021-B257-2740B0886A15}">
  <ds:schemaRefs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23cadae7-ae43-4b44-be68-e0ff5e97caf6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D93A2E84-355E-4117-AD11-00A5896324B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548</Words>
  <Application>Microsoft Office PowerPoint</Application>
  <PresentationFormat>On-screen Show (4:3)</PresentationFormat>
  <Paragraphs>156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Wingdings</vt:lpstr>
      <vt:lpstr>Office Theme</vt:lpstr>
      <vt:lpstr>Session 02</vt:lpstr>
      <vt:lpstr>Intended Learning Outcomes (ILOs) Session 02</vt:lpstr>
      <vt:lpstr>Realisation of the Relational Model</vt:lpstr>
      <vt:lpstr>CRUD</vt:lpstr>
      <vt:lpstr>SQL - DML</vt:lpstr>
      <vt:lpstr>INSERT</vt:lpstr>
      <vt:lpstr>PowerPoint Presentation</vt:lpstr>
      <vt:lpstr>DELETE</vt:lpstr>
      <vt:lpstr>DELETE</vt:lpstr>
      <vt:lpstr>Select-From-Where Statements</vt:lpstr>
      <vt:lpstr>* in SELECT clauses</vt:lpstr>
      <vt:lpstr>Renaming Attributes</vt:lpstr>
      <vt:lpstr>Renaming and concatenating</vt:lpstr>
      <vt:lpstr>Avoid duplicates</vt:lpstr>
      <vt:lpstr>Comparing NULL to Values</vt:lpstr>
      <vt:lpstr>Comparing NULL to Values</vt:lpstr>
      <vt:lpstr>Use: is or is not null</vt:lpstr>
      <vt:lpstr>Multirelation Queries</vt:lpstr>
      <vt:lpstr>Example</vt:lpstr>
      <vt:lpstr>Explicit Tuple-Variables</vt:lpstr>
      <vt:lpstr>Example</vt:lpstr>
      <vt:lpstr>Important Points</vt:lpstr>
      <vt:lpstr>Patterns</vt:lpstr>
    </vt:vector>
  </TitlesOfParts>
  <Company>University College Nordjylland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0 Introduction to RDB and RDBMS</dc:title>
  <dc:creator>Finn Ebertsen Nordbjerg</dc:creator>
  <cp:lastModifiedBy>István Knoll</cp:lastModifiedBy>
  <cp:revision>92</cp:revision>
  <cp:lastPrinted>2016-08-26T11:52:57Z</cp:lastPrinted>
  <dcterms:created xsi:type="dcterms:W3CDTF">2015-01-30T08:28:02Z</dcterms:created>
  <dcterms:modified xsi:type="dcterms:W3CDTF">2018-02-11T20:13:04Z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832c8043-734b-411c-99d8-5cc57c6fb1ef</vt:lpwstr>
  </property>
  <property fmtid="{D5CDD505-2E9C-101B-9397-08002B2CF9AE}" pid="3" name="ContentTypeId">
    <vt:lpwstr>0x0101004FDB2962096BC849873DBD15A9AB8E90</vt:lpwstr>
  </property>
</Properties>
</file>