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5" r:id="rId3"/>
    <p:sldId id="306" r:id="rId4"/>
    <p:sldId id="307" r:id="rId5"/>
    <p:sldId id="332" r:id="rId6"/>
    <p:sldId id="308" r:id="rId7"/>
    <p:sldId id="309" r:id="rId8"/>
    <p:sldId id="333" r:id="rId9"/>
    <p:sldId id="334" r:id="rId10"/>
    <p:sldId id="311" r:id="rId11"/>
    <p:sldId id="312" r:id="rId12"/>
    <p:sldId id="313" r:id="rId13"/>
    <p:sldId id="335" r:id="rId14"/>
    <p:sldId id="336" r:id="rId15"/>
    <p:sldId id="318" r:id="rId16"/>
    <p:sldId id="319" r:id="rId17"/>
    <p:sldId id="337" r:id="rId18"/>
    <p:sldId id="338" r:id="rId19"/>
    <p:sldId id="340" r:id="rId20"/>
    <p:sldId id="339" r:id="rId21"/>
    <p:sldId id="326" r:id="rId22"/>
    <p:sldId id="327" r:id="rId23"/>
    <p:sldId id="329" r:id="rId24"/>
    <p:sldId id="322" r:id="rId25"/>
    <p:sldId id="323" r:id="rId26"/>
    <p:sldId id="331" r:id="rId27"/>
    <p:sldId id="325" r:id="rId2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93" autoAdjust="0"/>
  </p:normalViewPr>
  <p:slideViewPr>
    <p:cSldViewPr>
      <p:cViewPr varScale="1">
        <p:scale>
          <a:sx n="63" d="100"/>
          <a:sy n="63" d="100"/>
        </p:scale>
        <p:origin x="77" y="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F950-689C-4CAC-A879-A0B5A31AD8F4}" type="datetimeFigureOut">
              <a:rPr lang="da-DK" smtClean="0"/>
              <a:t>13-09-2017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A0A3-BD1B-4B1A-AA1E-EDAF6BDBF15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31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AA0A3-BD1B-4B1A-AA1E-EDAF6BDBF159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319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0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0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58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1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0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4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4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9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9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7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7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24-01-2016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3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658615"/>
          </a:xfrm>
        </p:spPr>
        <p:txBody>
          <a:bodyPr>
            <a:norm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12776"/>
            <a:ext cx="6400800" cy="396044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SQL – More advanced queries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Nested sub queries</a:t>
            </a:r>
          </a:p>
          <a:p>
            <a:r>
              <a:rPr lang="en-GB" dirty="0">
                <a:solidFill>
                  <a:srgbClr val="00B050"/>
                </a:solidFill>
              </a:rPr>
              <a:t>Aggregate functions</a:t>
            </a:r>
          </a:p>
          <a:p>
            <a:r>
              <a:rPr lang="en-GB" dirty="0">
                <a:solidFill>
                  <a:srgbClr val="00B050"/>
                </a:solidFill>
              </a:rPr>
              <a:t>Views</a:t>
            </a:r>
          </a:p>
          <a:p>
            <a:endParaRPr lang="en-GB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Databases - SQL2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0"/>
            <a:ext cx="8640959" cy="1196752"/>
          </a:xfrm>
        </p:spPr>
        <p:txBody>
          <a:bodyPr>
            <a:normAutofit fontScale="90000"/>
          </a:bodyPr>
          <a:lstStyle/>
          <a:p>
            <a:r>
              <a:rPr lang="en-GB" dirty="0"/>
              <a:t>Find  projects that has a</a:t>
            </a:r>
            <a:br>
              <a:rPr lang="en-GB" dirty="0"/>
            </a:br>
            <a:r>
              <a:rPr lang="en-GB" dirty="0"/>
              <a:t>person named Smith working on them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988219"/>
            <a:ext cx="7756587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select  </a:t>
            </a:r>
            <a:r>
              <a:rPr lang="en-GB" dirty="0" err="1"/>
              <a:t>pnumber</a:t>
            </a:r>
            <a:r>
              <a:rPr lang="en-GB" dirty="0"/>
              <a:t>, </a:t>
            </a:r>
            <a:r>
              <a:rPr lang="en-GB" dirty="0" err="1"/>
              <a:t>pname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from Project </a:t>
            </a:r>
          </a:p>
          <a:p>
            <a:pPr marL="0" indent="0">
              <a:buNone/>
            </a:pPr>
            <a:r>
              <a:rPr lang="en-GB" dirty="0"/>
              <a:t>where </a:t>
            </a:r>
            <a:r>
              <a:rPr lang="en-GB" dirty="0" err="1"/>
              <a:t>pnumber</a:t>
            </a:r>
            <a:r>
              <a:rPr lang="en-GB" dirty="0"/>
              <a:t> </a:t>
            </a:r>
            <a:r>
              <a:rPr lang="en-GB" i="1" dirty="0"/>
              <a:t>in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  (select </a:t>
            </a:r>
            <a:r>
              <a:rPr lang="en-GB" dirty="0" err="1"/>
              <a:t>pno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from </a:t>
            </a:r>
            <a:r>
              <a:rPr lang="en-GB" dirty="0" err="1"/>
              <a:t>Works_on</a:t>
            </a:r>
            <a:r>
              <a:rPr lang="en-GB" dirty="0"/>
              <a:t>,  Employee    </a:t>
            </a:r>
          </a:p>
          <a:p>
            <a:pPr marL="0" indent="0">
              <a:buNone/>
            </a:pPr>
            <a:r>
              <a:rPr lang="en-GB" dirty="0"/>
              <a:t>      where </a:t>
            </a:r>
            <a:r>
              <a:rPr lang="en-GB" dirty="0" err="1"/>
              <a:t>essn</a:t>
            </a:r>
            <a:r>
              <a:rPr lang="en-GB" dirty="0"/>
              <a:t>= </a:t>
            </a:r>
            <a:r>
              <a:rPr lang="en-GB" dirty="0" err="1"/>
              <a:t>ssn</a:t>
            </a:r>
            <a:r>
              <a:rPr lang="en-GB" dirty="0"/>
              <a:t>         </a:t>
            </a:r>
          </a:p>
          <a:p>
            <a:pPr marL="0" indent="0">
              <a:buNone/>
            </a:pPr>
            <a:r>
              <a:rPr lang="en-GB" dirty="0"/>
              <a:t>      	and </a:t>
            </a:r>
            <a:r>
              <a:rPr lang="en-GB" dirty="0" err="1"/>
              <a:t>lname</a:t>
            </a:r>
            <a:r>
              <a:rPr lang="en-GB" dirty="0"/>
              <a:t> = 'Smith')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- SQL2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427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The Exists Operator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132856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EXISTS( &lt;relation&gt; ) is true if and only if the &lt;relation&gt; is not empty</a:t>
            </a:r>
            <a:br>
              <a:rPr lang="en-GB" sz="2800" dirty="0"/>
            </a:br>
            <a:endParaRPr lang="en-GB" sz="2800" dirty="0"/>
          </a:p>
          <a:p>
            <a:pPr eaLnBrk="1" hangingPunct="1"/>
            <a:r>
              <a:rPr lang="en-GB" sz="2800" dirty="0"/>
              <a:t>Being a </a:t>
            </a:r>
            <a:r>
              <a:rPr lang="en-GB" sz="2800" dirty="0" err="1"/>
              <a:t>boolean</a:t>
            </a:r>
            <a:r>
              <a:rPr lang="en-GB" sz="2800" dirty="0"/>
              <a:t>-valued operator, EXISTS can appear in WHERE clauses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8290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111784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Example Query with EXISTS</a:t>
            </a: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52400" y="3810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12</a:t>
            </a:fld>
            <a:endParaRPr lang="da-D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72816"/>
            <a:ext cx="6984777" cy="176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02980"/>
            <a:ext cx="6912768" cy="165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4685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130648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Example Query with EXISTS</a:t>
            </a:r>
          </a:p>
        </p:txBody>
      </p:sp>
      <p:sp>
        <p:nvSpPr>
          <p:cNvPr id="15" name="Pladsholder til indhold 14"/>
          <p:cNvSpPr>
            <a:spLocks noGrp="1"/>
          </p:cNvSpPr>
          <p:nvPr>
            <p:ph idx="1"/>
          </p:nvPr>
        </p:nvSpPr>
        <p:spPr>
          <a:xfrm>
            <a:off x="337131" y="1884703"/>
            <a:ext cx="8699365" cy="3376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select </a:t>
            </a:r>
            <a:r>
              <a:rPr lang="en-GB" sz="2800" dirty="0" err="1"/>
              <a:t>e.fname</a:t>
            </a:r>
            <a:r>
              <a:rPr lang="en-GB" sz="2800" dirty="0"/>
              <a:t>, </a:t>
            </a:r>
            <a:r>
              <a:rPr lang="en-GB" sz="2800" dirty="0" err="1"/>
              <a:t>e.lname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from employee e</a:t>
            </a:r>
          </a:p>
          <a:p>
            <a:pPr marL="0" indent="0">
              <a:buNone/>
            </a:pPr>
            <a:r>
              <a:rPr lang="en-GB" sz="2800" dirty="0"/>
              <a:t>where exists (	select *</a:t>
            </a:r>
          </a:p>
          <a:p>
            <a:pPr marL="0" indent="0">
              <a:buNone/>
            </a:pPr>
            <a:r>
              <a:rPr lang="en-GB" sz="2800" dirty="0"/>
              <a:t>              		from dependent</a:t>
            </a:r>
          </a:p>
          <a:p>
            <a:pPr marL="0" indent="0">
              <a:buNone/>
            </a:pPr>
            <a:r>
              <a:rPr lang="en-GB" sz="2800" dirty="0"/>
              <a:t>              		where </a:t>
            </a:r>
            <a:r>
              <a:rPr lang="en-GB" sz="2800" dirty="0" err="1"/>
              <a:t>e.ssn</a:t>
            </a:r>
            <a:r>
              <a:rPr lang="en-GB" sz="2800" dirty="0"/>
              <a:t> = </a:t>
            </a:r>
            <a:r>
              <a:rPr lang="en-GB" sz="2800" dirty="0" err="1"/>
              <a:t>essn</a:t>
            </a:r>
            <a:r>
              <a:rPr lang="en-GB" sz="2800" dirty="0"/>
              <a:t> and </a:t>
            </a:r>
            <a:r>
              <a:rPr lang="en-GB" sz="2800" dirty="0" err="1"/>
              <a:t>e.sex</a:t>
            </a:r>
            <a:r>
              <a:rPr lang="en-GB" sz="2800" dirty="0"/>
              <a:t> = sex</a:t>
            </a:r>
          </a:p>
          <a:p>
            <a:pPr marL="0" indent="0">
              <a:buNone/>
            </a:pPr>
            <a:r>
              <a:rPr lang="en-GB" sz="2800" dirty="0"/>
              <a:t>                    			and </a:t>
            </a:r>
            <a:r>
              <a:rPr lang="en-GB" sz="2800" dirty="0" err="1"/>
              <a:t>e.fname</a:t>
            </a:r>
            <a:r>
              <a:rPr lang="en-GB" sz="2800" dirty="0"/>
              <a:t> = </a:t>
            </a:r>
            <a:r>
              <a:rPr lang="en-GB" sz="2800" dirty="0" err="1"/>
              <a:t>dependent_name</a:t>
            </a:r>
            <a:r>
              <a:rPr lang="en-GB" sz="2800" dirty="0"/>
              <a:t>)</a:t>
            </a: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52400" y="3810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5" name="Afrundet rektangulær billedforklaring 4"/>
          <p:cNvSpPr/>
          <p:nvPr/>
        </p:nvSpPr>
        <p:spPr bwMode="auto">
          <a:xfrm>
            <a:off x="6948264" y="1612379"/>
            <a:ext cx="1800200" cy="1080120"/>
          </a:xfrm>
          <a:prstGeom prst="wedgeRoundRectCallout">
            <a:avLst>
              <a:gd name="adj1" fmla="val -161566"/>
              <a:gd name="adj2" fmla="val 8726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For each employee tuple evaluate the nested query</a:t>
            </a:r>
          </a:p>
        </p:txBody>
      </p:sp>
      <p:cxnSp>
        <p:nvCxnSpPr>
          <p:cNvPr id="3" name="Lige pilforbindelse 2"/>
          <p:cNvCxnSpPr/>
          <p:nvPr/>
        </p:nvCxnSpPr>
        <p:spPr>
          <a:xfrm flipH="1" flipV="1">
            <a:off x="2843808" y="2780929"/>
            <a:ext cx="1296144" cy="1296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6564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1117978" y="3140968"/>
            <a:ext cx="719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select </a:t>
            </a:r>
            <a:r>
              <a:rPr lang="en-GB" sz="2800" dirty="0" err="1"/>
              <a:t>lname</a:t>
            </a:r>
            <a:r>
              <a:rPr lang="en-GB" sz="2800" dirty="0"/>
              <a:t>, </a:t>
            </a:r>
            <a:r>
              <a:rPr lang="en-GB" sz="2800" dirty="0" err="1"/>
              <a:t>fname</a:t>
            </a:r>
            <a:endParaRPr lang="en-GB" sz="2800" dirty="0"/>
          </a:p>
          <a:p>
            <a:r>
              <a:rPr lang="en-GB" sz="2800" dirty="0"/>
              <a:t>from employee</a:t>
            </a:r>
          </a:p>
          <a:p>
            <a:r>
              <a:rPr lang="en-GB" sz="2800" dirty="0"/>
              <a:t>where salary &gt; all ( select salary </a:t>
            </a:r>
          </a:p>
          <a:p>
            <a:r>
              <a:rPr lang="en-GB" sz="2800" dirty="0"/>
              <a:t>		from employee</a:t>
            </a:r>
          </a:p>
          <a:p>
            <a:r>
              <a:rPr lang="en-GB" sz="2800" dirty="0"/>
              <a:t>		where </a:t>
            </a:r>
            <a:r>
              <a:rPr lang="en-GB" sz="2800" dirty="0" err="1"/>
              <a:t>dno</a:t>
            </a:r>
            <a:r>
              <a:rPr lang="en-GB" sz="2800" dirty="0"/>
              <a:t> = 4)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1084685" y="1844824"/>
            <a:ext cx="7663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All returns true if the value (salary) is greater</a:t>
            </a:r>
          </a:p>
          <a:p>
            <a:r>
              <a:rPr lang="en-GB" sz="2400" dirty="0">
                <a:solidFill>
                  <a:srgbClr val="00B050"/>
                </a:solidFill>
              </a:rPr>
              <a:t>than all the values in the </a:t>
            </a:r>
            <a:r>
              <a:rPr lang="en-GB" sz="2400" dirty="0" err="1">
                <a:solidFill>
                  <a:srgbClr val="00B050"/>
                </a:solidFill>
              </a:rPr>
              <a:t>resultset</a:t>
            </a:r>
            <a:r>
              <a:rPr lang="en-GB" sz="2400" dirty="0">
                <a:solidFill>
                  <a:srgbClr val="00B050"/>
                </a:solidFill>
              </a:rPr>
              <a:t> of the sub select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7772400" cy="97383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ALL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551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17848"/>
          </a:xfrm>
        </p:spPr>
        <p:txBody>
          <a:bodyPr>
            <a:normAutofit/>
          </a:bodyPr>
          <a:lstStyle/>
          <a:p>
            <a:r>
              <a:rPr lang="en-GB" dirty="0"/>
              <a:t>Outer join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662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select </a:t>
            </a:r>
            <a:r>
              <a:rPr lang="en-GB" sz="2400" dirty="0" err="1"/>
              <a:t>fname</a:t>
            </a:r>
            <a:r>
              <a:rPr lang="en-GB" sz="2400" dirty="0"/>
              <a:t>, </a:t>
            </a:r>
            <a:r>
              <a:rPr lang="en-GB" sz="2400" dirty="0" err="1"/>
              <a:t>lname</a:t>
            </a:r>
            <a:r>
              <a:rPr lang="en-GB" sz="2400" dirty="0"/>
              <a:t>, </a:t>
            </a:r>
            <a:r>
              <a:rPr lang="en-GB" sz="2400" dirty="0" err="1"/>
              <a:t>dname</a:t>
            </a:r>
            <a:r>
              <a:rPr lang="en-GB" sz="2400" dirty="0"/>
              <a:t> as </a:t>
            </a:r>
            <a:r>
              <a:rPr lang="en-GB" sz="2400" dirty="0" err="1"/>
              <a:t>mgrOf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from (employee left outer join department on </a:t>
            </a:r>
            <a:r>
              <a:rPr lang="en-GB" sz="2400" dirty="0" err="1"/>
              <a:t>ssn</a:t>
            </a:r>
            <a:r>
              <a:rPr lang="en-GB" sz="2400" dirty="0"/>
              <a:t> = </a:t>
            </a:r>
            <a:r>
              <a:rPr lang="en-GB" sz="2400" dirty="0" err="1"/>
              <a:t>mgr_ssn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(‘outer’, may be omitted on SQL Server. Left / right / full)</a:t>
            </a:r>
          </a:p>
        </p:txBody>
      </p:sp>
      <p:sp>
        <p:nvSpPr>
          <p:cNvPr id="5" name="Tekstboks 4"/>
          <p:cNvSpPr txBox="1"/>
          <p:nvPr/>
        </p:nvSpPr>
        <p:spPr>
          <a:xfrm>
            <a:off x="1979712" y="2852936"/>
            <a:ext cx="493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John	Smith	NULL</a:t>
            </a:r>
          </a:p>
          <a:p>
            <a:r>
              <a:rPr lang="en-GB" sz="1600" dirty="0" err="1"/>
              <a:t>FrankLin</a:t>
            </a:r>
            <a:r>
              <a:rPr lang="en-GB" sz="1600" dirty="0"/>
              <a:t>	Wong	Research</a:t>
            </a:r>
          </a:p>
          <a:p>
            <a:r>
              <a:rPr lang="en-GB" sz="1600" dirty="0"/>
              <a:t>Joyce	English	NULL</a:t>
            </a:r>
          </a:p>
          <a:p>
            <a:r>
              <a:rPr lang="en-GB" sz="1600" dirty="0"/>
              <a:t>Ramesh	</a:t>
            </a:r>
            <a:r>
              <a:rPr lang="en-GB" sz="1600" dirty="0" err="1"/>
              <a:t>Narayalan</a:t>
            </a:r>
            <a:r>
              <a:rPr lang="en-GB" sz="1600" dirty="0"/>
              <a:t> 	NULL</a:t>
            </a:r>
          </a:p>
          <a:p>
            <a:r>
              <a:rPr lang="en-GB" sz="1600" dirty="0"/>
              <a:t>James	Borg	Headquarters</a:t>
            </a:r>
          </a:p>
          <a:p>
            <a:r>
              <a:rPr lang="en-GB" sz="1600" dirty="0"/>
              <a:t>Jennifer	Wallace	Administration</a:t>
            </a:r>
          </a:p>
          <a:p>
            <a:r>
              <a:rPr lang="en-GB" sz="1600" dirty="0"/>
              <a:t>Ahmad	</a:t>
            </a:r>
            <a:r>
              <a:rPr lang="en-GB" sz="1600" dirty="0" err="1"/>
              <a:t>Jabbar</a:t>
            </a:r>
            <a:r>
              <a:rPr lang="en-GB" sz="1600" dirty="0"/>
              <a:t>	NULL</a:t>
            </a:r>
          </a:p>
          <a:p>
            <a:r>
              <a:rPr lang="en-GB" sz="1600" dirty="0"/>
              <a:t>Alicia	</a:t>
            </a:r>
            <a:r>
              <a:rPr lang="en-GB" sz="1600" dirty="0" err="1"/>
              <a:t>Zelaya</a:t>
            </a:r>
            <a:r>
              <a:rPr lang="en-GB" sz="1600" dirty="0"/>
              <a:t>	NULL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090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Select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99592" y="1628800"/>
            <a:ext cx="8060432" cy="4690864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solidFill>
                  <a:srgbClr val="00B050"/>
                </a:solidFill>
              </a:rPr>
              <a:t>select &lt; attribute and function list&gt;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B050"/>
                </a:solidFill>
              </a:rPr>
              <a:t>from &lt; </a:t>
            </a:r>
            <a:r>
              <a:rPr lang="en-GB" sz="2800" dirty="0" err="1">
                <a:solidFill>
                  <a:srgbClr val="00B050"/>
                </a:solidFill>
              </a:rPr>
              <a:t>tablelist</a:t>
            </a:r>
            <a:r>
              <a:rPr lang="en-GB" sz="28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B050"/>
                </a:solidFill>
              </a:rPr>
              <a:t>[where &lt; condition&gt;]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70C0"/>
                </a:solidFill>
              </a:rPr>
              <a:t>[group by &lt;grouping </a:t>
            </a:r>
            <a:r>
              <a:rPr lang="en-GB" sz="2800" b="1" dirty="0" err="1">
                <a:solidFill>
                  <a:srgbClr val="0070C0"/>
                </a:solidFill>
              </a:rPr>
              <a:t>attributelist</a:t>
            </a:r>
            <a:r>
              <a:rPr lang="en-GB" sz="28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70C0"/>
                </a:solidFill>
              </a:rPr>
              <a:t>[Having &lt;group condition&gt;]]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70C0"/>
                </a:solidFill>
              </a:rPr>
              <a:t>[Order by &lt; </a:t>
            </a:r>
            <a:r>
              <a:rPr lang="en-GB" sz="2800" b="1" dirty="0" err="1">
                <a:solidFill>
                  <a:srgbClr val="0070C0"/>
                </a:solidFill>
              </a:rPr>
              <a:t>attributelist</a:t>
            </a:r>
            <a:r>
              <a:rPr lang="en-GB" sz="2800" b="1" dirty="0">
                <a:solidFill>
                  <a:srgbClr val="0070C0"/>
                </a:solidFill>
              </a:rPr>
              <a:t>&gt;]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259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Order by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99592" y="1628800"/>
            <a:ext cx="8060432" cy="4690864"/>
          </a:xfrm>
        </p:spPr>
        <p:txBody>
          <a:bodyPr/>
          <a:lstStyle/>
          <a:p>
            <a:pPr marL="0" indent="0">
              <a:buNone/>
            </a:pPr>
            <a:r>
              <a:rPr lang="da-DK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a-DK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da-DK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a-DK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endParaRPr lang="da-DK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da-DK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 </a:t>
            </a:r>
            <a:r>
              <a:rPr lang="da-DK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bdate</a:t>
            </a:r>
            <a:endParaRPr lang="da-DK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a-DK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da-DK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a-DK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endParaRPr lang="da-DK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da-DK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 </a:t>
            </a:r>
            <a:r>
              <a:rPr lang="da-DK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bdate</a:t>
            </a:r>
            <a:r>
              <a:rPr lang="da-DK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endParaRPr lang="da-DK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242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Group by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11560" y="1628800"/>
            <a:ext cx="8348464" cy="469086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count(*) as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numEmployees</a:t>
            </a:r>
            <a:endParaRPr lang="en-US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a-DK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endParaRPr lang="da-DK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da-DK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 </a:t>
            </a:r>
            <a:r>
              <a:rPr lang="da-DK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endParaRPr lang="da-DK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079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Group by and sum()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19</a:t>
            </a:fld>
            <a:endParaRPr lang="da-D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700807"/>
            <a:ext cx="5849273" cy="79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594540"/>
            <a:ext cx="5949307" cy="92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47" y="1742787"/>
            <a:ext cx="846277" cy="75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504" y="3594539"/>
            <a:ext cx="1958496" cy="20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5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97383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err="1"/>
              <a:t>Subqueries</a:t>
            </a:r>
            <a:endParaRPr lang="en-GB" dirty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A parenthesized SELECT-FROM-WHERE statement (</a:t>
            </a:r>
            <a:r>
              <a:rPr lang="en-GB" sz="2800" i="1" dirty="0"/>
              <a:t>subquery</a:t>
            </a:r>
            <a:r>
              <a:rPr lang="en-GB" sz="2800" dirty="0"/>
              <a:t>) can be used as a value in a number of places, including FROM and WHERE clauses.</a:t>
            </a:r>
            <a:br>
              <a:rPr lang="en-GB" sz="2800" dirty="0"/>
            </a:br>
            <a:endParaRPr lang="en-GB" sz="2800" dirty="0"/>
          </a:p>
          <a:p>
            <a:pPr eaLnBrk="1" hangingPunct="1"/>
            <a:r>
              <a:rPr lang="en-GB" sz="2800" dirty="0"/>
              <a:t>Example: in place of a relation in the WHERE clause, we can place another query, and then query its result.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6366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93956"/>
            <a:ext cx="8259089" cy="717256"/>
          </a:xfrm>
        </p:spPr>
        <p:txBody>
          <a:bodyPr>
            <a:normAutofit fontScale="90000"/>
          </a:bodyPr>
          <a:lstStyle/>
          <a:p>
            <a:r>
              <a:rPr lang="en-GB" dirty="0"/>
              <a:t>Group by - having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9512" y="1434057"/>
            <a:ext cx="878497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200" dirty="0"/>
              <a:t>/*query q26*/</a:t>
            </a:r>
          </a:p>
          <a:p>
            <a:pPr marL="0" indent="0">
              <a:buNone/>
            </a:pPr>
            <a:r>
              <a:rPr lang="en-GB" sz="2200" dirty="0"/>
              <a:t>/* for each project on which more than two employees work, retrieve the */</a:t>
            </a:r>
          </a:p>
          <a:p>
            <a:pPr marL="0" indent="0">
              <a:buNone/>
            </a:pPr>
            <a:r>
              <a:rPr lang="en-GB" sz="2200" dirty="0"/>
              <a:t>/* project number, the project name and the number of employees who work */</a:t>
            </a:r>
          </a:p>
          <a:p>
            <a:pPr marL="0" indent="0">
              <a:buNone/>
            </a:pPr>
            <a:r>
              <a:rPr lang="en-GB" sz="2200" dirty="0"/>
              <a:t>/* on the project */</a:t>
            </a:r>
          </a:p>
          <a:p>
            <a:pPr marL="0" indent="0">
              <a:buNone/>
            </a:pPr>
            <a:r>
              <a:rPr lang="en-GB" dirty="0"/>
              <a:t>select		</a:t>
            </a:r>
            <a:r>
              <a:rPr lang="en-GB" dirty="0" err="1"/>
              <a:t>pnumber</a:t>
            </a:r>
            <a:r>
              <a:rPr lang="en-GB" dirty="0"/>
              <a:t>, </a:t>
            </a:r>
            <a:r>
              <a:rPr lang="en-GB" dirty="0" err="1"/>
              <a:t>pname</a:t>
            </a:r>
            <a:r>
              <a:rPr lang="en-GB" dirty="0"/>
              <a:t>, count(*)</a:t>
            </a:r>
          </a:p>
          <a:p>
            <a:pPr marL="0" indent="0">
              <a:buNone/>
            </a:pPr>
            <a:r>
              <a:rPr lang="en-GB" dirty="0"/>
              <a:t>from		project, </a:t>
            </a:r>
            <a:r>
              <a:rPr lang="en-GB" dirty="0" err="1"/>
              <a:t>works_on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where 	</a:t>
            </a:r>
            <a:r>
              <a:rPr lang="en-GB" dirty="0" err="1"/>
              <a:t>pnumber</a:t>
            </a:r>
            <a:r>
              <a:rPr lang="en-GB" dirty="0"/>
              <a:t> = </a:t>
            </a:r>
            <a:r>
              <a:rPr lang="en-GB" dirty="0" err="1"/>
              <a:t>pno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group by 	</a:t>
            </a:r>
            <a:r>
              <a:rPr lang="en-GB" dirty="0" err="1"/>
              <a:t>pnumber</a:t>
            </a:r>
            <a:r>
              <a:rPr lang="en-GB" dirty="0"/>
              <a:t>, </a:t>
            </a:r>
            <a:r>
              <a:rPr lang="en-GB" dirty="0" err="1"/>
              <a:t>pname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having 	count(*) &gt; 2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4149080"/>
            <a:ext cx="364252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5831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Views in SQL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A view is a “virtual” table that is derived from other tables</a:t>
            </a:r>
          </a:p>
          <a:p>
            <a:pPr eaLnBrk="1" hangingPunct="1"/>
            <a:r>
              <a:rPr lang="en-GB" sz="2800" dirty="0"/>
              <a:t>Allows for limited update operations (since the table may not physically be stored)</a:t>
            </a:r>
          </a:p>
          <a:p>
            <a:pPr eaLnBrk="1" hangingPunct="1"/>
            <a:r>
              <a:rPr lang="en-GB" sz="2800" dirty="0"/>
              <a:t>Allows full query operations</a:t>
            </a:r>
          </a:p>
          <a:p>
            <a:pPr eaLnBrk="1" hangingPunct="1"/>
            <a:r>
              <a:rPr lang="en-GB" sz="2800" dirty="0"/>
              <a:t>A convenience for expressing certain operations</a:t>
            </a:r>
          </a:p>
          <a:p>
            <a:pPr eaLnBrk="1" hangingPunct="1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865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Specification of Views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 SQL command: </a:t>
            </a:r>
            <a:r>
              <a:rPr lang="en-GB" sz="2800" dirty="0">
                <a:latin typeface="Courier New" pitchFamily="49" charset="0"/>
              </a:rPr>
              <a:t>CREATE VIEW</a:t>
            </a:r>
          </a:p>
          <a:p>
            <a:pPr lvl="1" eaLnBrk="1" hangingPunct="1"/>
            <a:r>
              <a:rPr lang="en-GB" sz="2800" dirty="0"/>
              <a:t>a view (table) name</a:t>
            </a:r>
          </a:p>
          <a:p>
            <a:pPr lvl="1" eaLnBrk="1" hangingPunct="1"/>
            <a:r>
              <a:rPr lang="en-GB" sz="2800" dirty="0"/>
              <a:t>a possible list of attribute names (for example, when arithmetic operations are specified or when we want the names to be different from the attributes in the base relations)</a:t>
            </a:r>
          </a:p>
          <a:p>
            <a:pPr lvl="1" eaLnBrk="1" hangingPunct="1"/>
            <a:r>
              <a:rPr lang="en-GB" sz="2800" dirty="0"/>
              <a:t>a query to specify the table contents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407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2976"/>
            <a:ext cx="490340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12073"/>
            <a:ext cx="3402952" cy="40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1764"/>
            <a:ext cx="77914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8586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Using a 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7772400" cy="433082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800" dirty="0"/>
              <a:t>We can specify SQL queries on a newly created view:</a:t>
            </a:r>
          </a:p>
          <a:p>
            <a:pPr eaLnBrk="1" hangingPunct="1"/>
            <a:endParaRPr lang="en-GB" sz="2800" dirty="0"/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itchFamily="49" charset="0"/>
              </a:rPr>
              <a:t>	SELECT FNAME, LNAME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itchFamily="49" charset="0"/>
              </a:rPr>
              <a:t>	FROM </a:t>
            </a:r>
            <a:r>
              <a:rPr lang="en-GB" sz="2800" dirty="0" err="1">
                <a:latin typeface="Courier New" pitchFamily="49" charset="0"/>
              </a:rPr>
              <a:t>ViewWorksOn</a:t>
            </a:r>
            <a:endParaRPr lang="en-GB" sz="2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itchFamily="49" charset="0"/>
              </a:rPr>
              <a:t>	WHERE PNAME=‘</a:t>
            </a:r>
            <a:r>
              <a:rPr lang="en-GB" sz="2800" dirty="0" err="1">
                <a:latin typeface="Courier New" pitchFamily="49" charset="0"/>
              </a:rPr>
              <a:t>ProductX</a:t>
            </a:r>
            <a:r>
              <a:rPr lang="en-GB" sz="2800" dirty="0">
                <a:latin typeface="Courier New" pitchFamily="49" charset="0"/>
              </a:rPr>
              <a:t>’;</a:t>
            </a:r>
          </a:p>
          <a:p>
            <a:pPr eaLnBrk="1" hangingPunct="1">
              <a:buFontTx/>
              <a:buNone/>
            </a:pPr>
            <a:endParaRPr lang="en-GB" sz="2800" dirty="0">
              <a:latin typeface="Courier New" pitchFamily="49" charset="0"/>
            </a:endParaRPr>
          </a:p>
          <a:p>
            <a:pPr eaLnBrk="1" hangingPunct="1"/>
            <a:r>
              <a:rPr lang="en-GB" sz="2800" dirty="0"/>
              <a:t>When no longer needed, a view can be dropped: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itchFamily="49" charset="0"/>
              </a:rPr>
              <a:t>	DROP VIEW </a:t>
            </a:r>
            <a:r>
              <a:rPr lang="en-GB" sz="2800" dirty="0" err="1">
                <a:latin typeface="Courier New" pitchFamily="49" charset="0"/>
              </a:rPr>
              <a:t>ViewWorksOn</a:t>
            </a:r>
            <a:r>
              <a:rPr lang="en-GB" sz="2800" dirty="0">
                <a:latin typeface="Courier New" pitchFamily="49" charset="0"/>
              </a:rPr>
              <a:t>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384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View Update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988840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Don’t!</a:t>
            </a:r>
          </a:p>
          <a:p>
            <a:pPr eaLnBrk="1" hangingPunct="1"/>
            <a:endParaRPr lang="en-GB" sz="2800" dirty="0"/>
          </a:p>
          <a:p>
            <a:pPr eaLnBrk="1" hangingPunct="1"/>
            <a:r>
              <a:rPr lang="en-GB" sz="2800" dirty="0"/>
              <a:t>In general only use views for querying</a:t>
            </a:r>
          </a:p>
          <a:p>
            <a:pPr eaLnBrk="1" hangingPunct="1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6823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Intended Learning Outcomes (ILOs)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060849"/>
            <a:ext cx="7560840" cy="3024335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Can do SQL queries and updates on a database (from module 02). </a:t>
            </a:r>
          </a:p>
          <a:p>
            <a:pPr lvl="0"/>
            <a:r>
              <a:rPr lang="en-GB" sz="2400" dirty="0"/>
              <a:t>Can use nested SELECT in queries. </a:t>
            </a:r>
          </a:p>
          <a:p>
            <a:pPr lvl="0"/>
            <a:r>
              <a:rPr lang="en-GB" sz="2400" dirty="0"/>
              <a:t>Can use GROUP BY and HAVING in queries. </a:t>
            </a:r>
          </a:p>
          <a:p>
            <a:pPr lvl="0"/>
            <a:r>
              <a:rPr lang="en-GB" sz="2400" dirty="0"/>
              <a:t>Can use aggregate functions in queries. </a:t>
            </a:r>
          </a:p>
          <a:p>
            <a:pPr lvl="0"/>
            <a:r>
              <a:rPr lang="en-GB" sz="2400" dirty="0"/>
              <a:t>Can create and use views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Databases - SQL2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54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0"/>
            <a:ext cx="7772400" cy="116247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Exercises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84784"/>
            <a:ext cx="8136904" cy="389877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GB" sz="3200" b="1" dirty="0">
                <a:solidFill>
                  <a:srgbClr val="00B050"/>
                </a:solidFill>
              </a:rPr>
              <a:t>Try out some of the queries on these slides.</a:t>
            </a:r>
          </a:p>
          <a:p>
            <a:pPr eaLnBrk="1" hangingPunct="1">
              <a:buFontTx/>
              <a:buNone/>
            </a:pPr>
            <a:endParaRPr lang="en-GB" sz="3200" dirty="0"/>
          </a:p>
          <a:p>
            <a:pPr eaLnBrk="1" hangingPunct="1">
              <a:buFontTx/>
              <a:buNone/>
            </a:pPr>
            <a:r>
              <a:rPr lang="en-GB" sz="3200" dirty="0"/>
              <a:t>Finish the previous exercises, if unfinished.</a:t>
            </a:r>
          </a:p>
          <a:p>
            <a:pPr eaLnBrk="1" hangingPunct="1">
              <a:buFontTx/>
              <a:buNone/>
            </a:pPr>
            <a:r>
              <a:rPr lang="en-GB" dirty="0"/>
              <a:t>If idle: make a small database and try out the stuff we have learned.</a:t>
            </a:r>
            <a:endParaRPr lang="en-GB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081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32656"/>
            <a:ext cx="9144000" cy="930974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Subqueries – returning one tuple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844824"/>
            <a:ext cx="7772400" cy="3636798"/>
          </a:xfrm>
        </p:spPr>
        <p:txBody>
          <a:bodyPr/>
          <a:lstStyle/>
          <a:p>
            <a:pPr eaLnBrk="1" hangingPunct="1"/>
            <a:r>
              <a:rPr lang="en-GB" sz="2800" dirty="0"/>
              <a:t>If a subquery is guaranteed to produce one tuple, then the subquery can be used as a value.</a:t>
            </a:r>
          </a:p>
          <a:p>
            <a:pPr lvl="1" eaLnBrk="1" hangingPunct="1"/>
            <a:endParaRPr lang="en-GB" sz="2800" dirty="0"/>
          </a:p>
          <a:p>
            <a:pPr lvl="1" eaLnBrk="1" hangingPunct="1"/>
            <a:r>
              <a:rPr lang="en-GB" sz="2800" dirty="0"/>
              <a:t>Usually, the tuple has one component.</a:t>
            </a:r>
          </a:p>
          <a:p>
            <a:pPr lvl="1" eaLnBrk="1" hangingPunct="1"/>
            <a:endParaRPr lang="en-GB" sz="2800" dirty="0"/>
          </a:p>
          <a:p>
            <a:pPr lvl="1" eaLnBrk="1" hangingPunct="1"/>
            <a:r>
              <a:rPr lang="en-GB" sz="2800" dirty="0"/>
              <a:t>A run-time error occurs if there is no tuple or more than one tuple.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640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Example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7822798" cy="216024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GB" sz="2800" b="1" dirty="0">
                <a:solidFill>
                  <a:srgbClr val="00B050"/>
                </a:solidFill>
              </a:rPr>
              <a:t>Employees who work in the Research department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4</a:t>
            </a:fld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650907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25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Example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214422"/>
            <a:ext cx="8077200" cy="214257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/>
            <a:r>
              <a:rPr lang="en-GB" sz="2400" dirty="0"/>
              <a:t>From Sells(</a:t>
            </a:r>
            <a:r>
              <a:rPr lang="en-GB" sz="2400" u="sng" dirty="0"/>
              <a:t>bar</a:t>
            </a:r>
            <a:r>
              <a:rPr lang="en-GB" sz="2400" dirty="0"/>
              <a:t>, </a:t>
            </a:r>
            <a:r>
              <a:rPr lang="en-GB" sz="2400" u="sng" dirty="0"/>
              <a:t>beer</a:t>
            </a:r>
            <a:r>
              <a:rPr lang="en-GB" sz="2400" dirty="0"/>
              <a:t>, price), find the bars that serve Miller for the same price Joe charges for Bud (‘Miller’ and ‘Bud’ are American beer brands).</a:t>
            </a:r>
          </a:p>
          <a:p>
            <a:pPr marL="609600" indent="-609600" eaLnBrk="1" hangingPunct="1"/>
            <a:r>
              <a:rPr lang="en-GB" sz="2400" dirty="0"/>
              <a:t>Two queries would surely work: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GB" sz="2400" dirty="0"/>
              <a:t>Find the price Joe charges for Bud.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GB" sz="2400" dirty="0"/>
              <a:t>Find the bars that serve Miller at that price.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649464"/>
            <a:ext cx="590465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241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56941" y="116632"/>
            <a:ext cx="7772400" cy="1512168"/>
          </a:xfrm>
        </p:spPr>
        <p:txBody>
          <a:bodyPr>
            <a:normAutofit/>
          </a:bodyPr>
          <a:lstStyle/>
          <a:p>
            <a:r>
              <a:rPr lang="en-GB" dirty="0"/>
              <a:t>Query + Subquery Solution</a:t>
            </a:r>
            <a:br>
              <a:rPr lang="en-GB" dirty="0"/>
            </a:br>
            <a:r>
              <a:rPr lang="en-GB" sz="2000" dirty="0"/>
              <a:t>find the bars that serve Miller for the same price Joe charges for Bud</a:t>
            </a:r>
            <a:endParaRPr lang="en-GB" dirty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1691680" y="1916832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dirty="0"/>
              <a:t>	</a:t>
            </a:r>
            <a:r>
              <a:rPr lang="en-GB" sz="1800" dirty="0"/>
              <a:t>SELECT bar</a:t>
            </a:r>
          </a:p>
          <a:p>
            <a:pPr eaLnBrk="1" hangingPunct="1">
              <a:buFontTx/>
              <a:buNone/>
            </a:pPr>
            <a:r>
              <a:rPr lang="en-GB" sz="1800" dirty="0"/>
              <a:t>	FROM Sells</a:t>
            </a:r>
          </a:p>
          <a:p>
            <a:pPr eaLnBrk="1" hangingPunct="1">
              <a:buFontTx/>
              <a:buNone/>
            </a:pPr>
            <a:r>
              <a:rPr lang="en-GB" sz="1800" dirty="0"/>
              <a:t>	WHERE beer = ‘Miller’ AND</a:t>
            </a:r>
          </a:p>
          <a:p>
            <a:pPr eaLnBrk="1" hangingPunct="1">
              <a:buFontTx/>
              <a:buNone/>
            </a:pPr>
            <a:r>
              <a:rPr lang="en-GB" dirty="0"/>
              <a:t>		</a:t>
            </a:r>
            <a:r>
              <a:rPr lang="en-GB" sz="1800" dirty="0"/>
              <a:t>price = (SELECT price</a:t>
            </a:r>
          </a:p>
          <a:p>
            <a:pPr eaLnBrk="1" hangingPunct="1">
              <a:buFontTx/>
              <a:buNone/>
            </a:pPr>
            <a:r>
              <a:rPr lang="en-GB" sz="1800" dirty="0"/>
              <a:t>			     FROM Sells</a:t>
            </a:r>
          </a:p>
          <a:p>
            <a:pPr eaLnBrk="1" hangingPunct="1">
              <a:buFontTx/>
              <a:buNone/>
            </a:pPr>
            <a:r>
              <a:rPr lang="en-GB" sz="1800" dirty="0"/>
              <a:t>			     WHERE bar = ‘</a:t>
            </a:r>
            <a:r>
              <a:rPr lang="en-GB" sz="1800" dirty="0" err="1"/>
              <a:t>Joe’’s</a:t>
            </a:r>
            <a:r>
              <a:rPr lang="en-GB" sz="1800" dirty="0"/>
              <a:t> Bar’</a:t>
            </a:r>
          </a:p>
          <a:p>
            <a:pPr eaLnBrk="1" hangingPunct="1">
              <a:buFontTx/>
              <a:buNone/>
            </a:pPr>
            <a:r>
              <a:rPr lang="en-GB" sz="1800" dirty="0"/>
              <a:t>				AND beer = ‘Bud’);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6941" y="3232142"/>
            <a:ext cx="7331075" cy="1781034"/>
            <a:chOff x="278" y="2666"/>
            <a:chExt cx="4618" cy="1264"/>
          </a:xfrm>
        </p:grpSpPr>
        <p:sp>
          <p:nvSpPr>
            <p:cNvPr id="30728" name="Rectangle 5"/>
            <p:cNvSpPr>
              <a:spLocks noChangeArrowheads="1"/>
            </p:cNvSpPr>
            <p:nvPr/>
          </p:nvSpPr>
          <p:spPr bwMode="auto">
            <a:xfrm>
              <a:off x="2025" y="2666"/>
              <a:ext cx="2871" cy="12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a-DK" dirty="0"/>
            </a:p>
          </p:txBody>
        </p:sp>
        <p:sp>
          <p:nvSpPr>
            <p:cNvPr id="30729" name="Text Box 6"/>
            <p:cNvSpPr txBox="1">
              <a:spLocks noChangeArrowheads="1"/>
            </p:cNvSpPr>
            <p:nvPr/>
          </p:nvSpPr>
          <p:spPr bwMode="auto">
            <a:xfrm>
              <a:off x="278" y="2980"/>
              <a:ext cx="96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</a:rPr>
                <a:t>The price at</a:t>
              </a:r>
            </a:p>
            <a:p>
              <a:r>
                <a:rPr lang="en-US" sz="2000">
                  <a:latin typeface="Tahoma" pitchFamily="34" charset="0"/>
                </a:rPr>
                <a:t>which Joe</a:t>
              </a:r>
            </a:p>
            <a:p>
              <a:r>
                <a:rPr lang="en-US" sz="2000">
                  <a:latin typeface="Tahoma" pitchFamily="34" charset="0"/>
                </a:rPr>
                <a:t>sells Bud</a:t>
              </a:r>
            </a:p>
          </p:txBody>
        </p:sp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 flipV="1">
              <a:off x="1296" y="307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6</a:t>
            </a:fld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72" y="1542223"/>
            <a:ext cx="4208961" cy="168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94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The IN Operator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7992888" cy="33843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&lt;</a:t>
            </a:r>
            <a:r>
              <a:rPr lang="en-GB" sz="3200" dirty="0"/>
              <a:t>tuple&gt; IN &lt;relation&gt; is true if and only if the tuple is a member of the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3200" dirty="0"/>
              <a:t>&lt;tuple&gt; NOT IN &lt;relation&gt; means the opposite.</a:t>
            </a:r>
          </a:p>
          <a:p>
            <a:pPr eaLnBrk="1" hangingPunct="1">
              <a:lnSpc>
                <a:spcPct val="90000"/>
              </a:lnSpc>
            </a:pPr>
            <a:r>
              <a:rPr lang="en-GB" sz="3200" dirty="0"/>
              <a:t>IN-expressions can appear in WHERE clauses.</a:t>
            </a:r>
          </a:p>
          <a:p>
            <a:pPr eaLnBrk="1" hangingPunct="1">
              <a:lnSpc>
                <a:spcPct val="90000"/>
              </a:lnSpc>
            </a:pPr>
            <a:r>
              <a:rPr lang="en-GB" sz="3200" dirty="0"/>
              <a:t>The &lt;relation&gt; is often a </a:t>
            </a:r>
            <a:r>
              <a:rPr lang="en-GB" sz="3200" dirty="0" err="1"/>
              <a:t>subquery</a:t>
            </a:r>
            <a:r>
              <a:rPr lang="en-GB" sz="32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24-01-2016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939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The IN Operator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7992888" cy="338437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sz="3200" dirty="0"/>
              <a:t>Simple use of IN operator: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GB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8</a:t>
            </a:fld>
            <a:endParaRPr lang="da-D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5219217" cy="273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78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IN Operator example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7992888" cy="338437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GB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GB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9</a:t>
            </a:fld>
            <a:endParaRPr 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F166C-2D62-48D2-ADC4-F4151F591A16}"/>
              </a:ext>
            </a:extLst>
          </p:cNvPr>
          <p:cNvSpPr txBox="1"/>
          <p:nvPr/>
        </p:nvSpPr>
        <p:spPr>
          <a:xfrm>
            <a:off x="457200" y="2132856"/>
            <a:ext cx="778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* from project where </a:t>
            </a:r>
            <a:r>
              <a:rPr lang="en-US" sz="2400" b="1" dirty="0" err="1"/>
              <a:t>pnumber</a:t>
            </a:r>
            <a:r>
              <a:rPr lang="en-US" sz="2400" b="1" dirty="0"/>
              <a:t> in ( </a:t>
            </a:r>
          </a:p>
          <a:p>
            <a:r>
              <a:rPr lang="en-US" sz="2400" b="1" dirty="0"/>
              <a:t>	select distinct </a:t>
            </a:r>
            <a:r>
              <a:rPr lang="en-US" sz="2400" b="1" dirty="0" err="1"/>
              <a:t>pno</a:t>
            </a:r>
            <a:r>
              <a:rPr lang="en-US" sz="2400" b="1" dirty="0"/>
              <a:t> from </a:t>
            </a:r>
            <a:r>
              <a:rPr lang="en-US" sz="2400" b="1" dirty="0" err="1"/>
              <a:t>works_on</a:t>
            </a:r>
            <a:r>
              <a:rPr lang="en-US" sz="2400" b="1" dirty="0"/>
              <a:t> where hours = 10</a:t>
            </a:r>
          </a:p>
          <a:p>
            <a:r>
              <a:rPr lang="en-US" sz="2400" b="1" dirty="0"/>
              <a:t>)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335022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805</Words>
  <Application>Microsoft Office PowerPoint</Application>
  <PresentationFormat>On-screen Show (4:3)</PresentationFormat>
  <Paragraphs>205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Courier New</vt:lpstr>
      <vt:lpstr>Monotype Sorts</vt:lpstr>
      <vt:lpstr>Tahoma</vt:lpstr>
      <vt:lpstr>Office Theme</vt:lpstr>
      <vt:lpstr> </vt:lpstr>
      <vt:lpstr>Subqueries</vt:lpstr>
      <vt:lpstr>Subqueries – returning one tuple</vt:lpstr>
      <vt:lpstr>Example</vt:lpstr>
      <vt:lpstr>Example</vt:lpstr>
      <vt:lpstr>Query + Subquery Solution find the bars that serve Miller for the same price Joe charges for Bud</vt:lpstr>
      <vt:lpstr>The IN Operator</vt:lpstr>
      <vt:lpstr>The IN Operator</vt:lpstr>
      <vt:lpstr>IN Operator example</vt:lpstr>
      <vt:lpstr>Find  projects that has a person named Smith working on them </vt:lpstr>
      <vt:lpstr>The Exists Operator</vt:lpstr>
      <vt:lpstr>Example Query with EXISTS</vt:lpstr>
      <vt:lpstr>Example Query with EXISTS</vt:lpstr>
      <vt:lpstr>PowerPoint Presentation</vt:lpstr>
      <vt:lpstr>Outer join</vt:lpstr>
      <vt:lpstr>Select </vt:lpstr>
      <vt:lpstr>Order by </vt:lpstr>
      <vt:lpstr>Group by </vt:lpstr>
      <vt:lpstr>Group by and sum() </vt:lpstr>
      <vt:lpstr>Group by - having</vt:lpstr>
      <vt:lpstr>Views in SQL</vt:lpstr>
      <vt:lpstr>Specification of Views</vt:lpstr>
      <vt:lpstr>PowerPoint Presentation</vt:lpstr>
      <vt:lpstr>Using a View</vt:lpstr>
      <vt:lpstr>View Update</vt:lpstr>
      <vt:lpstr>Intended Learning Outcomes (ILOs)</vt:lpstr>
      <vt:lpstr>Exercises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Introduction to RDB and RDBMS</dc:title>
  <dc:creator>Finn Ebertsen Nordbjerg</dc:creator>
  <cp:lastModifiedBy>István Knoll</cp:lastModifiedBy>
  <cp:revision>96</cp:revision>
  <dcterms:created xsi:type="dcterms:W3CDTF">2015-01-30T08:28:02Z</dcterms:created>
  <dcterms:modified xsi:type="dcterms:W3CDTF">2017-09-13T19:33:43Z</dcterms:modified>
</cp:coreProperties>
</file>