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36"/>
  </p:notesMasterIdLst>
  <p:handoutMasterIdLst>
    <p:handoutMasterId r:id="rId37"/>
  </p:handoutMasterIdLst>
  <p:sldIdLst>
    <p:sldId id="256" r:id="rId5"/>
    <p:sldId id="563" r:id="rId6"/>
    <p:sldId id="592" r:id="rId7"/>
    <p:sldId id="596" r:id="rId8"/>
    <p:sldId id="562" r:id="rId9"/>
    <p:sldId id="585" r:id="rId10"/>
    <p:sldId id="559" r:id="rId11"/>
    <p:sldId id="594" r:id="rId12"/>
    <p:sldId id="579" r:id="rId13"/>
    <p:sldId id="581" r:id="rId14"/>
    <p:sldId id="577" r:id="rId15"/>
    <p:sldId id="578" r:id="rId16"/>
    <p:sldId id="565" r:id="rId17"/>
    <p:sldId id="583" r:id="rId18"/>
    <p:sldId id="584" r:id="rId19"/>
    <p:sldId id="566" r:id="rId20"/>
    <p:sldId id="599" r:id="rId21"/>
    <p:sldId id="595" r:id="rId22"/>
    <p:sldId id="602" r:id="rId23"/>
    <p:sldId id="598" r:id="rId24"/>
    <p:sldId id="600" r:id="rId25"/>
    <p:sldId id="582" r:id="rId26"/>
    <p:sldId id="567" r:id="rId27"/>
    <p:sldId id="568" r:id="rId28"/>
    <p:sldId id="603" r:id="rId29"/>
    <p:sldId id="587" r:id="rId30"/>
    <p:sldId id="588" r:id="rId31"/>
    <p:sldId id="586" r:id="rId32"/>
    <p:sldId id="597" r:id="rId33"/>
    <p:sldId id="590" r:id="rId34"/>
    <p:sldId id="572" r:id="rId35"/>
  </p:sldIdLst>
  <p:sldSz cx="9144000" cy="6858000" type="screen4x3"/>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4E2A76-7084-4CC2-A03F-A2F404879246}">
          <p14:sldIdLst>
            <p14:sldId id="256"/>
            <p14:sldId id="563"/>
            <p14:sldId id="592"/>
            <p14:sldId id="596"/>
            <p14:sldId id="562"/>
            <p14:sldId id="585"/>
            <p14:sldId id="559"/>
            <p14:sldId id="594"/>
            <p14:sldId id="579"/>
            <p14:sldId id="581"/>
            <p14:sldId id="577"/>
            <p14:sldId id="578"/>
            <p14:sldId id="565"/>
            <p14:sldId id="583"/>
            <p14:sldId id="584"/>
            <p14:sldId id="566"/>
            <p14:sldId id="599"/>
            <p14:sldId id="595"/>
            <p14:sldId id="602"/>
            <p14:sldId id="598"/>
            <p14:sldId id="600"/>
            <p14:sldId id="582"/>
            <p14:sldId id="567"/>
            <p14:sldId id="568"/>
            <p14:sldId id="603"/>
            <p14:sldId id="587"/>
            <p14:sldId id="588"/>
            <p14:sldId id="586"/>
            <p14:sldId id="597"/>
            <p14:sldId id="590"/>
            <p14:sldId id="5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9" autoAdjust="0"/>
    <p:restoredTop sz="94686" autoAdjust="0"/>
  </p:normalViewPr>
  <p:slideViewPr>
    <p:cSldViewPr snapToGrid="0" snapToObjects="1">
      <p:cViewPr varScale="1">
        <p:scale>
          <a:sx n="81" d="100"/>
          <a:sy n="81"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44CC61C-8AC6-46AD-80E0-AE8BEF2E4085}" type="datetime1">
              <a:rPr lang="da-DK" smtClean="0"/>
              <a:t>07-02-2018</a:t>
            </a:fld>
            <a:endParaRPr lang="da-DK"/>
          </a:p>
        </p:txBody>
      </p:sp>
      <p:sp>
        <p:nvSpPr>
          <p:cNvPr id="4" name="Pladsholder til sidefod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C3884DC-7C78-874B-B33E-4FD46E909915}" type="slidenum">
              <a:rPr lang="da-DK" smtClean="0"/>
              <a:t>‹nr.›</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EBD32A6-B312-4E71-99E0-A6654BA176FE}" type="datetime1">
              <a:rPr lang="da-DK" smtClean="0"/>
              <a:t>07-02-2018</a:t>
            </a:fld>
            <a:endParaRPr lang="da-DK"/>
          </a:p>
        </p:txBody>
      </p:sp>
      <p:sp>
        <p:nvSpPr>
          <p:cNvPr id="4" name="Pladsholder til diasbilled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9C4E1A5-6CB7-5447-B42E-8AE694A2D83A}" type="slidenum">
              <a:rPr lang="da-DK" smtClean="0"/>
              <a:t>‹nr.›</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a:t>Klik for at redigere i master</a:t>
            </a:r>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‹nr.›</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9" name="Pladsholder til diasnummer 5"/>
          <p:cNvSpPr txBox="1">
            <a:spLocks/>
          </p:cNvSpPr>
          <p:nvPr userDrawn="1"/>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‹nr.›</a:t>
            </a:fld>
            <a:endParaRPr lang="da-DK" dirty="0"/>
          </a:p>
        </p:txBody>
      </p:sp>
      <p:sp>
        <p:nvSpPr>
          <p:cNvPr id="10" name="Tekstfelt 9"/>
          <p:cNvSpPr txBox="1"/>
          <p:nvPr userDrawn="1"/>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a:t>Klik for at redigere i master</a:t>
            </a:r>
          </a:p>
        </p:txBody>
      </p:sp>
    </p:spTree>
    <p:extLst>
      <p:ext uri="{BB962C8B-B14F-4D97-AF65-F5344CB8AC3E}">
        <p14:creationId xmlns:p14="http://schemas.microsoft.com/office/powerpoint/2010/main" val="8149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9245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a:t>Klik for at redigere i masteren</a:t>
            </a:r>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‹nr.›</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TDynSmrzpXw" TargetMode="External"/><Relationship Id="rId2" Type="http://schemas.openxmlformats.org/officeDocument/2006/relationships/hyperlink" Target="http://www.computerworlduk.com/galleries/infrastructure/top-10-software-failures-of-2014-359961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r.dk/nyheder/regionale/hovedstadsomraadet/it-system-koster-region-over-300-millioner-i-tabte-indtaegter"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www.dr.dk/nyheder/indland/rigshospitalet-ruster-sig-til-fejlbehaeftet-it-syste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dertitel 3"/>
          <p:cNvSpPr>
            <a:spLocks noGrp="1"/>
          </p:cNvSpPr>
          <p:nvPr>
            <p:ph type="subTitle" idx="1"/>
          </p:nvPr>
        </p:nvSpPr>
        <p:spPr>
          <a:xfrm>
            <a:off x="685799" y="3574143"/>
            <a:ext cx="4225565" cy="1752600"/>
          </a:xfrm>
        </p:spPr>
        <p:txBody>
          <a:bodyPr>
            <a:normAutofit/>
          </a:bodyPr>
          <a:lstStyle/>
          <a:p>
            <a:endParaRPr lang="da-DK" dirty="0"/>
          </a:p>
          <a:p>
            <a:r>
              <a:rPr lang="da-DK" dirty="0"/>
              <a:t>Based on </a:t>
            </a:r>
          </a:p>
          <a:p>
            <a:endParaRPr lang="da-DK" dirty="0"/>
          </a:p>
          <a:p>
            <a:r>
              <a:rPr lang="en-US" sz="2000" b="1" dirty="0"/>
              <a:t>Generating Test Cases From Use Cases</a:t>
            </a:r>
            <a:br>
              <a:rPr lang="en-US" b="1" dirty="0"/>
            </a:br>
            <a:r>
              <a:rPr lang="da-DK" dirty="0"/>
              <a:t>by </a:t>
            </a:r>
            <a:r>
              <a:rPr lang="da-DK" b="1" dirty="0"/>
              <a:t>Jim Heumann, </a:t>
            </a:r>
            <a:r>
              <a:rPr lang="da-DK" dirty="0"/>
              <a:t>Requirements Management Evangelist Rational Software</a:t>
            </a:r>
          </a:p>
          <a:p>
            <a:endParaRPr lang="da-DK" dirty="0"/>
          </a:p>
          <a:p>
            <a:pPr marL="285750" indent="-285750">
              <a:buFont typeface="Arial" panose="020B0604020202020204" pitchFamily="34" charset="0"/>
              <a:buChar char="•"/>
            </a:pPr>
            <a:endParaRPr lang="en-US" dirty="0"/>
          </a:p>
        </p:txBody>
      </p:sp>
      <p:sp>
        <p:nvSpPr>
          <p:cNvPr id="5" name="Titel 4"/>
          <p:cNvSpPr>
            <a:spLocks noGrp="1"/>
          </p:cNvSpPr>
          <p:nvPr>
            <p:ph type="ctrTitle"/>
          </p:nvPr>
        </p:nvSpPr>
        <p:spPr/>
        <p:txBody>
          <a:bodyPr/>
          <a:lstStyle/>
          <a:p>
            <a:r>
              <a:rPr lang="da-DK" dirty="0"/>
              <a:t>Test -1</a:t>
            </a:r>
          </a:p>
        </p:txBody>
      </p:sp>
      <p:sp>
        <p:nvSpPr>
          <p:cNvPr id="2" name="Footer Placeholder 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53155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14" y="358236"/>
            <a:ext cx="7756587" cy="717256"/>
          </a:xfrm>
        </p:spPr>
        <p:txBody>
          <a:bodyPr>
            <a:normAutofit fontScale="90000"/>
          </a:bodyPr>
          <a:lstStyle/>
          <a:p>
            <a:r>
              <a:rPr lang="da-DK" dirty="0"/>
              <a:t>Example test cases for validation of email field on login page</a:t>
            </a:r>
          </a:p>
        </p:txBody>
      </p:sp>
      <p:pic>
        <p:nvPicPr>
          <p:cNvPr id="5" name="Content Placeholder 4"/>
          <p:cNvPicPr>
            <a:picLocks noGrp="1" noChangeAspect="1"/>
          </p:cNvPicPr>
          <p:nvPr>
            <p:ph idx="1"/>
          </p:nvPr>
        </p:nvPicPr>
        <p:blipFill>
          <a:blip r:embed="rId2"/>
          <a:stretch>
            <a:fillRect/>
          </a:stretch>
        </p:blipFill>
        <p:spPr>
          <a:xfrm>
            <a:off x="78936" y="2544682"/>
            <a:ext cx="9011633" cy="1773610"/>
          </a:xfrm>
          <a:prstGeom prst="rect">
            <a:avLst/>
          </a:prstGeom>
        </p:spPr>
      </p:pic>
      <p:sp>
        <p:nvSpPr>
          <p:cNvPr id="4" name="Footer Placeholder 3"/>
          <p:cNvSpPr>
            <a:spLocks noGrp="1"/>
          </p:cNvSpPr>
          <p:nvPr>
            <p:ph type="ftr" sz="quarter" idx="11"/>
          </p:nvPr>
        </p:nvSpPr>
        <p:spPr/>
        <p:txBody>
          <a:bodyPr/>
          <a:lstStyle/>
          <a:p>
            <a:endParaRPr lang="da-DK"/>
          </a:p>
        </p:txBody>
      </p:sp>
      <p:sp>
        <p:nvSpPr>
          <p:cNvPr id="6" name="TextBox 5"/>
          <p:cNvSpPr txBox="1"/>
          <p:nvPr/>
        </p:nvSpPr>
        <p:spPr>
          <a:xfrm>
            <a:off x="4125951" y="5787483"/>
            <a:ext cx="4164794" cy="369332"/>
          </a:xfrm>
          <a:prstGeom prst="rect">
            <a:avLst/>
          </a:prstGeom>
          <a:noFill/>
        </p:spPr>
        <p:txBody>
          <a:bodyPr wrap="none" rtlCol="0">
            <a:spAutoFit/>
          </a:bodyPr>
          <a:lstStyle/>
          <a:p>
            <a:r>
              <a:rPr lang="da-DK" dirty="0"/>
              <a:t>Source: http://testingfreak.com/test-case/</a:t>
            </a:r>
          </a:p>
        </p:txBody>
      </p:sp>
      <p:pic>
        <p:nvPicPr>
          <p:cNvPr id="7" name="Picture 6"/>
          <p:cNvPicPr>
            <a:picLocks noChangeAspect="1"/>
          </p:cNvPicPr>
          <p:nvPr/>
        </p:nvPicPr>
        <p:blipFill>
          <a:blip r:embed="rId3"/>
          <a:stretch>
            <a:fillRect/>
          </a:stretch>
        </p:blipFill>
        <p:spPr>
          <a:xfrm>
            <a:off x="6080121" y="765108"/>
            <a:ext cx="2353289" cy="1180178"/>
          </a:xfrm>
          <a:prstGeom prst="rect">
            <a:avLst/>
          </a:prstGeom>
        </p:spPr>
      </p:pic>
    </p:spTree>
    <p:extLst>
      <p:ext uri="{BB962C8B-B14F-4D97-AF65-F5344CB8AC3E}">
        <p14:creationId xmlns:p14="http://schemas.microsoft.com/office/powerpoint/2010/main" val="423377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process (iterative)</a:t>
            </a:r>
          </a:p>
        </p:txBody>
      </p:sp>
      <p:sp>
        <p:nvSpPr>
          <p:cNvPr id="3" name="Content Placeholder 2"/>
          <p:cNvSpPr>
            <a:spLocks noGrp="1"/>
          </p:cNvSpPr>
          <p:nvPr>
            <p:ph idx="1"/>
          </p:nvPr>
        </p:nvSpPr>
        <p:spPr/>
        <p:txBody>
          <a:bodyPr>
            <a:normAutofit lnSpcReduction="10000"/>
          </a:bodyPr>
          <a:lstStyle/>
          <a:p>
            <a:r>
              <a:rPr lang="da-DK" dirty="0"/>
              <a:t>Selection</a:t>
            </a:r>
          </a:p>
          <a:p>
            <a:pPr lvl="1"/>
            <a:r>
              <a:rPr lang="da-DK" dirty="0"/>
              <a:t>Test cases are selected</a:t>
            </a:r>
          </a:p>
          <a:p>
            <a:pPr marL="0" indent="0">
              <a:buNone/>
            </a:pPr>
            <a:endParaRPr lang="da-DK" dirty="0"/>
          </a:p>
          <a:p>
            <a:r>
              <a:rPr lang="da-DK" dirty="0"/>
              <a:t>Execution</a:t>
            </a:r>
          </a:p>
          <a:p>
            <a:pPr lvl="1"/>
            <a:r>
              <a:rPr lang="da-DK" dirty="0"/>
              <a:t>The program under test is executed</a:t>
            </a:r>
          </a:p>
          <a:p>
            <a:pPr lvl="1"/>
            <a:r>
              <a:rPr lang="da-DK" dirty="0"/>
              <a:t>Failures can occur and failures must be identified and corrected.</a:t>
            </a:r>
          </a:p>
          <a:p>
            <a:endParaRPr lang="da-DK" dirty="0"/>
          </a:p>
          <a:p>
            <a:r>
              <a:rPr lang="da-DK" dirty="0"/>
              <a:t>Evaluation</a:t>
            </a:r>
          </a:p>
          <a:p>
            <a:pPr lvl="1"/>
            <a:r>
              <a:rPr lang="da-DK" dirty="0"/>
              <a:t>Assess the degree of adequacy of the performed test.</a:t>
            </a: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75951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process</a:t>
            </a:r>
          </a:p>
        </p:txBody>
      </p:sp>
      <p:sp>
        <p:nvSpPr>
          <p:cNvPr id="3" name="Content Placeholder 2"/>
          <p:cNvSpPr>
            <a:spLocks noGrp="1"/>
          </p:cNvSpPr>
          <p:nvPr>
            <p:ph idx="1"/>
          </p:nvPr>
        </p:nvSpPr>
        <p:spPr/>
        <p:txBody>
          <a:bodyPr/>
          <a:lstStyle/>
          <a:p>
            <a:r>
              <a:rPr lang="da-DK" dirty="0"/>
              <a:t>Test design and test planning are dependent on human </a:t>
            </a:r>
            <a:r>
              <a:rPr lang="da-DK" dirty="0" err="1"/>
              <a:t>skills</a:t>
            </a:r>
            <a:r>
              <a:rPr lang="da-DK" dirty="0"/>
              <a:t> </a:t>
            </a:r>
            <a:r>
              <a:rPr lang="da-DK" dirty="0">
                <a:sym typeface="Wingdings" panose="05000000000000000000" pitchFamily="2" charset="2"/>
              </a:rPr>
              <a:t></a:t>
            </a:r>
            <a:br>
              <a:rPr lang="da-DK" dirty="0">
                <a:sym typeface="Wingdings" panose="05000000000000000000" pitchFamily="2" charset="2"/>
              </a:rPr>
            </a:br>
            <a:endParaRPr lang="da-DK" dirty="0">
              <a:sym typeface="Wingdings" panose="05000000000000000000" pitchFamily="2" charset="2"/>
            </a:endParaRPr>
          </a:p>
          <a:p>
            <a:r>
              <a:rPr lang="da-DK" dirty="0"/>
              <a:t>Test </a:t>
            </a:r>
            <a:r>
              <a:rPr lang="da-DK" dirty="0" err="1"/>
              <a:t>execution</a:t>
            </a:r>
            <a:r>
              <a:rPr lang="da-DK" dirty="0"/>
              <a:t> and </a:t>
            </a:r>
            <a:r>
              <a:rPr lang="da-DK" dirty="0" err="1"/>
              <a:t>coverage</a:t>
            </a:r>
            <a:r>
              <a:rPr lang="da-DK" dirty="0"/>
              <a:t> </a:t>
            </a:r>
            <a:r>
              <a:rPr lang="da-DK" dirty="0" err="1"/>
              <a:t>evaluation</a:t>
            </a:r>
            <a:r>
              <a:rPr lang="da-DK" dirty="0"/>
              <a:t> </a:t>
            </a:r>
            <a:r>
              <a:rPr lang="da-DK" dirty="0" err="1"/>
              <a:t>can</a:t>
            </a:r>
            <a:r>
              <a:rPr lang="da-DK" dirty="0"/>
              <a:t> </a:t>
            </a:r>
            <a:r>
              <a:rPr lang="da-DK" dirty="0" err="1"/>
              <a:t>be</a:t>
            </a:r>
            <a:r>
              <a:rPr lang="da-DK" dirty="0"/>
              <a:t> </a:t>
            </a:r>
            <a:r>
              <a:rPr lang="da-DK" dirty="0" err="1"/>
              <a:t>automated</a:t>
            </a:r>
            <a:endParaRPr lang="da-DK" dirty="0"/>
          </a:p>
          <a:p>
            <a:pPr marL="0" indent="0">
              <a:buNone/>
            </a:pP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64366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cases</a:t>
            </a:r>
          </a:p>
        </p:txBody>
      </p:sp>
      <p:sp>
        <p:nvSpPr>
          <p:cNvPr id="3" name="Content Placeholder 2"/>
          <p:cNvSpPr>
            <a:spLocks noGrp="1"/>
          </p:cNvSpPr>
          <p:nvPr>
            <p:ph idx="1"/>
          </p:nvPr>
        </p:nvSpPr>
        <p:spPr/>
        <p:txBody>
          <a:bodyPr/>
          <a:lstStyle/>
          <a:p>
            <a:r>
              <a:rPr lang="en-US" dirty="0"/>
              <a:t>Test cases are key to the process because they identify and communicate the conditions that will be implemented in test and are necessary to </a:t>
            </a:r>
            <a:r>
              <a:rPr lang="en-US" b="1" dirty="0"/>
              <a:t>verify successful and acceptable implementation of the product requirements</a:t>
            </a:r>
            <a:r>
              <a:rPr lang="en-US" dirty="0"/>
              <a:t>.</a:t>
            </a:r>
          </a:p>
          <a:p>
            <a:r>
              <a:rPr lang="en-US" dirty="0"/>
              <a:t>They are all about making sure that the product fulfills the requirements of </a:t>
            </a:r>
            <a:r>
              <a:rPr lang="da-DK" dirty="0"/>
              <a:t>the system.</a:t>
            </a:r>
          </a:p>
          <a:p>
            <a:pPr marL="0" indent="0">
              <a:buNone/>
            </a:pP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367421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Functional testing at system level</a:t>
            </a:r>
            <a:endParaRPr lang="en-US" dirty="0"/>
          </a:p>
        </p:txBody>
      </p:sp>
      <p:sp>
        <p:nvSpPr>
          <p:cNvPr id="3" name="Content Placeholder 2"/>
          <p:cNvSpPr>
            <a:spLocks noGrp="1"/>
          </p:cNvSpPr>
          <p:nvPr>
            <p:ph idx="1"/>
          </p:nvPr>
        </p:nvSpPr>
        <p:spPr/>
        <p:txBody>
          <a:bodyPr>
            <a:normAutofit/>
          </a:bodyPr>
          <a:lstStyle/>
          <a:p>
            <a:r>
              <a:rPr lang="en-US" dirty="0"/>
              <a:t>Testing focuses on user-visible actions and user-recognizable output from the system.</a:t>
            </a:r>
          </a:p>
          <a:p>
            <a:endParaRPr lang="en-US" dirty="0"/>
          </a:p>
          <a:p>
            <a:r>
              <a:rPr lang="da-DK" dirty="0"/>
              <a:t>Focus on requirements</a:t>
            </a:r>
          </a:p>
          <a:p>
            <a:pPr lvl="1"/>
            <a:r>
              <a:rPr lang="da-DK" b="1" dirty="0"/>
              <a:t>functional</a:t>
            </a:r>
            <a:r>
              <a:rPr lang="da-DK" dirty="0"/>
              <a:t>  (use cases)</a:t>
            </a:r>
          </a:p>
          <a:p>
            <a:pPr lvl="1"/>
            <a:r>
              <a:rPr lang="da-DK" dirty="0"/>
              <a:t>non-functional </a:t>
            </a:r>
          </a:p>
          <a:p>
            <a:endParaRPr lang="da-DK" dirty="0"/>
          </a:p>
        </p:txBody>
      </p:sp>
      <p:sp>
        <p:nvSpPr>
          <p:cNvPr id="4" name="Footer Placeholder 3"/>
          <p:cNvSpPr>
            <a:spLocks noGrp="1"/>
          </p:cNvSpPr>
          <p:nvPr>
            <p:ph type="ftr" sz="quarter" idx="11"/>
          </p:nvPr>
        </p:nvSpPr>
        <p:spPr/>
        <p:txBody>
          <a:bodyPr/>
          <a:lstStyle/>
          <a:p>
            <a:endParaRPr lang="da-DK"/>
          </a:p>
        </p:txBody>
      </p:sp>
      <p:sp>
        <p:nvSpPr>
          <p:cNvPr id="5" name="Speech Bubble: Oval 4"/>
          <p:cNvSpPr/>
          <p:nvPr/>
        </p:nvSpPr>
        <p:spPr>
          <a:xfrm>
            <a:off x="4247146" y="4223084"/>
            <a:ext cx="3263059" cy="1034716"/>
          </a:xfrm>
          <a:prstGeom prst="wedgeEllipseCallout">
            <a:avLst>
              <a:gd name="adj1" fmla="val -83956"/>
              <a:gd name="adj2" fmla="val -4204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dirty="0"/>
              <a:t>LATER IN THE COURSE (e.g. </a:t>
            </a:r>
            <a:r>
              <a:rPr lang="da-DK" dirty="0" err="1"/>
              <a:t>usability</a:t>
            </a:r>
            <a:r>
              <a:rPr lang="da-DK" dirty="0"/>
              <a:t> </a:t>
            </a:r>
            <a:r>
              <a:rPr lang="da-DK" dirty="0" err="1"/>
              <a:t>testing</a:t>
            </a:r>
            <a:r>
              <a:rPr lang="da-DK" dirty="0"/>
              <a:t>)</a:t>
            </a:r>
          </a:p>
        </p:txBody>
      </p:sp>
    </p:spTree>
    <p:extLst>
      <p:ext uri="{BB962C8B-B14F-4D97-AF65-F5344CB8AC3E}">
        <p14:creationId xmlns:p14="http://schemas.microsoft.com/office/powerpoint/2010/main" val="382830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err="1"/>
              <a:t>Functional</a:t>
            </a:r>
            <a:r>
              <a:rPr lang="da-DK" dirty="0"/>
              <a:t> </a:t>
            </a:r>
            <a:r>
              <a:rPr lang="da-DK" dirty="0" err="1"/>
              <a:t>requirements</a:t>
            </a:r>
            <a:br>
              <a:rPr lang="da-DK" dirty="0"/>
            </a:br>
            <a:r>
              <a:rPr lang="da-DK" sz="1800" dirty="0" err="1"/>
              <a:t>Some</a:t>
            </a:r>
            <a:r>
              <a:rPr lang="da-DK" sz="1800" dirty="0"/>
              <a:t> </a:t>
            </a:r>
            <a:r>
              <a:rPr lang="da-DK" sz="1800" dirty="0" err="1"/>
              <a:t>advantages</a:t>
            </a:r>
            <a:endParaRPr lang="da-DK" sz="1800" dirty="0"/>
          </a:p>
        </p:txBody>
      </p:sp>
      <p:sp>
        <p:nvSpPr>
          <p:cNvPr id="3" name="Content Placeholder 2"/>
          <p:cNvSpPr>
            <a:spLocks noGrp="1"/>
          </p:cNvSpPr>
          <p:nvPr>
            <p:ph idx="1"/>
          </p:nvPr>
        </p:nvSpPr>
        <p:spPr>
          <a:xfrm>
            <a:off x="682014" y="1357460"/>
            <a:ext cx="7756587" cy="4768703"/>
          </a:xfrm>
        </p:spPr>
        <p:txBody>
          <a:bodyPr>
            <a:normAutofit/>
          </a:bodyPr>
          <a:lstStyle/>
          <a:p>
            <a:r>
              <a:rPr lang="en-US" dirty="0"/>
              <a:t>Establish and maintain agreement with the customers and other stakeholders on what the system should do</a:t>
            </a:r>
          </a:p>
          <a:p>
            <a:r>
              <a:rPr lang="en-US" dirty="0"/>
              <a:t>Provide system developers with a better understanding of the system requirements</a:t>
            </a:r>
          </a:p>
          <a:p>
            <a:r>
              <a:rPr lang="en-US" dirty="0"/>
              <a:t>Define the boundaries of (delimit) the system</a:t>
            </a:r>
          </a:p>
          <a:p>
            <a:r>
              <a:rPr lang="en-US" dirty="0"/>
              <a:t>Provide a basis for estimating the cost and time to develop the system</a:t>
            </a:r>
          </a:p>
          <a:p>
            <a:r>
              <a:rPr lang="en-US" dirty="0"/>
              <a:t>Provide a basis for planning the technical contents of iterations</a:t>
            </a:r>
          </a:p>
          <a:p>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1979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cases generation at system level</a:t>
            </a:r>
          </a:p>
        </p:txBody>
      </p:sp>
      <p:sp>
        <p:nvSpPr>
          <p:cNvPr id="4" name="Footer Placeholder 3"/>
          <p:cNvSpPr>
            <a:spLocks noGrp="1"/>
          </p:cNvSpPr>
          <p:nvPr>
            <p:ph type="ftr" sz="quarter" idx="11"/>
          </p:nvPr>
        </p:nvSpPr>
        <p:spPr/>
        <p:txBody>
          <a:bodyPr/>
          <a:lstStyle/>
          <a:p>
            <a:endParaRPr lang="da-DK"/>
          </a:p>
        </p:txBody>
      </p:sp>
      <p:sp>
        <p:nvSpPr>
          <p:cNvPr id="6" name="Rektangel 5"/>
          <p:cNvSpPr/>
          <p:nvPr/>
        </p:nvSpPr>
        <p:spPr>
          <a:xfrm>
            <a:off x="4149287" y="1633899"/>
            <a:ext cx="585417" cy="1569660"/>
          </a:xfrm>
          <a:prstGeom prst="rect">
            <a:avLst/>
          </a:prstGeom>
        </p:spPr>
        <p:txBody>
          <a:bodyPr wrap="none">
            <a:spAutoFit/>
          </a:bodyPr>
          <a:lstStyle/>
          <a:p>
            <a:r>
              <a:rPr lang="da-DK" sz="9600" dirty="0"/>
              <a:t>!</a:t>
            </a:r>
          </a:p>
        </p:txBody>
      </p:sp>
    </p:spTree>
    <p:extLst>
      <p:ext uri="{BB962C8B-B14F-4D97-AF65-F5344CB8AC3E}">
        <p14:creationId xmlns:p14="http://schemas.microsoft.com/office/powerpoint/2010/main" val="107228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da-DK"/>
          </a:p>
        </p:txBody>
      </p:sp>
      <p:sp>
        <p:nvSpPr>
          <p:cNvPr id="5" name="Titel 4">
            <a:extLst>
              <a:ext uri="{FF2B5EF4-FFF2-40B4-BE49-F238E27FC236}">
                <a16:creationId xmlns:a16="http://schemas.microsoft.com/office/drawing/2014/main" id="{50AA7372-D846-4B31-81B8-8C15BBCA1E8E}"/>
              </a:ext>
            </a:extLst>
          </p:cNvPr>
          <p:cNvSpPr>
            <a:spLocks noGrp="1"/>
          </p:cNvSpPr>
          <p:nvPr>
            <p:ph type="title"/>
          </p:nvPr>
        </p:nvSpPr>
        <p:spPr/>
        <p:txBody>
          <a:bodyPr/>
          <a:lstStyle/>
          <a:p>
            <a:endParaRPr lang="da-DK"/>
          </a:p>
        </p:txBody>
      </p:sp>
      <p:pic>
        <p:nvPicPr>
          <p:cNvPr id="7" name="Picture 2">
            <a:extLst>
              <a:ext uri="{FF2B5EF4-FFF2-40B4-BE49-F238E27FC236}">
                <a16:creationId xmlns:a16="http://schemas.microsoft.com/office/drawing/2014/main" id="{D403CF21-F561-437E-A346-6E76F8485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672" y="2013437"/>
            <a:ext cx="5725894" cy="3297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10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Use cases – </a:t>
            </a:r>
            <a:r>
              <a:rPr lang="da-DK" dirty="0" err="1"/>
              <a:t>fully</a:t>
            </a:r>
            <a:r>
              <a:rPr lang="da-DK" dirty="0"/>
              <a:t> </a:t>
            </a:r>
            <a:r>
              <a:rPr lang="da-DK" dirty="0" err="1"/>
              <a:t>dressed</a:t>
            </a:r>
            <a:endParaRPr lang="da-DK" dirty="0"/>
          </a:p>
        </p:txBody>
      </p:sp>
      <p:sp>
        <p:nvSpPr>
          <p:cNvPr id="3" name="Content Placeholder 2"/>
          <p:cNvSpPr>
            <a:spLocks noGrp="1"/>
          </p:cNvSpPr>
          <p:nvPr>
            <p:ph idx="1"/>
          </p:nvPr>
        </p:nvSpPr>
        <p:spPr/>
        <p:txBody>
          <a:bodyPr>
            <a:normAutofit fontScale="92500" lnSpcReduction="10000"/>
          </a:bodyPr>
          <a:lstStyle/>
          <a:p>
            <a:r>
              <a:rPr lang="da-DK" dirty="0"/>
              <a:t>Special requirements…. (non functional)</a:t>
            </a:r>
          </a:p>
          <a:p>
            <a:r>
              <a:rPr lang="da-DK" dirty="0">
                <a:solidFill>
                  <a:schemeClr val="bg1">
                    <a:lumMod val="75000"/>
                  </a:schemeClr>
                </a:solidFill>
              </a:rPr>
              <a:t>Technology and data variations list</a:t>
            </a:r>
          </a:p>
          <a:p>
            <a:r>
              <a:rPr lang="da-DK" dirty="0">
                <a:solidFill>
                  <a:schemeClr val="bg1">
                    <a:lumMod val="75000"/>
                  </a:schemeClr>
                </a:solidFill>
              </a:rPr>
              <a:t>Miscellaneous</a:t>
            </a:r>
          </a:p>
          <a:p>
            <a:endParaRPr lang="da-DK" dirty="0"/>
          </a:p>
          <a:p>
            <a:r>
              <a:rPr lang="en-US" b="1" dirty="0"/>
              <a:t>Acceptance criteria</a:t>
            </a:r>
            <a:r>
              <a:rPr lang="en-US" dirty="0"/>
              <a:t>:</a:t>
            </a:r>
            <a:br>
              <a:rPr lang="en-US" dirty="0"/>
            </a:br>
            <a:r>
              <a:rPr lang="en-US" dirty="0"/>
              <a:t>The exit criteria that a component or system must satisfy in order to be accepted by a user, customer, or other authorized entity. [IEEE 610]</a:t>
            </a:r>
          </a:p>
          <a:p>
            <a:pPr marL="0" indent="0">
              <a:buNone/>
            </a:pPr>
            <a:endParaRPr lang="en-US" dirty="0"/>
          </a:p>
          <a:p>
            <a:r>
              <a:rPr lang="en-US" b="1" dirty="0"/>
              <a:t>Additional rules (Business rules):</a:t>
            </a:r>
            <a:br>
              <a:rPr lang="en-US" b="1" dirty="0"/>
            </a:br>
            <a:r>
              <a:rPr lang="en-US" dirty="0"/>
              <a:t>Like interest rate must be between 0 – 20 % </a:t>
            </a:r>
          </a:p>
          <a:p>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398013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7C806A77-E924-40A5-ACBD-869BEE65654E}"/>
              </a:ext>
            </a:extLst>
          </p:cNvPr>
          <p:cNvSpPr>
            <a:spLocks noGrp="1"/>
          </p:cNvSpPr>
          <p:nvPr>
            <p:ph idx="1"/>
          </p:nvPr>
        </p:nvSpPr>
        <p:spPr/>
        <p:txBody>
          <a:bodyPr/>
          <a:lstStyle/>
          <a:p>
            <a:endParaRPr lang="da-DK"/>
          </a:p>
        </p:txBody>
      </p:sp>
      <p:sp>
        <p:nvSpPr>
          <p:cNvPr id="4" name="Pladsholder til sidefod 3">
            <a:extLst>
              <a:ext uri="{FF2B5EF4-FFF2-40B4-BE49-F238E27FC236}">
                <a16:creationId xmlns:a16="http://schemas.microsoft.com/office/drawing/2014/main" id="{D724F6EF-8295-46D6-9079-FD06CEEF93F4}"/>
              </a:ext>
            </a:extLst>
          </p:cNvPr>
          <p:cNvSpPr>
            <a:spLocks noGrp="1"/>
          </p:cNvSpPr>
          <p:nvPr>
            <p:ph type="ftr" sz="quarter" idx="11"/>
          </p:nvPr>
        </p:nvSpPr>
        <p:spPr/>
        <p:txBody>
          <a:bodyPr/>
          <a:lstStyle/>
          <a:p>
            <a:endParaRPr lang="da-DK"/>
          </a:p>
        </p:txBody>
      </p:sp>
      <p:sp>
        <p:nvSpPr>
          <p:cNvPr id="5" name="Title 1">
            <a:extLst>
              <a:ext uri="{FF2B5EF4-FFF2-40B4-BE49-F238E27FC236}">
                <a16:creationId xmlns:a16="http://schemas.microsoft.com/office/drawing/2014/main" id="{34B27CBA-A3C8-4D01-8711-C1E7A9519BF5}"/>
              </a:ext>
            </a:extLst>
          </p:cNvPr>
          <p:cNvSpPr txBox="1">
            <a:spLocks/>
          </p:cNvSpPr>
          <p:nvPr/>
        </p:nvSpPr>
        <p:spPr>
          <a:xfrm>
            <a:off x="13460" y="194409"/>
            <a:ext cx="9093694" cy="71725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kern="1200">
                <a:solidFill>
                  <a:schemeClr val="bg1"/>
                </a:solidFill>
                <a:latin typeface="+mj-lt"/>
                <a:ea typeface="+mj-ea"/>
                <a:cs typeface="+mj-cs"/>
              </a:defRPr>
            </a:lvl1pPr>
          </a:lstStyle>
          <a:p>
            <a:pPr algn="ctr"/>
            <a:r>
              <a:rPr lang="da-DK" sz="2400" i="1" dirty="0"/>
              <a:t>Note:</a:t>
            </a:r>
            <a:r>
              <a:rPr lang="da-DK" dirty="0"/>
              <a:t> </a:t>
            </a:r>
            <a:r>
              <a:rPr lang="en-US" dirty="0"/>
              <a:t>Acceptance criteria / Additional rules</a:t>
            </a:r>
            <a:endParaRPr lang="da-DK" dirty="0"/>
          </a:p>
        </p:txBody>
      </p:sp>
      <p:sp>
        <p:nvSpPr>
          <p:cNvPr id="6" name="Rektangel 5">
            <a:extLst>
              <a:ext uri="{FF2B5EF4-FFF2-40B4-BE49-F238E27FC236}">
                <a16:creationId xmlns:a16="http://schemas.microsoft.com/office/drawing/2014/main" id="{161A4298-1AA4-401A-A9C2-6048850C61FB}"/>
              </a:ext>
            </a:extLst>
          </p:cNvPr>
          <p:cNvSpPr/>
          <p:nvPr/>
        </p:nvSpPr>
        <p:spPr>
          <a:xfrm>
            <a:off x="1" y="1153746"/>
            <a:ext cx="1665841" cy="707886"/>
          </a:xfrm>
          <a:prstGeom prst="rect">
            <a:avLst/>
          </a:prstGeom>
        </p:spPr>
        <p:txBody>
          <a:bodyPr wrap="none">
            <a:spAutoFit/>
          </a:bodyPr>
          <a:lstStyle/>
          <a:p>
            <a:r>
              <a:rPr lang="da-DK" sz="2000" i="1" dirty="0" err="1">
                <a:solidFill>
                  <a:srgbClr val="0070C0"/>
                </a:solidFill>
              </a:rPr>
              <a:t>Use</a:t>
            </a:r>
            <a:r>
              <a:rPr lang="da-DK" sz="2000" i="1" dirty="0">
                <a:solidFill>
                  <a:srgbClr val="0070C0"/>
                </a:solidFill>
              </a:rPr>
              <a:t> cases</a:t>
            </a:r>
          </a:p>
          <a:p>
            <a:r>
              <a:rPr lang="da-DK" sz="2000" i="1" dirty="0">
                <a:solidFill>
                  <a:srgbClr val="0070C0"/>
                </a:solidFill>
              </a:rPr>
              <a:t>– </a:t>
            </a:r>
            <a:r>
              <a:rPr lang="da-DK" sz="2000" i="1" dirty="0" err="1">
                <a:solidFill>
                  <a:srgbClr val="0070C0"/>
                </a:solidFill>
              </a:rPr>
              <a:t>fully</a:t>
            </a:r>
            <a:r>
              <a:rPr lang="da-DK" sz="2000" i="1" dirty="0">
                <a:solidFill>
                  <a:srgbClr val="0070C0"/>
                </a:solidFill>
              </a:rPr>
              <a:t> </a:t>
            </a:r>
            <a:r>
              <a:rPr lang="da-DK" sz="2000" i="1" dirty="0" err="1">
                <a:solidFill>
                  <a:srgbClr val="0070C0"/>
                </a:solidFill>
              </a:rPr>
              <a:t>dressed</a:t>
            </a:r>
            <a:endParaRPr lang="da-DK" sz="2000" i="1" dirty="0">
              <a:solidFill>
                <a:srgbClr val="0070C0"/>
              </a:solidFill>
            </a:endParaRPr>
          </a:p>
        </p:txBody>
      </p:sp>
      <p:pic>
        <p:nvPicPr>
          <p:cNvPr id="7" name="Picture 2">
            <a:extLst>
              <a:ext uri="{FF2B5EF4-FFF2-40B4-BE49-F238E27FC236}">
                <a16:creationId xmlns:a16="http://schemas.microsoft.com/office/drawing/2014/main" id="{BF132FCB-E6C5-4440-885B-0DE446A87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779" y="1116038"/>
            <a:ext cx="7176095" cy="572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ktangel 1">
            <a:extLst>
              <a:ext uri="{FF2B5EF4-FFF2-40B4-BE49-F238E27FC236}">
                <a16:creationId xmlns:a16="http://schemas.microsoft.com/office/drawing/2014/main" id="{87B3100B-F088-4372-B54F-36183938D0E8}"/>
              </a:ext>
            </a:extLst>
          </p:cNvPr>
          <p:cNvSpPr/>
          <p:nvPr/>
        </p:nvSpPr>
        <p:spPr>
          <a:xfrm>
            <a:off x="-11693" y="5388898"/>
            <a:ext cx="4572000" cy="461665"/>
          </a:xfrm>
          <a:prstGeom prst="rect">
            <a:avLst/>
          </a:prstGeom>
        </p:spPr>
        <p:txBody>
          <a:bodyPr>
            <a:spAutoFit/>
          </a:bodyPr>
          <a:lstStyle/>
          <a:p>
            <a:r>
              <a:rPr lang="da-DK" sz="1200" b="1" dirty="0"/>
              <a:t>Special </a:t>
            </a:r>
            <a:r>
              <a:rPr lang="da-DK" sz="1200" b="1" dirty="0" err="1"/>
              <a:t>Requirements</a:t>
            </a:r>
            <a:endParaRPr lang="da-DK" sz="1200" b="1" dirty="0"/>
          </a:p>
          <a:p>
            <a:r>
              <a:rPr lang="da-DK" sz="1200" dirty="0"/>
              <a:t>Template </a:t>
            </a:r>
            <a:r>
              <a:rPr lang="da-DK" sz="1200" dirty="0" err="1"/>
              <a:t>Larman</a:t>
            </a:r>
            <a:r>
              <a:rPr lang="da-DK" sz="1200" dirty="0"/>
              <a:t> p. 66-67</a:t>
            </a:r>
          </a:p>
        </p:txBody>
      </p:sp>
    </p:spTree>
    <p:extLst>
      <p:ext uri="{BB962C8B-B14F-4D97-AF65-F5344CB8AC3E}">
        <p14:creationId xmlns:p14="http://schemas.microsoft.com/office/powerpoint/2010/main" val="247534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Examples software  bugs</a:t>
            </a:r>
          </a:p>
        </p:txBody>
      </p:sp>
      <p:sp>
        <p:nvSpPr>
          <p:cNvPr id="3" name="Content Placeholder 2"/>
          <p:cNvSpPr>
            <a:spLocks noGrp="1"/>
          </p:cNvSpPr>
          <p:nvPr>
            <p:ph idx="1"/>
          </p:nvPr>
        </p:nvSpPr>
        <p:spPr>
          <a:xfrm>
            <a:off x="110785" y="1228201"/>
            <a:ext cx="8306254" cy="5036230"/>
          </a:xfrm>
        </p:spPr>
        <p:txBody>
          <a:bodyPr>
            <a:noAutofit/>
          </a:bodyPr>
          <a:lstStyle/>
          <a:p>
            <a:r>
              <a:rPr lang="en-US" sz="1600" dirty="0"/>
              <a:t>In the 1991 Gulf war, some Patriot missiles failed to hit incoming Iraqi Scud missiles, which therefore killed people on the ground. Accumulated rounding errors in the control software's clocks caused large navigation errors.</a:t>
            </a:r>
          </a:p>
          <a:p>
            <a:pPr marL="0" indent="0">
              <a:buNone/>
            </a:pPr>
            <a:endParaRPr lang="en-US" sz="1600" dirty="0"/>
          </a:p>
          <a:p>
            <a:r>
              <a:rPr lang="en-US" sz="1600" dirty="0"/>
              <a:t>Errors in the software controlling the baggage handling system of Denver International Airport delayed the entire airport's opening by a year (1994-1995), causing losses of around 360 million dollars. Since September 2005 the computer-controlled baggage system has not been used; manual baggage handling saves one million dollars a month.</a:t>
            </a:r>
          </a:p>
          <a:p>
            <a:pPr marL="0" indent="0">
              <a:buNone/>
            </a:pPr>
            <a:endParaRPr lang="en-US" sz="1600" dirty="0"/>
          </a:p>
          <a:p>
            <a:r>
              <a:rPr lang="en-US" sz="1600" dirty="0"/>
              <a:t>The first launch of the European Ariane 5 rocket failed (1996), causing losses of hundreds of million dollars. The problem was a buffer overflow in control software taken over from Ariane 4. The software had not been re-tested - to save money.</a:t>
            </a:r>
          </a:p>
          <a:p>
            <a:pPr marL="0" indent="0">
              <a:buNone/>
            </a:pPr>
            <a:endParaRPr lang="en-US" sz="1600" dirty="0"/>
          </a:p>
          <a:p>
            <a:r>
              <a:rPr lang="en-US" sz="1600" dirty="0"/>
              <a:t>Errors in a new train control system deployed in Berlin (1998) caused train cancellations </a:t>
            </a:r>
            <a:r>
              <a:rPr lang="da-DK" sz="1600" dirty="0"/>
              <a:t>and delays for weeks.</a:t>
            </a:r>
          </a:p>
          <a:p>
            <a:pPr marL="0" indent="0">
              <a:buNone/>
            </a:pPr>
            <a:endParaRPr lang="da-DK" sz="1600" dirty="0"/>
          </a:p>
          <a:p>
            <a:r>
              <a:rPr lang="en-US" sz="1600" dirty="0"/>
              <a:t>Errors in poorly designed control software in the Therac-25 radio-therapy equipment (1987) exposed several cancer patients to heavy doses of radiation, killing some.</a:t>
            </a:r>
            <a:endParaRPr lang="da-DK" sz="1600" b="1" dirty="0"/>
          </a:p>
        </p:txBody>
      </p:sp>
      <p:sp>
        <p:nvSpPr>
          <p:cNvPr id="4" name="Footer Placeholder 3"/>
          <p:cNvSpPr>
            <a:spLocks noGrp="1"/>
          </p:cNvSpPr>
          <p:nvPr>
            <p:ph type="ftr" sz="quarter" idx="11"/>
          </p:nvPr>
        </p:nvSpPr>
        <p:spPr/>
        <p:txBody>
          <a:bodyPr/>
          <a:lstStyle/>
          <a:p>
            <a:endParaRPr lang="da-DK"/>
          </a:p>
        </p:txBody>
      </p:sp>
      <p:sp>
        <p:nvSpPr>
          <p:cNvPr id="5" name="TextBox 4"/>
          <p:cNvSpPr txBox="1"/>
          <p:nvPr/>
        </p:nvSpPr>
        <p:spPr>
          <a:xfrm rot="16200000">
            <a:off x="6795929" y="3983954"/>
            <a:ext cx="3902030" cy="246221"/>
          </a:xfrm>
          <a:prstGeom prst="rect">
            <a:avLst/>
          </a:prstGeom>
          <a:noFill/>
        </p:spPr>
        <p:txBody>
          <a:bodyPr wrap="none" rtlCol="0">
            <a:spAutoFit/>
          </a:bodyPr>
          <a:lstStyle/>
          <a:p>
            <a:r>
              <a:rPr lang="da-DK" sz="1000" dirty="0"/>
              <a:t>Source: https://www.itu.dk/people/sestoft/papers/softwaretesting.pdf</a:t>
            </a:r>
          </a:p>
        </p:txBody>
      </p:sp>
    </p:spTree>
    <p:extLst>
      <p:ext uri="{BB962C8B-B14F-4D97-AF65-F5344CB8AC3E}">
        <p14:creationId xmlns:p14="http://schemas.microsoft.com/office/powerpoint/2010/main" val="348841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cases generation at system level</a:t>
            </a:r>
          </a:p>
        </p:txBody>
      </p:sp>
      <p:sp>
        <p:nvSpPr>
          <p:cNvPr id="3" name="Content Placeholder 2"/>
          <p:cNvSpPr>
            <a:spLocks noGrp="1"/>
          </p:cNvSpPr>
          <p:nvPr>
            <p:ph idx="1"/>
          </p:nvPr>
        </p:nvSpPr>
        <p:spPr>
          <a:xfrm>
            <a:off x="682015" y="1600200"/>
            <a:ext cx="8124360" cy="4525963"/>
          </a:xfrm>
        </p:spPr>
        <p:txBody>
          <a:bodyPr>
            <a:normAutofit lnSpcReduction="10000"/>
          </a:bodyPr>
          <a:lstStyle/>
          <a:p>
            <a:r>
              <a:rPr lang="en-US" dirty="0"/>
              <a:t>In UP system functional </a:t>
            </a:r>
            <a:r>
              <a:rPr lang="da-DK" dirty="0"/>
              <a:t>requirements are defined by use cases.</a:t>
            </a:r>
          </a:p>
          <a:p>
            <a:endParaRPr lang="da-DK" dirty="0"/>
          </a:p>
          <a:p>
            <a:r>
              <a:rPr lang="en-US" dirty="0"/>
              <a:t>Via testing we want to make sure that the product fulfills the requirements</a:t>
            </a:r>
            <a:r>
              <a:rPr lang="da-DK" dirty="0"/>
              <a:t>.</a:t>
            </a:r>
          </a:p>
          <a:p>
            <a:pPr marL="0" indent="0">
              <a:buNone/>
            </a:pPr>
            <a:endParaRPr lang="da-DK" dirty="0"/>
          </a:p>
          <a:p>
            <a:r>
              <a:rPr lang="en-US" dirty="0"/>
              <a:t>Test cases identify and communicate the conditions that will be implemented in test and are necessary to verify successful and acceptable implementation of the product requirements.</a:t>
            </a:r>
          </a:p>
          <a:p>
            <a:pPr marL="0" indent="0">
              <a:buNone/>
            </a:pP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37541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cases generation at system level</a:t>
            </a:r>
          </a:p>
        </p:txBody>
      </p:sp>
      <p:sp>
        <p:nvSpPr>
          <p:cNvPr id="3" name="Content Placeholder 2"/>
          <p:cNvSpPr>
            <a:spLocks noGrp="1"/>
          </p:cNvSpPr>
          <p:nvPr>
            <p:ph idx="1"/>
          </p:nvPr>
        </p:nvSpPr>
        <p:spPr>
          <a:xfrm>
            <a:off x="682015" y="1600200"/>
            <a:ext cx="8124360" cy="4525963"/>
          </a:xfrm>
        </p:spPr>
        <p:txBody>
          <a:bodyPr>
            <a:normAutofit/>
          </a:bodyPr>
          <a:lstStyle/>
          <a:p>
            <a:r>
              <a:rPr lang="en-US" dirty="0"/>
              <a:t>We can generate test cases from the use cases.</a:t>
            </a:r>
          </a:p>
          <a:p>
            <a:pPr lvl="1"/>
            <a:r>
              <a:rPr lang="en-US" dirty="0"/>
              <a:t>The use cases can be written too general, when we test we need to be more precise on the behavior of the systems, for example referring to the login page,  can the system accept passwords of just one letter ?</a:t>
            </a:r>
          </a:p>
          <a:p>
            <a:pPr marL="0" indent="0">
              <a:buNone/>
            </a:pP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1955292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Test cases generation at system level</a:t>
            </a:r>
          </a:p>
        </p:txBody>
      </p:sp>
      <p:sp>
        <p:nvSpPr>
          <p:cNvPr id="3" name="Content Placeholder 2"/>
          <p:cNvSpPr>
            <a:spLocks noGrp="1"/>
          </p:cNvSpPr>
          <p:nvPr>
            <p:ph idx="1"/>
          </p:nvPr>
        </p:nvSpPr>
        <p:spPr>
          <a:xfrm>
            <a:off x="682015" y="1600200"/>
            <a:ext cx="8124360" cy="4525963"/>
          </a:xfrm>
        </p:spPr>
        <p:txBody>
          <a:bodyPr>
            <a:normAutofit/>
          </a:bodyPr>
          <a:lstStyle/>
          <a:p>
            <a:r>
              <a:rPr lang="en-US" dirty="0"/>
              <a:t>The most important part of a use case for generating test cases is the flow of events. </a:t>
            </a:r>
          </a:p>
          <a:p>
            <a:r>
              <a:rPr lang="en-US" dirty="0"/>
              <a:t>The two main parts of the flow of events are the </a:t>
            </a:r>
            <a:r>
              <a:rPr lang="en-US" b="1" i="1" dirty="0"/>
              <a:t>basic flow of events (main success scenario) </a:t>
            </a:r>
            <a:r>
              <a:rPr lang="en-US" dirty="0"/>
              <a:t>and the </a:t>
            </a:r>
            <a:r>
              <a:rPr lang="en-US" b="1" i="1" dirty="0"/>
              <a:t>alternate flows of events</a:t>
            </a:r>
            <a:r>
              <a:rPr lang="en-US" dirty="0"/>
              <a:t>. </a:t>
            </a:r>
          </a:p>
          <a:p>
            <a:pPr marL="0" indent="0">
              <a:buNone/>
            </a:pPr>
            <a:endParaRPr lang="en-US" dirty="0"/>
          </a:p>
          <a:p>
            <a:r>
              <a:rPr lang="en-US" dirty="0"/>
              <a:t>The alternate flows of events covers variations of the normal </a:t>
            </a:r>
            <a:r>
              <a:rPr lang="da-DK" dirty="0" err="1"/>
              <a:t>behavior</a:t>
            </a:r>
            <a:r>
              <a:rPr lang="da-DK" dirty="0"/>
              <a:t> or </a:t>
            </a:r>
            <a:r>
              <a:rPr lang="en-US" dirty="0"/>
              <a:t>behavior of an optional or exceptional character relative to normal behavior.</a:t>
            </a: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113275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Scenario (</a:t>
            </a:r>
            <a:r>
              <a:rPr lang="da-DK" dirty="0" err="1"/>
              <a:t>Use</a:t>
            </a:r>
            <a:r>
              <a:rPr lang="da-DK" dirty="0"/>
              <a:t> case scenario)</a:t>
            </a:r>
          </a:p>
        </p:txBody>
      </p:sp>
      <p:sp>
        <p:nvSpPr>
          <p:cNvPr id="3" name="Content Placeholder 2"/>
          <p:cNvSpPr>
            <a:spLocks noGrp="1"/>
          </p:cNvSpPr>
          <p:nvPr>
            <p:ph idx="1"/>
          </p:nvPr>
        </p:nvSpPr>
        <p:spPr>
          <a:xfrm>
            <a:off x="834414" y="3259848"/>
            <a:ext cx="4637918" cy="2690786"/>
          </a:xfrm>
        </p:spPr>
        <p:txBody>
          <a:bodyPr>
            <a:normAutofit lnSpcReduction="10000"/>
          </a:bodyPr>
          <a:lstStyle/>
          <a:p>
            <a:r>
              <a:rPr lang="da-DK" dirty="0"/>
              <a:t>E.g.</a:t>
            </a:r>
          </a:p>
          <a:p>
            <a:pPr lvl="1"/>
            <a:r>
              <a:rPr lang="da-DK" dirty="0"/>
              <a:t>Scenario 1: Basic Flow</a:t>
            </a:r>
          </a:p>
          <a:p>
            <a:pPr lvl="1"/>
            <a:r>
              <a:rPr lang="da-DK" dirty="0"/>
              <a:t>Scenario 2: Basic Flow, Alternate Flow 1</a:t>
            </a:r>
          </a:p>
          <a:p>
            <a:pPr lvl="1"/>
            <a:r>
              <a:rPr lang="da-DK" dirty="0"/>
              <a:t>Scenario 3: Basic Flow, Alternate Flow 1, Alternate Flow 2</a:t>
            </a:r>
          </a:p>
          <a:p>
            <a:pPr lvl="1"/>
            <a:endParaRPr lang="da-DK" dirty="0"/>
          </a:p>
          <a:p>
            <a:endParaRPr lang="da-DK" dirty="0"/>
          </a:p>
        </p:txBody>
      </p:sp>
      <p:sp>
        <p:nvSpPr>
          <p:cNvPr id="4" name="Footer Placeholder 3"/>
          <p:cNvSpPr>
            <a:spLocks noGrp="1"/>
          </p:cNvSpPr>
          <p:nvPr>
            <p:ph type="ftr" sz="quarter" idx="11"/>
          </p:nvPr>
        </p:nvSpPr>
        <p:spPr/>
        <p:txBody>
          <a:bodyPr/>
          <a:lstStyle/>
          <a:p>
            <a:endParaRPr lang="da-DK"/>
          </a:p>
        </p:txBody>
      </p:sp>
      <p:pic>
        <p:nvPicPr>
          <p:cNvPr id="5" name="Picture 4"/>
          <p:cNvPicPr>
            <a:picLocks noChangeAspect="1"/>
          </p:cNvPicPr>
          <p:nvPr/>
        </p:nvPicPr>
        <p:blipFill>
          <a:blip r:embed="rId2"/>
          <a:stretch>
            <a:fillRect/>
          </a:stretch>
        </p:blipFill>
        <p:spPr>
          <a:xfrm>
            <a:off x="5771126" y="3259848"/>
            <a:ext cx="2780017" cy="2420322"/>
          </a:xfrm>
          <a:prstGeom prst="rect">
            <a:avLst/>
          </a:prstGeom>
        </p:spPr>
      </p:pic>
      <p:sp>
        <p:nvSpPr>
          <p:cNvPr id="6" name="Content Placeholder 2"/>
          <p:cNvSpPr txBox="1">
            <a:spLocks/>
          </p:cNvSpPr>
          <p:nvPr/>
        </p:nvSpPr>
        <p:spPr>
          <a:xfrm>
            <a:off x="834414" y="1488835"/>
            <a:ext cx="7381117" cy="13739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2"/>
              </a:buClr>
              <a:buSzPct val="100000"/>
              <a:buFontTx/>
              <a:buBlip>
                <a:blip r:embed="rId3"/>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4"/>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5"/>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6"/>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a-DK" dirty="0"/>
              <a:t>A s</a:t>
            </a:r>
            <a:r>
              <a:rPr lang="en-US" dirty="0" err="1"/>
              <a:t>cenario</a:t>
            </a:r>
            <a:r>
              <a:rPr lang="en-US" dirty="0"/>
              <a:t> is an instance of a use case, or a complete "path" through the </a:t>
            </a:r>
            <a:r>
              <a:rPr lang="da-DK" dirty="0"/>
              <a:t>use case.</a:t>
            </a:r>
          </a:p>
          <a:p>
            <a:endParaRPr lang="da-DK" dirty="0"/>
          </a:p>
        </p:txBody>
      </p:sp>
    </p:spTree>
    <p:extLst>
      <p:ext uri="{BB962C8B-B14F-4D97-AF65-F5344CB8AC3E}">
        <p14:creationId xmlns:p14="http://schemas.microsoft.com/office/powerpoint/2010/main" val="314461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Generating test cases from use cases</a:t>
            </a:r>
          </a:p>
        </p:txBody>
      </p:sp>
      <p:sp>
        <p:nvSpPr>
          <p:cNvPr id="3" name="Content Placeholder 2"/>
          <p:cNvSpPr>
            <a:spLocks noGrp="1"/>
          </p:cNvSpPr>
          <p:nvPr>
            <p:ph idx="1"/>
          </p:nvPr>
        </p:nvSpPr>
        <p:spPr/>
        <p:txBody>
          <a:bodyPr>
            <a:normAutofit/>
          </a:bodyPr>
          <a:lstStyle/>
          <a:p>
            <a:r>
              <a:rPr lang="en-US" dirty="0"/>
              <a:t>Process for generating test cases from a fully detailed </a:t>
            </a:r>
            <a:r>
              <a:rPr lang="da-DK" dirty="0"/>
              <a:t>use case:</a:t>
            </a:r>
          </a:p>
          <a:p>
            <a:pPr marL="765450" lvl="1" indent="-514350">
              <a:buFont typeface="+mj-lt"/>
              <a:buAutoNum type="arabicPeriod"/>
            </a:pPr>
            <a:r>
              <a:rPr lang="en-US" dirty="0"/>
              <a:t>For each use case, generate a full set of scenarios.</a:t>
            </a:r>
          </a:p>
          <a:p>
            <a:pPr marL="765450" lvl="1" indent="-514350">
              <a:buFont typeface="+mj-lt"/>
              <a:buAutoNum type="arabicPeriod"/>
            </a:pPr>
            <a:r>
              <a:rPr lang="en-US" dirty="0"/>
              <a:t>For each scenario, identify at least one test case and the conditions that will make it "execute."</a:t>
            </a:r>
          </a:p>
          <a:p>
            <a:pPr marL="765450" lvl="1" indent="-514350">
              <a:buFont typeface="+mj-lt"/>
              <a:buAutoNum type="arabicPeriod"/>
            </a:pPr>
            <a:r>
              <a:rPr lang="en-US" dirty="0"/>
              <a:t>For each test case, identify the data values with which to test.</a:t>
            </a:r>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348333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sidefod 3">
            <a:extLst>
              <a:ext uri="{FF2B5EF4-FFF2-40B4-BE49-F238E27FC236}">
                <a16:creationId xmlns:a16="http://schemas.microsoft.com/office/drawing/2014/main" id="{178C5943-55CA-4EAF-BF15-4B89BAC0C317}"/>
              </a:ext>
            </a:extLst>
          </p:cNvPr>
          <p:cNvSpPr>
            <a:spLocks noGrp="1"/>
          </p:cNvSpPr>
          <p:nvPr>
            <p:ph type="ftr" sz="quarter" idx="11"/>
          </p:nvPr>
        </p:nvSpPr>
        <p:spPr/>
        <p:txBody>
          <a:bodyPr/>
          <a:lstStyle/>
          <a:p>
            <a:endParaRPr lang="da-DK"/>
          </a:p>
        </p:txBody>
      </p:sp>
      <p:sp>
        <p:nvSpPr>
          <p:cNvPr id="5" name="Rectangle 2">
            <a:extLst>
              <a:ext uri="{FF2B5EF4-FFF2-40B4-BE49-F238E27FC236}">
                <a16:creationId xmlns:a16="http://schemas.microsoft.com/office/drawing/2014/main" id="{1682B7AA-D3E8-4446-AC56-01907554B246}"/>
              </a:ext>
            </a:extLst>
          </p:cNvPr>
          <p:cNvSpPr>
            <a:spLocks noGrp="1" noChangeArrowheads="1"/>
          </p:cNvSpPr>
          <p:nvPr>
            <p:ph type="title"/>
          </p:nvPr>
        </p:nvSpPr>
        <p:spPr>
          <a:xfrm>
            <a:off x="682014" y="293956"/>
            <a:ext cx="7756587" cy="717256"/>
          </a:xfrm>
        </p:spPr>
        <p:txBody>
          <a:bodyPr/>
          <a:lstStyle/>
          <a:p>
            <a:pPr eaLnBrk="1" hangingPunct="1"/>
            <a:r>
              <a:rPr lang="da-DK" altLang="da-DK" dirty="0"/>
              <a:t>Fremgangsmåde systemtest</a:t>
            </a:r>
          </a:p>
        </p:txBody>
      </p:sp>
      <p:sp>
        <p:nvSpPr>
          <p:cNvPr id="6" name="Rectangle 3">
            <a:extLst>
              <a:ext uri="{FF2B5EF4-FFF2-40B4-BE49-F238E27FC236}">
                <a16:creationId xmlns:a16="http://schemas.microsoft.com/office/drawing/2014/main" id="{B738D8AC-BB9F-47B3-9A54-D54F3717A195}"/>
              </a:ext>
            </a:extLst>
          </p:cNvPr>
          <p:cNvSpPr>
            <a:spLocks noGrp="1" noChangeArrowheads="1"/>
          </p:cNvSpPr>
          <p:nvPr>
            <p:ph idx="1"/>
          </p:nvPr>
        </p:nvSpPr>
        <p:spPr>
          <a:xfrm>
            <a:off x="693737" y="1442929"/>
            <a:ext cx="7756525" cy="4649470"/>
          </a:xfrm>
        </p:spPr>
        <p:txBody>
          <a:bodyPr>
            <a:normAutofit/>
          </a:bodyPr>
          <a:lstStyle/>
          <a:p>
            <a:pPr marL="0" indent="0">
              <a:buNone/>
            </a:pPr>
            <a:r>
              <a:rPr lang="en-US" dirty="0" err="1">
                <a:solidFill>
                  <a:srgbClr val="009900"/>
                </a:solidFill>
              </a:rPr>
              <a:t>Grundlag</a:t>
            </a:r>
            <a:br>
              <a:rPr lang="en-US" dirty="0">
                <a:solidFill>
                  <a:srgbClr val="009900"/>
                </a:solidFill>
              </a:rPr>
            </a:br>
            <a:r>
              <a:rPr lang="en-US" sz="1600" dirty="0">
                <a:solidFill>
                  <a:srgbClr val="009900"/>
                </a:solidFill>
              </a:rPr>
              <a:t>(</a:t>
            </a:r>
            <a:r>
              <a:rPr lang="en-US" sz="1600" dirty="0" err="1">
                <a:solidFill>
                  <a:srgbClr val="009900"/>
                </a:solidFill>
              </a:rPr>
              <a:t>Baseret</a:t>
            </a:r>
            <a:r>
              <a:rPr lang="en-US" sz="1600" dirty="0">
                <a:solidFill>
                  <a:srgbClr val="009900"/>
                </a:solidFill>
              </a:rPr>
              <a:t> </a:t>
            </a:r>
            <a:r>
              <a:rPr lang="en-US" sz="1600" dirty="0" err="1">
                <a:solidFill>
                  <a:srgbClr val="009900"/>
                </a:solidFill>
              </a:rPr>
              <a:t>på</a:t>
            </a:r>
            <a:r>
              <a:rPr lang="en-US" sz="1600" dirty="0">
                <a:solidFill>
                  <a:srgbClr val="009900"/>
                </a:solidFill>
              </a:rPr>
              <a:t> fully-dressed use case)</a:t>
            </a:r>
          </a:p>
          <a:p>
            <a:pPr marL="0" indent="0">
              <a:buNone/>
            </a:pPr>
            <a:endParaRPr lang="en-US" dirty="0">
              <a:solidFill>
                <a:srgbClr val="009900"/>
              </a:solidFill>
            </a:endParaRPr>
          </a:p>
          <a:p>
            <a:pPr marL="514350" indent="-514350">
              <a:buFont typeface="+mj-lt"/>
              <a:buAutoNum type="arabicPeriod"/>
            </a:pPr>
            <a:r>
              <a:rPr lang="en-US" dirty="0" err="1">
                <a:solidFill>
                  <a:srgbClr val="009900"/>
                </a:solidFill>
              </a:rPr>
              <a:t>Fastlæg</a:t>
            </a:r>
            <a:r>
              <a:rPr lang="en-US" dirty="0">
                <a:solidFill>
                  <a:srgbClr val="009900"/>
                </a:solidFill>
              </a:rPr>
              <a:t> happy day </a:t>
            </a:r>
            <a:r>
              <a:rPr lang="en-US" dirty="0" err="1">
                <a:solidFill>
                  <a:srgbClr val="009900"/>
                </a:solidFill>
              </a:rPr>
              <a:t>og</a:t>
            </a:r>
            <a:r>
              <a:rPr lang="en-US" dirty="0">
                <a:solidFill>
                  <a:srgbClr val="009900"/>
                </a:solidFill>
              </a:rPr>
              <a:t> alternative flows </a:t>
            </a:r>
            <a:br>
              <a:rPr lang="en-US" dirty="0">
                <a:solidFill>
                  <a:srgbClr val="009900"/>
                </a:solidFill>
              </a:rPr>
            </a:br>
            <a:r>
              <a:rPr lang="en-US" sz="2000" dirty="0">
                <a:solidFill>
                  <a:srgbClr val="009900"/>
                </a:solidFill>
              </a:rPr>
              <a:t>(all flow of events)</a:t>
            </a:r>
            <a:endParaRPr lang="en-US" altLang="da-DK" dirty="0">
              <a:solidFill>
                <a:srgbClr val="009900"/>
              </a:solidFill>
            </a:endParaRPr>
          </a:p>
          <a:p>
            <a:pPr marL="514350" indent="-514350">
              <a:buFont typeface="+mj-lt"/>
              <a:buAutoNum type="arabicPeriod"/>
            </a:pPr>
            <a:r>
              <a:rPr lang="en-US" altLang="da-DK" dirty="0" err="1">
                <a:solidFill>
                  <a:srgbClr val="009900"/>
                </a:solidFill>
              </a:rPr>
              <a:t>Opstil</a:t>
            </a:r>
            <a:r>
              <a:rPr lang="en-US" altLang="da-DK" dirty="0">
                <a:solidFill>
                  <a:srgbClr val="009900"/>
                </a:solidFill>
              </a:rPr>
              <a:t> </a:t>
            </a:r>
            <a:r>
              <a:rPr lang="en-US" altLang="da-DK" dirty="0" err="1">
                <a:solidFill>
                  <a:srgbClr val="009900"/>
                </a:solidFill>
              </a:rPr>
              <a:t>scenarie</a:t>
            </a:r>
            <a:r>
              <a:rPr lang="en-US" altLang="da-DK" dirty="0">
                <a:solidFill>
                  <a:srgbClr val="009900"/>
                </a:solidFill>
              </a:rPr>
              <a:t> for </a:t>
            </a:r>
            <a:r>
              <a:rPr lang="en-US" altLang="da-DK" dirty="0" err="1">
                <a:solidFill>
                  <a:srgbClr val="009900"/>
                </a:solidFill>
              </a:rPr>
              <a:t>hvert</a:t>
            </a:r>
            <a:r>
              <a:rPr lang="en-US" altLang="da-DK" dirty="0">
                <a:solidFill>
                  <a:srgbClr val="009900"/>
                </a:solidFill>
              </a:rPr>
              <a:t> flow</a:t>
            </a:r>
          </a:p>
          <a:p>
            <a:pPr marL="514350" indent="-514350">
              <a:buFont typeface="+mj-lt"/>
              <a:buAutoNum type="arabicPeriod"/>
            </a:pPr>
            <a:r>
              <a:rPr lang="en-US" altLang="da-DK" dirty="0" err="1">
                <a:solidFill>
                  <a:srgbClr val="009900"/>
                </a:solidFill>
              </a:rPr>
              <a:t>Opstil</a:t>
            </a:r>
            <a:r>
              <a:rPr lang="en-US" altLang="da-DK" dirty="0">
                <a:solidFill>
                  <a:srgbClr val="009900"/>
                </a:solidFill>
              </a:rPr>
              <a:t> </a:t>
            </a:r>
            <a:r>
              <a:rPr lang="en-US" altLang="da-DK" dirty="0" err="1">
                <a:solidFill>
                  <a:srgbClr val="009900"/>
                </a:solidFill>
              </a:rPr>
              <a:t>mindst</a:t>
            </a:r>
            <a:r>
              <a:rPr lang="en-US" altLang="da-DK" dirty="0">
                <a:solidFill>
                  <a:srgbClr val="009900"/>
                </a:solidFill>
              </a:rPr>
              <a:t> 1 test case for </a:t>
            </a:r>
            <a:r>
              <a:rPr lang="en-US" altLang="da-DK" dirty="0" err="1">
                <a:solidFill>
                  <a:srgbClr val="009900"/>
                </a:solidFill>
              </a:rPr>
              <a:t>hvert</a:t>
            </a:r>
            <a:r>
              <a:rPr lang="en-US" altLang="da-DK" dirty="0">
                <a:solidFill>
                  <a:srgbClr val="009900"/>
                </a:solidFill>
              </a:rPr>
              <a:t> use case </a:t>
            </a:r>
            <a:r>
              <a:rPr lang="en-US" altLang="da-DK" dirty="0" err="1">
                <a:solidFill>
                  <a:srgbClr val="009900"/>
                </a:solidFill>
              </a:rPr>
              <a:t>scenarie</a:t>
            </a:r>
            <a:endParaRPr lang="en-US" altLang="da-DK" dirty="0">
              <a:solidFill>
                <a:srgbClr val="009900"/>
              </a:solidFill>
            </a:endParaRPr>
          </a:p>
          <a:p>
            <a:pPr marL="514350" indent="-514350">
              <a:buFont typeface="+mj-lt"/>
              <a:buAutoNum type="arabicPeriod"/>
            </a:pPr>
            <a:r>
              <a:rPr lang="en-US" altLang="da-DK" dirty="0" err="1">
                <a:solidFill>
                  <a:srgbClr val="009900"/>
                </a:solidFill>
              </a:rPr>
              <a:t>Tilføj</a:t>
            </a:r>
            <a:r>
              <a:rPr lang="en-US" altLang="da-DK" dirty="0">
                <a:solidFill>
                  <a:srgbClr val="009900"/>
                </a:solidFill>
              </a:rPr>
              <a:t> data </a:t>
            </a:r>
            <a:r>
              <a:rPr lang="en-US" altLang="da-DK" dirty="0" err="1">
                <a:solidFill>
                  <a:srgbClr val="009900"/>
                </a:solidFill>
              </a:rPr>
              <a:t>værdier</a:t>
            </a:r>
            <a:r>
              <a:rPr lang="en-US" altLang="da-DK" dirty="0">
                <a:solidFill>
                  <a:srgbClr val="009900"/>
                </a:solidFill>
              </a:rPr>
              <a:t> </a:t>
            </a:r>
            <a:r>
              <a:rPr lang="en-US" altLang="da-DK" dirty="0" err="1">
                <a:solidFill>
                  <a:srgbClr val="009900"/>
                </a:solidFill>
              </a:rPr>
              <a:t>til</a:t>
            </a:r>
            <a:r>
              <a:rPr lang="en-US" altLang="da-DK" dirty="0">
                <a:solidFill>
                  <a:srgbClr val="009900"/>
                </a:solidFill>
              </a:rPr>
              <a:t> </a:t>
            </a:r>
            <a:r>
              <a:rPr lang="en-US" altLang="da-DK" dirty="0" err="1">
                <a:solidFill>
                  <a:srgbClr val="009900"/>
                </a:solidFill>
              </a:rPr>
              <a:t>hver</a:t>
            </a:r>
            <a:r>
              <a:rPr lang="en-US" altLang="da-DK" dirty="0">
                <a:solidFill>
                  <a:srgbClr val="009900"/>
                </a:solidFill>
              </a:rPr>
              <a:t> test case</a:t>
            </a:r>
          </a:p>
          <a:p>
            <a:pPr marL="0" indent="0">
              <a:buNone/>
            </a:pPr>
            <a:endParaRPr lang="en-US" altLang="da-DK" dirty="0">
              <a:solidFill>
                <a:srgbClr val="009900"/>
              </a:solidFill>
            </a:endParaRPr>
          </a:p>
          <a:p>
            <a:pPr>
              <a:buFont typeface="Arial" panose="020B0604020202020204" pitchFamily="34" charset="0"/>
              <a:buChar char="•"/>
            </a:pPr>
            <a:endParaRPr lang="da-DK" altLang="da-DK" dirty="0">
              <a:solidFill>
                <a:srgbClr val="00B050"/>
              </a:solidFill>
            </a:endParaRPr>
          </a:p>
        </p:txBody>
      </p:sp>
      <p:sp>
        <p:nvSpPr>
          <p:cNvPr id="2" name="Rektangel 1">
            <a:extLst>
              <a:ext uri="{FF2B5EF4-FFF2-40B4-BE49-F238E27FC236}">
                <a16:creationId xmlns:a16="http://schemas.microsoft.com/office/drawing/2014/main" id="{6DC1CD27-C783-4673-9677-2B215F9B5FA4}"/>
              </a:ext>
            </a:extLst>
          </p:cNvPr>
          <p:cNvSpPr/>
          <p:nvPr/>
        </p:nvSpPr>
        <p:spPr>
          <a:xfrm rot="18808350">
            <a:off x="6269875" y="5395918"/>
            <a:ext cx="3095719" cy="338554"/>
          </a:xfrm>
          <a:prstGeom prst="rect">
            <a:avLst/>
          </a:prstGeom>
        </p:spPr>
        <p:txBody>
          <a:bodyPr wrap="none">
            <a:spAutoFit/>
          </a:bodyPr>
          <a:lstStyle/>
          <a:p>
            <a:r>
              <a:rPr lang="da-DK" sz="1600" dirty="0">
                <a:solidFill>
                  <a:srgbClr val="0070C0"/>
                </a:solidFill>
              </a:rPr>
              <a:t>Hvorfor bruge en fremgangsmåde?</a:t>
            </a:r>
          </a:p>
        </p:txBody>
      </p:sp>
    </p:spTree>
    <p:extLst>
      <p:ext uri="{BB962C8B-B14F-4D97-AF65-F5344CB8AC3E}">
        <p14:creationId xmlns:p14="http://schemas.microsoft.com/office/powerpoint/2010/main" val="102766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Example</a:t>
            </a:r>
          </a:p>
        </p:txBody>
      </p:sp>
      <p:sp>
        <p:nvSpPr>
          <p:cNvPr id="3" name="Content Placeholder 2"/>
          <p:cNvSpPr>
            <a:spLocks noGrp="1"/>
          </p:cNvSpPr>
          <p:nvPr>
            <p:ph idx="1"/>
          </p:nvPr>
        </p:nvSpPr>
        <p:spPr>
          <a:xfrm>
            <a:off x="682014" y="1600200"/>
            <a:ext cx="8352804" cy="4525963"/>
          </a:xfrm>
        </p:spPr>
        <p:txBody>
          <a:bodyPr>
            <a:normAutofit/>
          </a:bodyPr>
          <a:lstStyle/>
          <a:p>
            <a:r>
              <a:rPr lang="da-DK" dirty="0"/>
              <a:t>Consider a use case: </a:t>
            </a:r>
            <a:r>
              <a:rPr lang="da-DK" b="1" dirty="0" err="1"/>
              <a:t>University</a:t>
            </a:r>
            <a:r>
              <a:rPr lang="da-DK" b="1" dirty="0"/>
              <a:t> Course Registration</a:t>
            </a:r>
          </a:p>
          <a:p>
            <a:endParaRPr lang="da-DK" b="1" dirty="0"/>
          </a:p>
          <a:p>
            <a:r>
              <a:rPr lang="da-DK" dirty="0"/>
              <a:t>The basic flow is: </a:t>
            </a:r>
          </a:p>
          <a:p>
            <a:pPr marL="766800" lvl="1" indent="-457200">
              <a:buFont typeface="+mj-lt"/>
              <a:buAutoNum type="alphaLcPeriod"/>
            </a:pPr>
            <a:r>
              <a:rPr lang="da-DK" dirty="0"/>
              <a:t>Logon</a:t>
            </a:r>
          </a:p>
          <a:p>
            <a:pPr marL="766800" lvl="1" indent="-457200">
              <a:buFont typeface="+mj-lt"/>
              <a:buAutoNum type="alphaLcPeriod"/>
            </a:pPr>
            <a:r>
              <a:rPr lang="da-DK" dirty="0"/>
              <a:t>Create a schedule</a:t>
            </a:r>
          </a:p>
          <a:p>
            <a:pPr marL="766800" lvl="1" indent="-457200">
              <a:buFont typeface="+mj-lt"/>
              <a:buAutoNum type="alphaLcPeriod"/>
            </a:pPr>
            <a:r>
              <a:rPr lang="da-DK" dirty="0"/>
              <a:t>Obtain course information</a:t>
            </a:r>
          </a:p>
          <a:p>
            <a:pPr marL="766800" lvl="1" indent="-457200">
              <a:buFont typeface="+mj-lt"/>
              <a:buAutoNum type="alphaLcPeriod"/>
            </a:pPr>
            <a:r>
              <a:rPr lang="da-DK" dirty="0"/>
              <a:t>Select courses</a:t>
            </a:r>
          </a:p>
          <a:p>
            <a:pPr marL="766800" lvl="1" indent="-457200">
              <a:buFont typeface="+mj-lt"/>
              <a:buAutoNum type="alphaLcPeriod"/>
            </a:pPr>
            <a:r>
              <a:rPr lang="da-DK" dirty="0"/>
              <a:t>Submit schedule</a:t>
            </a:r>
          </a:p>
          <a:p>
            <a:pPr marL="766800" lvl="1" indent="-457200">
              <a:buFont typeface="+mj-lt"/>
              <a:buAutoNum type="alphaLcPeriod"/>
            </a:pPr>
            <a:r>
              <a:rPr lang="da-DK" dirty="0"/>
              <a:t>Display completed schedule</a:t>
            </a: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74242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Example cont.</a:t>
            </a:r>
          </a:p>
        </p:txBody>
      </p:sp>
      <p:sp>
        <p:nvSpPr>
          <p:cNvPr id="3" name="Content Placeholder 2"/>
          <p:cNvSpPr>
            <a:spLocks noGrp="1"/>
          </p:cNvSpPr>
          <p:nvPr>
            <p:ph idx="1"/>
          </p:nvPr>
        </p:nvSpPr>
        <p:spPr/>
        <p:txBody>
          <a:bodyPr/>
          <a:lstStyle/>
          <a:p>
            <a:r>
              <a:rPr lang="da-DK" dirty="0"/>
              <a:t>List of alternate flows:</a:t>
            </a:r>
          </a:p>
          <a:p>
            <a:pPr marL="766800" lvl="1" indent="-457200">
              <a:buFont typeface="+mj-lt"/>
              <a:buAutoNum type="arabicPeriod"/>
            </a:pPr>
            <a:r>
              <a:rPr lang="da-DK" dirty="0"/>
              <a:t>Unidentified student</a:t>
            </a:r>
          </a:p>
          <a:p>
            <a:pPr marL="766800" lvl="1" indent="-457200">
              <a:buFont typeface="+mj-lt"/>
              <a:buAutoNum type="arabicPeriod"/>
            </a:pPr>
            <a:r>
              <a:rPr lang="da-DK" dirty="0" err="1"/>
              <a:t>Quit</a:t>
            </a:r>
            <a:r>
              <a:rPr lang="da-DK" dirty="0"/>
              <a:t> </a:t>
            </a:r>
            <a:r>
              <a:rPr lang="da-DK" dirty="0" err="1"/>
              <a:t>before</a:t>
            </a:r>
            <a:r>
              <a:rPr lang="da-DK" dirty="0"/>
              <a:t> </a:t>
            </a:r>
            <a:r>
              <a:rPr lang="da-DK" dirty="0" err="1"/>
              <a:t>schedule</a:t>
            </a:r>
            <a:r>
              <a:rPr lang="da-DK" dirty="0"/>
              <a:t> </a:t>
            </a:r>
            <a:r>
              <a:rPr lang="da-DK" dirty="0" err="1"/>
              <a:t>submitted</a:t>
            </a:r>
            <a:endParaRPr lang="da-DK" dirty="0"/>
          </a:p>
          <a:p>
            <a:pPr marL="766800" lvl="1" indent="-457200">
              <a:buFont typeface="+mj-lt"/>
              <a:buAutoNum type="arabicPeriod"/>
            </a:pPr>
            <a:r>
              <a:rPr lang="da-DK" dirty="0"/>
              <a:t>Unfulfilled prerequisites, course full, or schedule conflicts</a:t>
            </a:r>
          </a:p>
          <a:p>
            <a:pPr marL="766800" lvl="1" indent="-457200">
              <a:buFont typeface="+mj-lt"/>
              <a:buAutoNum type="arabicPeriod"/>
            </a:pPr>
            <a:r>
              <a:rPr lang="da-DK" dirty="0"/>
              <a:t>Course catalog system unvailable</a:t>
            </a:r>
          </a:p>
          <a:p>
            <a:pPr marL="766800" lvl="1" indent="-457200">
              <a:buFont typeface="+mj-lt"/>
              <a:buAutoNum type="arabicPeriod"/>
            </a:pPr>
            <a:r>
              <a:rPr lang="da-DK" dirty="0"/>
              <a:t>Course registration closed</a:t>
            </a: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912578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Step 1. Generate scenario</a:t>
            </a:r>
          </a:p>
        </p:txBody>
      </p:sp>
      <p:sp>
        <p:nvSpPr>
          <p:cNvPr id="3" name="Content Placeholder 2"/>
          <p:cNvSpPr>
            <a:spLocks noGrp="1"/>
          </p:cNvSpPr>
          <p:nvPr>
            <p:ph idx="1"/>
          </p:nvPr>
        </p:nvSpPr>
        <p:spPr>
          <a:xfrm>
            <a:off x="336326" y="1652002"/>
            <a:ext cx="7756587" cy="4525963"/>
          </a:xfrm>
        </p:spPr>
        <p:txBody>
          <a:bodyPr/>
          <a:lstStyle/>
          <a:p>
            <a:r>
              <a:rPr lang="en-US" sz="1600" dirty="0"/>
              <a:t>Read the use-case textual description and identify each combination of main and alternate flows -- the scenarios -- </a:t>
            </a:r>
            <a:r>
              <a:rPr lang="en-US" dirty="0"/>
              <a:t>and create a scenario matrix</a:t>
            </a:r>
            <a:endParaRPr lang="da-DK" dirty="0"/>
          </a:p>
        </p:txBody>
      </p:sp>
      <p:sp>
        <p:nvSpPr>
          <p:cNvPr id="4" name="Footer Placeholder 3"/>
          <p:cNvSpPr>
            <a:spLocks noGrp="1"/>
          </p:cNvSpPr>
          <p:nvPr>
            <p:ph type="ftr" sz="quarter" idx="11"/>
          </p:nvPr>
        </p:nvSpPr>
        <p:spPr/>
        <p:txBody>
          <a:bodyPr/>
          <a:lstStyle/>
          <a:p>
            <a:endParaRPr lang="da-DK"/>
          </a:p>
        </p:txBody>
      </p:sp>
      <p:pic>
        <p:nvPicPr>
          <p:cNvPr id="5" name="Picture 4"/>
          <p:cNvPicPr>
            <a:picLocks noChangeAspect="1"/>
          </p:cNvPicPr>
          <p:nvPr/>
        </p:nvPicPr>
        <p:blipFill>
          <a:blip r:embed="rId2"/>
          <a:stretch>
            <a:fillRect/>
          </a:stretch>
        </p:blipFill>
        <p:spPr>
          <a:xfrm>
            <a:off x="2266416" y="2980502"/>
            <a:ext cx="5049996" cy="619197"/>
          </a:xfrm>
          <a:prstGeom prst="rect">
            <a:avLst/>
          </a:prstGeom>
        </p:spPr>
      </p:pic>
      <p:pic>
        <p:nvPicPr>
          <p:cNvPr id="6" name="Picture 5"/>
          <p:cNvPicPr>
            <a:picLocks noChangeAspect="1"/>
          </p:cNvPicPr>
          <p:nvPr/>
        </p:nvPicPr>
        <p:blipFill>
          <a:blip r:embed="rId3"/>
          <a:stretch>
            <a:fillRect/>
          </a:stretch>
        </p:blipFill>
        <p:spPr>
          <a:xfrm>
            <a:off x="2319454" y="3599699"/>
            <a:ext cx="4943921" cy="2763174"/>
          </a:xfrm>
          <a:prstGeom prst="rect">
            <a:avLst/>
          </a:prstGeom>
        </p:spPr>
      </p:pic>
    </p:spTree>
    <p:extLst>
      <p:ext uri="{BB962C8B-B14F-4D97-AF65-F5344CB8AC3E}">
        <p14:creationId xmlns:p14="http://schemas.microsoft.com/office/powerpoint/2010/main" val="318842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Step 2. Identify test cases</a:t>
            </a:r>
          </a:p>
        </p:txBody>
      </p:sp>
      <p:sp>
        <p:nvSpPr>
          <p:cNvPr id="3" name="Content Placeholder 2"/>
          <p:cNvSpPr>
            <a:spLocks noGrp="1"/>
          </p:cNvSpPr>
          <p:nvPr>
            <p:ph idx="1"/>
          </p:nvPr>
        </p:nvSpPr>
        <p:spPr>
          <a:xfrm>
            <a:off x="609391" y="1276814"/>
            <a:ext cx="8078755" cy="4525963"/>
          </a:xfrm>
        </p:spPr>
        <p:txBody>
          <a:bodyPr>
            <a:normAutofit/>
          </a:bodyPr>
          <a:lstStyle/>
          <a:p>
            <a:r>
              <a:rPr lang="en-US" sz="1800" dirty="0"/>
              <a:t>This specific matrix shows which conditions are being tested for each test case. </a:t>
            </a:r>
          </a:p>
          <a:p>
            <a:r>
              <a:rPr lang="en-US" sz="1800" dirty="0"/>
              <a:t>Do no yet supply data values but use:</a:t>
            </a:r>
          </a:p>
          <a:p>
            <a:pPr lvl="1"/>
            <a:r>
              <a:rPr lang="en-US" sz="1400" i="1" dirty="0"/>
              <a:t>V </a:t>
            </a:r>
            <a:r>
              <a:rPr lang="en-US" sz="1400" dirty="0"/>
              <a:t>for </a:t>
            </a:r>
            <a:r>
              <a:rPr lang="en-US" sz="1400" i="1" dirty="0"/>
              <a:t>valid</a:t>
            </a:r>
            <a:endParaRPr lang="en-US" sz="1400" dirty="0"/>
          </a:p>
          <a:p>
            <a:pPr lvl="1"/>
            <a:r>
              <a:rPr lang="en-US" sz="1400" i="1" dirty="0"/>
              <a:t>I </a:t>
            </a:r>
            <a:r>
              <a:rPr lang="en-US" sz="1400" dirty="0"/>
              <a:t>for </a:t>
            </a:r>
            <a:r>
              <a:rPr lang="en-US" sz="1400" i="1" dirty="0"/>
              <a:t>invalid</a:t>
            </a:r>
            <a:endParaRPr lang="en-US" sz="1400" dirty="0"/>
          </a:p>
          <a:p>
            <a:pPr lvl="1"/>
            <a:r>
              <a:rPr lang="en-US" sz="1400" i="1" dirty="0"/>
              <a:t>n/a </a:t>
            </a:r>
            <a:r>
              <a:rPr lang="en-US" sz="1400" dirty="0"/>
              <a:t>when it is not necessary to supply a data value </a:t>
            </a:r>
          </a:p>
          <a:p>
            <a:r>
              <a:rPr lang="en-US" sz="1800" dirty="0"/>
              <a:t>By looking at the </a:t>
            </a:r>
            <a:r>
              <a:rPr lang="en-US" sz="1800" i="1" dirty="0"/>
              <a:t>V</a:t>
            </a:r>
            <a:r>
              <a:rPr lang="en-US" sz="1800" dirty="0"/>
              <a:t>s and </a:t>
            </a:r>
            <a:r>
              <a:rPr lang="en-US" sz="1800" i="1" dirty="0"/>
              <a:t>I</a:t>
            </a:r>
            <a:r>
              <a:rPr lang="en-US" sz="1800" dirty="0"/>
              <a:t>s you should determine whether you have identified a sufficient number of test cases.</a:t>
            </a:r>
            <a:endParaRPr lang="da-DK" sz="1800" dirty="0"/>
          </a:p>
        </p:txBody>
      </p:sp>
      <p:sp>
        <p:nvSpPr>
          <p:cNvPr id="4" name="Footer Placeholder 3"/>
          <p:cNvSpPr>
            <a:spLocks noGrp="1"/>
          </p:cNvSpPr>
          <p:nvPr>
            <p:ph type="ftr" sz="quarter" idx="11"/>
          </p:nvPr>
        </p:nvSpPr>
        <p:spPr/>
        <p:txBody>
          <a:bodyPr/>
          <a:lstStyle/>
          <a:p>
            <a:endParaRPr lang="da-DK"/>
          </a:p>
        </p:txBody>
      </p:sp>
      <p:pic>
        <p:nvPicPr>
          <p:cNvPr id="5" name="Picture 4"/>
          <p:cNvPicPr>
            <a:picLocks noChangeAspect="1"/>
          </p:cNvPicPr>
          <p:nvPr/>
        </p:nvPicPr>
        <p:blipFill>
          <a:blip r:embed="rId2"/>
          <a:stretch>
            <a:fillRect/>
          </a:stretch>
        </p:blipFill>
        <p:spPr>
          <a:xfrm>
            <a:off x="2478505" y="3289610"/>
            <a:ext cx="6281823" cy="1232477"/>
          </a:xfrm>
          <a:prstGeom prst="rect">
            <a:avLst/>
          </a:prstGeom>
        </p:spPr>
      </p:pic>
      <p:pic>
        <p:nvPicPr>
          <p:cNvPr id="6" name="Picture 5"/>
          <p:cNvPicPr>
            <a:picLocks noChangeAspect="1"/>
          </p:cNvPicPr>
          <p:nvPr/>
        </p:nvPicPr>
        <p:blipFill>
          <a:blip r:embed="rId3"/>
          <a:stretch>
            <a:fillRect/>
          </a:stretch>
        </p:blipFill>
        <p:spPr>
          <a:xfrm>
            <a:off x="2550685" y="4096605"/>
            <a:ext cx="6137461" cy="2616192"/>
          </a:xfrm>
          <a:prstGeom prst="rect">
            <a:avLst/>
          </a:prstGeom>
        </p:spPr>
      </p:pic>
    </p:spTree>
    <p:extLst>
      <p:ext uri="{BB962C8B-B14F-4D97-AF65-F5344CB8AC3E}">
        <p14:creationId xmlns:p14="http://schemas.microsoft.com/office/powerpoint/2010/main" val="64992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Examples software  bugs</a:t>
            </a:r>
          </a:p>
        </p:txBody>
      </p:sp>
      <p:sp>
        <p:nvSpPr>
          <p:cNvPr id="3" name="Content Placeholder 2"/>
          <p:cNvSpPr>
            <a:spLocks noGrp="1"/>
          </p:cNvSpPr>
          <p:nvPr>
            <p:ph idx="1"/>
          </p:nvPr>
        </p:nvSpPr>
        <p:spPr>
          <a:xfrm>
            <a:off x="1137423" y="1550837"/>
            <a:ext cx="6456557" cy="4301816"/>
          </a:xfrm>
        </p:spPr>
        <p:txBody>
          <a:bodyPr>
            <a:noAutofit/>
          </a:bodyPr>
          <a:lstStyle/>
          <a:p>
            <a:r>
              <a:rPr lang="en-US" sz="2000" b="1" dirty="0"/>
              <a:t>Top software failures 2015/2016: Amazon, RBS, Starbucks - the worst software glitches this year</a:t>
            </a:r>
          </a:p>
          <a:p>
            <a:pPr marL="0" indent="0">
              <a:buNone/>
            </a:pPr>
            <a:r>
              <a:rPr lang="en-US" sz="2000" dirty="0">
                <a:hlinkClick r:id="rId2"/>
              </a:rPr>
              <a:t>http://www.computerworlduk.com/galleries/infrastructure/top-10-software-failures-of-2014-3599618/</a:t>
            </a:r>
            <a:r>
              <a:rPr lang="en-US" sz="2000" dirty="0"/>
              <a:t> </a:t>
            </a:r>
          </a:p>
          <a:p>
            <a:endParaRPr lang="en-US" sz="2000" b="1" dirty="0"/>
          </a:p>
          <a:p>
            <a:r>
              <a:rPr lang="en-US" sz="2000" b="1" dirty="0"/>
              <a:t>What is Software Testing &amp; Why Testing is Important?</a:t>
            </a:r>
            <a:r>
              <a:rPr lang="en-US" sz="2000" b="1" dirty="0">
                <a:solidFill>
                  <a:srgbClr val="0070C0"/>
                </a:solidFill>
              </a:rPr>
              <a:t> </a:t>
            </a:r>
          </a:p>
          <a:p>
            <a:pPr marL="0" indent="0">
              <a:buNone/>
            </a:pPr>
            <a:r>
              <a:rPr lang="en-US" sz="2000" b="1" dirty="0">
                <a:solidFill>
                  <a:srgbClr val="0070C0"/>
                </a:solidFill>
              </a:rPr>
              <a:t> </a:t>
            </a:r>
            <a:r>
              <a:rPr lang="en-US" sz="2000" dirty="0">
                <a:solidFill>
                  <a:srgbClr val="0070C0"/>
                </a:solidFill>
                <a:hlinkClick r:id="rId3"/>
              </a:rPr>
              <a:t>https://youtu.be/TDynSmrzpXw</a:t>
            </a:r>
            <a:endParaRPr lang="en-US" sz="2000" dirty="0">
              <a:solidFill>
                <a:srgbClr val="0070C0"/>
              </a:solidFill>
            </a:endParaRPr>
          </a:p>
          <a:p>
            <a:pPr marL="0" indent="0">
              <a:buNone/>
            </a:pPr>
            <a:endParaRPr lang="en-US" sz="2000" i="1" dirty="0">
              <a:solidFill>
                <a:srgbClr val="0070C0"/>
              </a:solidFill>
            </a:endParaRPr>
          </a:p>
          <a:p>
            <a:pPr marL="0" indent="0">
              <a:buNone/>
            </a:pPr>
            <a:endParaRPr lang="en-US" sz="2000" i="1" dirty="0">
              <a:solidFill>
                <a:srgbClr val="0070C0"/>
              </a:solidFill>
            </a:endParaRP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2578790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Step 3. Identify data values to test</a:t>
            </a:r>
          </a:p>
        </p:txBody>
      </p:sp>
      <p:sp>
        <p:nvSpPr>
          <p:cNvPr id="3" name="Content Placeholder 2"/>
          <p:cNvSpPr>
            <a:spLocks noGrp="1"/>
          </p:cNvSpPr>
          <p:nvPr>
            <p:ph idx="1"/>
          </p:nvPr>
        </p:nvSpPr>
        <p:spPr/>
        <p:txBody>
          <a:bodyPr/>
          <a:lstStyle/>
          <a:p>
            <a:r>
              <a:rPr lang="da-DK" dirty="0"/>
              <a:t>Substitute actual </a:t>
            </a:r>
            <a:r>
              <a:rPr lang="en-US" dirty="0"/>
              <a:t>data values for the </a:t>
            </a:r>
            <a:r>
              <a:rPr lang="en-US" i="1" dirty="0"/>
              <a:t>I</a:t>
            </a:r>
            <a:r>
              <a:rPr lang="en-US" dirty="0"/>
              <a:t>s and </a:t>
            </a:r>
            <a:r>
              <a:rPr lang="en-US" i="1" dirty="0"/>
              <a:t>V</a:t>
            </a:r>
            <a:r>
              <a:rPr lang="en-US" dirty="0"/>
              <a:t>s.</a:t>
            </a:r>
            <a:endParaRPr lang="da-DK" dirty="0"/>
          </a:p>
        </p:txBody>
      </p:sp>
      <p:sp>
        <p:nvSpPr>
          <p:cNvPr id="4" name="Footer Placeholder 3"/>
          <p:cNvSpPr>
            <a:spLocks noGrp="1"/>
          </p:cNvSpPr>
          <p:nvPr>
            <p:ph type="ftr" sz="quarter" idx="11"/>
          </p:nvPr>
        </p:nvSpPr>
        <p:spPr/>
        <p:txBody>
          <a:bodyPr/>
          <a:lstStyle/>
          <a:p>
            <a:endParaRPr lang="da-DK"/>
          </a:p>
        </p:txBody>
      </p:sp>
      <p:pic>
        <p:nvPicPr>
          <p:cNvPr id="5" name="Picture 4"/>
          <p:cNvPicPr>
            <a:picLocks noChangeAspect="1"/>
          </p:cNvPicPr>
          <p:nvPr/>
        </p:nvPicPr>
        <p:blipFill>
          <a:blip r:embed="rId2"/>
          <a:stretch>
            <a:fillRect/>
          </a:stretch>
        </p:blipFill>
        <p:spPr>
          <a:xfrm>
            <a:off x="1092819" y="2416270"/>
            <a:ext cx="6746488" cy="3820647"/>
          </a:xfrm>
          <a:prstGeom prst="rect">
            <a:avLst/>
          </a:prstGeom>
        </p:spPr>
      </p:pic>
    </p:spTree>
    <p:extLst>
      <p:ext uri="{BB962C8B-B14F-4D97-AF65-F5344CB8AC3E}">
        <p14:creationId xmlns:p14="http://schemas.microsoft.com/office/powerpoint/2010/main" val="332495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Exercise</a:t>
            </a:r>
          </a:p>
        </p:txBody>
      </p:sp>
      <p:sp>
        <p:nvSpPr>
          <p:cNvPr id="3" name="Content Placeholder 2"/>
          <p:cNvSpPr>
            <a:spLocks noGrp="1"/>
          </p:cNvSpPr>
          <p:nvPr>
            <p:ph idx="1"/>
          </p:nvPr>
        </p:nvSpPr>
        <p:spPr/>
        <p:txBody>
          <a:bodyPr>
            <a:normAutofit/>
          </a:bodyPr>
          <a:lstStyle/>
          <a:p>
            <a:pPr marL="0" indent="0">
              <a:buNone/>
            </a:pPr>
            <a:r>
              <a:rPr lang="en-US" b="1" dirty="0"/>
              <a:t>Exercise: Test cases for system test</a:t>
            </a:r>
          </a:p>
          <a:p>
            <a:pPr marL="0" indent="0">
              <a:buNone/>
            </a:pPr>
            <a:endParaRPr lang="en-US" b="1" dirty="0"/>
          </a:p>
          <a:p>
            <a:pPr marL="0" indent="0">
              <a:buNone/>
            </a:pPr>
            <a:r>
              <a:rPr lang="da-DK" sz="2400" dirty="0">
                <a:solidFill>
                  <a:srgbClr val="0070C0"/>
                </a:solidFill>
              </a:rPr>
              <a:t>Modul 2: </a:t>
            </a:r>
            <a:r>
              <a:rPr lang="da-DK" sz="2400" dirty="0" err="1">
                <a:solidFill>
                  <a:srgbClr val="0070C0"/>
                </a:solidFill>
              </a:rPr>
              <a:t>Exercise_Test</a:t>
            </a:r>
            <a:r>
              <a:rPr lang="da-DK" sz="2400" dirty="0">
                <a:solidFill>
                  <a:srgbClr val="0070C0"/>
                </a:solidFill>
              </a:rPr>
              <a:t>-cases-for-system-test</a:t>
            </a: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7519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Examples software  bugs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41" y="1150197"/>
            <a:ext cx="4978661" cy="463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ktangel 5"/>
          <p:cNvSpPr/>
          <p:nvPr/>
        </p:nvSpPr>
        <p:spPr>
          <a:xfrm>
            <a:off x="1869743" y="6257836"/>
            <a:ext cx="7574508" cy="600164"/>
          </a:xfrm>
          <a:prstGeom prst="rect">
            <a:avLst/>
          </a:prstGeom>
        </p:spPr>
        <p:txBody>
          <a:bodyPr wrap="square">
            <a:spAutoFit/>
          </a:bodyPr>
          <a:lstStyle/>
          <a:p>
            <a:r>
              <a:rPr lang="da-DK" sz="1100" u="sng" dirty="0">
                <a:hlinkClick r:id="rId3"/>
              </a:rPr>
              <a:t>http://www.dr.dk/nyheder/regionale/hovedstadsomraadet/it-system-koster-region-over-300-millioner-i-tabte-indtaegter</a:t>
            </a:r>
            <a:endParaRPr lang="da-DK" sz="1100" dirty="0"/>
          </a:p>
          <a:p>
            <a:r>
              <a:rPr lang="da-DK" sz="1100" dirty="0"/>
              <a:t> </a:t>
            </a:r>
          </a:p>
          <a:p>
            <a:r>
              <a:rPr lang="da-DK" sz="1100" u="sng" dirty="0">
                <a:hlinkClick r:id="rId4"/>
              </a:rPr>
              <a:t>http://www.dr.dk/nyheder/indland/rigshospitalet-ruster-sig-til-fejlbehaeftet-it-system#!/</a:t>
            </a:r>
            <a:endParaRPr lang="da-DK" sz="1100" dirty="0"/>
          </a:p>
        </p:txBody>
      </p:sp>
    </p:spTree>
    <p:extLst>
      <p:ext uri="{BB962C8B-B14F-4D97-AF65-F5344CB8AC3E}">
        <p14:creationId xmlns:p14="http://schemas.microsoft.com/office/powerpoint/2010/main" val="283602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How do discover errors…</a:t>
            </a:r>
          </a:p>
        </p:txBody>
      </p:sp>
      <p:sp>
        <p:nvSpPr>
          <p:cNvPr id="3" name="Content Placeholder 2"/>
          <p:cNvSpPr>
            <a:spLocks noGrp="1"/>
          </p:cNvSpPr>
          <p:nvPr>
            <p:ph idx="1"/>
          </p:nvPr>
        </p:nvSpPr>
        <p:spPr/>
        <p:txBody>
          <a:bodyPr>
            <a:normAutofit/>
          </a:bodyPr>
          <a:lstStyle/>
          <a:p>
            <a:r>
              <a:rPr lang="en-US" strike="sngStrike" dirty="0">
                <a:solidFill>
                  <a:srgbClr val="FF0000"/>
                </a:solidFill>
              </a:rPr>
              <a:t>Not by accident when the program is being used</a:t>
            </a:r>
          </a:p>
          <a:p>
            <a:pPr marL="0" indent="0">
              <a:buNone/>
            </a:pPr>
            <a:endParaRPr lang="en-US" strike="sngStrike" dirty="0"/>
          </a:p>
          <a:p>
            <a:r>
              <a:rPr lang="en-US" sz="3600" dirty="0">
                <a:solidFill>
                  <a:srgbClr val="009900"/>
                </a:solidFill>
              </a:rPr>
              <a:t>But in a systematic and effective way</a:t>
            </a:r>
          </a:p>
          <a:p>
            <a:pPr marL="0" indent="0">
              <a:buNone/>
            </a:pPr>
            <a:endParaRPr lang="en-US"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123421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 Test as discipline in UP</a:t>
            </a:r>
          </a:p>
        </p:txBody>
      </p:sp>
      <p:sp>
        <p:nvSpPr>
          <p:cNvPr id="3" name="Content Placeholder 2"/>
          <p:cNvSpPr>
            <a:spLocks noGrp="1"/>
          </p:cNvSpPr>
          <p:nvPr>
            <p:ph idx="1"/>
          </p:nvPr>
        </p:nvSpPr>
        <p:spPr/>
        <p:txBody>
          <a:bodyPr>
            <a:normAutofit/>
          </a:bodyPr>
          <a:lstStyle/>
          <a:p>
            <a:r>
              <a:rPr lang="en-US" dirty="0"/>
              <a:t>Find and document defects in software quality</a:t>
            </a:r>
          </a:p>
          <a:p>
            <a:r>
              <a:rPr lang="en-US" dirty="0"/>
              <a:t>Prove the validity of the assumptions made in design and requirement specifications through concrete demonstration</a:t>
            </a:r>
          </a:p>
          <a:p>
            <a:r>
              <a:rPr lang="en-US" i="1" dirty="0"/>
              <a:t>Validate</a:t>
            </a:r>
            <a:r>
              <a:rPr lang="en-US" dirty="0"/>
              <a:t> that the software product functions as designed</a:t>
            </a:r>
          </a:p>
          <a:p>
            <a:r>
              <a:rPr lang="en-US" i="1" dirty="0"/>
              <a:t>Validate</a:t>
            </a:r>
            <a:r>
              <a:rPr lang="en-US" dirty="0"/>
              <a:t> that the software product functions as required (that is, the requirements have been implemented appropriately)</a:t>
            </a:r>
          </a:p>
          <a:p>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366895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as discipline in UP</a:t>
            </a:r>
            <a:endParaRPr lang="da-DK" dirty="0"/>
          </a:p>
        </p:txBody>
      </p:sp>
      <p:sp>
        <p:nvSpPr>
          <p:cNvPr id="3" name="Content Placeholder 2"/>
          <p:cNvSpPr>
            <a:spLocks noGrp="1"/>
          </p:cNvSpPr>
          <p:nvPr>
            <p:ph idx="1"/>
          </p:nvPr>
        </p:nvSpPr>
        <p:spPr>
          <a:xfrm>
            <a:off x="527269" y="1424932"/>
            <a:ext cx="7756587" cy="4525963"/>
          </a:xfrm>
        </p:spPr>
        <p:txBody>
          <a:bodyPr>
            <a:normAutofit/>
          </a:bodyPr>
          <a:lstStyle/>
          <a:p>
            <a:r>
              <a:rPr lang="da-DK" sz="2400" dirty="0"/>
              <a:t>Testing during all the development process</a:t>
            </a:r>
          </a:p>
          <a:p>
            <a:r>
              <a:rPr lang="da-DK" sz="2400" dirty="0"/>
              <a:t>Continuosly verify quality for each artifact, activity and deliverable.</a:t>
            </a:r>
          </a:p>
        </p:txBody>
      </p:sp>
      <p:sp>
        <p:nvSpPr>
          <p:cNvPr id="4" name="Footer Placeholder 3"/>
          <p:cNvSpPr>
            <a:spLocks noGrp="1"/>
          </p:cNvSpPr>
          <p:nvPr>
            <p:ph type="ftr" sz="quarter" idx="11"/>
          </p:nvPr>
        </p:nvSpPr>
        <p:spPr/>
        <p:txBody>
          <a:bodyPr/>
          <a:lstStyle/>
          <a:p>
            <a:endParaRPr lang="da-DK"/>
          </a:p>
        </p:txBody>
      </p:sp>
      <p:pic>
        <p:nvPicPr>
          <p:cNvPr id="5" name="Picture 2" descr="http://upload.wikimedia.org/wikipedia/commons/0/05/Development-iterative.gif"/>
          <p:cNvPicPr>
            <a:picLocks noChangeAspect="1" noChangeArrowheads="1"/>
          </p:cNvPicPr>
          <p:nvPr/>
        </p:nvPicPr>
        <p:blipFill>
          <a:blip r:embed="rId2" cstate="print"/>
          <a:srcRect/>
          <a:stretch>
            <a:fillRect/>
          </a:stretch>
        </p:blipFill>
        <p:spPr bwMode="auto">
          <a:xfrm>
            <a:off x="1521720" y="2672284"/>
            <a:ext cx="6671779" cy="3675388"/>
          </a:xfrm>
          <a:prstGeom prst="rect">
            <a:avLst/>
          </a:prstGeom>
          <a:noFill/>
        </p:spPr>
      </p:pic>
      <p:sp>
        <p:nvSpPr>
          <p:cNvPr id="6" name="Rectangle: Rounded Corners 5"/>
          <p:cNvSpPr/>
          <p:nvPr/>
        </p:nvSpPr>
        <p:spPr>
          <a:xfrm>
            <a:off x="1521720" y="5301966"/>
            <a:ext cx="6916881" cy="240706"/>
          </a:xfrm>
          <a:prstGeom prst="roundRect">
            <a:avLst/>
          </a:prstGeom>
          <a:noFill/>
          <a:ln w="38100">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154720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 Test </a:t>
            </a:r>
            <a:r>
              <a:rPr lang="da-DK" dirty="0"/>
              <a:t>in UP</a:t>
            </a:r>
          </a:p>
        </p:txBody>
      </p:sp>
      <p:sp>
        <p:nvSpPr>
          <p:cNvPr id="3" name="Content Placeholder 2"/>
          <p:cNvSpPr>
            <a:spLocks noGrp="1"/>
          </p:cNvSpPr>
          <p:nvPr>
            <p:ph idx="1"/>
          </p:nvPr>
        </p:nvSpPr>
        <p:spPr>
          <a:xfrm>
            <a:off x="586480" y="1351128"/>
            <a:ext cx="7756587" cy="4775035"/>
          </a:xfrm>
        </p:spPr>
        <p:txBody>
          <a:bodyPr>
            <a:normAutofit/>
          </a:bodyPr>
          <a:lstStyle/>
          <a:p>
            <a:r>
              <a:rPr lang="en-US" dirty="0"/>
              <a:t>Building the </a:t>
            </a:r>
            <a:r>
              <a:rPr lang="en-US" b="1" i="1" dirty="0"/>
              <a:t>test model</a:t>
            </a:r>
            <a:r>
              <a:rPr lang="en-US" dirty="0"/>
              <a:t>, which describes how </a:t>
            </a:r>
            <a:r>
              <a:rPr lang="en-US" i="1" dirty="0"/>
              <a:t>integration</a:t>
            </a:r>
            <a:r>
              <a:rPr lang="en-US" dirty="0"/>
              <a:t> and </a:t>
            </a:r>
            <a:r>
              <a:rPr lang="en-US" i="1" dirty="0"/>
              <a:t>system tests </a:t>
            </a:r>
            <a:r>
              <a:rPr lang="en-US" dirty="0"/>
              <a:t>will exercise executable components from the </a:t>
            </a:r>
            <a:r>
              <a:rPr lang="en-US" i="1" dirty="0"/>
              <a:t>implementation model</a:t>
            </a:r>
            <a:r>
              <a:rPr lang="en-US" dirty="0"/>
              <a:t>.</a:t>
            </a:r>
            <a:br>
              <a:rPr lang="en-US" dirty="0"/>
            </a:br>
            <a:r>
              <a:rPr lang="en-US" dirty="0"/>
              <a:t>The test model also describes how the team will perform those tests as well as unit tests.</a:t>
            </a:r>
            <a:br>
              <a:rPr lang="en-US" dirty="0"/>
            </a:br>
            <a:endParaRPr lang="en-US" dirty="0"/>
          </a:p>
          <a:p>
            <a:r>
              <a:rPr lang="en-US" dirty="0"/>
              <a:t>The test model contains </a:t>
            </a:r>
            <a:r>
              <a:rPr lang="en-US" b="1" i="1" dirty="0"/>
              <a:t>test cases </a:t>
            </a:r>
            <a:r>
              <a:rPr lang="en-US" dirty="0"/>
              <a:t>that are often derived directly from use cases. Testers perform black-box testing using the original use case text.</a:t>
            </a:r>
          </a:p>
          <a:p>
            <a:endParaRPr lang="da-DK" dirty="0"/>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186549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Test cases</a:t>
            </a:r>
          </a:p>
        </p:txBody>
      </p:sp>
      <p:sp>
        <p:nvSpPr>
          <p:cNvPr id="3" name="Content Placeholder 2"/>
          <p:cNvSpPr>
            <a:spLocks noGrp="1"/>
          </p:cNvSpPr>
          <p:nvPr>
            <p:ph idx="1"/>
          </p:nvPr>
        </p:nvSpPr>
        <p:spPr/>
        <p:txBody>
          <a:bodyPr>
            <a:normAutofit/>
          </a:bodyPr>
          <a:lstStyle/>
          <a:p>
            <a:r>
              <a:rPr lang="en-US" dirty="0"/>
              <a:t>A test case is a </a:t>
            </a:r>
            <a:r>
              <a:rPr lang="en-US" i="1" dirty="0"/>
              <a:t>set of test inputs</a:t>
            </a:r>
            <a:r>
              <a:rPr lang="en-US" dirty="0"/>
              <a:t>, execution conditions, </a:t>
            </a:r>
            <a:r>
              <a:rPr lang="en-US" i="1" dirty="0"/>
              <a:t>and expected </a:t>
            </a:r>
            <a:r>
              <a:rPr lang="da-DK" i="1" dirty="0"/>
              <a:t>results </a:t>
            </a:r>
            <a:r>
              <a:rPr lang="da-DK" dirty="0"/>
              <a:t>developed for a </a:t>
            </a:r>
            <a:r>
              <a:rPr lang="da-DK" dirty="0" err="1"/>
              <a:t>particular</a:t>
            </a:r>
            <a:r>
              <a:rPr lang="da-DK" dirty="0"/>
              <a:t> </a:t>
            </a:r>
            <a:r>
              <a:rPr lang="da-DK" dirty="0" err="1"/>
              <a:t>objective</a:t>
            </a:r>
            <a:r>
              <a:rPr lang="da-DK" dirty="0"/>
              <a:t>, </a:t>
            </a:r>
            <a:r>
              <a:rPr lang="da-DK" dirty="0" err="1"/>
              <a:t>e.g</a:t>
            </a:r>
            <a:r>
              <a:rPr lang="da-DK" dirty="0"/>
              <a:t>.: </a:t>
            </a:r>
          </a:p>
          <a:p>
            <a:pPr lvl="1"/>
            <a:r>
              <a:rPr lang="da-DK" dirty="0"/>
              <a:t>V</a:t>
            </a:r>
            <a:r>
              <a:rPr lang="en-US" dirty="0" err="1"/>
              <a:t>erify</a:t>
            </a:r>
            <a:r>
              <a:rPr lang="en-US" dirty="0"/>
              <a:t> compliance with a specific requirement</a:t>
            </a:r>
            <a:endParaRPr lang="da-DK" dirty="0"/>
          </a:p>
          <a:p>
            <a:pPr lvl="1"/>
            <a:r>
              <a:rPr lang="da-DK" dirty="0"/>
              <a:t>To </a:t>
            </a:r>
            <a:r>
              <a:rPr lang="da-DK" dirty="0" err="1"/>
              <a:t>exercise</a:t>
            </a:r>
            <a:r>
              <a:rPr lang="da-DK" dirty="0"/>
              <a:t> program parts: </a:t>
            </a:r>
            <a:r>
              <a:rPr lang="da-DK" dirty="0" err="1"/>
              <a:t>methods</a:t>
            </a:r>
            <a:r>
              <a:rPr lang="da-DK" dirty="0"/>
              <a:t>, etc.</a:t>
            </a:r>
          </a:p>
          <a:p>
            <a:r>
              <a:rPr lang="en-US" dirty="0"/>
              <a:t>The purpose of a test case is to identify and communicate conditions that will be implemented in test. </a:t>
            </a:r>
          </a:p>
        </p:txBody>
      </p:sp>
      <p:sp>
        <p:nvSpPr>
          <p:cNvPr id="4" name="Footer Placeholder 3"/>
          <p:cNvSpPr>
            <a:spLocks noGrp="1"/>
          </p:cNvSpPr>
          <p:nvPr>
            <p:ph type="ftr" sz="quarter" idx="11"/>
          </p:nvPr>
        </p:nvSpPr>
        <p:spPr/>
        <p:txBody>
          <a:bodyPr/>
          <a:lstStyle/>
          <a:p>
            <a:endParaRPr lang="da-DK"/>
          </a:p>
        </p:txBody>
      </p:sp>
    </p:spTree>
    <p:extLst>
      <p:ext uri="{BB962C8B-B14F-4D97-AF65-F5344CB8AC3E}">
        <p14:creationId xmlns:p14="http://schemas.microsoft.com/office/powerpoint/2010/main" val="4106608083"/>
      </p:ext>
    </p:extLst>
  </p:cSld>
  <p:clrMapOvr>
    <a:masterClrMapping/>
  </p:clrMapOvr>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B67B762EE7CF54F9CCB0CE806ECF255" ma:contentTypeVersion="" ma:contentTypeDescription="Opret et nyt dokument." ma:contentTypeScope="" ma:versionID="f742a3998e26f1664f78dfe215d0fbe2">
  <xsd:schema xmlns:xsd="http://www.w3.org/2001/XMLSchema" xmlns:xs="http://www.w3.org/2001/XMLSchema" xmlns:p="http://schemas.microsoft.com/office/2006/metadata/properties" targetNamespace="http://schemas.microsoft.com/office/2006/metadata/properties" ma:root="true" ma:fieldsID="dbe4c36c9615576c514bbb2d67249d8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753811-BF4D-490E-829B-1D405A2AA1CF}">
  <ds:schemaRefs>
    <ds:schemaRef ds:uri="http://schemas.microsoft.com/sharepoint/v3/contenttype/forms"/>
  </ds:schemaRefs>
</ds:datastoreItem>
</file>

<file path=customXml/itemProps2.xml><?xml version="1.0" encoding="utf-8"?>
<ds:datastoreItem xmlns:ds="http://schemas.openxmlformats.org/officeDocument/2006/customXml" ds:itemID="{3014A1BF-84B5-4DD3-BDCB-AEE7CFFC29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D75453F-6C68-42B1-9EA1-E94C0089209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UCN PowerPoint skabelon</Template>
  <TotalTime>42232</TotalTime>
  <Words>1257</Words>
  <Application>Microsoft Office PowerPoint</Application>
  <PresentationFormat>Skærmshow (4:3)</PresentationFormat>
  <Paragraphs>157</Paragraphs>
  <Slides>31</Slides>
  <Notes>0</Notes>
  <HiddenSlides>1</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31</vt:i4>
      </vt:variant>
    </vt:vector>
  </HeadingPairs>
  <TitlesOfParts>
    <vt:vector size="36" baseType="lpstr">
      <vt:lpstr>Arial</vt:lpstr>
      <vt:lpstr>Calibri</vt:lpstr>
      <vt:lpstr>Lucida Grande</vt:lpstr>
      <vt:lpstr>Wingdings</vt:lpstr>
      <vt:lpstr>UCN PowerPoint skabelon</vt:lpstr>
      <vt:lpstr>Test -1</vt:lpstr>
      <vt:lpstr>Examples software  bugs</vt:lpstr>
      <vt:lpstr>Examples software  bugs</vt:lpstr>
      <vt:lpstr>Examples software  bugs</vt:lpstr>
      <vt:lpstr>How do discover errors…</vt:lpstr>
      <vt:lpstr>??? Test as discipline in UP</vt:lpstr>
      <vt:lpstr>Test as discipline in UP</vt:lpstr>
      <vt:lpstr>? Test in UP</vt:lpstr>
      <vt:lpstr>Test cases</vt:lpstr>
      <vt:lpstr>Example test cases for validation of email field on login page</vt:lpstr>
      <vt:lpstr>Test process (iterative)</vt:lpstr>
      <vt:lpstr>Test process</vt:lpstr>
      <vt:lpstr>Test cases</vt:lpstr>
      <vt:lpstr>Functional testing at system level</vt:lpstr>
      <vt:lpstr>Functional requirements Some advantages</vt:lpstr>
      <vt:lpstr>Test cases generation at system level</vt:lpstr>
      <vt:lpstr>PowerPoint-præsentation</vt:lpstr>
      <vt:lpstr>Use cases – fully dressed</vt:lpstr>
      <vt:lpstr>PowerPoint-præsentation</vt:lpstr>
      <vt:lpstr>Test cases generation at system level</vt:lpstr>
      <vt:lpstr>Test cases generation at system level</vt:lpstr>
      <vt:lpstr>Test cases generation at system level</vt:lpstr>
      <vt:lpstr>Scenario (Use case scenario)</vt:lpstr>
      <vt:lpstr>Generating test cases from use cases</vt:lpstr>
      <vt:lpstr>Fremgangsmåde systemtest</vt:lpstr>
      <vt:lpstr>Example</vt:lpstr>
      <vt:lpstr>Example cont.</vt:lpstr>
      <vt:lpstr>Step 1. Generate scenario</vt:lpstr>
      <vt:lpstr>Step 2. Identify test cases</vt:lpstr>
      <vt:lpstr>Step 3. Identify data values to test</vt:lpstr>
      <vt:lpstr>Exercise</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Anita Lykke Clemmensen</dc:creator>
  <cp:lastModifiedBy>Lars Landberg Toftegaard</cp:lastModifiedBy>
  <cp:revision>221</cp:revision>
  <cp:lastPrinted>2014-02-18T14:41:55Z</cp:lastPrinted>
  <dcterms:created xsi:type="dcterms:W3CDTF">2014-01-28T11:38:36Z</dcterms:created>
  <dcterms:modified xsi:type="dcterms:W3CDTF">2018-02-07T19:55:35Z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0x0101002B67B762EE7CF54F9CCB0CE806ECF255</vt:lpwstr>
  </property>
</Properties>
</file>