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22"/>
  </p:notesMasterIdLst>
  <p:handoutMasterIdLst>
    <p:handoutMasterId r:id="rId23"/>
  </p:handoutMasterIdLst>
  <p:sldIdLst>
    <p:sldId id="256" r:id="rId5"/>
    <p:sldId id="542" r:id="rId6"/>
    <p:sldId id="577" r:id="rId7"/>
    <p:sldId id="578" r:id="rId8"/>
    <p:sldId id="579" r:id="rId9"/>
    <p:sldId id="580" r:id="rId10"/>
    <p:sldId id="581" r:id="rId11"/>
    <p:sldId id="582" r:id="rId12"/>
    <p:sldId id="585" r:id="rId13"/>
    <p:sldId id="586" r:id="rId14"/>
    <p:sldId id="568" r:id="rId15"/>
    <p:sldId id="569" r:id="rId16"/>
    <p:sldId id="574" r:id="rId17"/>
    <p:sldId id="572" r:id="rId18"/>
    <p:sldId id="571" r:id="rId19"/>
    <p:sldId id="583" r:id="rId20"/>
    <p:sldId id="584" r:id="rId21"/>
  </p:sldIdLst>
  <p:sldSz cx="9144000" cy="6858000" type="screen4x3"/>
  <p:notesSz cx="6797675" cy="9926638"/>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4E2A76-7084-4CC2-A03F-A2F404879246}">
          <p14:sldIdLst>
            <p14:sldId id="256"/>
            <p14:sldId id="542"/>
            <p14:sldId id="577"/>
            <p14:sldId id="578"/>
            <p14:sldId id="579"/>
            <p14:sldId id="580"/>
            <p14:sldId id="581"/>
            <p14:sldId id="582"/>
            <p14:sldId id="585"/>
            <p14:sldId id="586"/>
            <p14:sldId id="568"/>
            <p14:sldId id="569"/>
            <p14:sldId id="574"/>
            <p14:sldId id="572"/>
            <p14:sldId id="571"/>
            <p14:sldId id="583"/>
            <p14:sldId id="5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6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9" autoAdjust="0"/>
    <p:restoredTop sz="94686" autoAdjust="0"/>
  </p:normalViewPr>
  <p:slideViewPr>
    <p:cSldViewPr snapToGrid="0" snapToObjects="1">
      <p:cViewPr varScale="1">
        <p:scale>
          <a:sx n="81" d="100"/>
          <a:sy n="81" d="100"/>
        </p:scale>
        <p:origin x="12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9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44CC61C-8AC6-46AD-80E0-AE8BEF2E4085}" type="datetime1">
              <a:rPr lang="da-DK" smtClean="0"/>
              <a:t>07-02-2018</a:t>
            </a:fld>
            <a:endParaRPr lang="da-DK"/>
          </a:p>
        </p:txBody>
      </p:sp>
      <p:sp>
        <p:nvSpPr>
          <p:cNvPr id="4" name="Pladsholder til sidefod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C3884DC-7C78-874B-B33E-4FD46E909915}" type="slidenum">
              <a:rPr lang="da-DK" smtClean="0"/>
              <a:t>‹nr.›</a:t>
            </a:fld>
            <a:endParaRPr lang="da-DK"/>
          </a:p>
        </p:txBody>
      </p:sp>
    </p:spTree>
    <p:extLst>
      <p:ext uri="{BB962C8B-B14F-4D97-AF65-F5344CB8AC3E}">
        <p14:creationId xmlns:p14="http://schemas.microsoft.com/office/powerpoint/2010/main" val="290981154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3EBD32A6-B312-4E71-99E0-A6654BA176FE}" type="datetime1">
              <a:rPr lang="da-DK" smtClean="0"/>
              <a:t>07-02-2018</a:t>
            </a:fld>
            <a:endParaRPr lang="da-DK"/>
          </a:p>
        </p:txBody>
      </p:sp>
      <p:sp>
        <p:nvSpPr>
          <p:cNvPr id="4" name="Pladsholder til diasbillede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9C4E1A5-6CB7-5447-B42E-8AE694A2D83A}" type="slidenum">
              <a:rPr lang="da-DK" smtClean="0"/>
              <a:t>‹nr.›</a:t>
            </a:fld>
            <a:endParaRPr lang="da-DK"/>
          </a:p>
        </p:txBody>
      </p:sp>
    </p:spTree>
    <p:extLst>
      <p:ext uri="{BB962C8B-B14F-4D97-AF65-F5344CB8AC3E}">
        <p14:creationId xmlns:p14="http://schemas.microsoft.com/office/powerpoint/2010/main" val="3557566115"/>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SW </a:t>
            </a:r>
            <a:r>
              <a:rPr lang="da-DK" dirty="0" err="1"/>
              <a:t>project</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07-02-2018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9</a:t>
            </a:fld>
            <a:endParaRPr lang="da-DK"/>
          </a:p>
        </p:txBody>
      </p:sp>
    </p:spTree>
    <p:extLst>
      <p:ext uri="{BB962C8B-B14F-4D97-AF65-F5344CB8AC3E}">
        <p14:creationId xmlns:p14="http://schemas.microsoft.com/office/powerpoint/2010/main" val="3060688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SW </a:t>
            </a:r>
            <a:r>
              <a:rPr lang="da-DK" dirty="0" err="1"/>
              <a:t>project</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07-02-2018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10</a:t>
            </a:fld>
            <a:endParaRPr lang="da-DK"/>
          </a:p>
        </p:txBody>
      </p:sp>
    </p:spTree>
    <p:extLst>
      <p:ext uri="{BB962C8B-B14F-4D97-AF65-F5344CB8AC3E}">
        <p14:creationId xmlns:p14="http://schemas.microsoft.com/office/powerpoint/2010/main" val="1465075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sidefod 4"/>
          <p:cNvSpPr>
            <a:spLocks noGrp="1"/>
          </p:cNvSpPr>
          <p:nvPr>
            <p:ph type="ftr" sz="quarter" idx="11"/>
          </p:nvPr>
        </p:nvSpPr>
        <p:spPr>
          <a:xfrm>
            <a:off x="2418374" y="6309647"/>
            <a:ext cx="5091831" cy="365125"/>
          </a:xfrm>
        </p:spPr>
        <p:txBody>
          <a:bodyPr/>
          <a:lstStyle/>
          <a:p>
            <a:endParaRPr lang="da-DK" dirty="0"/>
          </a:p>
        </p:txBody>
      </p:sp>
      <p:sp>
        <p:nvSpPr>
          <p:cNvPr id="6"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‹nr.›</a:t>
            </a:fld>
            <a:endParaRPr lang="da-DK"/>
          </a:p>
        </p:txBody>
      </p:sp>
      <p:sp>
        <p:nvSpPr>
          <p:cNvPr id="3"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UCN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6131772"/>
            <a:ext cx="1536700" cy="431800"/>
          </a:xfrm>
          <a:prstGeom prst="rect">
            <a:avLst/>
          </a:prstGeom>
        </p:spPr>
      </p:pic>
      <p:pic>
        <p:nvPicPr>
          <p:cNvPr id="7" name="Billede 6"/>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2"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a:t>Klik for at redigere i master</a:t>
            </a:r>
            <a:endParaRPr lang="da-DK" dirty="0"/>
          </a:p>
        </p:txBody>
      </p:sp>
      <p:pic>
        <p:nvPicPr>
          <p:cNvPr id="12" name="Billede 11"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142518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ugerdefineret layout">
    <p:spTree>
      <p:nvGrpSpPr>
        <p:cNvPr id="1" name=""/>
        <p:cNvGrpSpPr/>
        <p:nvPr/>
      </p:nvGrpSpPr>
      <p:grpSpPr>
        <a:xfrm>
          <a:off x="0" y="0"/>
          <a:ext cx="0" cy="0"/>
          <a:chOff x="0" y="0"/>
          <a:chExt cx="0" cy="0"/>
        </a:xfrm>
      </p:grpSpPr>
      <p:sp>
        <p:nvSpPr>
          <p:cNvPr id="5" name="Rektangel 4"/>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Pladsholder til sidefod 4"/>
          <p:cNvSpPr>
            <a:spLocks noGrp="1"/>
          </p:cNvSpPr>
          <p:nvPr>
            <p:ph type="ftr" sz="quarter" idx="11"/>
          </p:nvPr>
        </p:nvSpPr>
        <p:spPr>
          <a:xfrm>
            <a:off x="2418374" y="6309647"/>
            <a:ext cx="5091831" cy="365125"/>
          </a:xfrm>
        </p:spPr>
        <p:txBody>
          <a:bodyPr/>
          <a:lstStyle/>
          <a:p>
            <a:endParaRPr lang="da-DK" dirty="0"/>
          </a:p>
        </p:txBody>
      </p:sp>
      <p:sp>
        <p:nvSpPr>
          <p:cNvPr id="7"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‹nr.›</a:t>
            </a:fld>
            <a:endParaRPr lang="da-DK"/>
          </a:p>
        </p:txBody>
      </p:sp>
      <p:sp>
        <p:nvSpPr>
          <p:cNvPr id="9"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FØ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679757"/>
            <a:ext cx="1562100" cy="889000"/>
          </a:xfrm>
          <a:prstGeom prst="rect">
            <a:avLst/>
          </a:prstGeom>
        </p:spPr>
      </p:pic>
      <p:pic>
        <p:nvPicPr>
          <p:cNvPr id="11" name="Billede 10"/>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8"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a:t>Klik for at redigere i master</a:t>
            </a:r>
            <a:endParaRPr lang="da-DK" dirty="0"/>
          </a:p>
        </p:txBody>
      </p:sp>
      <p:pic>
        <p:nvPicPr>
          <p:cNvPr id="10" name="Billede 9"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232733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ugerdefineret layout">
    <p:spTree>
      <p:nvGrpSpPr>
        <p:cNvPr id="1" name=""/>
        <p:cNvGrpSpPr/>
        <p:nvPr/>
      </p:nvGrpSpPr>
      <p:grpSpPr>
        <a:xfrm>
          <a:off x="0" y="0"/>
          <a:ext cx="0" cy="0"/>
          <a:chOff x="0" y="0"/>
          <a:chExt cx="0" cy="0"/>
        </a:xfrm>
      </p:grpSpPr>
      <p:sp>
        <p:nvSpPr>
          <p:cNvPr id="15" name="Rektangel 14"/>
          <p:cNvSpPr/>
          <p:nvPr userDrawn="1"/>
        </p:nvSpPr>
        <p:spPr>
          <a:xfrm>
            <a:off x="0" y="5711086"/>
            <a:ext cx="1911113" cy="1146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a:t>Klik for at redigere i master</a:t>
            </a:r>
          </a:p>
        </p:txBody>
      </p:sp>
      <p:sp>
        <p:nvSpPr>
          <p:cNvPr id="3" name="Pladsholder til sidefod 2"/>
          <p:cNvSpPr>
            <a:spLocks noGrp="1"/>
          </p:cNvSpPr>
          <p:nvPr>
            <p:ph type="ftr" sz="quarter" idx="10"/>
          </p:nvPr>
        </p:nvSpPr>
        <p:spPr/>
        <p:txBody>
          <a:bodyPr/>
          <a:lstStyle/>
          <a:p>
            <a:endParaRPr lang="da-DK" dirty="0"/>
          </a:p>
        </p:txBody>
      </p:sp>
      <p:sp>
        <p:nvSpPr>
          <p:cNvPr id="4" name="Pladsholder til diasnummer 3"/>
          <p:cNvSpPr>
            <a:spLocks noGrp="1"/>
          </p:cNvSpPr>
          <p:nvPr>
            <p:ph type="sldNum" sz="quarter" idx="11"/>
          </p:nvPr>
        </p:nvSpPr>
        <p:spPr/>
        <p:txBody>
          <a:bodyPr/>
          <a:lstStyle/>
          <a:p>
            <a:fld id="{F7AB382F-E9E6-CE49-B414-1E064FB7F064}" type="slidenum">
              <a:rPr lang="da-DK" smtClean="0"/>
              <a:pPr/>
              <a:t>‹nr.›</a:t>
            </a:fld>
            <a:endParaRPr lang="da-DK" dirty="0"/>
          </a:p>
        </p:txBody>
      </p:sp>
      <p:sp>
        <p:nvSpPr>
          <p:cNvPr id="8" name="Pladsholder til tekst 2"/>
          <p:cNvSpPr>
            <a:spLocks noGrp="1"/>
          </p:cNvSpPr>
          <p:nvPr>
            <p:ph idx="1"/>
          </p:nvPr>
        </p:nvSpPr>
        <p:spPr>
          <a:xfrm>
            <a:off x="682014" y="1600200"/>
            <a:ext cx="7756587" cy="4525963"/>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9" name="Pladsholder til diasnummer 5"/>
          <p:cNvSpPr txBox="1">
            <a:spLocks/>
          </p:cNvSpPr>
          <p:nvPr userDrawn="1"/>
        </p:nvSpPr>
        <p:spPr>
          <a:xfrm>
            <a:off x="8250726" y="6347672"/>
            <a:ext cx="609794" cy="365125"/>
          </a:xfrm>
          <a:prstGeom prst="rect">
            <a:avLst/>
          </a:prstGeom>
        </p:spPr>
        <p:txBody>
          <a:bodyPr vert="horz" lIns="91440" tIns="45720" rIns="91440" bIns="45720" rtlCol="0" anchor="ctr"/>
          <a:lstStyle>
            <a:defPPr>
              <a:defRPr lang="da-DK"/>
            </a:defPPr>
            <a:lvl1pPr marL="0" algn="r" defTabSz="457200" rtl="0" eaLnBrk="1" latinLnBrk="0" hangingPunct="1">
              <a:defRPr sz="1100" kern="1200">
                <a:solidFill>
                  <a:srgbClr val="776F6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7AB382F-E9E6-CE49-B414-1E064FB7F064}" type="slidenum">
              <a:rPr lang="da-DK" smtClean="0"/>
              <a:pPr/>
              <a:t>‹nr.›</a:t>
            </a:fld>
            <a:endParaRPr lang="da-DK" dirty="0"/>
          </a:p>
        </p:txBody>
      </p:sp>
      <p:sp>
        <p:nvSpPr>
          <p:cNvPr id="10" name="Tekstfelt 9"/>
          <p:cNvSpPr txBox="1"/>
          <p:nvPr userDrawn="1"/>
        </p:nvSpPr>
        <p:spPr>
          <a:xfrm>
            <a:off x="1464336" y="4697815"/>
            <a:ext cx="184666" cy="369332"/>
          </a:xfrm>
          <a:prstGeom prst="rect">
            <a:avLst/>
          </a:prstGeom>
          <a:noFill/>
        </p:spPr>
        <p:txBody>
          <a:bodyPr wrap="none" rtlCol="0">
            <a:spAutoFit/>
          </a:bodyPr>
          <a:lstStyle/>
          <a:p>
            <a:endParaRPr lang="da-DK" dirty="0"/>
          </a:p>
        </p:txBody>
      </p:sp>
      <p:pic>
        <p:nvPicPr>
          <p:cNvPr id="13" name="Billede 12" descr="FØ_Logo_side 2.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936065"/>
            <a:ext cx="1143000" cy="660400"/>
          </a:xfrm>
          <a:prstGeom prst="rect">
            <a:avLst/>
          </a:prstGeom>
        </p:spPr>
      </p:pic>
    </p:spTree>
    <p:extLst>
      <p:ext uri="{BB962C8B-B14F-4D97-AF65-F5344CB8AC3E}">
        <p14:creationId xmlns:p14="http://schemas.microsoft.com/office/powerpoint/2010/main" val="186349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29440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210625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4063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148043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368443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154037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
        <p:nvSpPr>
          <p:cNvPr id="9" name="Titel 1"/>
          <p:cNvSpPr>
            <a:spLocks noGrp="1"/>
          </p:cNvSpPr>
          <p:nvPr>
            <p:ph type="title"/>
          </p:nvPr>
        </p:nvSpPr>
        <p:spPr>
          <a:xfrm>
            <a:off x="682014" y="293956"/>
            <a:ext cx="7756587" cy="717256"/>
          </a:xfrm>
        </p:spPr>
        <p:txBody>
          <a:bodyPr/>
          <a:lstStyle>
            <a:lvl1pPr>
              <a:defRPr/>
            </a:lvl1pPr>
          </a:lstStyle>
          <a:p>
            <a:r>
              <a:rPr lang="da-DK"/>
              <a:t>Klik for at redigere i master</a:t>
            </a:r>
          </a:p>
        </p:txBody>
      </p:sp>
    </p:spTree>
    <p:extLst>
      <p:ext uri="{BB962C8B-B14F-4D97-AF65-F5344CB8AC3E}">
        <p14:creationId xmlns:p14="http://schemas.microsoft.com/office/powerpoint/2010/main" val="8149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nchor="b"/>
          <a:lstStyle>
            <a:lvl1pPr algn="l">
              <a:defRPr sz="2000" b="1"/>
            </a:lvl1pPr>
          </a:lstStyle>
          <a:p>
            <a:r>
              <a:rPr lang="da-DK"/>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39245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Billede 16" descr="Bjælke med grafik.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1092200"/>
          </a:xfrm>
          <a:prstGeom prst="rect">
            <a:avLst/>
          </a:prstGeom>
        </p:spPr>
      </p:pic>
      <p:sp>
        <p:nvSpPr>
          <p:cNvPr id="2" name="Pladsholder til titel 1"/>
          <p:cNvSpPr>
            <a:spLocks noGrp="1"/>
          </p:cNvSpPr>
          <p:nvPr>
            <p:ph type="title"/>
          </p:nvPr>
        </p:nvSpPr>
        <p:spPr>
          <a:xfrm>
            <a:off x="682014" y="293956"/>
            <a:ext cx="7756587" cy="717256"/>
          </a:xfrm>
          <a:prstGeom prst="rect">
            <a:avLst/>
          </a:prstGeom>
        </p:spPr>
        <p:txBody>
          <a:bodyPr vert="horz" lIns="91440" tIns="45720" rIns="91440" bIns="45720" rtlCol="0" anchor="b">
            <a:normAutofit/>
          </a:bodyPr>
          <a:lstStyle/>
          <a:p>
            <a:r>
              <a:rPr lang="da-DK" dirty="0"/>
              <a:t>Klik for at redigere i masteren</a:t>
            </a:r>
          </a:p>
        </p:txBody>
      </p:sp>
      <p:sp>
        <p:nvSpPr>
          <p:cNvPr id="3" name="Pladsholder til tekst 2"/>
          <p:cNvSpPr>
            <a:spLocks noGrp="1"/>
          </p:cNvSpPr>
          <p:nvPr>
            <p:ph type="body" idx="1"/>
          </p:nvPr>
        </p:nvSpPr>
        <p:spPr>
          <a:xfrm>
            <a:off x="682014" y="1600200"/>
            <a:ext cx="7756587" cy="4525963"/>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5" name="Pladsholder til sidefod 4"/>
          <p:cNvSpPr>
            <a:spLocks noGrp="1"/>
          </p:cNvSpPr>
          <p:nvPr>
            <p:ph type="ftr" sz="quarter" idx="3"/>
          </p:nvPr>
        </p:nvSpPr>
        <p:spPr>
          <a:xfrm>
            <a:off x="1931382" y="6347672"/>
            <a:ext cx="5578824"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8250726" y="6347672"/>
            <a:ext cx="609794" cy="365125"/>
          </a:xfrm>
          <a:prstGeom prst="rect">
            <a:avLst/>
          </a:prstGeom>
        </p:spPr>
        <p:txBody>
          <a:bodyPr vert="horz" lIns="91440" tIns="45720" rIns="91440" bIns="45720" rtlCol="0" anchor="ctr"/>
          <a:lstStyle>
            <a:lvl1pPr algn="r">
              <a:defRPr sz="1100">
                <a:solidFill>
                  <a:srgbClr val="776F65"/>
                </a:solidFill>
              </a:defRPr>
            </a:lvl1pPr>
          </a:lstStyle>
          <a:p>
            <a:fld id="{F7AB382F-E9E6-CE49-B414-1E064FB7F064}" type="slidenum">
              <a:rPr lang="da-DK" smtClean="0"/>
              <a:pPr/>
              <a:t>‹nr.›</a:t>
            </a:fld>
            <a:endParaRPr lang="da-DK" dirty="0"/>
          </a:p>
        </p:txBody>
      </p:sp>
      <p:pic>
        <p:nvPicPr>
          <p:cNvPr id="18" name="Billede 17" descr="UCN_Logo_side 2.ai"/>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8113" y="6329765"/>
            <a:ext cx="927100" cy="266700"/>
          </a:xfrm>
          <a:prstGeom prst="rect">
            <a:avLst/>
          </a:prstGeom>
        </p:spPr>
      </p:pic>
    </p:spTree>
    <p:extLst>
      <p:ext uri="{BB962C8B-B14F-4D97-AF65-F5344CB8AC3E}">
        <p14:creationId xmlns:p14="http://schemas.microsoft.com/office/powerpoint/2010/main" val="177012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5"/>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7"/>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8"/>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vogella.com/tutorials/JUnit/artic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unit.sourceforge.net/doc/testinfected/testing.htm" TargetMode="External"/><Relationship Id="rId2" Type="http://schemas.openxmlformats.org/officeDocument/2006/relationships/hyperlink" Target="http://www.vogella.com/tutorials/JUnit/article.html" TargetMode="External"/><Relationship Id="rId1" Type="http://schemas.openxmlformats.org/officeDocument/2006/relationships/slideLayout" Target="../slideLayouts/slideLayout2.xml"/><Relationship Id="rId4" Type="http://schemas.openxmlformats.org/officeDocument/2006/relationships/hyperlink" Target="http://www.cse.chalmers.se/edu/year/2013/course/TDA566/juniteclipse.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vogella.com/tutorials/JUnit/article.html" TargetMode="External"/><Relationship Id="rId2" Type="http://schemas.openxmlformats.org/officeDocument/2006/relationships/hyperlink" Target="http://www.vogella.com/tutorials/JUnit/article.html#juniteclip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vogella.com/tutorials/JUnit/artic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vogella.com/tutorials/JUnit/artic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dertitel 3"/>
          <p:cNvSpPr>
            <a:spLocks noGrp="1"/>
          </p:cNvSpPr>
          <p:nvPr>
            <p:ph type="subTitle" idx="1"/>
          </p:nvPr>
        </p:nvSpPr>
        <p:spPr>
          <a:xfrm>
            <a:off x="685800" y="3574143"/>
            <a:ext cx="3911252" cy="1752600"/>
          </a:xfrm>
        </p:spPr>
        <p:txBody>
          <a:bodyPr>
            <a:normAutofit/>
          </a:bodyPr>
          <a:lstStyle/>
          <a:p>
            <a:pPr marL="285750" indent="-285750">
              <a:buFont typeface="Arial" panose="020B0604020202020204" pitchFamily="34" charset="0"/>
              <a:buChar char="•"/>
            </a:pPr>
            <a:endParaRPr lang="en-US" dirty="0"/>
          </a:p>
        </p:txBody>
      </p:sp>
      <p:sp>
        <p:nvSpPr>
          <p:cNvPr id="5" name="Titel 4"/>
          <p:cNvSpPr>
            <a:spLocks noGrp="1"/>
          </p:cNvSpPr>
          <p:nvPr>
            <p:ph type="ctrTitle"/>
          </p:nvPr>
        </p:nvSpPr>
        <p:spPr/>
        <p:txBody>
          <a:bodyPr>
            <a:normAutofit/>
          </a:bodyPr>
          <a:lstStyle/>
          <a:p>
            <a:r>
              <a:rPr lang="da-DK" sz="7200" dirty="0" err="1"/>
              <a:t>JUnit</a:t>
            </a:r>
            <a:endParaRPr lang="da-DK" sz="7200" dirty="0"/>
          </a:p>
        </p:txBody>
      </p:sp>
      <p:sp>
        <p:nvSpPr>
          <p:cNvPr id="2" name="Footer Placeholder 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53155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Pladsholder til diasnummer 5"/>
          <p:cNvSpPr>
            <a:spLocks noGrp="1"/>
          </p:cNvSpPr>
          <p:nvPr>
            <p:ph type="sldNum" sz="quarter" idx="12"/>
          </p:nvPr>
        </p:nvSpPr>
        <p:spPr>
          <a:noFill/>
        </p:spPr>
        <p:txBody>
          <a:bodyPr/>
          <a:lstStyle/>
          <a:p>
            <a:pPr>
              <a:defRPr/>
            </a:pPr>
            <a:fld id="{3D30A23E-8A26-42C5-AE5D-A0B485EEFCB7}" type="slidenum">
              <a:rPr lang="da-DK"/>
              <a:pPr>
                <a:defRPr/>
              </a:pPr>
              <a:t>10</a:t>
            </a:fld>
            <a:endParaRPr lang="da-DK"/>
          </a:p>
        </p:txBody>
      </p:sp>
      <p:sp>
        <p:nvSpPr>
          <p:cNvPr id="8" name="Tekstfelt 7">
            <a:extLst>
              <a:ext uri="{FF2B5EF4-FFF2-40B4-BE49-F238E27FC236}">
                <a16:creationId xmlns:a16="http://schemas.microsoft.com/office/drawing/2014/main" id="{EDDEAB1A-B86F-494D-8A11-0E6992E8406E}"/>
              </a:ext>
            </a:extLst>
          </p:cNvPr>
          <p:cNvSpPr txBox="1"/>
          <p:nvPr/>
        </p:nvSpPr>
        <p:spPr>
          <a:xfrm>
            <a:off x="0" y="1326349"/>
            <a:ext cx="9143999" cy="461665"/>
          </a:xfrm>
          <a:prstGeom prst="rect">
            <a:avLst/>
          </a:prstGeom>
          <a:noFill/>
        </p:spPr>
        <p:txBody>
          <a:bodyPr wrap="square" rtlCol="0">
            <a:spAutoFit/>
          </a:bodyPr>
          <a:lstStyle/>
          <a:p>
            <a:pPr algn="ctr"/>
            <a:r>
              <a:rPr lang="en-US" sz="2400" b="1" dirty="0">
                <a:solidFill>
                  <a:srgbClr val="00B050"/>
                </a:solidFill>
              </a:rPr>
              <a:t>Sequence diagram – </a:t>
            </a:r>
            <a:r>
              <a:rPr lang="en-US" sz="2000" dirty="0">
                <a:solidFill>
                  <a:srgbClr val="00B050"/>
                </a:solidFill>
              </a:rPr>
              <a:t>Create borrower</a:t>
            </a:r>
            <a:endParaRPr lang="da-DK" sz="2400" dirty="0">
              <a:solidFill>
                <a:srgbClr val="002060"/>
              </a:solidFill>
            </a:endParaRPr>
          </a:p>
        </p:txBody>
      </p:sp>
      <p:pic>
        <p:nvPicPr>
          <p:cNvPr id="2" name="Billede 1">
            <a:extLst>
              <a:ext uri="{FF2B5EF4-FFF2-40B4-BE49-F238E27FC236}">
                <a16:creationId xmlns:a16="http://schemas.microsoft.com/office/drawing/2014/main" id="{C3A5CBBA-9250-4008-B92C-5B51A2459F8C}"/>
              </a:ext>
            </a:extLst>
          </p:cNvPr>
          <p:cNvPicPr>
            <a:picLocks noChangeAspect="1"/>
          </p:cNvPicPr>
          <p:nvPr/>
        </p:nvPicPr>
        <p:blipFill>
          <a:blip r:embed="rId3"/>
          <a:stretch>
            <a:fillRect/>
          </a:stretch>
        </p:blipFill>
        <p:spPr>
          <a:xfrm>
            <a:off x="133350" y="1969347"/>
            <a:ext cx="8877300" cy="4743450"/>
          </a:xfrm>
          <a:prstGeom prst="rect">
            <a:avLst/>
          </a:prstGeom>
        </p:spPr>
      </p:pic>
      <p:sp>
        <p:nvSpPr>
          <p:cNvPr id="6" name="Title 1">
            <a:extLst>
              <a:ext uri="{FF2B5EF4-FFF2-40B4-BE49-F238E27FC236}">
                <a16:creationId xmlns:a16="http://schemas.microsoft.com/office/drawing/2014/main" id="{D5A79F3B-18D7-4923-9AF1-07DE79CCCFD2}"/>
              </a:ext>
            </a:extLst>
          </p:cNvPr>
          <p:cNvSpPr>
            <a:spLocks noGrp="1"/>
          </p:cNvSpPr>
          <p:nvPr>
            <p:ph type="title"/>
          </p:nvPr>
        </p:nvSpPr>
        <p:spPr>
          <a:xfrm>
            <a:off x="447675" y="293688"/>
            <a:ext cx="7991475" cy="717550"/>
          </a:xfrm>
        </p:spPr>
        <p:txBody>
          <a:bodyPr/>
          <a:lstStyle/>
          <a:p>
            <a:r>
              <a:rPr lang="da-DK" dirty="0" err="1"/>
              <a:t>JUnit</a:t>
            </a:r>
            <a:r>
              <a:rPr lang="da-DK" dirty="0"/>
              <a:t> - demo</a:t>
            </a:r>
            <a:endParaRPr lang="en-US" dirty="0"/>
          </a:p>
        </p:txBody>
      </p:sp>
      <p:pic>
        <p:nvPicPr>
          <p:cNvPr id="3" name="Billede 2">
            <a:extLst>
              <a:ext uri="{FF2B5EF4-FFF2-40B4-BE49-F238E27FC236}">
                <a16:creationId xmlns:a16="http://schemas.microsoft.com/office/drawing/2014/main" id="{A52E4754-EE4F-45D1-B1EB-060D529D9F61}"/>
              </a:ext>
            </a:extLst>
          </p:cNvPr>
          <p:cNvPicPr>
            <a:picLocks noChangeAspect="1"/>
          </p:cNvPicPr>
          <p:nvPr/>
        </p:nvPicPr>
        <p:blipFill>
          <a:blip r:embed="rId4"/>
          <a:stretch>
            <a:fillRect/>
          </a:stretch>
        </p:blipFill>
        <p:spPr>
          <a:xfrm>
            <a:off x="7620000" y="1860237"/>
            <a:ext cx="1321629" cy="461665"/>
          </a:xfrm>
          <a:prstGeom prst="rect">
            <a:avLst/>
          </a:prstGeom>
        </p:spPr>
      </p:pic>
    </p:spTree>
    <p:extLst>
      <p:ext uri="{BB962C8B-B14F-4D97-AF65-F5344CB8AC3E}">
        <p14:creationId xmlns:p14="http://schemas.microsoft.com/office/powerpoint/2010/main" val="31235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682014" y="1225118"/>
            <a:ext cx="7756587" cy="4901045"/>
          </a:xfrm>
        </p:spPr>
        <p:txBody>
          <a:bodyPr/>
          <a:lstStyle/>
          <a:p>
            <a:pPr marL="0" indent="0">
              <a:buNone/>
            </a:pPr>
            <a:r>
              <a:rPr lang="da-DK" dirty="0"/>
              <a:t>Demo </a:t>
            </a:r>
            <a:r>
              <a:rPr lang="da-DK" dirty="0" err="1"/>
              <a:t>incl</a:t>
            </a:r>
            <a:r>
              <a:rPr lang="da-DK" dirty="0"/>
              <a:t>.</a:t>
            </a:r>
          </a:p>
          <a:p>
            <a:pPr marL="0" indent="0">
              <a:buNone/>
            </a:pPr>
            <a:br>
              <a:rPr lang="en-US" sz="1200" b="1" dirty="0">
                <a:solidFill>
                  <a:srgbClr val="00B050"/>
                </a:solidFill>
              </a:rPr>
            </a:br>
            <a:r>
              <a:rPr lang="en-US" b="1" dirty="0">
                <a:solidFill>
                  <a:srgbClr val="00B050"/>
                </a:solidFill>
              </a:rPr>
              <a:t>Sequence diagram – </a:t>
            </a:r>
            <a:r>
              <a:rPr lang="en-US" sz="2400" dirty="0">
                <a:solidFill>
                  <a:srgbClr val="00B050"/>
                </a:solidFill>
              </a:rPr>
              <a:t>Create borrower</a:t>
            </a:r>
            <a:endParaRPr lang="da-DK" dirty="0"/>
          </a:p>
        </p:txBody>
      </p:sp>
      <p:sp>
        <p:nvSpPr>
          <p:cNvPr id="4" name="Footer Placeholder 3"/>
          <p:cNvSpPr>
            <a:spLocks noGrp="1"/>
          </p:cNvSpPr>
          <p:nvPr>
            <p:ph type="ftr" sz="quarter" idx="11"/>
          </p:nvPr>
        </p:nvSpPr>
        <p:spPr/>
        <p:txBody>
          <a:bodyPr/>
          <a:lstStyle/>
          <a:p>
            <a:endParaRPr lang="da-DK"/>
          </a:p>
        </p:txBody>
      </p:sp>
      <p:pic>
        <p:nvPicPr>
          <p:cNvPr id="5" name="Billed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14" y="2668709"/>
            <a:ext cx="8460432" cy="4189291"/>
          </a:xfrm>
          <a:prstGeom prst="rect">
            <a:avLst/>
          </a:prstGeom>
        </p:spPr>
      </p:pic>
    </p:spTree>
    <p:extLst>
      <p:ext uri="{BB962C8B-B14F-4D97-AF65-F5344CB8AC3E}">
        <p14:creationId xmlns:p14="http://schemas.microsoft.com/office/powerpoint/2010/main" val="281163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682014" y="1225118"/>
            <a:ext cx="7756587" cy="4901045"/>
          </a:xfrm>
        </p:spPr>
        <p:txBody>
          <a:bodyPr>
            <a:normAutofit/>
          </a:bodyPr>
          <a:lstStyle/>
          <a:p>
            <a:pPr marL="0" indent="0">
              <a:buNone/>
            </a:pPr>
            <a:r>
              <a:rPr lang="da-DK" dirty="0"/>
              <a:t>Demo</a:t>
            </a:r>
          </a:p>
          <a:p>
            <a:pPr marL="0" indent="0">
              <a:buNone/>
            </a:pPr>
            <a:endParaRPr lang="en-US" sz="1000" b="1" dirty="0">
              <a:solidFill>
                <a:srgbClr val="00B050"/>
              </a:solidFill>
            </a:endParaRPr>
          </a:p>
          <a:p>
            <a:pPr>
              <a:buFont typeface="Arial" panose="020B0604020202020204" pitchFamily="34" charset="0"/>
              <a:buChar char="•"/>
            </a:pPr>
            <a:r>
              <a:rPr lang="en-US" b="1" dirty="0">
                <a:solidFill>
                  <a:srgbClr val="00B050"/>
                </a:solidFill>
              </a:rPr>
              <a:t>Basic</a:t>
            </a:r>
            <a:br>
              <a:rPr lang="en-US" b="1" dirty="0">
                <a:solidFill>
                  <a:srgbClr val="00B050"/>
                </a:solidFill>
              </a:rPr>
            </a:br>
            <a:r>
              <a:rPr lang="en-US" sz="1600" dirty="0">
                <a:hlinkClick r:id="rId2"/>
              </a:rPr>
              <a:t>http://www.vogella.com/tutorials/JUnit/article.html</a:t>
            </a:r>
            <a:endParaRPr lang="en-US" sz="1600" b="1" dirty="0"/>
          </a:p>
          <a:p>
            <a:pPr>
              <a:buFont typeface="Arial" panose="020B0604020202020204" pitchFamily="34" charset="0"/>
              <a:buChar char="•"/>
            </a:pPr>
            <a:endParaRPr lang="en-US" b="1" dirty="0">
              <a:solidFill>
                <a:srgbClr val="00B050"/>
              </a:solidFill>
            </a:endParaRPr>
          </a:p>
          <a:p>
            <a:pPr>
              <a:buFont typeface="Arial" panose="020B0604020202020204" pitchFamily="34" charset="0"/>
              <a:buChar char="•"/>
            </a:pPr>
            <a:r>
              <a:rPr lang="en-US" b="1" dirty="0">
                <a:solidFill>
                  <a:srgbClr val="00B050"/>
                </a:solidFill>
              </a:rPr>
              <a:t>Run test suite</a:t>
            </a:r>
          </a:p>
          <a:p>
            <a:pPr>
              <a:buFont typeface="Arial" panose="020B0604020202020204" pitchFamily="34" charset="0"/>
              <a:buChar char="•"/>
            </a:pPr>
            <a:endParaRPr lang="en-US" b="1" dirty="0">
              <a:solidFill>
                <a:srgbClr val="00B050"/>
              </a:solidFill>
            </a:endParaRPr>
          </a:p>
          <a:p>
            <a:pPr>
              <a:buFont typeface="Arial" panose="020B0604020202020204" pitchFamily="34" charset="0"/>
              <a:buChar char="•"/>
            </a:pPr>
            <a:r>
              <a:rPr lang="en-US" b="1" dirty="0">
                <a:solidFill>
                  <a:srgbClr val="00B050"/>
                </a:solidFill>
              </a:rPr>
              <a:t>Test exception handling</a:t>
            </a:r>
          </a:p>
          <a:p>
            <a:pPr>
              <a:buFont typeface="Arial" panose="020B0604020202020204" pitchFamily="34" charset="0"/>
              <a:buChar char="•"/>
            </a:pPr>
            <a:endParaRPr lang="en-US" b="1" dirty="0">
              <a:solidFill>
                <a:srgbClr val="00B050"/>
              </a:solidFill>
            </a:endParaRPr>
          </a:p>
          <a:p>
            <a:pPr>
              <a:buFont typeface="Arial" panose="020B0604020202020204" pitchFamily="34" charset="0"/>
              <a:buChar char="•"/>
            </a:pPr>
            <a:r>
              <a:rPr lang="en-US" b="1" dirty="0">
                <a:solidFill>
                  <a:srgbClr val="00B050"/>
                </a:solidFill>
              </a:rPr>
              <a:t>Library - Test insert and delete Borrower</a:t>
            </a:r>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283855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682014" y="1225118"/>
            <a:ext cx="7756587" cy="4901045"/>
          </a:xfrm>
        </p:spPr>
        <p:txBody>
          <a:bodyPr>
            <a:normAutofit/>
          </a:bodyPr>
          <a:lstStyle/>
          <a:p>
            <a:pPr marL="0" indent="0">
              <a:buNone/>
            </a:pPr>
            <a:r>
              <a:rPr lang="da-DK" dirty="0"/>
              <a:t>Demo - </a:t>
            </a:r>
            <a:r>
              <a:rPr lang="da-DK" dirty="0" err="1"/>
              <a:t>documentation</a:t>
            </a:r>
            <a:endParaRPr lang="da-DK" dirty="0"/>
          </a:p>
          <a:p>
            <a:pPr marL="0" indent="0">
              <a:buNone/>
            </a:pPr>
            <a:endParaRPr lang="en-US" sz="1000" b="1" dirty="0">
              <a:solidFill>
                <a:srgbClr val="00B050"/>
              </a:solidFill>
            </a:endParaRPr>
          </a:p>
          <a:p>
            <a:pPr>
              <a:buFont typeface="Arial" panose="020B0604020202020204" pitchFamily="34" charset="0"/>
              <a:buChar char="•"/>
            </a:pPr>
            <a:r>
              <a:rPr lang="en-US" b="1" dirty="0">
                <a:solidFill>
                  <a:srgbClr val="00B050"/>
                </a:solidFill>
              </a:rPr>
              <a:t>Basic</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506" y="2222117"/>
            <a:ext cx="4884781" cy="449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874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682014" y="1225118"/>
            <a:ext cx="7756587" cy="4901045"/>
          </a:xfrm>
        </p:spPr>
        <p:txBody>
          <a:bodyPr>
            <a:normAutofit/>
          </a:bodyPr>
          <a:lstStyle/>
          <a:p>
            <a:pPr marL="0" indent="0">
              <a:buNone/>
            </a:pPr>
            <a:r>
              <a:rPr lang="da-DK" dirty="0"/>
              <a:t>Demo - </a:t>
            </a:r>
            <a:r>
              <a:rPr lang="da-DK" dirty="0" err="1"/>
              <a:t>documentation</a:t>
            </a:r>
            <a:endParaRPr lang="da-DK" dirty="0"/>
          </a:p>
          <a:p>
            <a:pPr marL="0" indent="0">
              <a:buNone/>
            </a:pPr>
            <a:endParaRPr lang="en-US" sz="1000" b="1" dirty="0">
              <a:solidFill>
                <a:srgbClr val="00B050"/>
              </a:solidFill>
            </a:endParaRPr>
          </a:p>
          <a:p>
            <a:pPr>
              <a:buFont typeface="Arial" panose="020B0604020202020204" pitchFamily="34" charset="0"/>
              <a:buChar char="•"/>
            </a:pPr>
            <a:r>
              <a:rPr lang="en-US" b="1" dirty="0">
                <a:solidFill>
                  <a:srgbClr val="00B050"/>
                </a:solidFill>
              </a:rPr>
              <a:t>Test exception handling</a:t>
            </a:r>
          </a:p>
        </p:txBody>
      </p:sp>
      <p:sp>
        <p:nvSpPr>
          <p:cNvPr id="4" name="Footer Placeholder 3"/>
          <p:cNvSpPr>
            <a:spLocks noGrp="1"/>
          </p:cNvSpPr>
          <p:nvPr>
            <p:ph type="ftr" sz="quarter" idx="11"/>
          </p:nvPr>
        </p:nvSpPr>
        <p:spPr/>
        <p:txBody>
          <a:bodyPr/>
          <a:lstStyle/>
          <a:p>
            <a:endParaRPr lang="da-DK"/>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594" y="2647949"/>
            <a:ext cx="5371021" cy="2393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40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682014" y="1225118"/>
            <a:ext cx="7756587" cy="4901045"/>
          </a:xfrm>
        </p:spPr>
        <p:txBody>
          <a:bodyPr>
            <a:normAutofit/>
          </a:bodyPr>
          <a:lstStyle/>
          <a:p>
            <a:pPr marL="0" indent="0">
              <a:buNone/>
            </a:pPr>
            <a:r>
              <a:rPr lang="da-DK" dirty="0"/>
              <a:t>Demo - </a:t>
            </a:r>
            <a:r>
              <a:rPr lang="da-DK" dirty="0" err="1"/>
              <a:t>documentation</a:t>
            </a:r>
            <a:endParaRPr lang="da-DK" dirty="0"/>
          </a:p>
          <a:p>
            <a:pPr marL="0" indent="0">
              <a:buNone/>
            </a:pPr>
            <a:endParaRPr lang="en-US" sz="1000" b="1" dirty="0">
              <a:solidFill>
                <a:srgbClr val="00B050"/>
              </a:solidFill>
            </a:endParaRPr>
          </a:p>
          <a:p>
            <a:pPr>
              <a:buFont typeface="Arial" panose="020B0604020202020204" pitchFamily="34" charset="0"/>
              <a:buChar char="•"/>
            </a:pPr>
            <a:r>
              <a:rPr lang="en-US" b="1" dirty="0">
                <a:solidFill>
                  <a:srgbClr val="00B050"/>
                </a:solidFill>
              </a:rPr>
              <a:t>Run test suite</a:t>
            </a:r>
          </a:p>
        </p:txBody>
      </p:sp>
      <p:sp>
        <p:nvSpPr>
          <p:cNvPr id="4" name="Footer Placeholder 3"/>
          <p:cNvSpPr>
            <a:spLocks noGrp="1"/>
          </p:cNvSpPr>
          <p:nvPr>
            <p:ph type="ftr" sz="quarter" idx="11"/>
          </p:nvPr>
        </p:nvSpPr>
        <p:spPr/>
        <p:txBody>
          <a:bodyPr/>
          <a:lstStyle/>
          <a:p>
            <a:endParaRPr lang="da-DK"/>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100" y="2491818"/>
            <a:ext cx="5744753" cy="313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092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682014" y="1225118"/>
            <a:ext cx="7756587" cy="4901045"/>
          </a:xfrm>
        </p:spPr>
        <p:txBody>
          <a:bodyPr>
            <a:normAutofit/>
          </a:bodyPr>
          <a:lstStyle/>
          <a:p>
            <a:pPr marL="0" indent="0">
              <a:buNone/>
            </a:pPr>
            <a:r>
              <a:rPr lang="da-DK" dirty="0"/>
              <a:t>Demo - </a:t>
            </a:r>
            <a:r>
              <a:rPr lang="da-DK" dirty="0" err="1"/>
              <a:t>documentation</a:t>
            </a:r>
            <a:endParaRPr lang="da-DK" dirty="0"/>
          </a:p>
          <a:p>
            <a:pPr marL="0" indent="0">
              <a:buNone/>
            </a:pPr>
            <a:endParaRPr lang="en-US" sz="1000" b="1" dirty="0">
              <a:solidFill>
                <a:srgbClr val="00B050"/>
              </a:solidFill>
            </a:endParaRPr>
          </a:p>
          <a:p>
            <a:pPr>
              <a:buFont typeface="Arial" panose="020B0604020202020204" pitchFamily="34" charset="0"/>
              <a:buChar char="•"/>
            </a:pPr>
            <a:r>
              <a:rPr lang="en-US" b="1" dirty="0">
                <a:solidFill>
                  <a:srgbClr val="00B050"/>
                </a:solidFill>
              </a:rPr>
              <a:t>Library - Test insert and delete Borrower</a:t>
            </a:r>
            <a:endParaRPr lang="da-DK" dirty="0"/>
          </a:p>
        </p:txBody>
      </p:sp>
      <p:pic>
        <p:nvPicPr>
          <p:cNvPr id="5" name="Billede 4">
            <a:extLst>
              <a:ext uri="{FF2B5EF4-FFF2-40B4-BE49-F238E27FC236}">
                <a16:creationId xmlns:a16="http://schemas.microsoft.com/office/drawing/2014/main" id="{3CD92476-8ADE-48C3-A0E6-A0B2A5B9FE53}"/>
              </a:ext>
            </a:extLst>
          </p:cNvPr>
          <p:cNvPicPr>
            <a:picLocks noChangeAspect="1"/>
          </p:cNvPicPr>
          <p:nvPr/>
        </p:nvPicPr>
        <p:blipFill>
          <a:blip r:embed="rId2"/>
          <a:stretch>
            <a:fillRect/>
          </a:stretch>
        </p:blipFill>
        <p:spPr>
          <a:xfrm>
            <a:off x="2482883" y="2624894"/>
            <a:ext cx="2952750" cy="1762125"/>
          </a:xfrm>
          <a:prstGeom prst="rect">
            <a:avLst/>
          </a:prstGeom>
        </p:spPr>
      </p:pic>
    </p:spTree>
    <p:extLst>
      <p:ext uri="{BB962C8B-B14F-4D97-AF65-F5344CB8AC3E}">
        <p14:creationId xmlns:p14="http://schemas.microsoft.com/office/powerpoint/2010/main" val="285477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682014" y="1225118"/>
            <a:ext cx="7756587" cy="4901045"/>
          </a:xfrm>
        </p:spPr>
        <p:txBody>
          <a:bodyPr>
            <a:normAutofit/>
          </a:bodyPr>
          <a:lstStyle/>
          <a:p>
            <a:pPr marL="0" indent="0">
              <a:buNone/>
            </a:pPr>
            <a:r>
              <a:rPr lang="da-DK" dirty="0"/>
              <a:t>Demo - </a:t>
            </a:r>
            <a:r>
              <a:rPr lang="da-DK" dirty="0" err="1"/>
              <a:t>documentation</a:t>
            </a:r>
            <a:endParaRPr lang="da-DK" dirty="0"/>
          </a:p>
          <a:p>
            <a:pPr marL="0" indent="0">
              <a:buNone/>
            </a:pPr>
            <a:endParaRPr lang="en-US" sz="1000" b="1" dirty="0">
              <a:solidFill>
                <a:srgbClr val="00B050"/>
              </a:solidFill>
            </a:endParaRPr>
          </a:p>
          <a:p>
            <a:pPr>
              <a:buFont typeface="Arial" panose="020B0604020202020204" pitchFamily="34" charset="0"/>
              <a:buChar char="•"/>
            </a:pPr>
            <a:r>
              <a:rPr lang="en-US" b="1" dirty="0">
                <a:solidFill>
                  <a:srgbClr val="00B050"/>
                </a:solidFill>
              </a:rPr>
              <a:t>Library - Test insert and delete Borrower</a:t>
            </a:r>
            <a:endParaRPr lang="da-DK"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048" y="2459499"/>
            <a:ext cx="6532577" cy="4253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21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514905" y="1784413"/>
            <a:ext cx="8913179" cy="4741246"/>
          </a:xfrm>
        </p:spPr>
        <p:txBody>
          <a:bodyPr/>
          <a:lstStyle/>
          <a:p>
            <a:pPr marL="0" indent="0">
              <a:buNone/>
            </a:pPr>
            <a:r>
              <a:rPr lang="en-US" i="1" dirty="0">
                <a:solidFill>
                  <a:srgbClr val="0070C0"/>
                </a:solidFill>
                <a:hlinkClick r:id="rId2"/>
              </a:rPr>
              <a:t>Resources:</a:t>
            </a:r>
          </a:p>
          <a:p>
            <a:endParaRPr lang="en-US" dirty="0">
              <a:hlinkClick r:id="rId2"/>
            </a:endParaRPr>
          </a:p>
          <a:p>
            <a:r>
              <a:rPr lang="en-US" dirty="0">
                <a:hlinkClick r:id="rId2"/>
              </a:rPr>
              <a:t>http://www.vogella.com/tutorials/JUnit/article.html</a:t>
            </a:r>
            <a:endParaRPr lang="en-US" dirty="0"/>
          </a:p>
          <a:p>
            <a:endParaRPr lang="da-DK" dirty="0"/>
          </a:p>
          <a:p>
            <a:r>
              <a:rPr lang="en-US" sz="2000" dirty="0">
                <a:hlinkClick r:id="rId3"/>
              </a:rPr>
              <a:t>http://junit.sourceforge.net/doc/testinfected/testing.htm</a:t>
            </a:r>
            <a:r>
              <a:rPr lang="en-US" sz="2000" dirty="0"/>
              <a:t> </a:t>
            </a:r>
          </a:p>
          <a:p>
            <a:endParaRPr lang="da-DK" dirty="0"/>
          </a:p>
          <a:p>
            <a:r>
              <a:rPr lang="en-US" sz="2000" dirty="0">
                <a:hlinkClick r:id="rId4"/>
              </a:rPr>
              <a:t>http://www.cse.chalmers.se/edu/year/2013/course/TDA566/juniteclipse.html</a:t>
            </a:r>
            <a:endParaRPr lang="en-US" sz="2000" dirty="0"/>
          </a:p>
          <a:p>
            <a:endParaRPr lang="en-US" dirty="0"/>
          </a:p>
          <a:p>
            <a:endParaRPr lang="en-US"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238992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r>
              <a:rPr lang="da-DK" dirty="0"/>
              <a:t> – </a:t>
            </a:r>
            <a:r>
              <a:rPr lang="da-DK" dirty="0" err="1"/>
              <a:t>idea</a:t>
            </a:r>
            <a:r>
              <a:rPr lang="da-DK" dirty="0"/>
              <a:t> for </a:t>
            </a:r>
            <a:r>
              <a:rPr lang="da-DK" dirty="0" err="1"/>
              <a:t>self</a:t>
            </a:r>
            <a:r>
              <a:rPr lang="da-DK" dirty="0"/>
              <a:t> </a:t>
            </a:r>
            <a:r>
              <a:rPr lang="da-DK" dirty="0" err="1"/>
              <a:t>study</a:t>
            </a:r>
            <a:endParaRPr lang="en-US" dirty="0"/>
          </a:p>
        </p:txBody>
      </p:sp>
      <p:sp>
        <p:nvSpPr>
          <p:cNvPr id="3" name="Content Placeholder 2"/>
          <p:cNvSpPr>
            <a:spLocks noGrp="1"/>
          </p:cNvSpPr>
          <p:nvPr>
            <p:ph idx="1"/>
          </p:nvPr>
        </p:nvSpPr>
        <p:spPr>
          <a:xfrm>
            <a:off x="230821" y="1364331"/>
            <a:ext cx="8913179" cy="4741246"/>
          </a:xfrm>
        </p:spPr>
        <p:txBody>
          <a:bodyPr>
            <a:normAutofit fontScale="92500" lnSpcReduction="10000"/>
          </a:bodyPr>
          <a:lstStyle/>
          <a:p>
            <a:pPr marL="0" indent="0">
              <a:buNone/>
            </a:pPr>
            <a:r>
              <a:rPr lang="en-US" b="1" dirty="0"/>
              <a:t>Work with JUnit in Eclipse</a:t>
            </a:r>
            <a:endParaRPr lang="da-DK" b="1" dirty="0"/>
          </a:p>
          <a:p>
            <a:pPr marL="0" indent="0">
              <a:buNone/>
            </a:pPr>
            <a:br>
              <a:rPr lang="en-US" dirty="0"/>
            </a:br>
            <a:r>
              <a:rPr lang="en-US" dirty="0"/>
              <a:t>Look up this resource:</a:t>
            </a:r>
            <a:br>
              <a:rPr lang="en-US" dirty="0"/>
            </a:br>
            <a:r>
              <a:rPr lang="en-US" u="sng" dirty="0">
                <a:hlinkClick r:id="rId2"/>
              </a:rPr>
              <a:t>http://www.vogella.com/tutorials/JUnit/article.html#juniteclipse</a:t>
            </a:r>
            <a:r>
              <a:rPr lang="en-US" sz="2400" dirty="0"/>
              <a:t> </a:t>
            </a:r>
            <a:endParaRPr lang="da-DK" sz="2400" dirty="0"/>
          </a:p>
          <a:p>
            <a:pPr marL="0" lvl="0" indent="0">
              <a:buNone/>
            </a:pPr>
            <a:endParaRPr lang="en-US" dirty="0"/>
          </a:p>
          <a:p>
            <a:pPr marL="514350" lvl="0" indent="-514350">
              <a:buFont typeface="+mj-lt"/>
              <a:buAutoNum type="arabicPeriod"/>
            </a:pPr>
            <a:r>
              <a:rPr lang="en-US" dirty="0"/>
              <a:t>Read/scan paragraphs 1-4</a:t>
            </a:r>
          </a:p>
          <a:p>
            <a:pPr marL="514350" lvl="0" indent="-514350">
              <a:buFont typeface="+mj-lt"/>
              <a:buAutoNum type="arabicPeriod"/>
            </a:pPr>
            <a:r>
              <a:rPr lang="en-US" dirty="0"/>
              <a:t>Read/scan paragraph 5 and implement</a:t>
            </a:r>
          </a:p>
          <a:p>
            <a:pPr marL="999450" lvl="2" indent="-514350">
              <a:buFont typeface="+mj-lt"/>
              <a:buAutoNum type="alphaLcParenR"/>
            </a:pPr>
            <a:r>
              <a:rPr lang="en-US" dirty="0"/>
              <a:t>‘5.3. Example Junit test’ (create code needed)</a:t>
            </a:r>
          </a:p>
          <a:p>
            <a:pPr marL="999450" lvl="2" indent="-514350">
              <a:buFont typeface="+mj-lt"/>
              <a:buAutoNum type="alphaLcParenR"/>
            </a:pPr>
            <a:r>
              <a:rPr lang="en-US" dirty="0"/>
              <a:t>‘5.6. Junit test suites’ (create code needed)</a:t>
            </a:r>
          </a:p>
          <a:p>
            <a:pPr marL="514350" indent="-514350">
              <a:buFont typeface="+mj-lt"/>
              <a:buAutoNum type="arabicPeriod"/>
            </a:pPr>
            <a:r>
              <a:rPr lang="en-US" dirty="0"/>
              <a:t>Read/scan paragraphs 6-14 and implement</a:t>
            </a:r>
          </a:p>
          <a:p>
            <a:pPr marL="999450" lvl="2" indent="-514350">
              <a:buFont typeface="+mj-lt"/>
              <a:buAutoNum type="alphaLcParenR"/>
            </a:pPr>
            <a:r>
              <a:rPr lang="en-US" dirty="0"/>
              <a:t>’11.1 Parameterized test’ 2. Example using a constructor</a:t>
            </a:r>
            <a:endParaRPr lang="da-DK" dirty="0"/>
          </a:p>
          <a:p>
            <a:pPr marL="0" indent="0">
              <a:buNone/>
            </a:pPr>
            <a:endParaRPr lang="en-US" dirty="0">
              <a:hlinkClick r:id="rId3"/>
            </a:endParaRPr>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7388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420130" y="1482811"/>
            <a:ext cx="8723870" cy="4622766"/>
          </a:xfrm>
        </p:spPr>
        <p:txBody>
          <a:bodyPr>
            <a:normAutofit/>
          </a:bodyPr>
          <a:lstStyle/>
          <a:p>
            <a:pPr marL="0" indent="0">
              <a:buNone/>
            </a:pPr>
            <a:r>
              <a:rPr lang="da-DK" b="1" dirty="0"/>
              <a:t>Annotations</a:t>
            </a:r>
          </a:p>
          <a:p>
            <a:pPr marL="0" indent="0">
              <a:buNone/>
            </a:pPr>
            <a:br>
              <a:rPr lang="en-US" dirty="0"/>
            </a:br>
            <a:endParaRPr lang="en-US" dirty="0">
              <a:hlinkClick r:id="rId2"/>
            </a:endParaRPr>
          </a:p>
        </p:txBody>
      </p:sp>
      <p:sp>
        <p:nvSpPr>
          <p:cNvPr id="4" name="Footer Placeholder 3"/>
          <p:cNvSpPr>
            <a:spLocks noGrp="1"/>
          </p:cNvSpPr>
          <p:nvPr>
            <p:ph type="ftr" sz="quarter" idx="11"/>
          </p:nvPr>
        </p:nvSpPr>
        <p:spPr/>
        <p:txBody>
          <a:bodyPr/>
          <a:lstStyle/>
          <a:p>
            <a:endParaRPr lang="da-DK"/>
          </a:p>
        </p:txBody>
      </p:sp>
      <p:graphicFrame>
        <p:nvGraphicFramePr>
          <p:cNvPr id="5" name="Tabel 4"/>
          <p:cNvGraphicFramePr>
            <a:graphicFrameLocks noGrp="1"/>
          </p:cNvGraphicFramePr>
          <p:nvPr>
            <p:extLst>
              <p:ext uri="{D42A27DB-BD31-4B8C-83A1-F6EECF244321}">
                <p14:modId xmlns:p14="http://schemas.microsoft.com/office/powerpoint/2010/main" val="2635467189"/>
              </p:ext>
            </p:extLst>
          </p:nvPr>
        </p:nvGraphicFramePr>
        <p:xfrm>
          <a:off x="803188" y="2403391"/>
          <a:ext cx="7228703" cy="3056328"/>
        </p:xfrm>
        <a:graphic>
          <a:graphicData uri="http://schemas.openxmlformats.org/drawingml/2006/table">
            <a:tbl>
              <a:tblPr/>
              <a:tblGrid>
                <a:gridCol w="2780271">
                  <a:extLst>
                    <a:ext uri="{9D8B030D-6E8A-4147-A177-3AD203B41FA5}">
                      <a16:colId xmlns:a16="http://schemas.microsoft.com/office/drawing/2014/main" val="20000"/>
                    </a:ext>
                  </a:extLst>
                </a:gridCol>
                <a:gridCol w="4448432">
                  <a:extLst>
                    <a:ext uri="{9D8B030D-6E8A-4147-A177-3AD203B41FA5}">
                      <a16:colId xmlns:a16="http://schemas.microsoft.com/office/drawing/2014/main" val="20001"/>
                    </a:ext>
                  </a:extLst>
                </a:gridCol>
              </a:tblGrid>
              <a:tr h="143681">
                <a:tc>
                  <a:txBody>
                    <a:bodyPr/>
                    <a:lstStyle/>
                    <a:p>
                      <a:pPr algn="l" rtl="0" fontAlgn="t"/>
                      <a:r>
                        <a:rPr lang="da-DK" sz="700" b="1">
                          <a:effectLst/>
                        </a:rPr>
                        <a:t>Annotation</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da-DK" sz="700" b="1">
                          <a:effectLst/>
                        </a:rPr>
                        <a:t>Description</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0000"/>
                  </a:ext>
                </a:extLst>
              </a:tr>
              <a:tr h="251442">
                <a:tc>
                  <a:txBody>
                    <a:bodyPr/>
                    <a:lstStyle/>
                    <a:p>
                      <a:pPr algn="l" rtl="0" fontAlgn="t"/>
                      <a:r>
                        <a:rPr lang="da-DK" sz="700" b="0">
                          <a:effectLst/>
                          <a:latin typeface="inherit"/>
                        </a:rPr>
                        <a:t>@Test</a:t>
                      </a:r>
                      <a:br>
                        <a:rPr lang="da-DK" sz="700" b="0">
                          <a:effectLst/>
                          <a:latin typeface="inherit"/>
                        </a:rPr>
                      </a:br>
                      <a:r>
                        <a:rPr lang="da-DK" sz="700" b="0">
                          <a:effectLst/>
                          <a:latin typeface="inherit"/>
                        </a:rPr>
                        <a:t>public void method()</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700" b="0">
                          <a:effectLst/>
                          <a:latin typeface="inherit"/>
                        </a:rPr>
                        <a:t>The @Test annotation identifies a method as a test method.</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0001"/>
                  </a:ext>
                </a:extLst>
              </a:tr>
              <a:tr h="251442">
                <a:tc>
                  <a:txBody>
                    <a:bodyPr/>
                    <a:lstStyle/>
                    <a:p>
                      <a:pPr algn="l" rtl="0" fontAlgn="t"/>
                      <a:r>
                        <a:rPr lang="da-DK" sz="700" b="0">
                          <a:effectLst/>
                          <a:latin typeface="inherit"/>
                        </a:rPr>
                        <a:t>@Test (expected = Exception.class)</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700" b="0">
                          <a:effectLst/>
                          <a:latin typeface="inherit"/>
                        </a:rPr>
                        <a:t>Fails if the method does not throw the named exception.</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002"/>
                  </a:ext>
                </a:extLst>
              </a:tr>
              <a:tr h="251442">
                <a:tc>
                  <a:txBody>
                    <a:bodyPr/>
                    <a:lstStyle/>
                    <a:p>
                      <a:pPr algn="l" rtl="0" fontAlgn="t"/>
                      <a:r>
                        <a:rPr lang="da-DK" sz="700" b="0">
                          <a:effectLst/>
                          <a:latin typeface="inherit"/>
                        </a:rPr>
                        <a:t>@Test(timeout=100)</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700" b="0">
                          <a:effectLst/>
                          <a:latin typeface="inherit"/>
                        </a:rPr>
                        <a:t>Fails if the method takes longer than 100 milliseconds.</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0003"/>
                  </a:ext>
                </a:extLst>
              </a:tr>
              <a:tr h="282061">
                <a:tc>
                  <a:txBody>
                    <a:bodyPr/>
                    <a:lstStyle/>
                    <a:p>
                      <a:pPr algn="l" rtl="0" fontAlgn="t"/>
                      <a:r>
                        <a:rPr lang="da-DK" sz="700" b="0">
                          <a:effectLst/>
                          <a:latin typeface="inherit"/>
                        </a:rPr>
                        <a:t>@Before</a:t>
                      </a:r>
                      <a:br>
                        <a:rPr lang="da-DK" sz="700" b="0">
                          <a:effectLst/>
                          <a:latin typeface="inherit"/>
                        </a:rPr>
                      </a:br>
                      <a:r>
                        <a:rPr lang="da-DK" sz="700" b="0">
                          <a:effectLst/>
                          <a:latin typeface="inherit"/>
                        </a:rPr>
                        <a:t>public void method()</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700" b="0">
                          <a:effectLst/>
                          <a:latin typeface="inherit"/>
                        </a:rPr>
                        <a:t>This method is executed before each test. It is used to prepare the test environment (e.g., read input data, initialize the class).</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004"/>
                  </a:ext>
                </a:extLst>
              </a:tr>
              <a:tr h="371151">
                <a:tc>
                  <a:txBody>
                    <a:bodyPr/>
                    <a:lstStyle/>
                    <a:p>
                      <a:pPr algn="l" rtl="0" fontAlgn="t"/>
                      <a:r>
                        <a:rPr lang="da-DK" sz="700" b="0">
                          <a:effectLst/>
                          <a:latin typeface="inherit"/>
                        </a:rPr>
                        <a:t>@After</a:t>
                      </a:r>
                      <a:br>
                        <a:rPr lang="da-DK" sz="700" b="0">
                          <a:effectLst/>
                          <a:latin typeface="inherit"/>
                        </a:rPr>
                      </a:br>
                      <a:r>
                        <a:rPr lang="da-DK" sz="700" b="0">
                          <a:effectLst/>
                          <a:latin typeface="inherit"/>
                        </a:rPr>
                        <a:t>public void method()</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700" b="0">
                          <a:effectLst/>
                          <a:latin typeface="inherit"/>
                        </a:rPr>
                        <a:t>This method is executed after each test. It is used to cleanup the test environment (e.g., delete temporary data, restore defaults). It can also save memory by cleaning up expensive memory structures.</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0005"/>
                  </a:ext>
                </a:extLst>
              </a:tr>
              <a:tr h="553638">
                <a:tc>
                  <a:txBody>
                    <a:bodyPr/>
                    <a:lstStyle/>
                    <a:p>
                      <a:pPr algn="l" rtl="0" fontAlgn="t"/>
                      <a:r>
                        <a:rPr lang="en-US" sz="700" b="0">
                          <a:effectLst/>
                          <a:latin typeface="inherit"/>
                        </a:rPr>
                        <a:t>@BeforeClass</a:t>
                      </a:r>
                      <a:br>
                        <a:rPr lang="en-US" sz="700" b="0">
                          <a:effectLst/>
                          <a:latin typeface="inherit"/>
                        </a:rPr>
                      </a:br>
                      <a:r>
                        <a:rPr lang="en-US" sz="700" b="0">
                          <a:effectLst/>
                          <a:latin typeface="inherit"/>
                        </a:rPr>
                        <a:t>public static void method()</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700" b="0" dirty="0">
                          <a:effectLst/>
                          <a:latin typeface="inherit"/>
                        </a:rPr>
                        <a:t>This method is executed once, before the start of all tests. It is used to perform time intensive activities, for example, to connect to a database. Methods marked with this annotation need to be defined as static to work with JUnit.</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006"/>
                  </a:ext>
                </a:extLst>
              </a:tr>
              <a:tr h="432487">
                <a:tc>
                  <a:txBody>
                    <a:bodyPr/>
                    <a:lstStyle/>
                    <a:p>
                      <a:pPr algn="l" rtl="0" fontAlgn="t"/>
                      <a:r>
                        <a:rPr lang="en-US" sz="700" b="0">
                          <a:effectLst/>
                          <a:latin typeface="inherit"/>
                        </a:rPr>
                        <a:t>@AfterClass</a:t>
                      </a:r>
                      <a:br>
                        <a:rPr lang="en-US" sz="700" b="0">
                          <a:effectLst/>
                          <a:latin typeface="inherit"/>
                        </a:rPr>
                      </a:br>
                      <a:r>
                        <a:rPr lang="en-US" sz="700" b="0">
                          <a:effectLst/>
                          <a:latin typeface="inherit"/>
                        </a:rPr>
                        <a:t>public static void method()</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700" b="0" dirty="0">
                          <a:effectLst/>
                          <a:latin typeface="inherit"/>
                        </a:rPr>
                        <a:t>This method is executed once, after all tests have been finished. It is used to perform clean-up activities, for example, to disconnect from a database. Methods annotated with this annotation need to be defined as static to work with JUnit.</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0007"/>
                  </a:ext>
                </a:extLst>
              </a:tr>
              <a:tr h="518984">
                <a:tc>
                  <a:txBody>
                    <a:bodyPr/>
                    <a:lstStyle/>
                    <a:p>
                      <a:pPr algn="l" rtl="0" fontAlgn="t"/>
                      <a:r>
                        <a:rPr lang="en-US" sz="700" b="0">
                          <a:effectLst/>
                          <a:latin typeface="inherit"/>
                        </a:rPr>
                        <a:t>@Ignore or @Ignore("Why disabled")</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700" b="0" dirty="0">
                          <a:effectLst/>
                          <a:latin typeface="inherit"/>
                        </a:rPr>
                        <a:t>Ignores the test method. This is useful when the underlying code has been changed and the test case has not yet been adapted. Or if the execution time of this test is too long to be included. It is best practice to provide the optional description, why the test is disabled.</a:t>
                      </a:r>
                    </a:p>
                  </a:txBody>
                  <a:tcPr marL="35920" marR="35920" marT="17960" marB="179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008"/>
                  </a:ext>
                </a:extLst>
              </a:tr>
            </a:tbl>
          </a:graphicData>
        </a:graphic>
      </p:graphicFrame>
      <p:sp>
        <p:nvSpPr>
          <p:cNvPr id="7" name="Rektangel 6"/>
          <p:cNvSpPr/>
          <p:nvPr/>
        </p:nvSpPr>
        <p:spPr>
          <a:xfrm>
            <a:off x="682014" y="5749494"/>
            <a:ext cx="3614351" cy="246221"/>
          </a:xfrm>
          <a:prstGeom prst="rect">
            <a:avLst/>
          </a:prstGeom>
        </p:spPr>
        <p:txBody>
          <a:bodyPr wrap="square">
            <a:spAutoFit/>
          </a:bodyPr>
          <a:lstStyle/>
          <a:p>
            <a:r>
              <a:rPr lang="da-DK" sz="1000" dirty="0"/>
              <a:t>Source: www.vogella.com/tutorials/JUnit/article.html#juniteclipse</a:t>
            </a:r>
          </a:p>
        </p:txBody>
      </p:sp>
    </p:spTree>
    <p:extLst>
      <p:ext uri="{BB962C8B-B14F-4D97-AF65-F5344CB8AC3E}">
        <p14:creationId xmlns:p14="http://schemas.microsoft.com/office/powerpoint/2010/main" val="396865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3" name="Content Placeholder 2"/>
          <p:cNvSpPr>
            <a:spLocks noGrp="1"/>
          </p:cNvSpPr>
          <p:nvPr>
            <p:ph idx="1"/>
          </p:nvPr>
        </p:nvSpPr>
        <p:spPr>
          <a:xfrm>
            <a:off x="420130" y="1482811"/>
            <a:ext cx="8723870" cy="4622766"/>
          </a:xfrm>
        </p:spPr>
        <p:txBody>
          <a:bodyPr>
            <a:normAutofit/>
          </a:bodyPr>
          <a:lstStyle/>
          <a:p>
            <a:pPr marL="0" indent="0">
              <a:buNone/>
            </a:pPr>
            <a:r>
              <a:rPr lang="en-US" b="1" dirty="0"/>
              <a:t>Methods to assert test results</a:t>
            </a:r>
            <a:endParaRPr lang="da-DK" b="1" dirty="0"/>
          </a:p>
          <a:p>
            <a:pPr marL="0" indent="0">
              <a:buNone/>
            </a:pPr>
            <a:br>
              <a:rPr lang="en-US" dirty="0"/>
            </a:br>
            <a:endParaRPr lang="en-US" dirty="0">
              <a:hlinkClick r:id="rId2"/>
            </a:endParaRPr>
          </a:p>
        </p:txBody>
      </p:sp>
      <p:sp>
        <p:nvSpPr>
          <p:cNvPr id="4" name="Footer Placeholder 3"/>
          <p:cNvSpPr>
            <a:spLocks noGrp="1"/>
          </p:cNvSpPr>
          <p:nvPr>
            <p:ph type="ftr" sz="quarter" idx="11"/>
          </p:nvPr>
        </p:nvSpPr>
        <p:spPr/>
        <p:txBody>
          <a:bodyPr/>
          <a:lstStyle/>
          <a:p>
            <a:endParaRPr lang="da-DK"/>
          </a:p>
        </p:txBody>
      </p:sp>
      <p:sp>
        <p:nvSpPr>
          <p:cNvPr id="7" name="Rektangel 6"/>
          <p:cNvSpPr/>
          <p:nvPr/>
        </p:nvSpPr>
        <p:spPr>
          <a:xfrm>
            <a:off x="420130" y="5872604"/>
            <a:ext cx="3614351" cy="246221"/>
          </a:xfrm>
          <a:prstGeom prst="rect">
            <a:avLst/>
          </a:prstGeom>
        </p:spPr>
        <p:txBody>
          <a:bodyPr wrap="square">
            <a:spAutoFit/>
          </a:bodyPr>
          <a:lstStyle/>
          <a:p>
            <a:r>
              <a:rPr lang="da-DK" sz="1000" dirty="0"/>
              <a:t>Source: www.vogella.com/tutorials/JUnit/article.html#juniteclipse</a:t>
            </a:r>
          </a:p>
        </p:txBody>
      </p:sp>
      <p:graphicFrame>
        <p:nvGraphicFramePr>
          <p:cNvPr id="6" name="Tabel 5"/>
          <p:cNvGraphicFramePr>
            <a:graphicFrameLocks noGrp="1"/>
          </p:cNvGraphicFramePr>
          <p:nvPr>
            <p:extLst>
              <p:ext uri="{D42A27DB-BD31-4B8C-83A1-F6EECF244321}">
                <p14:modId xmlns:p14="http://schemas.microsoft.com/office/powerpoint/2010/main" val="2378606905"/>
              </p:ext>
            </p:extLst>
          </p:nvPr>
        </p:nvGraphicFramePr>
        <p:xfrm>
          <a:off x="506627" y="2131780"/>
          <a:ext cx="8031893" cy="3589398"/>
        </p:xfrm>
        <a:graphic>
          <a:graphicData uri="http://schemas.openxmlformats.org/drawingml/2006/table">
            <a:tbl>
              <a:tblPr/>
              <a:tblGrid>
                <a:gridCol w="3107316">
                  <a:extLst>
                    <a:ext uri="{9D8B030D-6E8A-4147-A177-3AD203B41FA5}">
                      <a16:colId xmlns:a16="http://schemas.microsoft.com/office/drawing/2014/main" val="20000"/>
                    </a:ext>
                  </a:extLst>
                </a:gridCol>
                <a:gridCol w="4924577">
                  <a:extLst>
                    <a:ext uri="{9D8B030D-6E8A-4147-A177-3AD203B41FA5}">
                      <a16:colId xmlns:a16="http://schemas.microsoft.com/office/drawing/2014/main" val="20001"/>
                    </a:ext>
                  </a:extLst>
                </a:gridCol>
              </a:tblGrid>
              <a:tr h="212986">
                <a:tc>
                  <a:txBody>
                    <a:bodyPr/>
                    <a:lstStyle/>
                    <a:p>
                      <a:pPr algn="l" rtl="0" fontAlgn="t"/>
                      <a:r>
                        <a:rPr lang="da-DK" sz="1000" b="1">
                          <a:effectLst/>
                        </a:rPr>
                        <a:t>Statement</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da-DK" sz="1000" b="1">
                          <a:effectLst/>
                        </a:rPr>
                        <a:t>Description</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70521">
                <a:tc>
                  <a:txBody>
                    <a:bodyPr/>
                    <a:lstStyle/>
                    <a:p>
                      <a:pPr algn="l" rtl="0" fontAlgn="t"/>
                      <a:r>
                        <a:rPr lang="da-DK" sz="1000" b="0">
                          <a:effectLst/>
                          <a:latin typeface="inherit"/>
                        </a:rPr>
                        <a:t>fail(message)</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a:effectLst/>
                          <a:latin typeface="inherit"/>
                        </a:rPr>
                        <a:t>Let the method fail. Might be used to check that a certain part of the code is not reached or to have a failing test before the test code is implemented. The message parameter is optional.</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2726">
                <a:tc>
                  <a:txBody>
                    <a:bodyPr/>
                    <a:lstStyle/>
                    <a:p>
                      <a:pPr algn="l" rtl="0" fontAlgn="t"/>
                      <a:r>
                        <a:rPr lang="da-DK" sz="1000" b="0">
                          <a:effectLst/>
                          <a:latin typeface="inherit"/>
                        </a:rPr>
                        <a:t>assertTrue([message,] boolean condition)</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000" b="0">
                          <a:effectLst/>
                          <a:latin typeface="inherit"/>
                        </a:rPr>
                        <a:t>Checks that the boolean condition is true.</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002"/>
                  </a:ext>
                </a:extLst>
              </a:tr>
              <a:tr h="372726">
                <a:tc>
                  <a:txBody>
                    <a:bodyPr/>
                    <a:lstStyle/>
                    <a:p>
                      <a:pPr algn="l" rtl="0" fontAlgn="t"/>
                      <a:r>
                        <a:rPr lang="da-DK" sz="1000" b="0">
                          <a:effectLst/>
                          <a:latin typeface="inherit"/>
                        </a:rPr>
                        <a:t>assertFalse([message,] boolean condition)</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a:effectLst/>
                          <a:latin typeface="inherit"/>
                        </a:rPr>
                        <a:t>Checks that the boolean condition is false.</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0334">
                <a:tc>
                  <a:txBody>
                    <a:bodyPr/>
                    <a:lstStyle/>
                    <a:p>
                      <a:pPr algn="l" rtl="0" fontAlgn="t"/>
                      <a:r>
                        <a:rPr lang="da-DK" sz="1000" b="0">
                          <a:effectLst/>
                          <a:latin typeface="inherit"/>
                        </a:rPr>
                        <a:t>assertEquals([message,] expected, actual)</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000" b="0">
                          <a:effectLst/>
                          <a:latin typeface="inherit"/>
                        </a:rPr>
                        <a:t>Tests that two values are the same. Note: for arrays the reference is checked not the content of the arrays.</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004"/>
                  </a:ext>
                </a:extLst>
              </a:tr>
              <a:tr h="470107">
                <a:tc>
                  <a:txBody>
                    <a:bodyPr/>
                    <a:lstStyle/>
                    <a:p>
                      <a:pPr algn="l" rtl="0" fontAlgn="t"/>
                      <a:r>
                        <a:rPr lang="en-US" sz="1000" b="0">
                          <a:effectLst/>
                          <a:latin typeface="inherit"/>
                        </a:rPr>
                        <a:t>assertEquals([message,] expected, actual, tolerance)</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dirty="0">
                          <a:effectLst/>
                          <a:latin typeface="inherit"/>
                        </a:rPr>
                        <a:t>Test that float or double values match. The tolerance is the number of decimals which must be the same.</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12986">
                <a:tc>
                  <a:txBody>
                    <a:bodyPr/>
                    <a:lstStyle/>
                    <a:p>
                      <a:pPr algn="l" rtl="0" fontAlgn="t"/>
                      <a:r>
                        <a:rPr lang="da-DK" sz="1000" b="0">
                          <a:effectLst/>
                          <a:latin typeface="inherit"/>
                        </a:rPr>
                        <a:t>assertNull([message,] object)</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000" b="0">
                          <a:effectLst/>
                          <a:latin typeface="inherit"/>
                        </a:rPr>
                        <a:t>Checks that the object is null.</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006"/>
                  </a:ext>
                </a:extLst>
              </a:tr>
              <a:tr h="212986">
                <a:tc>
                  <a:txBody>
                    <a:bodyPr/>
                    <a:lstStyle/>
                    <a:p>
                      <a:pPr algn="l" rtl="0" fontAlgn="t"/>
                      <a:r>
                        <a:rPr lang="da-DK" sz="1000" b="0">
                          <a:effectLst/>
                          <a:latin typeface="inherit"/>
                        </a:rPr>
                        <a:t>assertNotNull([message,] object)</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a:effectLst/>
                          <a:latin typeface="inherit"/>
                        </a:rPr>
                        <a:t>Checks that the object is not null.</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2726">
                <a:tc>
                  <a:txBody>
                    <a:bodyPr/>
                    <a:lstStyle/>
                    <a:p>
                      <a:pPr algn="l" rtl="0" fontAlgn="t"/>
                      <a:r>
                        <a:rPr lang="da-DK" sz="1000" b="0">
                          <a:effectLst/>
                          <a:latin typeface="inherit"/>
                        </a:rPr>
                        <a:t>assertSame([message,] expected, actual)</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000" b="0">
                          <a:effectLst/>
                          <a:latin typeface="inherit"/>
                        </a:rPr>
                        <a:t>Checks that both variables refer to the same object.</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008"/>
                  </a:ext>
                </a:extLst>
              </a:tr>
              <a:tr h="221300">
                <a:tc>
                  <a:txBody>
                    <a:bodyPr/>
                    <a:lstStyle/>
                    <a:p>
                      <a:pPr algn="l" rtl="0" fontAlgn="t"/>
                      <a:r>
                        <a:rPr lang="da-DK" sz="1000" b="0">
                          <a:effectLst/>
                          <a:latin typeface="inherit"/>
                        </a:rPr>
                        <a:t>assertNotSame([message,] expected, actual)</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dirty="0">
                          <a:effectLst/>
                          <a:latin typeface="inherit"/>
                        </a:rPr>
                        <a:t>Checks that both variables refer to different objects.</a:t>
                      </a:r>
                    </a:p>
                  </a:txBody>
                  <a:tcPr marL="53247" marR="53247" marT="26623" marB="2662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9173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4" name="Footer Placeholder 3"/>
          <p:cNvSpPr>
            <a:spLocks noGrp="1"/>
          </p:cNvSpPr>
          <p:nvPr>
            <p:ph type="ftr" sz="quarter" idx="11"/>
          </p:nvPr>
        </p:nvSpPr>
        <p:spPr/>
        <p:txBody>
          <a:bodyPr/>
          <a:lstStyle/>
          <a:p>
            <a:endParaRPr lang="da-DK"/>
          </a:p>
        </p:txBody>
      </p:sp>
      <p:sp>
        <p:nvSpPr>
          <p:cNvPr id="8" name="Rektangel 7"/>
          <p:cNvSpPr/>
          <p:nvPr/>
        </p:nvSpPr>
        <p:spPr>
          <a:xfrm>
            <a:off x="779663" y="1207803"/>
            <a:ext cx="6918596" cy="4893647"/>
          </a:xfrm>
          <a:prstGeom prst="rect">
            <a:avLst/>
          </a:prstGeom>
        </p:spPr>
        <p:txBody>
          <a:bodyPr wrap="square">
            <a:spAutoFit/>
          </a:bodyPr>
          <a:lstStyle/>
          <a:p>
            <a:r>
              <a:rPr lang="da-DK" sz="2400" dirty="0">
                <a:solidFill>
                  <a:srgbClr val="00B050"/>
                </a:solidFill>
              </a:rPr>
              <a:t>Write </a:t>
            </a:r>
            <a:r>
              <a:rPr lang="da-DK" sz="2400" dirty="0" err="1">
                <a:solidFill>
                  <a:srgbClr val="00B050"/>
                </a:solidFill>
              </a:rPr>
              <a:t>good</a:t>
            </a:r>
            <a:r>
              <a:rPr lang="da-DK" sz="2400" dirty="0">
                <a:solidFill>
                  <a:srgbClr val="00B050"/>
                </a:solidFill>
              </a:rPr>
              <a:t> </a:t>
            </a:r>
            <a:r>
              <a:rPr lang="da-DK" sz="2400" dirty="0" err="1">
                <a:solidFill>
                  <a:srgbClr val="00B050"/>
                </a:solidFill>
              </a:rPr>
              <a:t>JUnit</a:t>
            </a:r>
            <a:r>
              <a:rPr lang="da-DK" sz="2400" dirty="0">
                <a:solidFill>
                  <a:srgbClr val="00B050"/>
                </a:solidFill>
              </a:rPr>
              <a:t> test</a:t>
            </a:r>
          </a:p>
          <a:p>
            <a:endParaRPr lang="da-DK" sz="2400" dirty="0"/>
          </a:p>
          <a:p>
            <a:pPr marL="285750" indent="-285750">
              <a:buFont typeface="Arial" panose="020B0604020202020204" pitchFamily="34" charset="0"/>
              <a:buChar char="•"/>
            </a:pPr>
            <a:r>
              <a:rPr lang="da-DK" sz="2400" dirty="0"/>
              <a:t>Small </a:t>
            </a:r>
            <a:r>
              <a:rPr lang="da-DK" sz="2400" dirty="0" err="1"/>
              <a:t>specific</a:t>
            </a:r>
            <a:r>
              <a:rPr lang="da-DK" sz="2400" dirty="0"/>
              <a:t> test </a:t>
            </a:r>
            <a:r>
              <a:rPr lang="da-DK" sz="2400" dirty="0" err="1"/>
              <a:t>methods</a:t>
            </a:r>
            <a:r>
              <a:rPr lang="da-DK" sz="2400" dirty="0"/>
              <a:t> (do </a:t>
            </a:r>
            <a:r>
              <a:rPr lang="da-DK" sz="2400" dirty="0" err="1"/>
              <a:t>one</a:t>
            </a:r>
            <a:r>
              <a:rPr lang="da-DK" sz="2400" dirty="0"/>
              <a:t> </a:t>
            </a:r>
            <a:r>
              <a:rPr lang="da-DK" sz="2400" dirty="0" err="1"/>
              <a:t>thing</a:t>
            </a:r>
            <a:r>
              <a:rPr lang="da-DK" sz="2400" dirty="0"/>
              <a:t>)</a:t>
            </a:r>
          </a:p>
          <a:p>
            <a:pPr marL="285750" indent="-285750">
              <a:buFont typeface="Arial" panose="020B0604020202020204" pitchFamily="34" charset="0"/>
              <a:buChar char="•"/>
            </a:pPr>
            <a:endParaRPr lang="da-DK" sz="1600" dirty="0"/>
          </a:p>
          <a:p>
            <a:pPr marL="285750" indent="-285750">
              <a:buFont typeface="Arial" panose="020B0604020202020204" pitchFamily="34" charset="0"/>
              <a:buChar char="•"/>
            </a:pPr>
            <a:r>
              <a:rPr lang="da-DK" sz="2400" dirty="0"/>
              <a:t>Test </a:t>
            </a:r>
            <a:r>
              <a:rPr lang="da-DK" sz="2400" dirty="0" err="1"/>
              <a:t>method</a:t>
            </a:r>
            <a:r>
              <a:rPr lang="da-DK" sz="2400" dirty="0"/>
              <a:t> </a:t>
            </a:r>
            <a:r>
              <a:rPr lang="da-DK" sz="2400" dirty="0" err="1"/>
              <a:t>name</a:t>
            </a:r>
            <a:r>
              <a:rPr lang="da-DK" sz="2400" dirty="0"/>
              <a:t> </a:t>
            </a:r>
            <a:r>
              <a:rPr lang="da-DK" sz="2400" dirty="0" err="1"/>
              <a:t>indicates</a:t>
            </a:r>
            <a:r>
              <a:rPr lang="da-DK" sz="2400" dirty="0"/>
              <a:t> </a:t>
            </a:r>
            <a:r>
              <a:rPr lang="da-DK" sz="2400" dirty="0" err="1"/>
              <a:t>expected</a:t>
            </a:r>
            <a:r>
              <a:rPr lang="da-DK" sz="2400" dirty="0"/>
              <a:t> </a:t>
            </a:r>
            <a:r>
              <a:rPr lang="da-DK" sz="2400" dirty="0" err="1"/>
              <a:t>result</a:t>
            </a:r>
            <a:endParaRPr lang="da-DK" sz="2400" dirty="0"/>
          </a:p>
          <a:p>
            <a:pPr marL="285750" indent="-285750">
              <a:buFont typeface="Arial" panose="020B0604020202020204" pitchFamily="34" charset="0"/>
              <a:buChar char="•"/>
            </a:pPr>
            <a:endParaRPr lang="da-DK" sz="1600" dirty="0"/>
          </a:p>
          <a:p>
            <a:pPr marL="285750" indent="-285750">
              <a:buFont typeface="Arial" panose="020B0604020202020204" pitchFamily="34" charset="0"/>
              <a:buChar char="•"/>
            </a:pPr>
            <a:r>
              <a:rPr lang="da-DK" sz="2400" dirty="0" err="1"/>
              <a:t>Keep</a:t>
            </a:r>
            <a:r>
              <a:rPr lang="da-DK" sz="2400" dirty="0"/>
              <a:t> </a:t>
            </a:r>
            <a:r>
              <a:rPr lang="da-DK" sz="2400" dirty="0" err="1"/>
              <a:t>Junit</a:t>
            </a:r>
            <a:r>
              <a:rPr lang="da-DK" sz="2400" dirty="0"/>
              <a:t> tests </a:t>
            </a:r>
            <a:r>
              <a:rPr lang="da-DK" sz="2400" dirty="0" err="1"/>
              <a:t>very</a:t>
            </a:r>
            <a:r>
              <a:rPr lang="da-DK" sz="2400" dirty="0"/>
              <a:t> simple</a:t>
            </a:r>
            <a:br>
              <a:rPr lang="da-DK" sz="2400" dirty="0"/>
            </a:br>
            <a:r>
              <a:rPr lang="da-DK" sz="1600" dirty="0" err="1"/>
              <a:t>Why</a:t>
            </a:r>
            <a:r>
              <a:rPr lang="da-DK" sz="1600" dirty="0"/>
              <a:t>?</a:t>
            </a:r>
          </a:p>
          <a:p>
            <a:pPr marL="285750" indent="-285750">
              <a:buFont typeface="Arial" panose="020B0604020202020204" pitchFamily="34" charset="0"/>
              <a:buChar char="•"/>
            </a:pPr>
            <a:endParaRPr lang="da-DK" sz="1600" dirty="0"/>
          </a:p>
          <a:p>
            <a:pPr marL="285750" indent="-285750">
              <a:buFont typeface="Arial" panose="020B0604020202020204" pitchFamily="34" charset="0"/>
              <a:buChar char="•"/>
            </a:pPr>
            <a:r>
              <a:rPr lang="da-DK" sz="2400" dirty="0"/>
              <a:t>Know </a:t>
            </a:r>
            <a:r>
              <a:rPr lang="da-DK" sz="2400" dirty="0" err="1"/>
              <a:t>equivalence</a:t>
            </a:r>
            <a:r>
              <a:rPr lang="da-DK" sz="2400" dirty="0"/>
              <a:t> </a:t>
            </a:r>
            <a:r>
              <a:rPr lang="da-DK" sz="2400" dirty="0" err="1"/>
              <a:t>classes</a:t>
            </a:r>
            <a:endParaRPr lang="da-DK" sz="2400" dirty="0"/>
          </a:p>
          <a:p>
            <a:endParaRPr lang="da-DK" sz="2400" dirty="0"/>
          </a:p>
          <a:p>
            <a:pPr marL="285750" indent="-285750">
              <a:buFont typeface="Arial" panose="020B0604020202020204" pitchFamily="34" charset="0"/>
              <a:buChar char="•"/>
            </a:pPr>
            <a:r>
              <a:rPr lang="da-DK" sz="2400" dirty="0" err="1"/>
              <a:t>Use</a:t>
            </a:r>
            <a:r>
              <a:rPr lang="da-DK" sz="2400" dirty="0"/>
              <a:t> the AAA pattern</a:t>
            </a:r>
          </a:p>
          <a:p>
            <a:pPr marL="742950" lvl="1" indent="-285750">
              <a:buFont typeface="Arial" panose="020B0604020202020204" pitchFamily="34" charset="0"/>
              <a:buChar char="•"/>
            </a:pPr>
            <a:r>
              <a:rPr lang="da-DK" sz="1600" dirty="0" err="1"/>
              <a:t>Arrange</a:t>
            </a:r>
            <a:endParaRPr lang="da-DK" sz="1600" dirty="0"/>
          </a:p>
          <a:p>
            <a:pPr marL="742950" lvl="1" indent="-285750">
              <a:buFont typeface="Arial" panose="020B0604020202020204" pitchFamily="34" charset="0"/>
              <a:buChar char="•"/>
            </a:pPr>
            <a:r>
              <a:rPr lang="da-DK" sz="1600" dirty="0"/>
              <a:t>Act</a:t>
            </a:r>
          </a:p>
          <a:p>
            <a:pPr marL="742950" lvl="1" indent="-285750">
              <a:buFont typeface="Arial" panose="020B0604020202020204" pitchFamily="34" charset="0"/>
              <a:buChar char="•"/>
            </a:pPr>
            <a:r>
              <a:rPr lang="da-DK" sz="1600" dirty="0" err="1"/>
              <a:t>Assert</a:t>
            </a:r>
            <a:endParaRPr lang="da-DK" sz="1600" dirty="0"/>
          </a:p>
        </p:txBody>
      </p:sp>
    </p:spTree>
    <p:extLst>
      <p:ext uri="{BB962C8B-B14F-4D97-AF65-F5344CB8AC3E}">
        <p14:creationId xmlns:p14="http://schemas.microsoft.com/office/powerpoint/2010/main" val="209564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4" name="Footer Placeholder 3"/>
          <p:cNvSpPr>
            <a:spLocks noGrp="1"/>
          </p:cNvSpPr>
          <p:nvPr>
            <p:ph type="ftr" sz="quarter" idx="11"/>
          </p:nvPr>
        </p:nvSpPr>
        <p:spPr/>
        <p:txBody>
          <a:bodyPr/>
          <a:lstStyle/>
          <a:p>
            <a:endParaRPr lang="da-DK"/>
          </a:p>
        </p:txBody>
      </p:sp>
      <p:sp>
        <p:nvSpPr>
          <p:cNvPr id="8" name="Rektangel 7"/>
          <p:cNvSpPr/>
          <p:nvPr/>
        </p:nvSpPr>
        <p:spPr>
          <a:xfrm>
            <a:off x="779663" y="1637956"/>
            <a:ext cx="6918596" cy="830997"/>
          </a:xfrm>
          <a:prstGeom prst="rect">
            <a:avLst/>
          </a:prstGeom>
        </p:spPr>
        <p:txBody>
          <a:bodyPr wrap="square">
            <a:spAutoFit/>
          </a:bodyPr>
          <a:lstStyle/>
          <a:p>
            <a:r>
              <a:rPr lang="da-DK" sz="2400" dirty="0" err="1">
                <a:solidFill>
                  <a:srgbClr val="00B050"/>
                </a:solidFill>
              </a:rPr>
              <a:t>Example</a:t>
            </a:r>
            <a:endParaRPr lang="da-DK" sz="2400" dirty="0">
              <a:solidFill>
                <a:srgbClr val="00B050"/>
              </a:solidFill>
            </a:endParaRPr>
          </a:p>
          <a:p>
            <a:endParaRPr lang="da-DK"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298" y="2202848"/>
            <a:ext cx="5717961" cy="3691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06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Junit</a:t>
            </a:r>
            <a:endParaRPr lang="en-US" dirty="0"/>
          </a:p>
        </p:txBody>
      </p:sp>
      <p:sp>
        <p:nvSpPr>
          <p:cNvPr id="4" name="Footer Placeholder 3"/>
          <p:cNvSpPr>
            <a:spLocks noGrp="1"/>
          </p:cNvSpPr>
          <p:nvPr>
            <p:ph type="ftr" sz="quarter" idx="11"/>
          </p:nvPr>
        </p:nvSpPr>
        <p:spPr/>
        <p:txBody>
          <a:bodyPr/>
          <a:lstStyle/>
          <a:p>
            <a:endParaRPr lang="da-DK"/>
          </a:p>
        </p:txBody>
      </p:sp>
      <p:sp>
        <p:nvSpPr>
          <p:cNvPr id="8" name="Rektangel 7"/>
          <p:cNvSpPr/>
          <p:nvPr/>
        </p:nvSpPr>
        <p:spPr>
          <a:xfrm>
            <a:off x="779663" y="1637956"/>
            <a:ext cx="6918596" cy="2677656"/>
          </a:xfrm>
          <a:prstGeom prst="rect">
            <a:avLst/>
          </a:prstGeom>
        </p:spPr>
        <p:txBody>
          <a:bodyPr wrap="square">
            <a:spAutoFit/>
          </a:bodyPr>
          <a:lstStyle/>
          <a:p>
            <a:r>
              <a:rPr lang="da-DK" sz="2400" dirty="0">
                <a:solidFill>
                  <a:srgbClr val="00B050"/>
                </a:solidFill>
              </a:rPr>
              <a:t>Demo</a:t>
            </a:r>
          </a:p>
          <a:p>
            <a:endParaRPr lang="da-DK" sz="2400" dirty="0"/>
          </a:p>
          <a:p>
            <a:pPr marL="342900" indent="-342900">
              <a:buFont typeface="Arial" panose="020B0604020202020204" pitchFamily="34" charset="0"/>
              <a:buChar char="•"/>
            </a:pPr>
            <a:r>
              <a:rPr lang="da-DK" sz="2400" dirty="0"/>
              <a:t>Test </a:t>
            </a:r>
            <a:r>
              <a:rPr lang="da-DK" sz="2400" dirty="0" err="1"/>
              <a:t>calculations</a:t>
            </a:r>
            <a:endParaRPr lang="da-DK" sz="2400" dirty="0"/>
          </a:p>
          <a:p>
            <a:pPr marL="342900" indent="-342900">
              <a:buFont typeface="Arial" panose="020B0604020202020204" pitchFamily="34" charset="0"/>
              <a:buChar char="•"/>
            </a:pPr>
            <a:r>
              <a:rPr lang="da-DK" sz="2400" dirty="0"/>
              <a:t>Test </a:t>
            </a:r>
            <a:r>
              <a:rPr lang="da-DK" sz="2400" dirty="0" err="1"/>
              <a:t>exception</a:t>
            </a:r>
            <a:r>
              <a:rPr lang="da-DK" sz="2400" dirty="0"/>
              <a:t> handling</a:t>
            </a:r>
          </a:p>
          <a:p>
            <a:pPr marL="342900" indent="-342900">
              <a:buFont typeface="Arial" panose="020B0604020202020204" pitchFamily="34" charset="0"/>
              <a:buChar char="•"/>
            </a:pPr>
            <a:r>
              <a:rPr lang="da-DK" sz="2400" dirty="0"/>
              <a:t>Run test suite</a:t>
            </a:r>
          </a:p>
          <a:p>
            <a:pPr marL="342900" indent="-342900">
              <a:buFont typeface="Arial" panose="020B0604020202020204" pitchFamily="34" charset="0"/>
              <a:buChar char="•"/>
            </a:pPr>
            <a:endParaRPr lang="da-DK" sz="2400" dirty="0"/>
          </a:p>
          <a:p>
            <a:pPr marL="342900" indent="-342900">
              <a:buFont typeface="Arial" panose="020B0604020202020204" pitchFamily="34" charset="0"/>
              <a:buChar char="•"/>
            </a:pPr>
            <a:r>
              <a:rPr lang="da-DK" sz="2400" b="1" dirty="0">
                <a:solidFill>
                  <a:srgbClr val="0070C0"/>
                </a:solidFill>
              </a:rPr>
              <a:t>Test </a:t>
            </a:r>
            <a:r>
              <a:rPr lang="da-DK" sz="2400" b="1" dirty="0" err="1">
                <a:solidFill>
                  <a:srgbClr val="0070C0"/>
                </a:solidFill>
              </a:rPr>
              <a:t>insert</a:t>
            </a:r>
            <a:r>
              <a:rPr lang="da-DK" sz="2400" b="1" dirty="0">
                <a:solidFill>
                  <a:srgbClr val="0070C0"/>
                </a:solidFill>
              </a:rPr>
              <a:t> in database</a:t>
            </a:r>
          </a:p>
        </p:txBody>
      </p:sp>
    </p:spTree>
    <p:extLst>
      <p:ext uri="{BB962C8B-B14F-4D97-AF65-F5344CB8AC3E}">
        <p14:creationId xmlns:p14="http://schemas.microsoft.com/office/powerpoint/2010/main" val="134361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lede 1">
            <a:extLst>
              <a:ext uri="{FF2B5EF4-FFF2-40B4-BE49-F238E27FC236}">
                <a16:creationId xmlns:a16="http://schemas.microsoft.com/office/drawing/2014/main" id="{D879079C-06F3-462C-ABCC-0C51EA2F70AD}"/>
              </a:ext>
            </a:extLst>
          </p:cNvPr>
          <p:cNvPicPr>
            <a:picLocks noChangeAspect="1"/>
          </p:cNvPicPr>
          <p:nvPr/>
        </p:nvPicPr>
        <p:blipFill>
          <a:blip r:embed="rId3"/>
          <a:stretch>
            <a:fillRect/>
          </a:stretch>
        </p:blipFill>
        <p:spPr>
          <a:xfrm>
            <a:off x="3989795" y="5531651"/>
            <a:ext cx="1581445" cy="552423"/>
          </a:xfrm>
          <a:prstGeom prst="rect">
            <a:avLst/>
          </a:prstGeom>
        </p:spPr>
      </p:pic>
      <p:sp>
        <p:nvSpPr>
          <p:cNvPr id="17411" name="Pladsholder til diasnummer 5"/>
          <p:cNvSpPr>
            <a:spLocks noGrp="1"/>
          </p:cNvSpPr>
          <p:nvPr>
            <p:ph type="sldNum" sz="quarter" idx="12"/>
          </p:nvPr>
        </p:nvSpPr>
        <p:spPr>
          <a:noFill/>
        </p:spPr>
        <p:txBody>
          <a:bodyPr/>
          <a:lstStyle/>
          <a:p>
            <a:pPr>
              <a:defRPr/>
            </a:pPr>
            <a:fld id="{3D30A23E-8A26-42C5-AE5D-A0B485EEFCB7}" type="slidenum">
              <a:rPr lang="da-DK"/>
              <a:pPr>
                <a:defRPr/>
              </a:pPr>
              <a:t>9</a:t>
            </a:fld>
            <a:endParaRPr lang="da-DK"/>
          </a:p>
        </p:txBody>
      </p:sp>
      <p:sp>
        <p:nvSpPr>
          <p:cNvPr id="8" name="Tekstfelt 7">
            <a:extLst>
              <a:ext uri="{FF2B5EF4-FFF2-40B4-BE49-F238E27FC236}">
                <a16:creationId xmlns:a16="http://schemas.microsoft.com/office/drawing/2014/main" id="{EDDEAB1A-B86F-494D-8A11-0E6992E8406E}"/>
              </a:ext>
            </a:extLst>
          </p:cNvPr>
          <p:cNvSpPr txBox="1"/>
          <p:nvPr/>
        </p:nvSpPr>
        <p:spPr>
          <a:xfrm>
            <a:off x="0" y="1326349"/>
            <a:ext cx="9143999" cy="461665"/>
          </a:xfrm>
          <a:prstGeom prst="rect">
            <a:avLst/>
          </a:prstGeom>
          <a:noFill/>
        </p:spPr>
        <p:txBody>
          <a:bodyPr wrap="square" rtlCol="0">
            <a:spAutoFit/>
          </a:bodyPr>
          <a:lstStyle/>
          <a:p>
            <a:pPr algn="ctr"/>
            <a:r>
              <a:rPr lang="en-US" sz="2400" b="1" dirty="0">
                <a:solidFill>
                  <a:srgbClr val="00B050"/>
                </a:solidFill>
              </a:rPr>
              <a:t>Sequence diagram – </a:t>
            </a:r>
            <a:r>
              <a:rPr lang="en-US" sz="2000" dirty="0">
                <a:solidFill>
                  <a:srgbClr val="00B050"/>
                </a:solidFill>
              </a:rPr>
              <a:t>Create borrower</a:t>
            </a:r>
            <a:endParaRPr lang="da-DK" sz="2400" dirty="0">
              <a:solidFill>
                <a:srgbClr val="002060"/>
              </a:solidFill>
            </a:endParaRPr>
          </a:p>
        </p:txBody>
      </p:sp>
      <p:sp>
        <p:nvSpPr>
          <p:cNvPr id="7" name="Title 1">
            <a:extLst>
              <a:ext uri="{FF2B5EF4-FFF2-40B4-BE49-F238E27FC236}">
                <a16:creationId xmlns:a16="http://schemas.microsoft.com/office/drawing/2014/main" id="{4E66D12A-3E57-40E9-B135-89CDE707B11E}"/>
              </a:ext>
            </a:extLst>
          </p:cNvPr>
          <p:cNvSpPr>
            <a:spLocks noGrp="1"/>
          </p:cNvSpPr>
          <p:nvPr>
            <p:ph type="title"/>
          </p:nvPr>
        </p:nvSpPr>
        <p:spPr>
          <a:xfrm>
            <a:off x="447675" y="293688"/>
            <a:ext cx="7991475" cy="717550"/>
          </a:xfrm>
        </p:spPr>
        <p:txBody>
          <a:bodyPr/>
          <a:lstStyle/>
          <a:p>
            <a:r>
              <a:rPr lang="da-DK" dirty="0" err="1"/>
              <a:t>JUnit</a:t>
            </a:r>
            <a:r>
              <a:rPr lang="da-DK" dirty="0"/>
              <a:t> - demo</a:t>
            </a:r>
            <a:endParaRPr lang="en-US" dirty="0"/>
          </a:p>
        </p:txBody>
      </p:sp>
      <p:pic>
        <p:nvPicPr>
          <p:cNvPr id="4" name="Billede 3">
            <a:extLst>
              <a:ext uri="{FF2B5EF4-FFF2-40B4-BE49-F238E27FC236}">
                <a16:creationId xmlns:a16="http://schemas.microsoft.com/office/drawing/2014/main" id="{907349EC-E0B6-4C19-981B-A472957DE28C}"/>
              </a:ext>
            </a:extLst>
          </p:cNvPr>
          <p:cNvPicPr>
            <a:picLocks noChangeAspect="1"/>
          </p:cNvPicPr>
          <p:nvPr/>
        </p:nvPicPr>
        <p:blipFill>
          <a:blip r:embed="rId4"/>
          <a:stretch>
            <a:fillRect/>
          </a:stretch>
        </p:blipFill>
        <p:spPr>
          <a:xfrm>
            <a:off x="2190750" y="2052929"/>
            <a:ext cx="4762500" cy="4095750"/>
          </a:xfrm>
          <a:prstGeom prst="rect">
            <a:avLst/>
          </a:prstGeom>
        </p:spPr>
      </p:pic>
      <p:pic>
        <p:nvPicPr>
          <p:cNvPr id="3" name="Billede 2">
            <a:extLst>
              <a:ext uri="{FF2B5EF4-FFF2-40B4-BE49-F238E27FC236}">
                <a16:creationId xmlns:a16="http://schemas.microsoft.com/office/drawing/2014/main" id="{77AF0B63-DB2E-48F2-88F6-7882545F0900}"/>
              </a:ext>
            </a:extLst>
          </p:cNvPr>
          <p:cNvPicPr>
            <a:picLocks noChangeAspect="1"/>
          </p:cNvPicPr>
          <p:nvPr/>
        </p:nvPicPr>
        <p:blipFill>
          <a:blip r:embed="rId5"/>
          <a:stretch>
            <a:fillRect/>
          </a:stretch>
        </p:blipFill>
        <p:spPr>
          <a:xfrm>
            <a:off x="3989795" y="5654259"/>
            <a:ext cx="1482866" cy="429816"/>
          </a:xfrm>
          <a:prstGeom prst="rect">
            <a:avLst/>
          </a:prstGeom>
        </p:spPr>
      </p:pic>
    </p:spTree>
    <p:extLst>
      <p:ext uri="{BB962C8B-B14F-4D97-AF65-F5344CB8AC3E}">
        <p14:creationId xmlns:p14="http://schemas.microsoft.com/office/powerpoint/2010/main" val="2060965014"/>
      </p:ext>
    </p:extLst>
  </p:cSld>
  <p:clrMapOvr>
    <a:masterClrMapping/>
  </p:clrMapOvr>
</p:sld>
</file>

<file path=ppt/theme/theme1.xml><?xml version="1.0" encoding="utf-8"?>
<a:theme xmlns:a="http://schemas.openxmlformats.org/drawingml/2006/main" name="UCN PowerPoint skabelon">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B67B762EE7CF54F9CCB0CE806ECF255" ma:contentTypeVersion="" ma:contentTypeDescription="Opret et nyt dokument." ma:contentTypeScope="" ma:versionID="f742a3998e26f1664f78dfe215d0fbe2">
  <xsd:schema xmlns:xsd="http://www.w3.org/2001/XMLSchema" xmlns:xs="http://www.w3.org/2001/XMLSchema" xmlns:p="http://schemas.microsoft.com/office/2006/metadata/properties" targetNamespace="http://schemas.microsoft.com/office/2006/metadata/properties" ma:root="true" ma:fieldsID="dbe4c36c9615576c514bbb2d67249d8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14A1BF-84B5-4DD3-BDCB-AEE7CFFC29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D75453F-6C68-42B1-9EA1-E94C00892095}">
  <ds:schemaRefs>
    <ds:schemaRef ds:uri="http://schemas.microsoft.com/office/2006/documentManagement/types"/>
    <ds:schemaRef ds:uri="http://schemas.microsoft.com/office/infopath/2007/PartnerControls"/>
    <ds:schemaRef ds:uri="http://purl.org/dc/dcmitype/"/>
    <ds:schemaRef ds:uri="http://www.w3.org/XML/1998/namespace"/>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0B753811-BF4D-490E-829B-1D405A2AA1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UCN PowerPoint skabelon</Template>
  <TotalTime>25100</TotalTime>
  <Words>682</Words>
  <Application>Microsoft Office PowerPoint</Application>
  <PresentationFormat>Skærmshow (4:3)</PresentationFormat>
  <Paragraphs>135</Paragraphs>
  <Slides>17</Slides>
  <Notes>2</Notes>
  <HiddenSlides>1</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17</vt:i4>
      </vt:variant>
    </vt:vector>
  </HeadingPairs>
  <TitlesOfParts>
    <vt:vector size="22" baseType="lpstr">
      <vt:lpstr>Arial</vt:lpstr>
      <vt:lpstr>Calibri</vt:lpstr>
      <vt:lpstr>inherit</vt:lpstr>
      <vt:lpstr>Lucida Grande</vt:lpstr>
      <vt:lpstr>UCN PowerPoint skabelon</vt:lpstr>
      <vt:lpstr>JUnit</vt:lpstr>
      <vt:lpstr>JUnit</vt:lpstr>
      <vt:lpstr>Junit – idea for self study</vt:lpstr>
      <vt:lpstr>Junit</vt:lpstr>
      <vt:lpstr>Junit</vt:lpstr>
      <vt:lpstr>Junit</vt:lpstr>
      <vt:lpstr>Junit</vt:lpstr>
      <vt:lpstr>Junit</vt:lpstr>
      <vt:lpstr>JUnit - demo</vt:lpstr>
      <vt:lpstr>JUnit - demo</vt:lpstr>
      <vt:lpstr>JUnit</vt:lpstr>
      <vt:lpstr>JUnit</vt:lpstr>
      <vt:lpstr>JUnit</vt:lpstr>
      <vt:lpstr>JUnit</vt:lpstr>
      <vt:lpstr>JUnit</vt:lpstr>
      <vt:lpstr>JUnit</vt:lpstr>
      <vt:lpstr>JUnit</vt:lpstr>
    </vt:vector>
  </TitlesOfParts>
  <Company>University College Nordjylland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Anita Lykke Clemmensen</dc:creator>
  <cp:lastModifiedBy>Lars Landberg Toftegaard</cp:lastModifiedBy>
  <cp:revision>205</cp:revision>
  <cp:lastPrinted>2014-02-18T14:41:55Z</cp:lastPrinted>
  <dcterms:created xsi:type="dcterms:W3CDTF">2014-01-28T11:38:36Z</dcterms:created>
  <dcterms:modified xsi:type="dcterms:W3CDTF">2018-02-07T20:07:02Z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0x0101002B67B762EE7CF54F9CCB0CE806ECF255</vt:lpwstr>
  </property>
</Properties>
</file>