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405" r:id="rId6"/>
    <p:sldId id="406" r:id="rId7"/>
    <p:sldId id="410" r:id="rId8"/>
    <p:sldId id="292" r:id="rId9"/>
    <p:sldId id="401" r:id="rId10"/>
    <p:sldId id="400" r:id="rId11"/>
    <p:sldId id="399" r:id="rId12"/>
    <p:sldId id="409" r:id="rId13"/>
    <p:sldId id="411" r:id="rId14"/>
    <p:sldId id="408" r:id="rId15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5811" autoAdjust="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21-02-2018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21-02-2018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26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519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585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444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07A6F8D-4FBB-4257-9E6A-DF12EE9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FAD7FA2-6014-4CE1-9A86-33899BE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737D28-DCC2-45EA-8E77-36DCF27C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107898"/>
            <a:ext cx="7562394" cy="1152128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  <a:br>
              <a:rPr lang="da-DK" dirty="0"/>
            </a:br>
            <a:r>
              <a:rPr lang="da-DK" sz="2700" dirty="0"/>
              <a:t>for the </a:t>
            </a:r>
            <a:r>
              <a:rPr lang="da-DK" sz="2700" dirty="0" err="1"/>
              <a:t>order</a:t>
            </a:r>
            <a:r>
              <a:rPr lang="da-DK" sz="2700" dirty="0"/>
              <a:t> and </a:t>
            </a:r>
            <a:r>
              <a:rPr lang="da-DK" sz="2700" dirty="0" err="1"/>
              <a:t>stock</a:t>
            </a:r>
            <a:r>
              <a:rPr lang="da-DK" sz="2700" dirty="0"/>
              <a:t> management system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C2A6C9E-95F8-4422-9BE7-7E76C1E06D99}"/>
              </a:ext>
            </a:extLst>
          </p:cNvPr>
          <p:cNvSpPr txBox="1">
            <a:spLocks/>
          </p:cNvSpPr>
          <p:nvPr/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/>
              <a:t>Larman chap. 6</a:t>
            </a:r>
            <a:endParaRPr lang="da-DK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239E4CF-2F82-43D1-BD18-7133ABF3BA24}"/>
              </a:ext>
            </a:extLst>
          </p:cNvPr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526A940-16D7-4DEB-B57C-0AFB01445EDC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sp>
        <p:nvSpPr>
          <p:cNvPr id="9" name="Tekstboks 7">
            <a:extLst>
              <a:ext uri="{FF2B5EF4-FFF2-40B4-BE49-F238E27FC236}">
                <a16:creationId xmlns:a16="http://schemas.microsoft.com/office/drawing/2014/main" id="{648DBE46-A9EC-48AE-AD38-5AFA0D133202}"/>
              </a:ext>
            </a:extLst>
          </p:cNvPr>
          <p:cNvSpPr txBox="1"/>
          <p:nvPr/>
        </p:nvSpPr>
        <p:spPr>
          <a:xfrm>
            <a:off x="5862837" y="3341105"/>
            <a:ext cx="3267077" cy="20005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”A common </a:t>
            </a:r>
            <a:r>
              <a:rPr lang="da-DK" dirty="0" err="1"/>
              <a:t>exception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 per </a:t>
            </a:r>
            <a:r>
              <a:rPr lang="da-DK" dirty="0" err="1"/>
              <a:t>goal</a:t>
            </a:r>
            <a:r>
              <a:rPr lang="da-DK" dirty="0"/>
              <a:t> is to </a:t>
            </a:r>
            <a:r>
              <a:rPr lang="da-DK" dirty="0" err="1"/>
              <a:t>collapse</a:t>
            </a:r>
            <a:r>
              <a:rPr lang="da-DK" dirty="0"/>
              <a:t> </a:t>
            </a:r>
            <a:r>
              <a:rPr lang="da-DK" dirty="0">
                <a:solidFill>
                  <a:srgbClr val="0070C0"/>
                </a:solidFill>
              </a:rPr>
              <a:t>CRUD</a:t>
            </a:r>
            <a:r>
              <a:rPr lang="da-DK" dirty="0"/>
              <a:t> (</a:t>
            </a:r>
            <a:r>
              <a:rPr lang="da-DK" dirty="0" err="1"/>
              <a:t>create</a:t>
            </a:r>
            <a:r>
              <a:rPr lang="da-DK" dirty="0"/>
              <a:t>, </a:t>
            </a:r>
            <a:r>
              <a:rPr lang="da-DK" dirty="0" err="1"/>
              <a:t>retrieve</a:t>
            </a:r>
            <a:r>
              <a:rPr lang="da-DK" dirty="0"/>
              <a:t>, </a:t>
            </a:r>
            <a:r>
              <a:rPr lang="da-DK" dirty="0" err="1"/>
              <a:t>update</a:t>
            </a:r>
            <a:r>
              <a:rPr lang="da-DK" dirty="0"/>
              <a:t>, </a:t>
            </a:r>
            <a:r>
              <a:rPr lang="da-DK" dirty="0" err="1"/>
              <a:t>delete</a:t>
            </a:r>
            <a:r>
              <a:rPr lang="da-DK" dirty="0"/>
              <a:t>) </a:t>
            </a:r>
            <a:r>
              <a:rPr lang="da-DK" dirty="0" err="1"/>
              <a:t>seperate</a:t>
            </a:r>
            <a:r>
              <a:rPr lang="da-DK" dirty="0"/>
              <a:t> </a:t>
            </a:r>
            <a:r>
              <a:rPr lang="da-DK" dirty="0" err="1"/>
              <a:t>goals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CRUD </a:t>
            </a:r>
            <a:r>
              <a:rPr lang="da-DK" dirty="0" err="1"/>
              <a:t>use</a:t>
            </a:r>
            <a:r>
              <a:rPr lang="da-DK" dirty="0"/>
              <a:t> case, </a:t>
            </a:r>
            <a:r>
              <a:rPr lang="da-DK" dirty="0" err="1"/>
              <a:t>idiomatically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>
                <a:solidFill>
                  <a:srgbClr val="0070C0"/>
                </a:solidFill>
              </a:rPr>
              <a:t>Manage</a:t>
            </a:r>
            <a:r>
              <a:rPr lang="da-DK" dirty="0">
                <a:solidFill>
                  <a:srgbClr val="0070C0"/>
                </a:solidFill>
              </a:rPr>
              <a:t> &lt;X&gt;</a:t>
            </a:r>
            <a:r>
              <a:rPr lang="da-DK" dirty="0"/>
              <a:t>.”</a:t>
            </a:r>
            <a:br>
              <a:rPr lang="da-DK" dirty="0"/>
            </a:br>
            <a:r>
              <a:rPr lang="da-DK" sz="1600" dirty="0"/>
              <a:t>[</a:t>
            </a:r>
            <a:r>
              <a:rPr lang="da-DK" sz="1600" dirty="0" err="1"/>
              <a:t>Larman</a:t>
            </a:r>
            <a:r>
              <a:rPr lang="da-DK" sz="1600" dirty="0"/>
              <a:t> p. 87]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0EFD591-C42F-4C69-9632-CA197F09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490"/>
            <a:ext cx="5820098" cy="525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C668BA56-7FB1-44F6-A8B3-750C2F25B3D9}"/>
              </a:ext>
            </a:extLst>
          </p:cNvPr>
          <p:cNvSpPr/>
          <p:nvPr/>
        </p:nvSpPr>
        <p:spPr>
          <a:xfrm>
            <a:off x="5183560" y="1844824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rgbClr val="00B050"/>
                </a:solidFill>
              </a:rPr>
              <a:t>A </a:t>
            </a:r>
            <a:r>
              <a:rPr lang="da-DK" sz="1600" dirty="0" err="1">
                <a:solidFill>
                  <a:srgbClr val="00B050"/>
                </a:solidFill>
              </a:rPr>
              <a:t>graphical</a:t>
            </a:r>
            <a:r>
              <a:rPr lang="da-DK" sz="1600" dirty="0">
                <a:solidFill>
                  <a:srgbClr val="00B050"/>
                </a:solidFill>
              </a:rPr>
              <a:t> model </a:t>
            </a:r>
            <a:r>
              <a:rPr lang="da-DK" sz="1600" dirty="0" err="1">
                <a:solidFill>
                  <a:srgbClr val="00B050"/>
                </a:solidFill>
              </a:rPr>
              <a:t>that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illustrates</a:t>
            </a:r>
            <a:r>
              <a:rPr lang="da-DK" sz="1600" dirty="0">
                <a:solidFill>
                  <a:srgbClr val="00B050"/>
                </a:solidFill>
              </a:rPr>
              <a:t> the </a:t>
            </a:r>
            <a:r>
              <a:rPr lang="da-DK" sz="1600" dirty="0" err="1">
                <a:solidFill>
                  <a:srgbClr val="00B050"/>
                </a:solidFill>
              </a:rPr>
              <a:t>names</a:t>
            </a:r>
            <a:r>
              <a:rPr lang="da-DK" sz="1600" dirty="0">
                <a:solidFill>
                  <a:srgbClr val="00B050"/>
                </a:solidFill>
              </a:rPr>
              <a:t> of the </a:t>
            </a:r>
            <a:r>
              <a:rPr lang="da-DK" sz="1600" dirty="0" err="1">
                <a:solidFill>
                  <a:srgbClr val="00B050"/>
                </a:solidFill>
              </a:rPr>
              <a:t>use</a:t>
            </a:r>
            <a:r>
              <a:rPr lang="da-DK" sz="1600" dirty="0">
                <a:solidFill>
                  <a:srgbClr val="00B050"/>
                </a:solidFill>
              </a:rPr>
              <a:t> cases and </a:t>
            </a:r>
            <a:r>
              <a:rPr lang="da-DK" sz="1600" dirty="0" err="1">
                <a:solidFill>
                  <a:srgbClr val="00B050"/>
                </a:solidFill>
              </a:rPr>
              <a:t>actors</a:t>
            </a:r>
            <a:r>
              <a:rPr lang="da-DK" sz="1600" dirty="0">
                <a:solidFill>
                  <a:srgbClr val="00B050"/>
                </a:solidFill>
              </a:rPr>
              <a:t>, and the </a:t>
            </a:r>
            <a:r>
              <a:rPr lang="da-DK" sz="1600" dirty="0" err="1">
                <a:solidFill>
                  <a:srgbClr val="00B050"/>
                </a:solidFill>
              </a:rPr>
              <a:t>relationship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between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them</a:t>
            </a:r>
            <a:endParaRPr lang="da-DK" sz="1600" dirty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063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5793-1212-45E2-ACDA-04B9AAB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Class Diagram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73D8111-69A9-4AA6-A5EE-46DF2F0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05E1BE8-17A4-4FE9-AA5F-441891A2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856"/>
            <a:ext cx="9144000" cy="50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9DADF7-1193-4D15-A535-E164EC0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4ECE702-C007-4434-AB50-8E4C662A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CE1890-6E61-4D6A-9572-17B5FB8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4" y="116632"/>
            <a:ext cx="7756587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– Relating Use cases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A52DA10-BDF7-408D-BC0E-5ED2A155C2B8}"/>
              </a:ext>
            </a:extLst>
          </p:cNvPr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4DF63A-F5A2-4C67-B0C4-511359E747FB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3366CDB7-FBB7-442D-950A-30ED5FF7F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5142" y="1468582"/>
            <a:ext cx="8487378" cy="487909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da-DK" dirty="0" err="1"/>
              <a:t>Relating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Cases </a:t>
            </a:r>
            <a:r>
              <a:rPr lang="da-DK" sz="1200" dirty="0"/>
              <a:t>[</a:t>
            </a:r>
            <a:r>
              <a:rPr lang="da-DK" sz="1200" dirty="0" err="1"/>
              <a:t>Larman</a:t>
            </a:r>
            <a:r>
              <a:rPr lang="da-DK" sz="1200" dirty="0"/>
              <a:t>] </a:t>
            </a:r>
            <a:r>
              <a:rPr lang="da-DK" sz="1200" dirty="0" err="1"/>
              <a:t>chap</a:t>
            </a:r>
            <a:r>
              <a:rPr lang="da-DK" sz="1200" dirty="0"/>
              <a:t>. 30</a:t>
            </a:r>
          </a:p>
          <a:p>
            <a:pPr lvl="1">
              <a:lnSpc>
                <a:spcPct val="110000"/>
              </a:lnSpc>
              <a:defRPr/>
            </a:pPr>
            <a:r>
              <a:rPr lang="da-DK" sz="1700" dirty="0" err="1"/>
              <a:t>Partial</a:t>
            </a:r>
            <a:r>
              <a:rPr lang="da-DK" sz="1700" dirty="0"/>
              <a:t> </a:t>
            </a:r>
            <a:r>
              <a:rPr lang="da-DK" sz="1700" dirty="0" err="1"/>
              <a:t>behavior</a:t>
            </a:r>
            <a:r>
              <a:rPr lang="da-DK" sz="1700" dirty="0"/>
              <a:t> </a:t>
            </a:r>
            <a:r>
              <a:rPr lang="da-DK" sz="1700" dirty="0" err="1"/>
              <a:t>that</a:t>
            </a:r>
            <a:r>
              <a:rPr lang="da-DK" sz="1700" dirty="0"/>
              <a:t> is </a:t>
            </a:r>
            <a:r>
              <a:rPr lang="da-DK" sz="1700" dirty="0" err="1"/>
              <a:t>common</a:t>
            </a:r>
            <a:r>
              <a:rPr lang="da-DK" sz="1700" dirty="0"/>
              <a:t> </a:t>
            </a:r>
            <a:r>
              <a:rPr lang="da-DK" sz="1700" dirty="0" err="1"/>
              <a:t>across</a:t>
            </a:r>
            <a:r>
              <a:rPr lang="da-DK" sz="1700" dirty="0"/>
              <a:t> </a:t>
            </a:r>
            <a:r>
              <a:rPr lang="da-DK" sz="1700" dirty="0" err="1"/>
              <a:t>several</a:t>
            </a:r>
            <a:r>
              <a:rPr lang="da-DK" sz="1700" dirty="0"/>
              <a:t> </a:t>
            </a:r>
            <a:r>
              <a:rPr lang="da-DK" sz="1700" dirty="0" err="1"/>
              <a:t>use</a:t>
            </a:r>
            <a:r>
              <a:rPr lang="da-DK" sz="1700" dirty="0"/>
              <a:t> cases </a:t>
            </a:r>
            <a:r>
              <a:rPr lang="da-DK" sz="1700" dirty="0" err="1"/>
              <a:t>can</a:t>
            </a:r>
            <a:r>
              <a:rPr lang="da-DK" sz="1700" dirty="0"/>
              <a:t> </a:t>
            </a:r>
            <a:r>
              <a:rPr lang="da-DK" sz="1700" dirty="0" err="1"/>
              <a:t>be</a:t>
            </a:r>
            <a:r>
              <a:rPr lang="da-DK" sz="1700" dirty="0"/>
              <a:t> </a:t>
            </a:r>
            <a:r>
              <a:rPr lang="da-DK" sz="1700" dirty="0" err="1"/>
              <a:t>described</a:t>
            </a:r>
            <a:r>
              <a:rPr lang="da-DK" sz="1700" dirty="0"/>
              <a:t> in a </a:t>
            </a:r>
            <a:r>
              <a:rPr lang="da-DK" sz="1700" dirty="0" err="1">
                <a:solidFill>
                  <a:srgbClr val="00B050"/>
                </a:solidFill>
              </a:rPr>
              <a:t>subfunction-level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/>
              <a:t>use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/>
              <a:t>case and </a:t>
            </a:r>
            <a:r>
              <a:rPr lang="da-DK" sz="1700" dirty="0" err="1"/>
              <a:t>related</a:t>
            </a:r>
            <a:r>
              <a:rPr lang="da-DK" sz="1700" dirty="0"/>
              <a:t> to </a:t>
            </a:r>
            <a:r>
              <a:rPr lang="da-DK" sz="1700" dirty="0" err="1">
                <a:solidFill>
                  <a:srgbClr val="00B050"/>
                </a:solidFill>
              </a:rPr>
              <a:t>user-goal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>
                <a:solidFill>
                  <a:srgbClr val="00B050"/>
                </a:solidFill>
              </a:rPr>
              <a:t>level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/>
              <a:t>use</a:t>
            </a:r>
            <a:r>
              <a:rPr lang="da-DK" sz="1700" dirty="0"/>
              <a:t> cases by a  &lt;&lt;</a:t>
            </a:r>
            <a:r>
              <a:rPr lang="da-DK" sz="1700" dirty="0" err="1"/>
              <a:t>include</a:t>
            </a:r>
            <a:r>
              <a:rPr lang="da-DK" sz="1700" dirty="0"/>
              <a:t>&gt;&gt; relation:</a:t>
            </a:r>
            <a:endParaRPr lang="da-DK" sz="1700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lvl="1">
              <a:lnSpc>
                <a:spcPct val="80000"/>
              </a:lnSpc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>
              <a:lnSpc>
                <a:spcPct val="80000"/>
              </a:lnSpc>
              <a:defRPr/>
            </a:pPr>
            <a:endParaRPr lang="da-DK" dirty="0"/>
          </a:p>
          <a:p>
            <a:pPr>
              <a:lnSpc>
                <a:spcPct val="80000"/>
              </a:lnSpc>
              <a:defRPr/>
            </a:pPr>
            <a:r>
              <a:rPr lang="da-DK" dirty="0" err="1"/>
              <a:t>Example</a:t>
            </a:r>
            <a:r>
              <a:rPr lang="da-DK" dirty="0"/>
              <a:t> of &lt;&lt;</a:t>
            </a:r>
            <a:r>
              <a:rPr lang="da-DK" dirty="0" err="1"/>
              <a:t>include</a:t>
            </a:r>
            <a:r>
              <a:rPr lang="da-DK" dirty="0"/>
              <a:t>&gt;&gt; in </a:t>
            </a:r>
            <a:r>
              <a:rPr lang="da-DK" dirty="0" err="1"/>
              <a:t>use</a:t>
            </a:r>
            <a:r>
              <a:rPr lang="da-DK" dirty="0"/>
              <a:t> case </a:t>
            </a:r>
            <a:r>
              <a:rPr lang="da-DK" dirty="0" err="1"/>
              <a:t>description</a:t>
            </a:r>
            <a:r>
              <a:rPr lang="da-DK" dirty="0"/>
              <a:t> </a:t>
            </a:r>
            <a:r>
              <a:rPr lang="da-DK" sz="1200" dirty="0"/>
              <a:t>cf [</a:t>
            </a:r>
            <a:r>
              <a:rPr lang="da-DK" sz="1200" dirty="0" err="1"/>
              <a:t>Larman</a:t>
            </a:r>
            <a:r>
              <a:rPr lang="da-DK" sz="1200" dirty="0"/>
              <a:t>] p. 494 </a:t>
            </a:r>
          </a:p>
          <a:p>
            <a:pPr>
              <a:lnSpc>
                <a:spcPct val="80000"/>
              </a:lnSpc>
              <a:defRPr/>
            </a:pPr>
            <a:r>
              <a:rPr lang="da-DK" sz="1700" dirty="0">
                <a:solidFill>
                  <a:srgbClr val="FF0000"/>
                </a:solidFill>
              </a:rPr>
              <a:t>(</a:t>
            </a:r>
            <a:r>
              <a:rPr lang="da-DK" sz="1700" dirty="0" err="1">
                <a:solidFill>
                  <a:srgbClr val="FF0000"/>
                </a:solidFill>
              </a:rPr>
              <a:t>Don’t</a:t>
            </a:r>
            <a:r>
              <a:rPr lang="da-DK" sz="1700" dirty="0">
                <a:solidFill>
                  <a:srgbClr val="FF0000"/>
                </a:solidFill>
              </a:rPr>
              <a:t> overuse!!!!)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886E15E-F185-4DAD-AD93-04FD28D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4486"/>
            <a:ext cx="577295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9E26B0-DF24-4DEF-987F-E20D16E8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8DB769-CD64-40D3-9B1E-1FA9C7F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051D97-BABC-40EF-939B-4493C65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14" y="181012"/>
            <a:ext cx="7756587" cy="71725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489B77-B8D9-48ED-A8DA-7477A33B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22" y="1355852"/>
            <a:ext cx="8164898" cy="52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</a:rPr>
              <a:t>Use Case driven development</a:t>
            </a:r>
          </a:p>
          <a:p>
            <a:pPr marL="309600" lvl="1" indent="0">
              <a:buNone/>
            </a:pPr>
            <a:endParaRPr lang="en-US" i="1" dirty="0"/>
          </a:p>
          <a:p>
            <a:r>
              <a:rPr lang="en-US" dirty="0" err="1"/>
              <a:t>Prioritering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Foretag</a:t>
            </a:r>
            <a:r>
              <a:rPr lang="en-US" dirty="0"/>
              <a:t> </a:t>
            </a:r>
            <a:r>
              <a:rPr lang="en-US" dirty="0" err="1"/>
              <a:t>prioritering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use cases –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følg</a:t>
            </a:r>
            <a:r>
              <a:rPr lang="en-US" dirty="0"/>
              <a:t> 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Larman</a:t>
            </a:r>
            <a:r>
              <a:rPr lang="en-US" dirty="0"/>
              <a:t> s. 130 – </a:t>
            </a:r>
            <a:r>
              <a:rPr lang="en-US" dirty="0" err="1"/>
              <a:t>kriterier</a:t>
            </a:r>
            <a:r>
              <a:rPr lang="en-US" dirty="0"/>
              <a:t>:</a:t>
            </a:r>
          </a:p>
          <a:p>
            <a:pPr lvl="2"/>
            <a:r>
              <a:rPr lang="en-US" sz="1900" dirty="0"/>
              <a:t>Risk (Technical complexity, ..)</a:t>
            </a:r>
          </a:p>
          <a:p>
            <a:pPr lvl="2"/>
            <a:r>
              <a:rPr lang="en-US" sz="1900" dirty="0"/>
              <a:t>Coverage – all parts of system covered early</a:t>
            </a:r>
          </a:p>
          <a:p>
            <a:pPr lvl="2"/>
            <a:r>
              <a:rPr lang="en-US" sz="1900" dirty="0"/>
              <a:t>Criticality – high business value</a:t>
            </a:r>
          </a:p>
          <a:p>
            <a:pPr marL="543600" lvl="2" indent="0">
              <a:buNone/>
            </a:pPr>
            <a:endParaRPr lang="en-US" sz="19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B760A0F-3934-4AFE-A096-DEEB7EAD0A45}"/>
              </a:ext>
            </a:extLst>
          </p:cNvPr>
          <p:cNvSpPr txBox="1">
            <a:spLocks/>
          </p:cNvSpPr>
          <p:nvPr/>
        </p:nvSpPr>
        <p:spPr>
          <a:xfrm>
            <a:off x="8403126" y="65000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0BDD90-D7F6-4208-9F8B-D28013BFE49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37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Traceability SD artifacts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4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8" y="2316864"/>
            <a:ext cx="3706222" cy="360807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2AC01C-F869-40B0-88EA-14661644E49A}"/>
              </a:ext>
            </a:extLst>
          </p:cNvPr>
          <p:cNvSpPr txBox="1"/>
          <p:nvPr/>
        </p:nvSpPr>
        <p:spPr>
          <a:xfrm>
            <a:off x="559837" y="1474237"/>
            <a:ext cx="431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B0F0"/>
                </a:solidFill>
              </a:rPr>
              <a:t>Traceability</a:t>
            </a:r>
            <a:r>
              <a:rPr lang="da-DK" sz="2400" dirty="0">
                <a:solidFill>
                  <a:srgbClr val="00B0F0"/>
                </a:solidFill>
              </a:rPr>
              <a:t>: </a:t>
            </a:r>
            <a:r>
              <a:rPr lang="da-DK" sz="2400" dirty="0" err="1">
                <a:solidFill>
                  <a:srgbClr val="00B0F0"/>
                </a:solidFill>
              </a:rPr>
              <a:t>Fully</a:t>
            </a:r>
            <a:r>
              <a:rPr lang="da-DK" sz="2400" dirty="0">
                <a:solidFill>
                  <a:srgbClr val="00B0F0"/>
                </a:solidFill>
              </a:rPr>
              <a:t> </a:t>
            </a:r>
            <a:r>
              <a:rPr lang="da-DK" sz="2400" dirty="0" err="1">
                <a:solidFill>
                  <a:srgbClr val="00B0F0"/>
                </a:solidFill>
              </a:rPr>
              <a:t>dressed</a:t>
            </a:r>
            <a:r>
              <a:rPr lang="da-DK" sz="2400" dirty="0">
                <a:solidFill>
                  <a:srgbClr val="00B0F0"/>
                </a:solidFill>
              </a:rPr>
              <a:t> -&gt; SSD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88C91C-2EC8-4AAE-B4BB-69E16E4A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8" y="2239262"/>
            <a:ext cx="4749283" cy="4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Traceability SD artifacts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5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" y="2186236"/>
            <a:ext cx="3706222" cy="36080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6D2E178-9757-4C43-8DE7-1A22A517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79" y="3176358"/>
            <a:ext cx="5071267" cy="168843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2AC01C-F869-40B0-88EA-14661644E49A}"/>
              </a:ext>
            </a:extLst>
          </p:cNvPr>
          <p:cNvSpPr txBox="1"/>
          <p:nvPr/>
        </p:nvSpPr>
        <p:spPr>
          <a:xfrm>
            <a:off x="559837" y="1474237"/>
            <a:ext cx="513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B0F0"/>
                </a:solidFill>
              </a:rPr>
              <a:t>Traceability</a:t>
            </a:r>
            <a:r>
              <a:rPr lang="da-DK" sz="2400" dirty="0">
                <a:solidFill>
                  <a:srgbClr val="00B0F0"/>
                </a:solidFill>
              </a:rPr>
              <a:t>: SSD -&gt; </a:t>
            </a:r>
            <a:r>
              <a:rPr lang="da-DK" sz="2400" dirty="0" err="1">
                <a:solidFill>
                  <a:srgbClr val="00B0F0"/>
                </a:solidFill>
              </a:rPr>
              <a:t>interaction</a:t>
            </a:r>
            <a:r>
              <a:rPr lang="da-DK" sz="2400" dirty="0">
                <a:solidFill>
                  <a:srgbClr val="00B0F0"/>
                </a:solidFill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35994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 Sequence Diagram (SSD)</a:t>
            </a:r>
            <a:endParaRPr lang="en-US" noProof="0" dirty="0"/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6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3" y="2047170"/>
            <a:ext cx="4242584" cy="413023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FD1ABFE-EBBE-445A-963E-8973320D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122" y="1767717"/>
            <a:ext cx="3969398" cy="4809078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B6D23871-1C24-4947-869B-79B924343C3E}"/>
              </a:ext>
            </a:extLst>
          </p:cNvPr>
          <p:cNvSpPr txBox="1"/>
          <p:nvPr/>
        </p:nvSpPr>
        <p:spPr>
          <a:xfrm>
            <a:off x="3288235" y="1326349"/>
            <a:ext cx="2843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2060"/>
                </a:solidFill>
              </a:rPr>
              <a:t>Consider</a:t>
            </a:r>
            <a:r>
              <a:rPr lang="da-DK" sz="2400" dirty="0">
                <a:solidFill>
                  <a:srgbClr val="002060"/>
                </a:solidFill>
              </a:rPr>
              <a:t> differences!</a:t>
            </a:r>
          </a:p>
        </p:txBody>
      </p:sp>
    </p:spTree>
    <p:extLst>
      <p:ext uri="{BB962C8B-B14F-4D97-AF65-F5344CB8AC3E}">
        <p14:creationId xmlns:p14="http://schemas.microsoft.com/office/powerpoint/2010/main" val="412538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Communication diagram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7</a:t>
            </a:fld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07349EC-E0B6-4C19-981B-A472957D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052929"/>
            <a:ext cx="4762500" cy="40957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DDEAB1A-B86F-494D-8A11-0E6992E8406E}"/>
              </a:ext>
            </a:extLst>
          </p:cNvPr>
          <p:cNvSpPr txBox="1"/>
          <p:nvPr/>
        </p:nvSpPr>
        <p:spPr>
          <a:xfrm>
            <a:off x="0" y="132634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002060"/>
                </a:solidFill>
              </a:rPr>
              <a:t>Consider</a:t>
            </a:r>
            <a:r>
              <a:rPr lang="da-DK" sz="2400" dirty="0">
                <a:solidFill>
                  <a:srgbClr val="002060"/>
                </a:solidFill>
              </a:rPr>
              <a:t> notation and </a:t>
            </a:r>
            <a:r>
              <a:rPr lang="da-DK" sz="2400" dirty="0" err="1">
                <a:solidFill>
                  <a:srgbClr val="002060"/>
                </a:solidFill>
              </a:rPr>
              <a:t>create</a:t>
            </a:r>
            <a:r>
              <a:rPr lang="da-DK" sz="2400" dirty="0">
                <a:solidFill>
                  <a:srgbClr val="002060"/>
                </a:solidFill>
              </a:rPr>
              <a:t> </a:t>
            </a:r>
            <a:r>
              <a:rPr lang="da-DK" sz="2400" dirty="0" err="1">
                <a:solidFill>
                  <a:srgbClr val="002060"/>
                </a:solidFill>
              </a:rPr>
              <a:t>responsibility</a:t>
            </a:r>
            <a:r>
              <a:rPr lang="da-DK" sz="2400" dirty="0">
                <a:solidFill>
                  <a:srgbClr val="00206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5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1538763-8D31-47E7-A57F-D4052EA9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A1E8DF-772A-458C-B344-5CC42AE2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794200-FED6-433D-A132-8BD64BA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5" y="188640"/>
            <a:ext cx="8229600" cy="747142"/>
          </a:xfrm>
        </p:spPr>
        <p:txBody>
          <a:bodyPr>
            <a:normAutofit/>
          </a:bodyPr>
          <a:lstStyle/>
          <a:p>
            <a:r>
              <a:rPr lang="da-DK" dirty="0"/>
              <a:t>Low </a:t>
            </a:r>
            <a:r>
              <a:rPr lang="da-DK" dirty="0" err="1"/>
              <a:t>Coupling</a:t>
            </a:r>
            <a:r>
              <a:rPr lang="da-DK" dirty="0"/>
              <a:t> - </a:t>
            </a:r>
            <a:r>
              <a:rPr lang="da-DK" sz="2200" dirty="0" err="1"/>
              <a:t>reuse</a:t>
            </a:r>
            <a:r>
              <a:rPr lang="da-DK" sz="2200" dirty="0"/>
              <a:t> of controllers</a:t>
            </a:r>
            <a:endParaRPr lang="da-DK" altLang="da-DK" sz="2200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838EAABE-69EA-4851-9BBC-3E91B1D0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0363"/>
            <a:ext cx="8229600" cy="3225800"/>
          </a:xfrm>
        </p:spPr>
        <p:txBody>
          <a:bodyPr/>
          <a:lstStyle/>
          <a:p>
            <a:pPr eaLnBrk="1" hangingPunct="1"/>
            <a:endParaRPr lang="da-DK" altLang="da-DK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AB5D34-7669-434D-A605-AADAB2EA7242}"/>
              </a:ext>
            </a:extLst>
          </p:cNvPr>
          <p:cNvSpPr txBox="1">
            <a:spLocks/>
          </p:cNvSpPr>
          <p:nvPr/>
        </p:nvSpPr>
        <p:spPr bwMode="auto">
          <a:xfrm>
            <a:off x="1931382" y="6347672"/>
            <a:ext cx="557882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algn="l" defTabSz="457200" rtl="0" eaLnBrk="0" latin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8D958A1-D890-4535-9B01-511CD0EE162A}" type="slidenum">
              <a:rPr lang="da-DK" altLang="da-DK" sz="11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da-DK" altLang="da-DK" sz="1100">
              <a:latin typeface="Arial" pitchFamily="34" charset="0"/>
            </a:endParaRPr>
          </a:p>
        </p:txBody>
      </p:sp>
      <p:sp>
        <p:nvSpPr>
          <p:cNvPr id="9" name="Pladsholder til sidefod 1">
            <a:extLst>
              <a:ext uri="{FF2B5EF4-FFF2-40B4-BE49-F238E27FC236}">
                <a16:creationId xmlns:a16="http://schemas.microsoft.com/office/drawing/2014/main" id="{6A23EA5B-9BEF-418B-BDE7-A305AC4636B9}"/>
              </a:ext>
            </a:extLst>
          </p:cNvPr>
          <p:cNvSpPr txBox="1">
            <a:spLocks/>
          </p:cNvSpPr>
          <p:nvPr/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n-NO"/>
              <a:t>Litt: larman kap 15, 16 og 19</a:t>
            </a:r>
            <a:endParaRPr lang="da-DK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858199-6E2B-4F61-936F-0CC73F91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2460466"/>
            <a:ext cx="8751887" cy="428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DF019B6F-F453-43E5-AA61-677B9468DAC8}"/>
              </a:ext>
            </a:extLst>
          </p:cNvPr>
          <p:cNvSpPr/>
          <p:nvPr/>
        </p:nvSpPr>
        <p:spPr>
          <a:xfrm>
            <a:off x="179512" y="2281281"/>
            <a:ext cx="2962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We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gain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low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coupling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by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reusing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the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CustomerCtr</a:t>
            </a:r>
            <a:endParaRPr lang="da-DK" altLang="da-DK" dirty="0">
              <a:solidFill>
                <a:srgbClr val="00B050"/>
              </a:solidFill>
              <a:latin typeface="Arial" pitchFamily="34" charset="0"/>
            </a:endParaRPr>
          </a:p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..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D329E93-892F-4006-A18E-7B218EB5D9BF}"/>
              </a:ext>
            </a:extLst>
          </p:cNvPr>
          <p:cNvSpPr/>
          <p:nvPr/>
        </p:nvSpPr>
        <p:spPr>
          <a:xfrm>
            <a:off x="-80165" y="1062211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–"/>
            </a:pPr>
            <a:r>
              <a:rPr lang="en-US" altLang="da-DK" sz="2000" dirty="0">
                <a:latin typeface="+mn-lt"/>
              </a:rPr>
              <a:t> How can you support low dependency between the system components/classes</a:t>
            </a:r>
          </a:p>
          <a:p>
            <a:pPr lvl="1">
              <a:buFontTx/>
              <a:buChar char="–"/>
            </a:pPr>
            <a:r>
              <a:rPr lang="en-US" altLang="da-DK" sz="2000" dirty="0">
                <a:latin typeface="+mn-lt"/>
              </a:rPr>
              <a:t> How can you promote reuse?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73F86BA-4D11-4284-ABD4-4EDA8DB30C17}"/>
              </a:ext>
            </a:extLst>
          </p:cNvPr>
          <p:cNvSpPr/>
          <p:nvPr/>
        </p:nvSpPr>
        <p:spPr>
          <a:xfrm>
            <a:off x="6247044" y="2872853"/>
            <a:ext cx="2962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..</a:t>
            </a:r>
          </a:p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and the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ProductCtr</a:t>
            </a:r>
            <a:endParaRPr lang="da-DK" altLang="da-DK" dirty="0">
              <a:solidFill>
                <a:srgbClr val="00B05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1538763-8D31-47E7-A57F-D4052EA9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A1E8DF-772A-458C-B344-5CC42AE2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794200-FED6-433D-A132-8BD64BA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5" y="188640"/>
            <a:ext cx="8229600" cy="747142"/>
          </a:xfrm>
        </p:spPr>
        <p:txBody>
          <a:bodyPr>
            <a:normAutofit/>
          </a:bodyPr>
          <a:lstStyle/>
          <a:p>
            <a:r>
              <a:rPr lang="da-DK" dirty="0" err="1"/>
              <a:t>Interaction</a:t>
            </a:r>
            <a:r>
              <a:rPr lang="da-DK" dirty="0"/>
              <a:t> diagram – </a:t>
            </a:r>
            <a:r>
              <a:rPr lang="da-DK" dirty="0" err="1"/>
              <a:t>self</a:t>
            </a:r>
            <a:r>
              <a:rPr lang="da-DK" dirty="0"/>
              <a:t> reference</a:t>
            </a:r>
            <a:endParaRPr lang="da-DK" altLang="da-DK" sz="22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AB5D34-7669-434D-A605-AADAB2EA7242}"/>
              </a:ext>
            </a:extLst>
          </p:cNvPr>
          <p:cNvSpPr txBox="1">
            <a:spLocks/>
          </p:cNvSpPr>
          <p:nvPr/>
        </p:nvSpPr>
        <p:spPr bwMode="auto">
          <a:xfrm>
            <a:off x="1931382" y="6347672"/>
            <a:ext cx="557882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algn="l" defTabSz="457200" rtl="0" eaLnBrk="0" latin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8D958A1-D890-4535-9B01-511CD0EE162A}" type="slidenum">
              <a:rPr lang="da-DK" altLang="da-DK" sz="11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da-DK" altLang="da-DK" sz="1100">
              <a:latin typeface="Arial" pitchFamily="34" charset="0"/>
            </a:endParaRPr>
          </a:p>
        </p:txBody>
      </p:sp>
      <p:sp>
        <p:nvSpPr>
          <p:cNvPr id="9" name="Pladsholder til sidefod 1">
            <a:extLst>
              <a:ext uri="{FF2B5EF4-FFF2-40B4-BE49-F238E27FC236}">
                <a16:creationId xmlns:a16="http://schemas.microsoft.com/office/drawing/2014/main" id="{6A23EA5B-9BEF-418B-BDE7-A305AC4636B9}"/>
              </a:ext>
            </a:extLst>
          </p:cNvPr>
          <p:cNvSpPr txBox="1">
            <a:spLocks/>
          </p:cNvSpPr>
          <p:nvPr/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n-NO"/>
              <a:t>Litt: larman kap 15, 16 og 19</a:t>
            </a:r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F019B6F-F453-43E5-AA61-677B9468DAC8}"/>
              </a:ext>
            </a:extLst>
          </p:cNvPr>
          <p:cNvSpPr/>
          <p:nvPr/>
        </p:nvSpPr>
        <p:spPr>
          <a:xfrm>
            <a:off x="562327" y="2092378"/>
            <a:ext cx="2962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Sequence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Diagram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D329E93-892F-4006-A18E-7B218EB5D9BF}"/>
              </a:ext>
            </a:extLst>
          </p:cNvPr>
          <p:cNvSpPr/>
          <p:nvPr/>
        </p:nvSpPr>
        <p:spPr>
          <a:xfrm>
            <a:off x="1" y="131402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da-DK" sz="2000" dirty="0">
                <a:latin typeface="+mn-lt"/>
              </a:rPr>
              <a:t>Messages to “self” or “this” – according to </a:t>
            </a:r>
            <a:r>
              <a:rPr lang="en-US" altLang="da-DK" sz="2000" dirty="0" err="1">
                <a:latin typeface="+mn-lt"/>
              </a:rPr>
              <a:t>Larman</a:t>
            </a:r>
            <a:endParaRPr lang="en-US" altLang="da-DK" sz="2000" dirty="0">
              <a:latin typeface="+mn-lt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73F86BA-4D11-4284-ABD4-4EDA8DB30C17}"/>
              </a:ext>
            </a:extLst>
          </p:cNvPr>
          <p:cNvSpPr/>
          <p:nvPr/>
        </p:nvSpPr>
        <p:spPr>
          <a:xfrm>
            <a:off x="4812822" y="2060828"/>
            <a:ext cx="2962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Communication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Diagram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AF1F361B-392F-4CC6-862E-1CFF3A98D9E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88812" y="2462503"/>
            <a:ext cx="3256812" cy="287460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03BBE154-32BF-464B-910E-3E4154E8615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62327" y="2462503"/>
            <a:ext cx="3692862" cy="2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4417"/>
      </p:ext>
    </p:extLst>
  </p:cSld>
  <p:clrMapOvr>
    <a:masterClrMapping/>
  </p:clrMapOvr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8077F02C0264B9FF2932FB5BF0BFC" ma:contentTypeVersion="1" ma:contentTypeDescription="Create a new document." ma:contentTypeScope="" ma:versionID="cdd167e4fb5ec37c122df0f7319173d6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5d90a0c5f94aa5d0644f7207e9c236c7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3QZJDHEEAQRU-662-295</_dlc_DocId>
    <_dlc_DocIdUrl xmlns="23cadae7-ae43-4b44-be68-e0ff5e97caf6">
      <Url>http://ecampus.ucn.dk/my-ecampus/classsites/ec-dmaj0913/_layouts/DocIdRedir.aspx?ID=3QZJDHEEAQRU-662-295</Url>
      <Description>3QZJDHEEAQRU-662-295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1CBF43-533A-4A6E-9B60-D9E68FDF2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6686D-B70E-424E-9011-99ACAC77ADF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D75453F-6C68-42B1-9EA1-E94C0089209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23cadae7-ae43-4b44-be68-e0ff5e97caf6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B753811-BF4D-490E-829B-1D405A2AA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5946</TotalTime>
  <Words>321</Words>
  <Application>Microsoft Office PowerPoint</Application>
  <PresentationFormat>Skærmshow (4:3)</PresentationFormat>
  <Paragraphs>77</Paragraphs>
  <Slides>10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Grande</vt:lpstr>
      <vt:lpstr>UCN PowerPoint skabelon</vt:lpstr>
      <vt:lpstr>Use Case Diagram for the order and stock management system</vt:lpstr>
      <vt:lpstr>Use Case Diagram – Relating Use cases</vt:lpstr>
      <vt:lpstr>Use cases</vt:lpstr>
      <vt:lpstr>Traceability SD artifacts</vt:lpstr>
      <vt:lpstr>Traceability SD artifacts</vt:lpstr>
      <vt:lpstr>System Sequence Diagram (SSD)</vt:lpstr>
      <vt:lpstr>Communication diagram</vt:lpstr>
      <vt:lpstr>Low Coupling - reuse of controllers</vt:lpstr>
      <vt:lpstr>Interaction diagram – self reference</vt:lpstr>
      <vt:lpstr>Design Class Diagram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Anita Lykke Clemmensen</dc:creator>
  <cp:lastModifiedBy>Lars Landberg Toftegaard</cp:lastModifiedBy>
  <cp:revision>157</cp:revision>
  <cp:lastPrinted>2011-10-11T07:40:35Z</cp:lastPrinted>
  <dcterms:created xsi:type="dcterms:W3CDTF">2013-11-18T14:58:22Z</dcterms:created>
  <dcterms:modified xsi:type="dcterms:W3CDTF">2018-02-21T20:46:38Z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0x010100DE48077F02C0264B9FF2932FB5BF0BFC</vt:lpwstr>
  </property>
  <property fmtid="{D5CDD505-2E9C-101B-9397-08002B2CF9AE}" pid="3" name="_dlc_DocIdItemGuid">
    <vt:lpwstr>93e9dc92-2f6d-40b9-819a-1b28700d485d</vt:lpwstr>
  </property>
</Properties>
</file>